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comments/comment3.xml" ContentType="application/vnd.openxmlformats-officedocument.presentationml.comment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comments/comment2.xml" ContentType="application/vnd.openxmlformats-officedocument.presentationml.comments+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sldx" ContentType="application/vnd.openxmlformats-officedocument.presentationml.slide"/>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304" r:id="rId2"/>
    <p:sldId id="355" r:id="rId3"/>
    <p:sldId id="447" r:id="rId4"/>
    <p:sldId id="378" r:id="rId5"/>
    <p:sldId id="357" r:id="rId6"/>
    <p:sldId id="430" r:id="rId7"/>
    <p:sldId id="464" r:id="rId8"/>
    <p:sldId id="465" r:id="rId9"/>
    <p:sldId id="431" r:id="rId10"/>
    <p:sldId id="432" r:id="rId11"/>
    <p:sldId id="449" r:id="rId12"/>
    <p:sldId id="454" r:id="rId13"/>
    <p:sldId id="411" r:id="rId14"/>
    <p:sldId id="415" r:id="rId15"/>
    <p:sldId id="416" r:id="rId16"/>
    <p:sldId id="422" r:id="rId17"/>
    <p:sldId id="444" r:id="rId18"/>
    <p:sldId id="466" r:id="rId19"/>
    <p:sldId id="445" r:id="rId20"/>
    <p:sldId id="455" r:id="rId21"/>
    <p:sldId id="468" r:id="rId22"/>
    <p:sldId id="457" r:id="rId23"/>
    <p:sldId id="458" r:id="rId24"/>
    <p:sldId id="459" r:id="rId25"/>
    <p:sldId id="460" r:id="rId26"/>
    <p:sldId id="456" r:id="rId27"/>
    <p:sldId id="440" r:id="rId28"/>
    <p:sldId id="439" r:id="rId29"/>
    <p:sldId id="442" r:id="rId30"/>
    <p:sldId id="462" r:id="rId31"/>
    <p:sldId id="376" r:id="rId32"/>
    <p:sldId id="463" r:id="rId33"/>
    <p:sldId id="427" r:id="rId34"/>
    <p:sldId id="450" r:id="rId35"/>
    <p:sldId id="467" r:id="rId36"/>
    <p:sldId id="452" r:id="rId37"/>
  </p:sldIdLst>
  <p:sldSz cx="9144000" cy="6858000" type="screen4x3"/>
  <p:notesSz cx="9296400" cy="7010400"/>
  <p:defaultTextStyle>
    <a:defPPr>
      <a:defRPr lang="en-US"/>
    </a:defPPr>
    <a:lvl1pPr algn="l" rtl="0" fontAlgn="base">
      <a:spcBef>
        <a:spcPct val="0"/>
      </a:spcBef>
      <a:spcAft>
        <a:spcPct val="0"/>
      </a:spcAft>
      <a:defRPr sz="2400" i="1"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sz="2400" i="1"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sz="2400" i="1"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sz="2400" i="1"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sz="2400" i="1"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sz="2400" i="1"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sz="2400" i="1"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sz="2400" i="1"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sz="2400" i="1" kern="1200">
        <a:solidFill>
          <a:schemeClr val="tx1"/>
        </a:solidFill>
        <a:latin typeface="Arial" pitchFamily="34" charset="0"/>
        <a:ea typeface="MS PGothic" pitchFamily="34" charset="-128"/>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McVay" initials="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9C9FF"/>
    <a:srgbClr val="7D110C"/>
    <a:srgbClr val="6D6E70"/>
    <a:srgbClr val="F3F3F3"/>
    <a:srgbClr val="F8F3D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7" autoAdjust="0"/>
    <p:restoredTop sz="99094" autoAdjust="0"/>
  </p:normalViewPr>
  <p:slideViewPr>
    <p:cSldViewPr>
      <p:cViewPr varScale="1">
        <p:scale>
          <a:sx n="68" d="100"/>
          <a:sy n="68" d="100"/>
        </p:scale>
        <p:origin x="-552" y="-102"/>
      </p:cViewPr>
      <p:guideLst>
        <p:guide orient="horz" pos="2160"/>
        <p:guide pos="2880"/>
      </p:guideLst>
    </p:cSldViewPr>
  </p:slideViewPr>
  <p:outlineViewPr>
    <p:cViewPr>
      <p:scale>
        <a:sx n="33" d="100"/>
        <a:sy n="33" d="100"/>
      </p:scale>
      <p:origin x="0" y="423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2064" y="58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roduction%20graphs%20for%20worksho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1400" b="1" i="0" u="none" strike="noStrike" baseline="0">
                <a:solidFill>
                  <a:srgbClr val="000000"/>
                </a:solidFill>
                <a:latin typeface="Arial"/>
                <a:ea typeface="Arial"/>
                <a:cs typeface="Arial"/>
              </a:defRPr>
            </a:pPr>
            <a:r>
              <a:rPr lang="en-US"/>
              <a:t>National Passion Fruits Production</a:t>
            </a:r>
          </a:p>
        </c:rich>
      </c:tx>
      <c:layout>
        <c:manualLayout>
          <c:xMode val="edge"/>
          <c:yMode val="edge"/>
          <c:x val="0.26888217522659097"/>
          <c:y val="0.13407839516191741"/>
        </c:manualLayout>
      </c:layout>
      <c:spPr>
        <a:noFill/>
        <a:ln w="25400">
          <a:noFill/>
        </a:ln>
      </c:spPr>
    </c:title>
    <c:plotArea>
      <c:layout>
        <c:manualLayout>
          <c:layoutTarget val="inner"/>
          <c:xMode val="edge"/>
          <c:yMode val="edge"/>
          <c:x val="0.13897280966767372"/>
          <c:y val="0.27653669002145442"/>
          <c:w val="0.78398791540785451"/>
          <c:h val="0.5698331794381486"/>
        </c:manualLayout>
      </c:layout>
      <c:lineChart>
        <c:grouping val="standard"/>
        <c:ser>
          <c:idx val="1"/>
          <c:order val="0"/>
          <c:tx>
            <c:strRef>
              <c:f>'Passion Fruits'!$B$2</c:f>
              <c:strCache>
                <c:ptCount val="1"/>
                <c:pt idx="0">
                  <c:v>Production (Tonnes)</c:v>
                </c:pt>
              </c:strCache>
            </c:strRef>
          </c:tx>
          <c:spPr>
            <a:ln w="25400">
              <a:solidFill>
                <a:srgbClr val="000080"/>
              </a:solidFill>
              <a:prstDash val="solid"/>
            </a:ln>
          </c:spPr>
          <c:marker>
            <c:symbol val="square"/>
            <c:size val="7"/>
            <c:spPr>
              <a:solidFill>
                <a:srgbClr val="000080"/>
              </a:solidFill>
              <a:ln>
                <a:solidFill>
                  <a:srgbClr val="000080"/>
                </a:solidFill>
                <a:prstDash val="solid"/>
              </a:ln>
            </c:spPr>
          </c:marker>
          <c:cat>
            <c:numRef>
              <c:f>'Passion Fruits'!$A$3:$A$8</c:f>
              <c:numCache>
                <c:formatCode>General</c:formatCode>
                <c:ptCount val="6"/>
                <c:pt idx="0">
                  <c:v>2002</c:v>
                </c:pt>
                <c:pt idx="1">
                  <c:v>2003</c:v>
                </c:pt>
                <c:pt idx="2">
                  <c:v>2004</c:v>
                </c:pt>
                <c:pt idx="3">
                  <c:v>2005</c:v>
                </c:pt>
                <c:pt idx="4">
                  <c:v>2006</c:v>
                </c:pt>
                <c:pt idx="5">
                  <c:v>2007</c:v>
                </c:pt>
              </c:numCache>
            </c:numRef>
          </c:cat>
          <c:val>
            <c:numRef>
              <c:f>'Passion Fruits'!$B$3:$B$8</c:f>
              <c:numCache>
                <c:formatCode>#,##0</c:formatCode>
                <c:ptCount val="6"/>
                <c:pt idx="0">
                  <c:v>28637</c:v>
                </c:pt>
                <c:pt idx="1">
                  <c:v>28993</c:v>
                </c:pt>
                <c:pt idx="2">
                  <c:v>31951</c:v>
                </c:pt>
                <c:pt idx="3">
                  <c:v>54209</c:v>
                </c:pt>
                <c:pt idx="4">
                  <c:v>61440</c:v>
                </c:pt>
                <c:pt idx="5">
                  <c:v>71283</c:v>
                </c:pt>
              </c:numCache>
            </c:numRef>
          </c:val>
        </c:ser>
        <c:marker val="1"/>
        <c:axId val="83803136"/>
        <c:axId val="83848192"/>
      </c:lineChart>
      <c:catAx>
        <c:axId val="83803136"/>
        <c:scaling>
          <c:orientation val="minMax"/>
        </c:scaling>
        <c:axPos val="b"/>
        <c:numFmt formatCode="General" sourceLinked="1"/>
        <c:tickLblPos val="nextTo"/>
        <c:spPr>
          <a:ln w="3175">
            <a:solidFill>
              <a:srgbClr val="000000"/>
            </a:solidFill>
            <a:prstDash val="solid"/>
          </a:ln>
        </c:spPr>
        <c:txPr>
          <a:bodyPr rot="0" vert="horz"/>
          <a:lstStyle/>
          <a:p>
            <a:pPr>
              <a:defRPr lang="en-US" sz="950" b="0" i="0" u="none" strike="noStrike" baseline="0">
                <a:solidFill>
                  <a:srgbClr val="000000"/>
                </a:solidFill>
                <a:latin typeface="Arial"/>
                <a:ea typeface="Arial"/>
                <a:cs typeface="Arial"/>
              </a:defRPr>
            </a:pPr>
            <a:endParaRPr lang="en-US"/>
          </a:p>
        </c:txPr>
        <c:crossAx val="83848192"/>
        <c:crosses val="autoZero"/>
        <c:auto val="1"/>
        <c:lblAlgn val="ctr"/>
        <c:lblOffset val="100"/>
        <c:tickLblSkip val="1"/>
        <c:tickMarkSkip val="1"/>
      </c:catAx>
      <c:valAx>
        <c:axId val="83848192"/>
        <c:scaling>
          <c:orientation val="minMax"/>
        </c:scaling>
        <c:axPos val="l"/>
        <c:majorGridlines>
          <c:spPr>
            <a:ln w="3175">
              <a:solidFill>
                <a:srgbClr val="000000"/>
              </a:solidFill>
              <a:prstDash val="solid"/>
            </a:ln>
          </c:spPr>
        </c:majorGridlines>
        <c:title>
          <c:tx>
            <c:rich>
              <a:bodyPr/>
              <a:lstStyle/>
              <a:p>
                <a:pPr>
                  <a:defRPr lang="en-US" sz="950" b="1" i="0" u="none" strike="noStrike" baseline="0">
                    <a:solidFill>
                      <a:srgbClr val="000000"/>
                    </a:solidFill>
                    <a:latin typeface="Arial"/>
                    <a:ea typeface="Arial"/>
                    <a:cs typeface="Arial"/>
                  </a:defRPr>
                </a:pPr>
                <a:r>
                  <a:rPr lang="en-US"/>
                  <a:t>Tonnes</a:t>
                </a:r>
              </a:p>
            </c:rich>
          </c:tx>
          <c:layout>
            <c:manualLayout>
              <c:xMode val="edge"/>
              <c:yMode val="edge"/>
              <c:x val="1.5105740181268883E-2"/>
              <c:y val="0.48044758266353693"/>
            </c:manualLayout>
          </c:layout>
          <c:spPr>
            <a:noFill/>
            <a:ln w="25400">
              <a:noFill/>
            </a:ln>
          </c:spPr>
        </c:title>
        <c:numFmt formatCode="#,##0" sourceLinked="1"/>
        <c:tickLblPos val="nextTo"/>
        <c:spPr>
          <a:ln w="3175">
            <a:solidFill>
              <a:srgbClr val="000000"/>
            </a:solidFill>
            <a:prstDash val="solid"/>
          </a:ln>
        </c:spPr>
        <c:txPr>
          <a:bodyPr rot="0" vert="horz"/>
          <a:lstStyle/>
          <a:p>
            <a:pPr>
              <a:defRPr lang="en-US" sz="950" b="0" i="0" u="none" strike="noStrike" baseline="0">
                <a:solidFill>
                  <a:srgbClr val="000000"/>
                </a:solidFill>
                <a:latin typeface="Arial"/>
                <a:ea typeface="Arial"/>
                <a:cs typeface="Arial"/>
              </a:defRPr>
            </a:pPr>
            <a:endParaRPr lang="en-US"/>
          </a:p>
        </c:txPr>
        <c:crossAx val="83803136"/>
        <c:crosses val="autoZero"/>
        <c:crossBetween val="between"/>
      </c:valAx>
      <c:spPr>
        <a:solidFill>
          <a:srgbClr val="FFFFFF"/>
        </a:solidFill>
        <a:ln w="12700">
          <a:solidFill>
            <a:srgbClr val="808080"/>
          </a:solidFill>
          <a:prstDash val="solid"/>
        </a:ln>
      </c:spPr>
    </c:plotArea>
    <c:plotVisOnly val="1"/>
    <c:dispBlanksAs val="gap"/>
  </c:chart>
  <c:spPr>
    <a:solidFill>
      <a:srgbClr val="CC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09-07-09T01:04:57.218" idx="3">
    <p:pos x="10" y="10"/>
    <p:text>This data does not show high demand.  This shows trends in exports. You've shown that there is high international demand for juice; now I see that Kenya's frech passion fruit exports dropped significantly in 2005, never to recover. I see that exports to Uganda went up in 2006, and back down in 2007.  What story does this tell?  Why did Kenya's exports decline?  
Your data needs to tell your story.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7-09T01:05:22.265" idx="4">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9-07-09T01:36:21.234" idx="6">
    <p:pos x="10" y="10"/>
    <p:text>Can you annimate this to show what will happen at the pilot level, and then what you expect to take place through market uptake?  Thanks for putting thsi one back in - I like it!</p:text>
  </p:cm>
</p:cmLst>
</file>

<file path=ppt/diagrams/_rels/data3.xml.rels><?xml version="1.0" encoding="UTF-8" standalone="yes"?>
<Relationships xmlns="http://schemas.openxmlformats.org/package/2006/relationships"><Relationship Id="rId1" Type="http://schemas.openxmlformats.org/officeDocument/2006/relationships/image" Target="../media/image103.png"/></Relationships>
</file>

<file path=ppt/diagrams/_rels/data4.xml.rels><?xml version="1.0" encoding="UTF-8" standalone="yes"?>
<Relationships xmlns="http://schemas.openxmlformats.org/package/2006/relationships"><Relationship Id="rId1" Type="http://schemas.openxmlformats.org/officeDocument/2006/relationships/image" Target="../media/image104.png"/></Relationships>
</file>

<file path=ppt/diagrams/_rels/data5.xml.rels><?xml version="1.0" encoding="UTF-8" standalone="yes"?>
<Relationships xmlns="http://schemas.openxmlformats.org/package/2006/relationships"><Relationship Id="rId1" Type="http://schemas.openxmlformats.org/officeDocument/2006/relationships/image" Target="../media/image105.png"/></Relationships>
</file>

<file path=ppt/diagrams/_rels/data6.xml.rels><?xml version="1.0" encoding="UTF-8" standalone="yes"?>
<Relationships xmlns="http://schemas.openxmlformats.org/package/2006/relationships"><Relationship Id="rId1" Type="http://schemas.openxmlformats.org/officeDocument/2006/relationships/image" Target="../media/image10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2D9CB-FF44-4963-BA17-B20720BACBE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5D9A89D-22C5-45D5-99DE-12DB7759BC71}">
      <dgm:prSet/>
      <dgm:spPr>
        <a:solidFill>
          <a:srgbClr val="00B050"/>
        </a:solidFill>
      </dgm:spPr>
      <dgm:t>
        <a:bodyPr/>
        <a:lstStyle/>
        <a:p>
          <a:pPr rtl="0"/>
          <a:r>
            <a:rPr lang="en-US" i="0" dirty="0" smtClean="0"/>
            <a:t>Value Chain Development</a:t>
          </a:r>
          <a:endParaRPr lang="en-US" dirty="0"/>
        </a:p>
      </dgm:t>
    </dgm:pt>
    <dgm:pt modelId="{B0086AF0-DE40-489A-9454-B437E1B3691F}" type="parTrans" cxnId="{0A4679C0-F0FE-4E1C-B367-8C311B75AF9D}">
      <dgm:prSet/>
      <dgm:spPr/>
      <dgm:t>
        <a:bodyPr/>
        <a:lstStyle/>
        <a:p>
          <a:endParaRPr lang="en-US"/>
        </a:p>
      </dgm:t>
    </dgm:pt>
    <dgm:pt modelId="{51677260-60BB-4C02-A4B9-4B6874B8BA44}" type="sibTrans" cxnId="{0A4679C0-F0FE-4E1C-B367-8C311B75AF9D}">
      <dgm:prSet/>
      <dgm:spPr/>
      <dgm:t>
        <a:bodyPr/>
        <a:lstStyle/>
        <a:p>
          <a:endParaRPr lang="en-US"/>
        </a:p>
      </dgm:t>
    </dgm:pt>
    <dgm:pt modelId="{0DEECF42-E9E3-4981-ABC3-59215AEDA723}" type="pres">
      <dgm:prSet presAssocID="{4C12D9CB-FF44-4963-BA17-B20720BACBE3}" presName="CompostProcess" presStyleCnt="0">
        <dgm:presLayoutVars>
          <dgm:dir/>
          <dgm:resizeHandles val="exact"/>
        </dgm:presLayoutVars>
      </dgm:prSet>
      <dgm:spPr/>
      <dgm:t>
        <a:bodyPr/>
        <a:lstStyle/>
        <a:p>
          <a:endParaRPr lang="en-US"/>
        </a:p>
      </dgm:t>
    </dgm:pt>
    <dgm:pt modelId="{7FAF3FE1-5BB6-458E-97E0-9233DFC7F0A9}" type="pres">
      <dgm:prSet presAssocID="{4C12D9CB-FF44-4963-BA17-B20720BACBE3}" presName="arrow" presStyleLbl="bgShp" presStyleIdx="0" presStyleCnt="1"/>
      <dgm:spPr/>
    </dgm:pt>
    <dgm:pt modelId="{93168D4A-7760-4741-9082-0AA722990F3D}" type="pres">
      <dgm:prSet presAssocID="{4C12D9CB-FF44-4963-BA17-B20720BACBE3}" presName="linearProcess" presStyleCnt="0"/>
      <dgm:spPr/>
    </dgm:pt>
    <dgm:pt modelId="{24C69289-E1ED-4E66-B943-BD5100D9E929}" type="pres">
      <dgm:prSet presAssocID="{35D9A89D-22C5-45D5-99DE-12DB7759BC71}" presName="textNode" presStyleLbl="node1" presStyleIdx="0" presStyleCnt="1" custScaleX="135190" custLinFactNeighborX="-10383">
        <dgm:presLayoutVars>
          <dgm:bulletEnabled val="1"/>
        </dgm:presLayoutVars>
      </dgm:prSet>
      <dgm:spPr/>
      <dgm:t>
        <a:bodyPr/>
        <a:lstStyle/>
        <a:p>
          <a:endParaRPr lang="en-US"/>
        </a:p>
      </dgm:t>
    </dgm:pt>
  </dgm:ptLst>
  <dgm:cxnLst>
    <dgm:cxn modelId="{0A4679C0-F0FE-4E1C-B367-8C311B75AF9D}" srcId="{4C12D9CB-FF44-4963-BA17-B20720BACBE3}" destId="{35D9A89D-22C5-45D5-99DE-12DB7759BC71}" srcOrd="0" destOrd="0" parTransId="{B0086AF0-DE40-489A-9454-B437E1B3691F}" sibTransId="{51677260-60BB-4C02-A4B9-4B6874B8BA44}"/>
    <dgm:cxn modelId="{FD73696C-CBBA-4F7E-B641-1100B0A7458E}" type="presOf" srcId="{4C12D9CB-FF44-4963-BA17-B20720BACBE3}" destId="{0DEECF42-E9E3-4981-ABC3-59215AEDA723}" srcOrd="0" destOrd="0" presId="urn:microsoft.com/office/officeart/2005/8/layout/hProcess9"/>
    <dgm:cxn modelId="{FFE2AB8A-75F7-48F2-A0DC-85022030AF81}" type="presOf" srcId="{35D9A89D-22C5-45D5-99DE-12DB7759BC71}" destId="{24C69289-E1ED-4E66-B943-BD5100D9E929}" srcOrd="0" destOrd="0" presId="urn:microsoft.com/office/officeart/2005/8/layout/hProcess9"/>
    <dgm:cxn modelId="{CD9B0A71-7AC9-4645-8991-A059D316CA00}" type="presParOf" srcId="{0DEECF42-E9E3-4981-ABC3-59215AEDA723}" destId="{7FAF3FE1-5BB6-458E-97E0-9233DFC7F0A9}" srcOrd="0" destOrd="0" presId="urn:microsoft.com/office/officeart/2005/8/layout/hProcess9"/>
    <dgm:cxn modelId="{76C8150D-4772-4CA9-8727-751ECC4F6CD0}" type="presParOf" srcId="{0DEECF42-E9E3-4981-ABC3-59215AEDA723}" destId="{93168D4A-7760-4741-9082-0AA722990F3D}" srcOrd="1" destOrd="0" presId="urn:microsoft.com/office/officeart/2005/8/layout/hProcess9"/>
    <dgm:cxn modelId="{AA26F7CD-52B8-4271-A724-E7DF8AFD64FC}" type="presParOf" srcId="{93168D4A-7760-4741-9082-0AA722990F3D}" destId="{24C69289-E1ED-4E66-B943-BD5100D9E929}"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2D9CB-FF44-4963-BA17-B20720BACBE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5D9A89D-22C5-45D5-99DE-12DB7759BC71}">
      <dgm:prSet/>
      <dgm:spPr>
        <a:solidFill>
          <a:srgbClr val="00B050"/>
        </a:solidFill>
      </dgm:spPr>
      <dgm:t>
        <a:bodyPr/>
        <a:lstStyle/>
        <a:p>
          <a:pPr rtl="0"/>
          <a:r>
            <a:rPr lang="en-US" i="0" dirty="0" smtClean="0"/>
            <a:t>Public  Health Services</a:t>
          </a:r>
          <a:endParaRPr lang="en-US" dirty="0"/>
        </a:p>
      </dgm:t>
    </dgm:pt>
    <dgm:pt modelId="{B0086AF0-DE40-489A-9454-B437E1B3691F}" type="parTrans" cxnId="{0A4679C0-F0FE-4E1C-B367-8C311B75AF9D}">
      <dgm:prSet/>
      <dgm:spPr/>
      <dgm:t>
        <a:bodyPr/>
        <a:lstStyle/>
        <a:p>
          <a:endParaRPr lang="en-US"/>
        </a:p>
      </dgm:t>
    </dgm:pt>
    <dgm:pt modelId="{51677260-60BB-4C02-A4B9-4B6874B8BA44}" type="sibTrans" cxnId="{0A4679C0-F0FE-4E1C-B367-8C311B75AF9D}">
      <dgm:prSet/>
      <dgm:spPr/>
      <dgm:t>
        <a:bodyPr/>
        <a:lstStyle/>
        <a:p>
          <a:endParaRPr lang="en-US"/>
        </a:p>
      </dgm:t>
    </dgm:pt>
    <dgm:pt modelId="{0DEECF42-E9E3-4981-ABC3-59215AEDA723}" type="pres">
      <dgm:prSet presAssocID="{4C12D9CB-FF44-4963-BA17-B20720BACBE3}" presName="CompostProcess" presStyleCnt="0">
        <dgm:presLayoutVars>
          <dgm:dir/>
          <dgm:resizeHandles val="exact"/>
        </dgm:presLayoutVars>
      </dgm:prSet>
      <dgm:spPr/>
      <dgm:t>
        <a:bodyPr/>
        <a:lstStyle/>
        <a:p>
          <a:endParaRPr lang="en-US"/>
        </a:p>
      </dgm:t>
    </dgm:pt>
    <dgm:pt modelId="{7FAF3FE1-5BB6-458E-97E0-9233DFC7F0A9}" type="pres">
      <dgm:prSet presAssocID="{4C12D9CB-FF44-4963-BA17-B20720BACBE3}" presName="arrow" presStyleLbl="bgShp" presStyleIdx="0" presStyleCnt="1"/>
      <dgm:spPr/>
    </dgm:pt>
    <dgm:pt modelId="{93168D4A-7760-4741-9082-0AA722990F3D}" type="pres">
      <dgm:prSet presAssocID="{4C12D9CB-FF44-4963-BA17-B20720BACBE3}" presName="linearProcess" presStyleCnt="0"/>
      <dgm:spPr/>
    </dgm:pt>
    <dgm:pt modelId="{24C69289-E1ED-4E66-B943-BD5100D9E929}" type="pres">
      <dgm:prSet presAssocID="{35D9A89D-22C5-45D5-99DE-12DB7759BC71}" presName="textNode" presStyleLbl="node1" presStyleIdx="0" presStyleCnt="1" custScaleX="156737" custLinFactNeighborX="-10383">
        <dgm:presLayoutVars>
          <dgm:bulletEnabled val="1"/>
        </dgm:presLayoutVars>
      </dgm:prSet>
      <dgm:spPr/>
      <dgm:t>
        <a:bodyPr/>
        <a:lstStyle/>
        <a:p>
          <a:endParaRPr lang="en-US"/>
        </a:p>
      </dgm:t>
    </dgm:pt>
  </dgm:ptLst>
  <dgm:cxnLst>
    <dgm:cxn modelId="{0A4679C0-F0FE-4E1C-B367-8C311B75AF9D}" srcId="{4C12D9CB-FF44-4963-BA17-B20720BACBE3}" destId="{35D9A89D-22C5-45D5-99DE-12DB7759BC71}" srcOrd="0" destOrd="0" parTransId="{B0086AF0-DE40-489A-9454-B437E1B3691F}" sibTransId="{51677260-60BB-4C02-A4B9-4B6874B8BA44}"/>
    <dgm:cxn modelId="{A4067373-5EA0-44C5-A406-3DFB1D4E985D}" type="presOf" srcId="{4C12D9CB-FF44-4963-BA17-B20720BACBE3}" destId="{0DEECF42-E9E3-4981-ABC3-59215AEDA723}" srcOrd="0" destOrd="0" presId="urn:microsoft.com/office/officeart/2005/8/layout/hProcess9"/>
    <dgm:cxn modelId="{42600F92-0575-485B-ABB4-73E283314E2B}" type="presOf" srcId="{35D9A89D-22C5-45D5-99DE-12DB7759BC71}" destId="{24C69289-E1ED-4E66-B943-BD5100D9E929}" srcOrd="0" destOrd="0" presId="urn:microsoft.com/office/officeart/2005/8/layout/hProcess9"/>
    <dgm:cxn modelId="{61DF6EED-FBEB-4797-AA63-3132F3C9DCC7}" type="presParOf" srcId="{0DEECF42-E9E3-4981-ABC3-59215AEDA723}" destId="{7FAF3FE1-5BB6-458E-97E0-9233DFC7F0A9}" srcOrd="0" destOrd="0" presId="urn:microsoft.com/office/officeart/2005/8/layout/hProcess9"/>
    <dgm:cxn modelId="{A6579062-999C-41C0-82F3-529A0059667D}" type="presParOf" srcId="{0DEECF42-E9E3-4981-ABC3-59215AEDA723}" destId="{93168D4A-7760-4741-9082-0AA722990F3D}" srcOrd="1" destOrd="0" presId="urn:microsoft.com/office/officeart/2005/8/layout/hProcess9"/>
    <dgm:cxn modelId="{182BA503-FB69-4C16-A159-6EA5AD840897}" type="presParOf" srcId="{93168D4A-7760-4741-9082-0AA722990F3D}" destId="{24C69289-E1ED-4E66-B943-BD5100D9E929}" srcOrd="0"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8F926-DBE5-48D5-8EC4-CCF33E2AD531}" type="doc">
      <dgm:prSet loTypeId="urn:microsoft.com/office/officeart/2005/8/layout/pList2" loCatId="list" qsTypeId="urn:microsoft.com/office/officeart/2005/8/quickstyle/simple1" qsCatId="simple" csTypeId="urn:microsoft.com/office/officeart/2005/8/colors/accent6_5" csCatId="accent6" phldr="1"/>
      <dgm:spPr/>
      <dgm:t>
        <a:bodyPr/>
        <a:lstStyle/>
        <a:p>
          <a:endParaRPr lang="en-US"/>
        </a:p>
      </dgm:t>
    </dgm:pt>
    <dgm:pt modelId="{256E8990-3F58-40E7-8AF5-151700BE48EB}">
      <dgm:prSet phldrT="[Text]"/>
      <dgm:spPr>
        <a:solidFill>
          <a:srgbClr val="FFC000">
            <a:alpha val="90000"/>
          </a:srgbClr>
        </a:solidFill>
      </dgm:spPr>
      <dgm:t>
        <a:bodyPr/>
        <a:lstStyle/>
        <a:p>
          <a:r>
            <a:rPr lang="en-US" dirty="0" smtClean="0">
              <a:solidFill>
                <a:schemeClr val="tx1"/>
              </a:solidFill>
            </a:rPr>
            <a:t>INTERVENTION  AREA # 1: FRUIT OUTPUT AND QUALITY</a:t>
          </a:r>
          <a:endParaRPr lang="en-US" dirty="0">
            <a:solidFill>
              <a:schemeClr val="tx1"/>
            </a:solidFill>
          </a:endParaRPr>
        </a:p>
      </dgm:t>
    </dgm:pt>
    <dgm:pt modelId="{23A88FEF-9B11-4C0B-92F8-2FAAD44D9BE8}" type="sibTrans" cxnId="{0C3FED09-B7F9-44FD-86E0-7E544599620A}">
      <dgm:prSet/>
      <dgm:spPr/>
      <dgm:t>
        <a:bodyPr/>
        <a:lstStyle/>
        <a:p>
          <a:endParaRPr lang="en-US"/>
        </a:p>
      </dgm:t>
    </dgm:pt>
    <dgm:pt modelId="{CD465A9C-513E-4214-8ADE-D61BC4F2C2CB}" type="parTrans" cxnId="{0C3FED09-B7F9-44FD-86E0-7E544599620A}">
      <dgm:prSet/>
      <dgm:spPr/>
      <dgm:t>
        <a:bodyPr/>
        <a:lstStyle/>
        <a:p>
          <a:endParaRPr lang="en-US"/>
        </a:p>
      </dgm:t>
    </dgm:pt>
    <dgm:pt modelId="{06C9F187-E327-44BA-98E5-0078AE121E75}" type="pres">
      <dgm:prSet presAssocID="{DBF8F926-DBE5-48D5-8EC4-CCF33E2AD531}" presName="Name0" presStyleCnt="0">
        <dgm:presLayoutVars>
          <dgm:dir/>
          <dgm:resizeHandles val="exact"/>
        </dgm:presLayoutVars>
      </dgm:prSet>
      <dgm:spPr/>
      <dgm:t>
        <a:bodyPr/>
        <a:lstStyle/>
        <a:p>
          <a:endParaRPr lang="en-US"/>
        </a:p>
      </dgm:t>
    </dgm:pt>
    <dgm:pt modelId="{38B9EE37-703F-4809-8FBD-7E64DE7672DA}" type="pres">
      <dgm:prSet presAssocID="{DBF8F926-DBE5-48D5-8EC4-CCF33E2AD531}" presName="bkgdShp" presStyleLbl="alignAccFollowNode1" presStyleIdx="0" presStyleCnt="1" custScaleY="221123" custLinFactNeighborY="30847"/>
      <dgm:spPr>
        <a:solidFill>
          <a:schemeClr val="bg1">
            <a:alpha val="90000"/>
          </a:schemeClr>
        </a:solidFill>
      </dgm:spPr>
    </dgm:pt>
    <dgm:pt modelId="{0014A07A-1713-4093-8872-8D7DB3104A97}" type="pres">
      <dgm:prSet presAssocID="{DBF8F926-DBE5-48D5-8EC4-CCF33E2AD531}" presName="linComp" presStyleCnt="0"/>
      <dgm:spPr/>
    </dgm:pt>
    <dgm:pt modelId="{69191A0F-1C90-4B9D-B8BE-B353F9413753}" type="pres">
      <dgm:prSet presAssocID="{256E8990-3F58-40E7-8AF5-151700BE48EB}" presName="compNode" presStyleCnt="0"/>
      <dgm:spPr/>
    </dgm:pt>
    <dgm:pt modelId="{8B7B1522-6B0B-43B0-963B-755AFF66BC9D}" type="pres">
      <dgm:prSet presAssocID="{256E8990-3F58-40E7-8AF5-151700BE48EB}" presName="node" presStyleLbl="node1" presStyleIdx="0" presStyleCnt="1" custAng="0" custScaleX="30945" custScaleY="28301" custLinFactY="-78606" custLinFactNeighborX="35958" custLinFactNeighborY="-100000">
        <dgm:presLayoutVars>
          <dgm:bulletEnabled val="1"/>
        </dgm:presLayoutVars>
      </dgm:prSet>
      <dgm:spPr>
        <a:prstGeom prst="rect">
          <a:avLst/>
        </a:prstGeom>
      </dgm:spPr>
      <dgm:t>
        <a:bodyPr/>
        <a:lstStyle/>
        <a:p>
          <a:endParaRPr lang="en-US"/>
        </a:p>
      </dgm:t>
    </dgm:pt>
    <dgm:pt modelId="{DC8262CA-4622-47FC-A010-CD021DA7E373}" type="pres">
      <dgm:prSet presAssocID="{256E8990-3F58-40E7-8AF5-151700BE48EB}" presName="invisiNode" presStyleLbl="node1" presStyleIdx="0" presStyleCnt="1"/>
      <dgm:spPr/>
    </dgm:pt>
    <dgm:pt modelId="{C81543A4-732A-4883-A178-416708A4D689}" type="pres">
      <dgm:prSet presAssocID="{256E8990-3F58-40E7-8AF5-151700BE48EB}" presName="imagNode" presStyleLbl="fgImgPlace1" presStyleIdx="0" presStyleCnt="1" custScaleX="106487" custScaleY="291941" custLinFactNeighborX="1210" custLinFactNeighborY="-27762"/>
      <dgm:spPr>
        <a:blipFill rotWithShape="0">
          <a:blip xmlns:r="http://schemas.openxmlformats.org/officeDocument/2006/relationships" r:embed="rId1"/>
          <a:stretch>
            <a:fillRect/>
          </a:stretch>
        </a:blipFill>
      </dgm:spPr>
      <dgm:t>
        <a:bodyPr/>
        <a:lstStyle/>
        <a:p>
          <a:endParaRPr lang="en-US"/>
        </a:p>
      </dgm:t>
    </dgm:pt>
  </dgm:ptLst>
  <dgm:cxnLst>
    <dgm:cxn modelId="{8231A284-BB6D-4B13-8EA4-E5F5A754853C}" type="presOf" srcId="{256E8990-3F58-40E7-8AF5-151700BE48EB}" destId="{8B7B1522-6B0B-43B0-963B-755AFF66BC9D}" srcOrd="0" destOrd="0" presId="urn:microsoft.com/office/officeart/2005/8/layout/pList2"/>
    <dgm:cxn modelId="{0C3FED09-B7F9-44FD-86E0-7E544599620A}" srcId="{DBF8F926-DBE5-48D5-8EC4-CCF33E2AD531}" destId="{256E8990-3F58-40E7-8AF5-151700BE48EB}" srcOrd="0" destOrd="0" parTransId="{CD465A9C-513E-4214-8ADE-D61BC4F2C2CB}" sibTransId="{23A88FEF-9B11-4C0B-92F8-2FAAD44D9BE8}"/>
    <dgm:cxn modelId="{9696E57A-91B7-4509-9AEB-E5E9C1AAB39C}" type="presOf" srcId="{DBF8F926-DBE5-48D5-8EC4-CCF33E2AD531}" destId="{06C9F187-E327-44BA-98E5-0078AE121E75}" srcOrd="0" destOrd="0" presId="urn:microsoft.com/office/officeart/2005/8/layout/pList2"/>
    <dgm:cxn modelId="{B33E4206-F57D-4F36-B0AF-80ED60126014}" type="presParOf" srcId="{06C9F187-E327-44BA-98E5-0078AE121E75}" destId="{38B9EE37-703F-4809-8FBD-7E64DE7672DA}" srcOrd="0" destOrd="0" presId="urn:microsoft.com/office/officeart/2005/8/layout/pList2"/>
    <dgm:cxn modelId="{C2149C62-986A-4531-A405-12288D2EB527}" type="presParOf" srcId="{06C9F187-E327-44BA-98E5-0078AE121E75}" destId="{0014A07A-1713-4093-8872-8D7DB3104A97}" srcOrd="1" destOrd="0" presId="urn:microsoft.com/office/officeart/2005/8/layout/pList2"/>
    <dgm:cxn modelId="{E99D76E4-404D-4324-9142-BA0040F2C907}" type="presParOf" srcId="{0014A07A-1713-4093-8872-8D7DB3104A97}" destId="{69191A0F-1C90-4B9D-B8BE-B353F9413753}" srcOrd="0" destOrd="0" presId="urn:microsoft.com/office/officeart/2005/8/layout/pList2"/>
    <dgm:cxn modelId="{C9163A2C-1A4D-4ED9-B63B-9CD866316544}" type="presParOf" srcId="{69191A0F-1C90-4B9D-B8BE-B353F9413753}" destId="{8B7B1522-6B0B-43B0-963B-755AFF66BC9D}" srcOrd="0" destOrd="0" presId="urn:microsoft.com/office/officeart/2005/8/layout/pList2"/>
    <dgm:cxn modelId="{CDD4F801-C82C-4E66-84F8-C14D1E4BA403}" type="presParOf" srcId="{69191A0F-1C90-4B9D-B8BE-B353F9413753}" destId="{DC8262CA-4622-47FC-A010-CD021DA7E373}" srcOrd="1" destOrd="0" presId="urn:microsoft.com/office/officeart/2005/8/layout/pList2"/>
    <dgm:cxn modelId="{316B945E-4C82-46BF-B194-0A9D6B701196}" type="presParOf" srcId="{69191A0F-1C90-4B9D-B8BE-B353F9413753}" destId="{C81543A4-732A-4883-A178-416708A4D689}"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8F926-DBE5-48D5-8EC4-CCF33E2AD531}" type="doc">
      <dgm:prSet loTypeId="urn:microsoft.com/office/officeart/2005/8/layout/pList2" loCatId="list" qsTypeId="urn:microsoft.com/office/officeart/2005/8/quickstyle/simple1" qsCatId="simple" csTypeId="urn:microsoft.com/office/officeart/2005/8/colors/accent6_5" csCatId="accent6" phldr="1"/>
      <dgm:spPr/>
    </dgm:pt>
    <dgm:pt modelId="{256E8990-3F58-40E7-8AF5-151700BE48EB}">
      <dgm:prSet phldrT="[Text]" custT="1"/>
      <dgm:spPr>
        <a:solidFill>
          <a:srgbClr val="FFC000">
            <a:alpha val="90000"/>
          </a:srgbClr>
        </a:solidFill>
      </dgm:spPr>
      <dgm:t>
        <a:bodyPr/>
        <a:lstStyle/>
        <a:p>
          <a:r>
            <a:rPr lang="en-US" sz="1400" dirty="0" smtClean="0">
              <a:solidFill>
                <a:schemeClr val="tx1"/>
              </a:solidFill>
            </a:rPr>
            <a:t>INTERVENTION  AREA  # 2: MICROPROCESSING</a:t>
          </a:r>
          <a:endParaRPr lang="en-US" sz="1400" dirty="0">
            <a:solidFill>
              <a:schemeClr val="tx1"/>
            </a:solidFill>
          </a:endParaRPr>
        </a:p>
      </dgm:t>
    </dgm:pt>
    <dgm:pt modelId="{CD465A9C-513E-4214-8ADE-D61BC4F2C2CB}" type="parTrans" cxnId="{0C3FED09-B7F9-44FD-86E0-7E544599620A}">
      <dgm:prSet/>
      <dgm:spPr/>
      <dgm:t>
        <a:bodyPr/>
        <a:lstStyle/>
        <a:p>
          <a:endParaRPr lang="en-US"/>
        </a:p>
      </dgm:t>
    </dgm:pt>
    <dgm:pt modelId="{23A88FEF-9B11-4C0B-92F8-2FAAD44D9BE8}" type="sibTrans" cxnId="{0C3FED09-B7F9-44FD-86E0-7E544599620A}">
      <dgm:prSet/>
      <dgm:spPr/>
      <dgm:t>
        <a:bodyPr/>
        <a:lstStyle/>
        <a:p>
          <a:endParaRPr lang="en-US"/>
        </a:p>
      </dgm:t>
    </dgm:pt>
    <dgm:pt modelId="{06C9F187-E327-44BA-98E5-0078AE121E75}" type="pres">
      <dgm:prSet presAssocID="{DBF8F926-DBE5-48D5-8EC4-CCF33E2AD531}" presName="Name0" presStyleCnt="0">
        <dgm:presLayoutVars>
          <dgm:dir/>
          <dgm:resizeHandles val="exact"/>
        </dgm:presLayoutVars>
      </dgm:prSet>
      <dgm:spPr/>
    </dgm:pt>
    <dgm:pt modelId="{38B9EE37-703F-4809-8FBD-7E64DE7672DA}" type="pres">
      <dgm:prSet presAssocID="{DBF8F926-DBE5-48D5-8EC4-CCF33E2AD531}" presName="bkgdShp" presStyleLbl="alignAccFollowNode1" presStyleIdx="0" presStyleCnt="1" custScaleY="221123" custLinFactNeighborY="27842"/>
      <dgm:spPr>
        <a:solidFill>
          <a:schemeClr val="bg1">
            <a:alpha val="90000"/>
          </a:schemeClr>
        </a:solidFill>
      </dgm:spPr>
    </dgm:pt>
    <dgm:pt modelId="{0014A07A-1713-4093-8872-8D7DB3104A97}" type="pres">
      <dgm:prSet presAssocID="{DBF8F926-DBE5-48D5-8EC4-CCF33E2AD531}" presName="linComp" presStyleCnt="0"/>
      <dgm:spPr/>
    </dgm:pt>
    <dgm:pt modelId="{69191A0F-1C90-4B9D-B8BE-B353F9413753}" type="pres">
      <dgm:prSet presAssocID="{256E8990-3F58-40E7-8AF5-151700BE48EB}" presName="compNode" presStyleCnt="0"/>
      <dgm:spPr/>
    </dgm:pt>
    <dgm:pt modelId="{8B7B1522-6B0B-43B0-963B-755AFF66BC9D}" type="pres">
      <dgm:prSet presAssocID="{256E8990-3F58-40E7-8AF5-151700BE48EB}" presName="node" presStyleLbl="node1" presStyleIdx="0" presStyleCnt="1" custAng="0" custScaleX="34557" custScaleY="18603" custLinFactY="-68497" custLinFactNeighborX="34831" custLinFactNeighborY="-100000">
        <dgm:presLayoutVars>
          <dgm:bulletEnabled val="1"/>
        </dgm:presLayoutVars>
      </dgm:prSet>
      <dgm:spPr>
        <a:prstGeom prst="rect">
          <a:avLst/>
        </a:prstGeom>
      </dgm:spPr>
      <dgm:t>
        <a:bodyPr/>
        <a:lstStyle/>
        <a:p>
          <a:endParaRPr lang="en-US"/>
        </a:p>
      </dgm:t>
    </dgm:pt>
    <dgm:pt modelId="{DC8262CA-4622-47FC-A010-CD021DA7E373}" type="pres">
      <dgm:prSet presAssocID="{256E8990-3F58-40E7-8AF5-151700BE48EB}" presName="invisiNode" presStyleLbl="node1" presStyleIdx="0" presStyleCnt="1"/>
      <dgm:spPr/>
    </dgm:pt>
    <dgm:pt modelId="{C81543A4-732A-4883-A178-416708A4D689}" type="pres">
      <dgm:prSet presAssocID="{256E8990-3F58-40E7-8AF5-151700BE48EB}" presName="imagNode" presStyleLbl="fgImgPlace1" presStyleIdx="0" presStyleCnt="1" custScaleX="103102" custScaleY="281594" custLinFactNeighborX="356" custLinFactNeighborY="-21962"/>
      <dgm:spPr>
        <a:blipFill rotWithShape="0">
          <a:blip xmlns:r="http://schemas.openxmlformats.org/officeDocument/2006/relationships" r:embed="rId1"/>
          <a:stretch>
            <a:fillRect/>
          </a:stretch>
        </a:blipFill>
      </dgm:spPr>
    </dgm:pt>
  </dgm:ptLst>
  <dgm:cxnLst>
    <dgm:cxn modelId="{0C3FED09-B7F9-44FD-86E0-7E544599620A}" srcId="{DBF8F926-DBE5-48D5-8EC4-CCF33E2AD531}" destId="{256E8990-3F58-40E7-8AF5-151700BE48EB}" srcOrd="0" destOrd="0" parTransId="{CD465A9C-513E-4214-8ADE-D61BC4F2C2CB}" sibTransId="{23A88FEF-9B11-4C0B-92F8-2FAAD44D9BE8}"/>
    <dgm:cxn modelId="{B411F015-3942-491A-9EB0-75084E58036C}" type="presOf" srcId="{256E8990-3F58-40E7-8AF5-151700BE48EB}" destId="{8B7B1522-6B0B-43B0-963B-755AFF66BC9D}" srcOrd="0" destOrd="0" presId="urn:microsoft.com/office/officeart/2005/8/layout/pList2"/>
    <dgm:cxn modelId="{2C746554-1AFD-457B-88CF-2A2BF00971D4}" type="presOf" srcId="{DBF8F926-DBE5-48D5-8EC4-CCF33E2AD531}" destId="{06C9F187-E327-44BA-98E5-0078AE121E75}" srcOrd="0" destOrd="0" presId="urn:microsoft.com/office/officeart/2005/8/layout/pList2"/>
    <dgm:cxn modelId="{8CB1D2D3-DD7F-49BB-B32C-D5F8A9EA2A0B}" type="presParOf" srcId="{06C9F187-E327-44BA-98E5-0078AE121E75}" destId="{38B9EE37-703F-4809-8FBD-7E64DE7672DA}" srcOrd="0" destOrd="0" presId="urn:microsoft.com/office/officeart/2005/8/layout/pList2"/>
    <dgm:cxn modelId="{B99C0FF6-0D46-4BBC-89EC-9BFD4C5A2875}" type="presParOf" srcId="{06C9F187-E327-44BA-98E5-0078AE121E75}" destId="{0014A07A-1713-4093-8872-8D7DB3104A97}" srcOrd="1" destOrd="0" presId="urn:microsoft.com/office/officeart/2005/8/layout/pList2"/>
    <dgm:cxn modelId="{1646EFBD-08D2-4424-B884-AF1CE123228F}" type="presParOf" srcId="{0014A07A-1713-4093-8872-8D7DB3104A97}" destId="{69191A0F-1C90-4B9D-B8BE-B353F9413753}" srcOrd="0" destOrd="0" presId="urn:microsoft.com/office/officeart/2005/8/layout/pList2"/>
    <dgm:cxn modelId="{8C03DFF8-EF1C-4603-B423-C5A40FB78FE6}" type="presParOf" srcId="{69191A0F-1C90-4B9D-B8BE-B353F9413753}" destId="{8B7B1522-6B0B-43B0-963B-755AFF66BC9D}" srcOrd="0" destOrd="0" presId="urn:microsoft.com/office/officeart/2005/8/layout/pList2"/>
    <dgm:cxn modelId="{627ADC36-E2AB-4F7B-91E3-C8D0133E1B01}" type="presParOf" srcId="{69191A0F-1C90-4B9D-B8BE-B353F9413753}" destId="{DC8262CA-4622-47FC-A010-CD021DA7E373}" srcOrd="1" destOrd="0" presId="urn:microsoft.com/office/officeart/2005/8/layout/pList2"/>
    <dgm:cxn modelId="{3F6E3F87-CC99-4131-814F-2E83CB3FFFD8}" type="presParOf" srcId="{69191A0F-1C90-4B9D-B8BE-B353F9413753}" destId="{C81543A4-732A-4883-A178-416708A4D689}"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F8F926-DBE5-48D5-8EC4-CCF33E2AD531}" type="doc">
      <dgm:prSet loTypeId="urn:microsoft.com/office/officeart/2005/8/layout/pList2" loCatId="list" qsTypeId="urn:microsoft.com/office/officeart/2005/8/quickstyle/simple1" qsCatId="simple" csTypeId="urn:microsoft.com/office/officeart/2005/8/colors/accent6_5" csCatId="accent6" phldr="1"/>
      <dgm:spPr/>
    </dgm:pt>
    <dgm:pt modelId="{256E8990-3F58-40E7-8AF5-151700BE48EB}">
      <dgm:prSet phldrT="[Text]" custT="1"/>
      <dgm:spPr>
        <a:solidFill>
          <a:srgbClr val="FFC000">
            <a:alpha val="90000"/>
          </a:srgbClr>
        </a:solidFill>
      </dgm:spPr>
      <dgm:t>
        <a:bodyPr/>
        <a:lstStyle/>
        <a:p>
          <a:r>
            <a:rPr lang="en-US" sz="1400" dirty="0" smtClean="0">
              <a:solidFill>
                <a:schemeClr val="tx1"/>
              </a:solidFill>
            </a:rPr>
            <a:t>INTERVENTION AREA # 3</a:t>
          </a:r>
        </a:p>
        <a:p>
          <a:r>
            <a:rPr lang="en-US" sz="1400" dirty="0" smtClean="0">
              <a:solidFill>
                <a:schemeClr val="tx1"/>
              </a:solidFill>
            </a:rPr>
            <a:t>MARKET  LINKAGES</a:t>
          </a:r>
        </a:p>
        <a:p>
          <a:r>
            <a:rPr lang="en-US" sz="1400" dirty="0" smtClean="0">
              <a:solidFill>
                <a:schemeClr val="tx1"/>
              </a:solidFill>
            </a:rPr>
            <a:t>FARMER-TO-TRADER</a:t>
          </a:r>
          <a:endParaRPr lang="en-US" sz="1400" dirty="0">
            <a:solidFill>
              <a:schemeClr val="tx1"/>
            </a:solidFill>
          </a:endParaRPr>
        </a:p>
      </dgm:t>
    </dgm:pt>
    <dgm:pt modelId="{CD465A9C-513E-4214-8ADE-D61BC4F2C2CB}" type="parTrans" cxnId="{0C3FED09-B7F9-44FD-86E0-7E544599620A}">
      <dgm:prSet/>
      <dgm:spPr/>
      <dgm:t>
        <a:bodyPr/>
        <a:lstStyle/>
        <a:p>
          <a:endParaRPr lang="en-US"/>
        </a:p>
      </dgm:t>
    </dgm:pt>
    <dgm:pt modelId="{23A88FEF-9B11-4C0B-92F8-2FAAD44D9BE8}" type="sibTrans" cxnId="{0C3FED09-B7F9-44FD-86E0-7E544599620A}">
      <dgm:prSet/>
      <dgm:spPr/>
      <dgm:t>
        <a:bodyPr/>
        <a:lstStyle/>
        <a:p>
          <a:endParaRPr lang="en-US"/>
        </a:p>
      </dgm:t>
    </dgm:pt>
    <dgm:pt modelId="{06C9F187-E327-44BA-98E5-0078AE121E75}" type="pres">
      <dgm:prSet presAssocID="{DBF8F926-DBE5-48D5-8EC4-CCF33E2AD531}" presName="Name0" presStyleCnt="0">
        <dgm:presLayoutVars>
          <dgm:dir/>
          <dgm:resizeHandles val="exact"/>
        </dgm:presLayoutVars>
      </dgm:prSet>
      <dgm:spPr/>
    </dgm:pt>
    <dgm:pt modelId="{38B9EE37-703F-4809-8FBD-7E64DE7672DA}" type="pres">
      <dgm:prSet presAssocID="{DBF8F926-DBE5-48D5-8EC4-CCF33E2AD531}" presName="bkgdShp" presStyleLbl="alignAccFollowNode1" presStyleIdx="0" presStyleCnt="1" custScaleY="221123" custLinFactNeighborY="30805"/>
      <dgm:spPr>
        <a:solidFill>
          <a:schemeClr val="bg1">
            <a:alpha val="90000"/>
          </a:schemeClr>
        </a:solidFill>
      </dgm:spPr>
    </dgm:pt>
    <dgm:pt modelId="{0014A07A-1713-4093-8872-8D7DB3104A97}" type="pres">
      <dgm:prSet presAssocID="{DBF8F926-DBE5-48D5-8EC4-CCF33E2AD531}" presName="linComp" presStyleCnt="0"/>
      <dgm:spPr/>
    </dgm:pt>
    <dgm:pt modelId="{69191A0F-1C90-4B9D-B8BE-B353F9413753}" type="pres">
      <dgm:prSet presAssocID="{256E8990-3F58-40E7-8AF5-151700BE48EB}" presName="compNode" presStyleCnt="0"/>
      <dgm:spPr/>
    </dgm:pt>
    <dgm:pt modelId="{8B7B1522-6B0B-43B0-963B-755AFF66BC9D}" type="pres">
      <dgm:prSet presAssocID="{256E8990-3F58-40E7-8AF5-151700BE48EB}" presName="node" presStyleLbl="node1" presStyleIdx="0" presStyleCnt="1" custAng="0" custScaleX="34126" custScaleY="29670" custLinFactY="-61238" custLinFactNeighborX="29658" custLinFactNeighborY="-100000">
        <dgm:presLayoutVars>
          <dgm:bulletEnabled val="1"/>
        </dgm:presLayoutVars>
      </dgm:prSet>
      <dgm:spPr>
        <a:prstGeom prst="rect">
          <a:avLst/>
        </a:prstGeom>
      </dgm:spPr>
      <dgm:t>
        <a:bodyPr/>
        <a:lstStyle/>
        <a:p>
          <a:endParaRPr lang="en-US"/>
        </a:p>
      </dgm:t>
    </dgm:pt>
    <dgm:pt modelId="{DC8262CA-4622-47FC-A010-CD021DA7E373}" type="pres">
      <dgm:prSet presAssocID="{256E8990-3F58-40E7-8AF5-151700BE48EB}" presName="invisiNode" presStyleLbl="node1" presStyleIdx="0" presStyleCnt="1"/>
      <dgm:spPr/>
    </dgm:pt>
    <dgm:pt modelId="{C81543A4-732A-4883-A178-416708A4D689}" type="pres">
      <dgm:prSet presAssocID="{256E8990-3F58-40E7-8AF5-151700BE48EB}" presName="imagNode" presStyleLbl="fgImgPlace1" presStyleIdx="0" presStyleCnt="1" custScaleX="106487" custScaleY="303030" custLinFactNeighborX="762" custLinFactNeighborY="-47847"/>
      <dgm:spPr>
        <a:blipFill rotWithShape="0">
          <a:blip xmlns:r="http://schemas.openxmlformats.org/officeDocument/2006/relationships" r:embed="rId1"/>
          <a:stretch>
            <a:fillRect/>
          </a:stretch>
        </a:blipFill>
      </dgm:spPr>
    </dgm:pt>
  </dgm:ptLst>
  <dgm:cxnLst>
    <dgm:cxn modelId="{0C3FED09-B7F9-44FD-86E0-7E544599620A}" srcId="{DBF8F926-DBE5-48D5-8EC4-CCF33E2AD531}" destId="{256E8990-3F58-40E7-8AF5-151700BE48EB}" srcOrd="0" destOrd="0" parTransId="{CD465A9C-513E-4214-8ADE-D61BC4F2C2CB}" sibTransId="{23A88FEF-9B11-4C0B-92F8-2FAAD44D9BE8}"/>
    <dgm:cxn modelId="{80A9EB3D-2950-4587-9CAA-E1B307E5C2A5}" type="presOf" srcId="{DBF8F926-DBE5-48D5-8EC4-CCF33E2AD531}" destId="{06C9F187-E327-44BA-98E5-0078AE121E75}" srcOrd="0" destOrd="0" presId="urn:microsoft.com/office/officeart/2005/8/layout/pList2"/>
    <dgm:cxn modelId="{3D3E4EE5-EBB0-4AB7-AFD0-A494CB859ACC}" type="presOf" srcId="{256E8990-3F58-40E7-8AF5-151700BE48EB}" destId="{8B7B1522-6B0B-43B0-963B-755AFF66BC9D}" srcOrd="0" destOrd="0" presId="urn:microsoft.com/office/officeart/2005/8/layout/pList2"/>
    <dgm:cxn modelId="{F13A6348-D1D6-4BD4-8F88-31039D5CEC97}" type="presParOf" srcId="{06C9F187-E327-44BA-98E5-0078AE121E75}" destId="{38B9EE37-703F-4809-8FBD-7E64DE7672DA}" srcOrd="0" destOrd="0" presId="urn:microsoft.com/office/officeart/2005/8/layout/pList2"/>
    <dgm:cxn modelId="{17CE64B5-BC7B-47AD-B714-8E910F4E37E6}" type="presParOf" srcId="{06C9F187-E327-44BA-98E5-0078AE121E75}" destId="{0014A07A-1713-4093-8872-8D7DB3104A97}" srcOrd="1" destOrd="0" presId="urn:microsoft.com/office/officeart/2005/8/layout/pList2"/>
    <dgm:cxn modelId="{3EDF836F-9C1A-4BB1-ADD0-DD2B02C8AD40}" type="presParOf" srcId="{0014A07A-1713-4093-8872-8D7DB3104A97}" destId="{69191A0F-1C90-4B9D-B8BE-B353F9413753}" srcOrd="0" destOrd="0" presId="urn:microsoft.com/office/officeart/2005/8/layout/pList2"/>
    <dgm:cxn modelId="{81E0240F-FE1B-4BCD-B997-AC6E0F755D21}" type="presParOf" srcId="{69191A0F-1C90-4B9D-B8BE-B353F9413753}" destId="{8B7B1522-6B0B-43B0-963B-755AFF66BC9D}" srcOrd="0" destOrd="0" presId="urn:microsoft.com/office/officeart/2005/8/layout/pList2"/>
    <dgm:cxn modelId="{D0748B8A-3CAF-4803-94B9-F2EA748A9B19}" type="presParOf" srcId="{69191A0F-1C90-4B9D-B8BE-B353F9413753}" destId="{DC8262CA-4622-47FC-A010-CD021DA7E373}" srcOrd="1" destOrd="0" presId="urn:microsoft.com/office/officeart/2005/8/layout/pList2"/>
    <dgm:cxn modelId="{34F04E7B-E210-444A-936F-AC4726D850EF}" type="presParOf" srcId="{69191A0F-1C90-4B9D-B8BE-B353F9413753}" destId="{C81543A4-732A-4883-A178-416708A4D689}"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F8F926-DBE5-48D5-8EC4-CCF33E2AD531}" type="doc">
      <dgm:prSet loTypeId="urn:microsoft.com/office/officeart/2005/8/layout/pList2" loCatId="list" qsTypeId="urn:microsoft.com/office/officeart/2005/8/quickstyle/simple1" qsCatId="simple" csTypeId="urn:microsoft.com/office/officeart/2005/8/colors/accent6_5" csCatId="accent6" phldr="1"/>
      <dgm:spPr/>
    </dgm:pt>
    <dgm:pt modelId="{256E8990-3F58-40E7-8AF5-151700BE48EB}">
      <dgm:prSet phldrT="[Text]"/>
      <dgm:spPr>
        <a:solidFill>
          <a:srgbClr val="FFC000">
            <a:alpha val="90000"/>
          </a:srgbClr>
        </a:solidFill>
      </dgm:spPr>
      <dgm:t>
        <a:bodyPr/>
        <a:lstStyle/>
        <a:p>
          <a:r>
            <a:rPr lang="en-US" dirty="0" smtClean="0">
              <a:solidFill>
                <a:schemeClr val="tx1"/>
              </a:solidFill>
            </a:rPr>
            <a:t>INTERVENTION AREA # 4: MARKET LINKAGES</a:t>
          </a:r>
        </a:p>
        <a:p>
          <a:r>
            <a:rPr lang="en-US" dirty="0" smtClean="0">
              <a:solidFill>
                <a:schemeClr val="tx1"/>
              </a:solidFill>
            </a:rPr>
            <a:t>TRADER-TO- FORMAL MARKETS</a:t>
          </a:r>
          <a:endParaRPr lang="en-US" dirty="0">
            <a:solidFill>
              <a:schemeClr val="tx1"/>
            </a:solidFill>
          </a:endParaRPr>
        </a:p>
      </dgm:t>
    </dgm:pt>
    <dgm:pt modelId="{CD465A9C-513E-4214-8ADE-D61BC4F2C2CB}" type="parTrans" cxnId="{0C3FED09-B7F9-44FD-86E0-7E544599620A}">
      <dgm:prSet/>
      <dgm:spPr/>
      <dgm:t>
        <a:bodyPr/>
        <a:lstStyle/>
        <a:p>
          <a:endParaRPr lang="en-US"/>
        </a:p>
      </dgm:t>
    </dgm:pt>
    <dgm:pt modelId="{23A88FEF-9B11-4C0B-92F8-2FAAD44D9BE8}" type="sibTrans" cxnId="{0C3FED09-B7F9-44FD-86E0-7E544599620A}">
      <dgm:prSet/>
      <dgm:spPr/>
      <dgm:t>
        <a:bodyPr/>
        <a:lstStyle/>
        <a:p>
          <a:endParaRPr lang="en-US"/>
        </a:p>
      </dgm:t>
    </dgm:pt>
    <dgm:pt modelId="{06C9F187-E327-44BA-98E5-0078AE121E75}" type="pres">
      <dgm:prSet presAssocID="{DBF8F926-DBE5-48D5-8EC4-CCF33E2AD531}" presName="Name0" presStyleCnt="0">
        <dgm:presLayoutVars>
          <dgm:dir/>
          <dgm:resizeHandles val="exact"/>
        </dgm:presLayoutVars>
      </dgm:prSet>
      <dgm:spPr/>
    </dgm:pt>
    <dgm:pt modelId="{38B9EE37-703F-4809-8FBD-7E64DE7672DA}" type="pres">
      <dgm:prSet presAssocID="{DBF8F926-DBE5-48D5-8EC4-CCF33E2AD531}" presName="bkgdShp" presStyleLbl="alignAccFollowNode1" presStyleIdx="0" presStyleCnt="1" custScaleY="221123" custLinFactNeighborY="30805"/>
      <dgm:spPr>
        <a:solidFill>
          <a:schemeClr val="bg1">
            <a:alpha val="90000"/>
          </a:schemeClr>
        </a:solidFill>
      </dgm:spPr>
    </dgm:pt>
    <dgm:pt modelId="{0014A07A-1713-4093-8872-8D7DB3104A97}" type="pres">
      <dgm:prSet presAssocID="{DBF8F926-DBE5-48D5-8EC4-CCF33E2AD531}" presName="linComp" presStyleCnt="0"/>
      <dgm:spPr/>
    </dgm:pt>
    <dgm:pt modelId="{69191A0F-1C90-4B9D-B8BE-B353F9413753}" type="pres">
      <dgm:prSet presAssocID="{256E8990-3F58-40E7-8AF5-151700BE48EB}" presName="compNode" presStyleCnt="0"/>
      <dgm:spPr/>
    </dgm:pt>
    <dgm:pt modelId="{8B7B1522-6B0B-43B0-963B-755AFF66BC9D}" type="pres">
      <dgm:prSet presAssocID="{256E8990-3F58-40E7-8AF5-151700BE48EB}" presName="node" presStyleLbl="node1" presStyleIdx="0" presStyleCnt="1" custAng="0" custScaleX="36433" custScaleY="23451" custLinFactY="-83268" custLinFactNeighborX="37761" custLinFactNeighborY="-100000">
        <dgm:presLayoutVars>
          <dgm:bulletEnabled val="1"/>
        </dgm:presLayoutVars>
      </dgm:prSet>
      <dgm:spPr>
        <a:prstGeom prst="rect">
          <a:avLst/>
        </a:prstGeom>
      </dgm:spPr>
      <dgm:t>
        <a:bodyPr/>
        <a:lstStyle/>
        <a:p>
          <a:endParaRPr lang="en-US"/>
        </a:p>
      </dgm:t>
    </dgm:pt>
    <dgm:pt modelId="{DC8262CA-4622-47FC-A010-CD021DA7E373}" type="pres">
      <dgm:prSet presAssocID="{256E8990-3F58-40E7-8AF5-151700BE48EB}" presName="invisiNode" presStyleLbl="node1" presStyleIdx="0" presStyleCnt="1"/>
      <dgm:spPr/>
    </dgm:pt>
    <dgm:pt modelId="{C81543A4-732A-4883-A178-416708A4D689}" type="pres">
      <dgm:prSet presAssocID="{256E8990-3F58-40E7-8AF5-151700BE48EB}" presName="imagNode" presStyleLbl="fgImgPlace1" presStyleIdx="0" presStyleCnt="1" custScaleX="106487" custScaleY="303030" custLinFactNeighborX="762" custLinFactNeighborY="-28564"/>
      <dgm:spPr>
        <a:blipFill rotWithShape="0">
          <a:blip xmlns:r="http://schemas.openxmlformats.org/officeDocument/2006/relationships" r:embed="rId1"/>
          <a:stretch>
            <a:fillRect/>
          </a:stretch>
        </a:blipFill>
      </dgm:spPr>
    </dgm:pt>
  </dgm:ptLst>
  <dgm:cxnLst>
    <dgm:cxn modelId="{0C3FED09-B7F9-44FD-86E0-7E544599620A}" srcId="{DBF8F926-DBE5-48D5-8EC4-CCF33E2AD531}" destId="{256E8990-3F58-40E7-8AF5-151700BE48EB}" srcOrd="0" destOrd="0" parTransId="{CD465A9C-513E-4214-8ADE-D61BC4F2C2CB}" sibTransId="{23A88FEF-9B11-4C0B-92F8-2FAAD44D9BE8}"/>
    <dgm:cxn modelId="{8F09FE13-4E6F-49C4-B7DA-333E3C590F14}" type="presOf" srcId="{256E8990-3F58-40E7-8AF5-151700BE48EB}" destId="{8B7B1522-6B0B-43B0-963B-755AFF66BC9D}" srcOrd="0" destOrd="0" presId="urn:microsoft.com/office/officeart/2005/8/layout/pList2"/>
    <dgm:cxn modelId="{3D71313D-2832-4424-95FF-251029C2B983}" type="presOf" srcId="{DBF8F926-DBE5-48D5-8EC4-CCF33E2AD531}" destId="{06C9F187-E327-44BA-98E5-0078AE121E75}" srcOrd="0" destOrd="0" presId="urn:microsoft.com/office/officeart/2005/8/layout/pList2"/>
    <dgm:cxn modelId="{00AD2FD5-3B06-4BFF-A260-C6A76F617AF2}" type="presParOf" srcId="{06C9F187-E327-44BA-98E5-0078AE121E75}" destId="{38B9EE37-703F-4809-8FBD-7E64DE7672DA}" srcOrd="0" destOrd="0" presId="urn:microsoft.com/office/officeart/2005/8/layout/pList2"/>
    <dgm:cxn modelId="{B783B9F0-96E0-44EA-9A2A-E71A497FFCD4}" type="presParOf" srcId="{06C9F187-E327-44BA-98E5-0078AE121E75}" destId="{0014A07A-1713-4093-8872-8D7DB3104A97}" srcOrd="1" destOrd="0" presId="urn:microsoft.com/office/officeart/2005/8/layout/pList2"/>
    <dgm:cxn modelId="{E16A4C22-D99F-4BE7-BB95-B40B280EDE95}" type="presParOf" srcId="{0014A07A-1713-4093-8872-8D7DB3104A97}" destId="{69191A0F-1C90-4B9D-B8BE-B353F9413753}" srcOrd="0" destOrd="0" presId="urn:microsoft.com/office/officeart/2005/8/layout/pList2"/>
    <dgm:cxn modelId="{5FA6C500-27F5-4D96-AE82-9D85A7E707EC}" type="presParOf" srcId="{69191A0F-1C90-4B9D-B8BE-B353F9413753}" destId="{8B7B1522-6B0B-43B0-963B-755AFF66BC9D}" srcOrd="0" destOrd="0" presId="urn:microsoft.com/office/officeart/2005/8/layout/pList2"/>
    <dgm:cxn modelId="{404DD5EF-6FEE-4F04-985E-086276484410}" type="presParOf" srcId="{69191A0F-1C90-4B9D-B8BE-B353F9413753}" destId="{DC8262CA-4622-47FC-A010-CD021DA7E373}" srcOrd="1" destOrd="0" presId="urn:microsoft.com/office/officeart/2005/8/layout/pList2"/>
    <dgm:cxn modelId="{5389E6D1-ED1F-47B7-AC7F-32D4D2290DBD}" type="presParOf" srcId="{69191A0F-1C90-4B9D-B8BE-B353F9413753}" destId="{C81543A4-732A-4883-A178-416708A4D689}"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7CDE37-72CF-49F5-887D-28EBDE27A5D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FBA823-96FA-4493-BB76-5C264564FEC6}">
      <dgm:prSet phldrT="[Text]" custT="1"/>
      <dgm:spPr/>
      <dgm:t>
        <a:bodyPr/>
        <a:lstStyle/>
        <a:p>
          <a:r>
            <a:rPr lang="en-US" sz="1200" dirty="0" smtClean="0"/>
            <a:t>ENTRY</a:t>
          </a:r>
          <a:endParaRPr lang="en-US" sz="1200" dirty="0"/>
        </a:p>
      </dgm:t>
    </dgm:pt>
    <dgm:pt modelId="{0093E3C8-635B-450D-9DF6-E1F4BBBCBDC8}" type="parTrans" cxnId="{9BEAC604-FFCF-4A9F-BABB-7669A067A165}">
      <dgm:prSet/>
      <dgm:spPr/>
      <dgm:t>
        <a:bodyPr/>
        <a:lstStyle/>
        <a:p>
          <a:endParaRPr lang="en-US"/>
        </a:p>
      </dgm:t>
    </dgm:pt>
    <dgm:pt modelId="{CF0CAE8C-5EF1-4B1B-83B2-350052B2785C}" type="sibTrans" cxnId="{9BEAC604-FFCF-4A9F-BABB-7669A067A165}">
      <dgm:prSet/>
      <dgm:spPr/>
      <dgm:t>
        <a:bodyPr/>
        <a:lstStyle/>
        <a:p>
          <a:endParaRPr lang="en-US"/>
        </a:p>
      </dgm:t>
    </dgm:pt>
    <dgm:pt modelId="{5158BC69-DBB5-4F8E-AFA7-7207B7D120E1}">
      <dgm:prSet phldrT="[Text]" custT="1"/>
      <dgm:spPr/>
      <dgm:t>
        <a:bodyPr/>
        <a:lstStyle/>
        <a:p>
          <a:pPr lvl="0"/>
          <a:r>
            <a:rPr lang="en-US" sz="1400" dirty="0" smtClean="0">
              <a:latin typeface="Times New Roman" pitchFamily="18" charset="0"/>
              <a:cs typeface="Times New Roman" pitchFamily="18" charset="0"/>
            </a:rPr>
            <a:t>Identify geographic area , analyze market, conduct stakeholder meetings, identify &amp; assess lead farmers; assess training needs, Identify TA provider, develop training modules ;sign trainer/farmer MoU</a:t>
          </a:r>
          <a:endParaRPr lang="en-US" sz="1400" i="0" dirty="0">
            <a:latin typeface="Times New Roman" pitchFamily="18" charset="0"/>
            <a:cs typeface="Times New Roman" pitchFamily="18" charset="0"/>
          </a:endParaRPr>
        </a:p>
      </dgm:t>
    </dgm:pt>
    <dgm:pt modelId="{F041BCE0-683F-4E32-A3E9-C1BF503928ED}" type="parTrans" cxnId="{F6343499-3019-42E4-8932-644FB83FD253}">
      <dgm:prSet/>
      <dgm:spPr/>
      <dgm:t>
        <a:bodyPr/>
        <a:lstStyle/>
        <a:p>
          <a:endParaRPr lang="en-US"/>
        </a:p>
      </dgm:t>
    </dgm:pt>
    <dgm:pt modelId="{FDD8E456-B55E-4826-A9AD-89EBBC9F2BDF}" type="sibTrans" cxnId="{F6343499-3019-42E4-8932-644FB83FD253}">
      <dgm:prSet/>
      <dgm:spPr/>
      <dgm:t>
        <a:bodyPr/>
        <a:lstStyle/>
        <a:p>
          <a:endParaRPr lang="en-US"/>
        </a:p>
      </dgm:t>
    </dgm:pt>
    <dgm:pt modelId="{AF663255-D3AB-4DDB-81FA-3A1F3C40082E}">
      <dgm:prSet phldrT="[Text]" custT="1"/>
      <dgm:spPr/>
      <dgm:t>
        <a:bodyPr/>
        <a:lstStyle/>
        <a:p>
          <a:r>
            <a:rPr lang="en-US" sz="1200" dirty="0" smtClean="0"/>
            <a:t>PILOTING</a:t>
          </a:r>
          <a:endParaRPr lang="en-US" sz="1200" dirty="0"/>
        </a:p>
      </dgm:t>
    </dgm:pt>
    <dgm:pt modelId="{67F1286F-345D-4867-9375-358F4C8D5949}" type="parTrans" cxnId="{7D047D65-C407-4BA2-866D-FE24D116D49C}">
      <dgm:prSet/>
      <dgm:spPr/>
      <dgm:t>
        <a:bodyPr/>
        <a:lstStyle/>
        <a:p>
          <a:endParaRPr lang="en-US"/>
        </a:p>
      </dgm:t>
    </dgm:pt>
    <dgm:pt modelId="{87A1ECBC-DE92-4BE6-9030-9B0AED94832B}" type="sibTrans" cxnId="{7D047D65-C407-4BA2-866D-FE24D116D49C}">
      <dgm:prSet/>
      <dgm:spPr/>
      <dgm:t>
        <a:bodyPr/>
        <a:lstStyle/>
        <a:p>
          <a:endParaRPr lang="en-US"/>
        </a:p>
      </dgm:t>
    </dgm:pt>
    <dgm:pt modelId="{7106C680-40EC-4420-86AC-5A9F993EF9F2}">
      <dgm:prSet phldrT="[Text]" custT="1"/>
      <dgm:spPr/>
      <dgm:t>
        <a:bodyPr/>
        <a:lstStyle/>
        <a:p>
          <a:r>
            <a:rPr lang="en-US" sz="1400" dirty="0" smtClean="0">
              <a:latin typeface="Times New Roman" pitchFamily="18" charset="0"/>
              <a:cs typeface="Times New Roman" pitchFamily="18" charset="0"/>
            </a:rPr>
            <a:t>Refine Training package; test &amp; revise business model strategy; measure results; disseminate  information; identify and test trainers for the market up-take phase</a:t>
          </a:r>
          <a:endParaRPr lang="en-US" sz="1400" i="0" dirty="0">
            <a:latin typeface="Times New Roman" pitchFamily="18" charset="0"/>
            <a:cs typeface="Times New Roman" pitchFamily="18" charset="0"/>
          </a:endParaRPr>
        </a:p>
      </dgm:t>
    </dgm:pt>
    <dgm:pt modelId="{67D06945-7A93-4F75-97C6-181E497039C8}" type="parTrans" cxnId="{3F507C92-C50B-44CA-BD75-6496AD93B712}">
      <dgm:prSet/>
      <dgm:spPr/>
      <dgm:t>
        <a:bodyPr/>
        <a:lstStyle/>
        <a:p>
          <a:endParaRPr lang="en-US"/>
        </a:p>
      </dgm:t>
    </dgm:pt>
    <dgm:pt modelId="{CF5B61EA-7719-40CD-926C-99FA7535EA50}" type="sibTrans" cxnId="{3F507C92-C50B-44CA-BD75-6496AD93B712}">
      <dgm:prSet/>
      <dgm:spPr/>
      <dgm:t>
        <a:bodyPr/>
        <a:lstStyle/>
        <a:p>
          <a:endParaRPr lang="en-US"/>
        </a:p>
      </dgm:t>
    </dgm:pt>
    <dgm:pt modelId="{5782D049-7583-4472-B9EF-102DDE7810BB}">
      <dgm:prSet phldrT="[Text]" custT="1"/>
      <dgm:spPr/>
      <dgm:t>
        <a:bodyPr/>
        <a:lstStyle/>
        <a:p>
          <a:r>
            <a:rPr lang="en-US" sz="900" dirty="0" smtClean="0"/>
            <a:t>REPLICATION/LEARNING</a:t>
          </a:r>
          <a:endParaRPr lang="en-US" sz="900" dirty="0"/>
        </a:p>
      </dgm:t>
    </dgm:pt>
    <dgm:pt modelId="{907A291A-AE3B-4AA0-BADA-A8EF155DEEA2}" type="parTrans" cxnId="{5AC66C83-5A0D-4019-9E51-A712630D1DB1}">
      <dgm:prSet/>
      <dgm:spPr/>
      <dgm:t>
        <a:bodyPr/>
        <a:lstStyle/>
        <a:p>
          <a:endParaRPr lang="en-US"/>
        </a:p>
      </dgm:t>
    </dgm:pt>
    <dgm:pt modelId="{C379D621-5A7F-4807-B093-CFCBA3349BB8}" type="sibTrans" cxnId="{5AC66C83-5A0D-4019-9E51-A712630D1DB1}">
      <dgm:prSet/>
      <dgm:spPr/>
      <dgm:t>
        <a:bodyPr/>
        <a:lstStyle/>
        <a:p>
          <a:endParaRPr lang="en-US"/>
        </a:p>
      </dgm:t>
    </dgm:pt>
    <dgm:pt modelId="{6FA12E1D-89DB-4805-9286-F68BFC8238FD}">
      <dgm:prSet phldrT="[Text]" custT="1"/>
      <dgm:spPr/>
      <dgm:t>
        <a:bodyPr/>
        <a:lstStyle/>
        <a:p>
          <a:pPr marL="114300" indent="0" defTabSz="533400">
            <a:lnSpc>
              <a:spcPct val="90000"/>
            </a:lnSpc>
            <a:spcBef>
              <a:spcPct val="0"/>
            </a:spcBef>
            <a:spcAft>
              <a:spcPct val="15000"/>
            </a:spcAft>
            <a:buNone/>
          </a:pPr>
          <a:r>
            <a:rPr lang="en-US" sz="1400" dirty="0" smtClean="0">
              <a:latin typeface="Times New Roman" pitchFamily="18" charset="0"/>
              <a:cs typeface="Times New Roman" pitchFamily="18" charset="0"/>
            </a:rPr>
            <a:t>Foster linkages between the farmers and TA providers; promote business concept, assess results; document and share lessons</a:t>
          </a:r>
          <a:endParaRPr lang="en-US" sz="1400" i="0" dirty="0">
            <a:latin typeface="Times New Roman" pitchFamily="18" charset="0"/>
            <a:cs typeface="Times New Roman" pitchFamily="18" charset="0"/>
          </a:endParaRPr>
        </a:p>
      </dgm:t>
    </dgm:pt>
    <dgm:pt modelId="{1C262D61-7322-4781-AB3A-1B484678E485}" type="parTrans" cxnId="{FBDB88FD-7E96-4F71-8969-22E9D1A3E45C}">
      <dgm:prSet/>
      <dgm:spPr/>
      <dgm:t>
        <a:bodyPr/>
        <a:lstStyle/>
        <a:p>
          <a:endParaRPr lang="en-US"/>
        </a:p>
      </dgm:t>
    </dgm:pt>
    <dgm:pt modelId="{732EF4CB-DB08-44C1-A5E5-3A4D19B0B4E9}" type="sibTrans" cxnId="{FBDB88FD-7E96-4F71-8969-22E9D1A3E45C}">
      <dgm:prSet/>
      <dgm:spPr/>
      <dgm:t>
        <a:bodyPr/>
        <a:lstStyle/>
        <a:p>
          <a:endParaRPr lang="en-US"/>
        </a:p>
      </dgm:t>
    </dgm:pt>
    <dgm:pt modelId="{CE174DC8-D6B6-42F0-9969-11CB37801353}">
      <dgm:prSet phldrT="[Text]" custT="1"/>
      <dgm:spPr/>
      <dgm:t>
        <a:bodyPr/>
        <a:lstStyle/>
        <a:p>
          <a:r>
            <a:rPr lang="en-US" sz="1200" dirty="0" smtClean="0"/>
            <a:t>EXIT</a:t>
          </a:r>
          <a:endParaRPr lang="en-US" sz="1200" dirty="0"/>
        </a:p>
      </dgm:t>
    </dgm:pt>
    <dgm:pt modelId="{1247F507-212A-422D-A362-B92BBB5188F9}" type="parTrans" cxnId="{0737CD76-8B97-4F23-9A24-23B3DC926158}">
      <dgm:prSet/>
      <dgm:spPr/>
      <dgm:t>
        <a:bodyPr/>
        <a:lstStyle/>
        <a:p>
          <a:endParaRPr lang="en-US"/>
        </a:p>
      </dgm:t>
    </dgm:pt>
    <dgm:pt modelId="{74577D34-8471-4BD6-BD7C-C7CF22E36286}" type="sibTrans" cxnId="{0737CD76-8B97-4F23-9A24-23B3DC926158}">
      <dgm:prSet/>
      <dgm:spPr/>
      <dgm:t>
        <a:bodyPr/>
        <a:lstStyle/>
        <a:p>
          <a:endParaRPr lang="en-US"/>
        </a:p>
      </dgm:t>
    </dgm:pt>
    <dgm:pt modelId="{5ED874E9-A6A7-4D54-9D79-57305AF2A5CB}">
      <dgm:prSet custT="1"/>
      <dgm:spPr/>
      <dgm:t>
        <a:bodyPr/>
        <a:lstStyle/>
        <a:p>
          <a:r>
            <a:rPr lang="en-US" sz="1400" dirty="0" smtClean="0">
              <a:latin typeface="Times New Roman" pitchFamily="18" charset="0"/>
              <a:cs typeface="Times New Roman" pitchFamily="18" charset="0"/>
            </a:rPr>
            <a:t>Follow up with Pilot Trainer (via MOU);  assess market sustainability </a:t>
          </a:r>
          <a:endParaRPr lang="en-US" sz="1400" i="0" dirty="0">
            <a:latin typeface="Times New Roman" pitchFamily="18" charset="0"/>
            <a:cs typeface="Times New Roman" pitchFamily="18" charset="0"/>
          </a:endParaRPr>
        </a:p>
      </dgm:t>
    </dgm:pt>
    <dgm:pt modelId="{059895F5-A014-4CFC-8DC4-950BB16FCD96}" type="parTrans" cxnId="{10196681-8AF8-4FD7-864F-DEBC4A257F6C}">
      <dgm:prSet/>
      <dgm:spPr/>
      <dgm:t>
        <a:bodyPr/>
        <a:lstStyle/>
        <a:p>
          <a:endParaRPr lang="en-US"/>
        </a:p>
      </dgm:t>
    </dgm:pt>
    <dgm:pt modelId="{E3C6CB78-49C7-489B-B322-2192933ACCE8}" type="sibTrans" cxnId="{10196681-8AF8-4FD7-864F-DEBC4A257F6C}">
      <dgm:prSet/>
      <dgm:spPr/>
      <dgm:t>
        <a:bodyPr/>
        <a:lstStyle/>
        <a:p>
          <a:endParaRPr lang="en-US"/>
        </a:p>
      </dgm:t>
    </dgm:pt>
    <dgm:pt modelId="{79CA35CD-600B-44FF-A541-A4D334F50A86}">
      <dgm:prSet phldrT="[Text]" custT="1"/>
      <dgm:spPr/>
      <dgm:t>
        <a:bodyPr/>
        <a:lstStyle/>
        <a:p>
          <a:pPr marL="114300" indent="0" defTabSz="533400">
            <a:lnSpc>
              <a:spcPct val="90000"/>
            </a:lnSpc>
            <a:spcBef>
              <a:spcPct val="0"/>
            </a:spcBef>
            <a:spcAft>
              <a:spcPct val="15000"/>
            </a:spcAft>
            <a:buNone/>
          </a:pPr>
          <a:endParaRPr lang="en-US" sz="1800" i="0" dirty="0"/>
        </a:p>
      </dgm:t>
    </dgm:pt>
    <dgm:pt modelId="{36B39686-AA69-43D2-9801-AE1162058738}" type="parTrans" cxnId="{A3DC7A71-A94D-447B-9A60-A6BD15A52115}">
      <dgm:prSet/>
      <dgm:spPr/>
      <dgm:t>
        <a:bodyPr/>
        <a:lstStyle/>
        <a:p>
          <a:endParaRPr lang="en-US"/>
        </a:p>
      </dgm:t>
    </dgm:pt>
    <dgm:pt modelId="{74DD8ED1-AE27-443E-A190-AAAA9593AFA7}" type="sibTrans" cxnId="{A3DC7A71-A94D-447B-9A60-A6BD15A52115}">
      <dgm:prSet/>
      <dgm:spPr/>
      <dgm:t>
        <a:bodyPr/>
        <a:lstStyle/>
        <a:p>
          <a:endParaRPr lang="en-US"/>
        </a:p>
      </dgm:t>
    </dgm:pt>
    <dgm:pt modelId="{A52C9207-04EE-4176-9883-303F590BC9F3}">
      <dgm:prSet phldrT="[Text]" custT="1"/>
      <dgm:spPr/>
      <dgm:t>
        <a:bodyPr/>
        <a:lstStyle/>
        <a:p>
          <a:pPr marL="114300" indent="0" defTabSz="533400">
            <a:lnSpc>
              <a:spcPct val="90000"/>
            </a:lnSpc>
            <a:spcBef>
              <a:spcPct val="0"/>
            </a:spcBef>
            <a:spcAft>
              <a:spcPct val="15000"/>
            </a:spcAft>
            <a:buNone/>
          </a:pPr>
          <a:endParaRPr lang="en-US" sz="1200" i="0" dirty="0"/>
        </a:p>
      </dgm:t>
    </dgm:pt>
    <dgm:pt modelId="{A2922088-3118-426D-AAAF-34C852A2E358}" type="parTrans" cxnId="{09972B36-B690-48BF-8BCD-9FADC43828F6}">
      <dgm:prSet/>
      <dgm:spPr/>
      <dgm:t>
        <a:bodyPr/>
        <a:lstStyle/>
        <a:p>
          <a:endParaRPr lang="en-US"/>
        </a:p>
      </dgm:t>
    </dgm:pt>
    <dgm:pt modelId="{CAB28153-CB55-4FF2-B925-637038C6429E}" type="sibTrans" cxnId="{09972B36-B690-48BF-8BCD-9FADC43828F6}">
      <dgm:prSet/>
      <dgm:spPr/>
      <dgm:t>
        <a:bodyPr/>
        <a:lstStyle/>
        <a:p>
          <a:endParaRPr lang="en-US"/>
        </a:p>
      </dgm:t>
    </dgm:pt>
    <dgm:pt modelId="{55F95EA5-77FD-4143-A67D-4432DE561A09}">
      <dgm:prSet phldrT="[Text]" custT="1"/>
      <dgm:spPr/>
      <dgm:t>
        <a:bodyPr/>
        <a:lstStyle/>
        <a:p>
          <a:pPr marL="114300" indent="0" defTabSz="533400">
            <a:lnSpc>
              <a:spcPct val="90000"/>
            </a:lnSpc>
            <a:spcBef>
              <a:spcPct val="0"/>
            </a:spcBef>
            <a:spcAft>
              <a:spcPct val="15000"/>
            </a:spcAft>
            <a:buNone/>
          </a:pPr>
          <a:endParaRPr lang="en-US" sz="1400" i="0" dirty="0">
            <a:latin typeface="Times New Roman" pitchFamily="18" charset="0"/>
            <a:cs typeface="Times New Roman" pitchFamily="18" charset="0"/>
          </a:endParaRPr>
        </a:p>
      </dgm:t>
    </dgm:pt>
    <dgm:pt modelId="{D2D0756D-47A1-42C5-94CC-C755424A1419}" type="parTrans" cxnId="{E92A145A-5232-432E-B87A-9647EC7C640C}">
      <dgm:prSet/>
      <dgm:spPr/>
      <dgm:t>
        <a:bodyPr/>
        <a:lstStyle/>
        <a:p>
          <a:endParaRPr lang="en-US"/>
        </a:p>
      </dgm:t>
    </dgm:pt>
    <dgm:pt modelId="{5ED2FFE8-A0B0-46C6-BB70-B51E049C1358}" type="sibTrans" cxnId="{E92A145A-5232-432E-B87A-9647EC7C640C}">
      <dgm:prSet/>
      <dgm:spPr/>
      <dgm:t>
        <a:bodyPr/>
        <a:lstStyle/>
        <a:p>
          <a:endParaRPr lang="en-US"/>
        </a:p>
      </dgm:t>
    </dgm:pt>
    <dgm:pt modelId="{F58640B9-273D-43C8-9E39-515E88FD10D4}" type="pres">
      <dgm:prSet presAssocID="{807CDE37-72CF-49F5-887D-28EBDE27A5D0}" presName="linearFlow" presStyleCnt="0">
        <dgm:presLayoutVars>
          <dgm:dir/>
          <dgm:animLvl val="lvl"/>
          <dgm:resizeHandles val="exact"/>
        </dgm:presLayoutVars>
      </dgm:prSet>
      <dgm:spPr/>
      <dgm:t>
        <a:bodyPr/>
        <a:lstStyle/>
        <a:p>
          <a:endParaRPr lang="en-US"/>
        </a:p>
      </dgm:t>
    </dgm:pt>
    <dgm:pt modelId="{D189EC56-4BC1-4C1B-933F-09B5DD354F88}" type="pres">
      <dgm:prSet presAssocID="{71FBA823-96FA-4493-BB76-5C264564FEC6}" presName="composite" presStyleCnt="0"/>
      <dgm:spPr/>
    </dgm:pt>
    <dgm:pt modelId="{560F24BA-C21D-42FE-84B8-563AC54BB3C9}" type="pres">
      <dgm:prSet presAssocID="{71FBA823-96FA-4493-BB76-5C264564FEC6}" presName="parentText" presStyleLbl="alignNode1" presStyleIdx="0" presStyleCnt="4">
        <dgm:presLayoutVars>
          <dgm:chMax val="1"/>
          <dgm:bulletEnabled val="1"/>
        </dgm:presLayoutVars>
      </dgm:prSet>
      <dgm:spPr/>
      <dgm:t>
        <a:bodyPr/>
        <a:lstStyle/>
        <a:p>
          <a:endParaRPr lang="en-US"/>
        </a:p>
      </dgm:t>
    </dgm:pt>
    <dgm:pt modelId="{46E63380-A11A-4C44-8453-25890E3A1738}" type="pres">
      <dgm:prSet presAssocID="{71FBA823-96FA-4493-BB76-5C264564FEC6}" presName="descendantText" presStyleLbl="alignAcc1" presStyleIdx="0" presStyleCnt="4" custScaleX="99898" custScaleY="100000" custLinFactNeighborX="707" custLinFactNeighborY="-545">
        <dgm:presLayoutVars>
          <dgm:bulletEnabled val="1"/>
        </dgm:presLayoutVars>
      </dgm:prSet>
      <dgm:spPr/>
      <dgm:t>
        <a:bodyPr/>
        <a:lstStyle/>
        <a:p>
          <a:endParaRPr lang="en-US"/>
        </a:p>
      </dgm:t>
    </dgm:pt>
    <dgm:pt modelId="{78BE983C-EFA2-4B61-B3E5-96A20A93F4BF}" type="pres">
      <dgm:prSet presAssocID="{CF0CAE8C-5EF1-4B1B-83B2-350052B2785C}" presName="sp" presStyleCnt="0"/>
      <dgm:spPr/>
    </dgm:pt>
    <dgm:pt modelId="{556D48E0-B242-4286-AD5E-04450E5E61D7}" type="pres">
      <dgm:prSet presAssocID="{AF663255-D3AB-4DDB-81FA-3A1F3C40082E}" presName="composite" presStyleCnt="0"/>
      <dgm:spPr/>
    </dgm:pt>
    <dgm:pt modelId="{B72198D6-095D-4D27-BE41-8D8A9D066635}" type="pres">
      <dgm:prSet presAssocID="{AF663255-D3AB-4DDB-81FA-3A1F3C40082E}" presName="parentText" presStyleLbl="alignNode1" presStyleIdx="1" presStyleCnt="4" custLinFactNeighborX="-9518" custLinFactNeighborY="-3431">
        <dgm:presLayoutVars>
          <dgm:chMax val="1"/>
          <dgm:bulletEnabled val="1"/>
        </dgm:presLayoutVars>
      </dgm:prSet>
      <dgm:spPr/>
      <dgm:t>
        <a:bodyPr/>
        <a:lstStyle/>
        <a:p>
          <a:endParaRPr lang="en-US"/>
        </a:p>
      </dgm:t>
    </dgm:pt>
    <dgm:pt modelId="{3B5E4A9B-5244-476B-B586-4F72C7611FEB}" type="pres">
      <dgm:prSet presAssocID="{AF663255-D3AB-4DDB-81FA-3A1F3C40082E}" presName="descendantText" presStyleLbl="alignAcc1" presStyleIdx="1" presStyleCnt="4">
        <dgm:presLayoutVars>
          <dgm:bulletEnabled val="1"/>
        </dgm:presLayoutVars>
      </dgm:prSet>
      <dgm:spPr/>
      <dgm:t>
        <a:bodyPr/>
        <a:lstStyle/>
        <a:p>
          <a:endParaRPr lang="en-US"/>
        </a:p>
      </dgm:t>
    </dgm:pt>
    <dgm:pt modelId="{F17E3003-0C05-455C-B101-6D4C2E839688}" type="pres">
      <dgm:prSet presAssocID="{87A1ECBC-DE92-4BE6-9030-9B0AED94832B}" presName="sp" presStyleCnt="0"/>
      <dgm:spPr/>
    </dgm:pt>
    <dgm:pt modelId="{02DBEEE0-6117-4EC4-A2BA-F01BB64EADE7}" type="pres">
      <dgm:prSet presAssocID="{5782D049-7583-4472-B9EF-102DDE7810BB}" presName="composite" presStyleCnt="0"/>
      <dgm:spPr/>
    </dgm:pt>
    <dgm:pt modelId="{7C212BA9-08C3-46C5-9505-B27200A71EF3}" type="pres">
      <dgm:prSet presAssocID="{5782D049-7583-4472-B9EF-102DDE7810BB}" presName="parentText" presStyleLbl="alignNode1" presStyleIdx="2" presStyleCnt="4">
        <dgm:presLayoutVars>
          <dgm:chMax val="1"/>
          <dgm:bulletEnabled val="1"/>
        </dgm:presLayoutVars>
      </dgm:prSet>
      <dgm:spPr/>
      <dgm:t>
        <a:bodyPr/>
        <a:lstStyle/>
        <a:p>
          <a:endParaRPr lang="en-US"/>
        </a:p>
      </dgm:t>
    </dgm:pt>
    <dgm:pt modelId="{DD4D9352-06BC-4DB4-BE28-1BAC9E59DFB1}" type="pres">
      <dgm:prSet presAssocID="{5782D049-7583-4472-B9EF-102DDE7810BB}" presName="descendantText" presStyleLbl="alignAcc1" presStyleIdx="2" presStyleCnt="4">
        <dgm:presLayoutVars>
          <dgm:bulletEnabled val="1"/>
        </dgm:presLayoutVars>
      </dgm:prSet>
      <dgm:spPr/>
      <dgm:t>
        <a:bodyPr/>
        <a:lstStyle/>
        <a:p>
          <a:endParaRPr lang="en-US"/>
        </a:p>
      </dgm:t>
    </dgm:pt>
    <dgm:pt modelId="{1FA465B7-CC67-4A57-AE01-0419E407A0A2}" type="pres">
      <dgm:prSet presAssocID="{C379D621-5A7F-4807-B093-CFCBA3349BB8}" presName="sp" presStyleCnt="0"/>
      <dgm:spPr/>
    </dgm:pt>
    <dgm:pt modelId="{A64FDB8A-8B66-4A54-96B0-D2AF4992B49D}" type="pres">
      <dgm:prSet presAssocID="{CE174DC8-D6B6-42F0-9969-11CB37801353}" presName="composite" presStyleCnt="0"/>
      <dgm:spPr/>
    </dgm:pt>
    <dgm:pt modelId="{21CD63B0-7FA2-4C3F-A96D-7888EFD53BEC}" type="pres">
      <dgm:prSet presAssocID="{CE174DC8-D6B6-42F0-9969-11CB37801353}" presName="parentText" presStyleLbl="alignNode1" presStyleIdx="3" presStyleCnt="4">
        <dgm:presLayoutVars>
          <dgm:chMax val="1"/>
          <dgm:bulletEnabled val="1"/>
        </dgm:presLayoutVars>
      </dgm:prSet>
      <dgm:spPr/>
      <dgm:t>
        <a:bodyPr/>
        <a:lstStyle/>
        <a:p>
          <a:endParaRPr lang="en-US"/>
        </a:p>
      </dgm:t>
    </dgm:pt>
    <dgm:pt modelId="{A238CF1E-9A6E-44DB-AF0C-91AA7AF05658}" type="pres">
      <dgm:prSet presAssocID="{CE174DC8-D6B6-42F0-9969-11CB37801353}" presName="descendantText" presStyleLbl="alignAcc1" presStyleIdx="3" presStyleCnt="4" custLinFactNeighborX="-135" custLinFactNeighborY="-5397">
        <dgm:presLayoutVars>
          <dgm:bulletEnabled val="1"/>
        </dgm:presLayoutVars>
      </dgm:prSet>
      <dgm:spPr/>
      <dgm:t>
        <a:bodyPr/>
        <a:lstStyle/>
        <a:p>
          <a:endParaRPr lang="en-US"/>
        </a:p>
      </dgm:t>
    </dgm:pt>
  </dgm:ptLst>
  <dgm:cxnLst>
    <dgm:cxn modelId="{6C84A4F3-B6A2-468A-8D35-FC3B9DDC741E}" type="presOf" srcId="{AF663255-D3AB-4DDB-81FA-3A1F3C40082E}" destId="{B72198D6-095D-4D27-BE41-8D8A9D066635}" srcOrd="0" destOrd="0" presId="urn:microsoft.com/office/officeart/2005/8/layout/chevron2"/>
    <dgm:cxn modelId="{02E0A56E-9290-4520-9AF8-AC039703B279}" type="presOf" srcId="{5ED874E9-A6A7-4D54-9D79-57305AF2A5CB}" destId="{A238CF1E-9A6E-44DB-AF0C-91AA7AF05658}" srcOrd="0" destOrd="0" presId="urn:microsoft.com/office/officeart/2005/8/layout/chevron2"/>
    <dgm:cxn modelId="{B063480E-2A98-4EE4-8702-8548BE41897F}" type="presOf" srcId="{5158BC69-DBB5-4F8E-AFA7-7207B7D120E1}" destId="{46E63380-A11A-4C44-8453-25890E3A1738}" srcOrd="0" destOrd="0" presId="urn:microsoft.com/office/officeart/2005/8/layout/chevron2"/>
    <dgm:cxn modelId="{C0CB15F4-126A-4F7B-B8C7-4B859EA9C87B}" type="presOf" srcId="{55F95EA5-77FD-4143-A67D-4432DE561A09}" destId="{DD4D9352-06BC-4DB4-BE28-1BAC9E59DFB1}" srcOrd="0" destOrd="1" presId="urn:microsoft.com/office/officeart/2005/8/layout/chevron2"/>
    <dgm:cxn modelId="{10196681-8AF8-4FD7-864F-DEBC4A257F6C}" srcId="{CE174DC8-D6B6-42F0-9969-11CB37801353}" destId="{5ED874E9-A6A7-4D54-9D79-57305AF2A5CB}" srcOrd="0" destOrd="0" parTransId="{059895F5-A014-4CFC-8DC4-950BB16FCD96}" sibTransId="{E3C6CB78-49C7-489B-B322-2192933ACCE8}"/>
    <dgm:cxn modelId="{F6343499-3019-42E4-8932-644FB83FD253}" srcId="{71FBA823-96FA-4493-BB76-5C264564FEC6}" destId="{5158BC69-DBB5-4F8E-AFA7-7207B7D120E1}" srcOrd="0" destOrd="0" parTransId="{F041BCE0-683F-4E32-A3E9-C1BF503928ED}" sibTransId="{FDD8E456-B55E-4826-A9AD-89EBBC9F2BDF}"/>
    <dgm:cxn modelId="{156E6E7A-3F17-4124-AC46-8CB1538607E2}" type="presOf" srcId="{7106C680-40EC-4420-86AC-5A9F993EF9F2}" destId="{3B5E4A9B-5244-476B-B586-4F72C7611FEB}" srcOrd="0" destOrd="0" presId="urn:microsoft.com/office/officeart/2005/8/layout/chevron2"/>
    <dgm:cxn modelId="{F8294FB1-282C-436B-98B5-AD4351DFB0DB}" type="presOf" srcId="{71FBA823-96FA-4493-BB76-5C264564FEC6}" destId="{560F24BA-C21D-42FE-84B8-563AC54BB3C9}" srcOrd="0" destOrd="0" presId="urn:microsoft.com/office/officeart/2005/8/layout/chevron2"/>
    <dgm:cxn modelId="{FBDB88FD-7E96-4F71-8969-22E9D1A3E45C}" srcId="{5782D049-7583-4472-B9EF-102DDE7810BB}" destId="{6FA12E1D-89DB-4805-9286-F68BFC8238FD}" srcOrd="2" destOrd="0" parTransId="{1C262D61-7322-4781-AB3A-1B484678E485}" sibTransId="{732EF4CB-DB08-44C1-A5E5-3A4D19B0B4E9}"/>
    <dgm:cxn modelId="{E92A145A-5232-432E-B87A-9647EC7C640C}" srcId="{5782D049-7583-4472-B9EF-102DDE7810BB}" destId="{55F95EA5-77FD-4143-A67D-4432DE561A09}" srcOrd="1" destOrd="0" parTransId="{D2D0756D-47A1-42C5-94CC-C755424A1419}" sibTransId="{5ED2FFE8-A0B0-46C6-BB70-B51E049C1358}"/>
    <dgm:cxn modelId="{44B61310-3BAA-477B-AC40-1FAA862F1E19}" type="presOf" srcId="{CE174DC8-D6B6-42F0-9969-11CB37801353}" destId="{21CD63B0-7FA2-4C3F-A96D-7888EFD53BEC}" srcOrd="0" destOrd="0" presId="urn:microsoft.com/office/officeart/2005/8/layout/chevron2"/>
    <dgm:cxn modelId="{7D047D65-C407-4BA2-866D-FE24D116D49C}" srcId="{807CDE37-72CF-49F5-887D-28EBDE27A5D0}" destId="{AF663255-D3AB-4DDB-81FA-3A1F3C40082E}" srcOrd="1" destOrd="0" parTransId="{67F1286F-345D-4867-9375-358F4C8D5949}" sibTransId="{87A1ECBC-DE92-4BE6-9030-9B0AED94832B}"/>
    <dgm:cxn modelId="{3F507C92-C50B-44CA-BD75-6496AD93B712}" srcId="{AF663255-D3AB-4DDB-81FA-3A1F3C40082E}" destId="{7106C680-40EC-4420-86AC-5A9F993EF9F2}" srcOrd="0" destOrd="0" parTransId="{67D06945-7A93-4F75-97C6-181E497039C8}" sibTransId="{CF5B61EA-7719-40CD-926C-99FA7535EA50}"/>
    <dgm:cxn modelId="{5AC66C83-5A0D-4019-9E51-A712630D1DB1}" srcId="{807CDE37-72CF-49F5-887D-28EBDE27A5D0}" destId="{5782D049-7583-4472-B9EF-102DDE7810BB}" srcOrd="2" destOrd="0" parTransId="{907A291A-AE3B-4AA0-BADA-A8EF155DEEA2}" sibTransId="{C379D621-5A7F-4807-B093-CFCBA3349BB8}"/>
    <dgm:cxn modelId="{9BEAC604-FFCF-4A9F-BABB-7669A067A165}" srcId="{807CDE37-72CF-49F5-887D-28EBDE27A5D0}" destId="{71FBA823-96FA-4493-BB76-5C264564FEC6}" srcOrd="0" destOrd="0" parTransId="{0093E3C8-635B-450D-9DF6-E1F4BBBCBDC8}" sibTransId="{CF0CAE8C-5EF1-4B1B-83B2-350052B2785C}"/>
    <dgm:cxn modelId="{09972B36-B690-48BF-8BCD-9FADC43828F6}" srcId="{5782D049-7583-4472-B9EF-102DDE7810BB}" destId="{A52C9207-04EE-4176-9883-303F590BC9F3}" srcOrd="0" destOrd="0" parTransId="{A2922088-3118-426D-AAAF-34C852A2E358}" sibTransId="{CAB28153-CB55-4FF2-B925-637038C6429E}"/>
    <dgm:cxn modelId="{D64F619B-0140-453F-A44E-7C8CB9B8754A}" type="presOf" srcId="{79CA35CD-600B-44FF-A541-A4D334F50A86}" destId="{DD4D9352-06BC-4DB4-BE28-1BAC9E59DFB1}" srcOrd="0" destOrd="3" presId="urn:microsoft.com/office/officeart/2005/8/layout/chevron2"/>
    <dgm:cxn modelId="{2DC45A55-E660-4F26-B62F-0858F65C1DA1}" type="presOf" srcId="{5782D049-7583-4472-B9EF-102DDE7810BB}" destId="{7C212BA9-08C3-46C5-9505-B27200A71EF3}" srcOrd="0" destOrd="0" presId="urn:microsoft.com/office/officeart/2005/8/layout/chevron2"/>
    <dgm:cxn modelId="{8F7F3F1E-3A19-41CB-B28A-AAC804CA29A9}" type="presOf" srcId="{A52C9207-04EE-4176-9883-303F590BC9F3}" destId="{DD4D9352-06BC-4DB4-BE28-1BAC9E59DFB1}" srcOrd="0" destOrd="0" presId="urn:microsoft.com/office/officeart/2005/8/layout/chevron2"/>
    <dgm:cxn modelId="{A3DC7A71-A94D-447B-9A60-A6BD15A52115}" srcId="{5782D049-7583-4472-B9EF-102DDE7810BB}" destId="{79CA35CD-600B-44FF-A541-A4D334F50A86}" srcOrd="3" destOrd="0" parTransId="{36B39686-AA69-43D2-9801-AE1162058738}" sibTransId="{74DD8ED1-AE27-443E-A190-AAAA9593AFA7}"/>
    <dgm:cxn modelId="{0737CD76-8B97-4F23-9A24-23B3DC926158}" srcId="{807CDE37-72CF-49F5-887D-28EBDE27A5D0}" destId="{CE174DC8-D6B6-42F0-9969-11CB37801353}" srcOrd="3" destOrd="0" parTransId="{1247F507-212A-422D-A362-B92BBB5188F9}" sibTransId="{74577D34-8471-4BD6-BD7C-C7CF22E36286}"/>
    <dgm:cxn modelId="{A7A1D0D8-C2A0-4478-8EB7-CA700C676BAA}" type="presOf" srcId="{807CDE37-72CF-49F5-887D-28EBDE27A5D0}" destId="{F58640B9-273D-43C8-9E39-515E88FD10D4}" srcOrd="0" destOrd="0" presId="urn:microsoft.com/office/officeart/2005/8/layout/chevron2"/>
    <dgm:cxn modelId="{887B6EF5-2D51-467D-85E2-543B9A6B0C27}" type="presOf" srcId="{6FA12E1D-89DB-4805-9286-F68BFC8238FD}" destId="{DD4D9352-06BC-4DB4-BE28-1BAC9E59DFB1}" srcOrd="0" destOrd="2" presId="urn:microsoft.com/office/officeart/2005/8/layout/chevron2"/>
    <dgm:cxn modelId="{34F1A9FF-7034-4853-9062-D45D54380EFF}" type="presParOf" srcId="{F58640B9-273D-43C8-9E39-515E88FD10D4}" destId="{D189EC56-4BC1-4C1B-933F-09B5DD354F88}" srcOrd="0" destOrd="0" presId="urn:microsoft.com/office/officeart/2005/8/layout/chevron2"/>
    <dgm:cxn modelId="{98F82C4A-E65A-46F5-B32C-3DC6C7262670}" type="presParOf" srcId="{D189EC56-4BC1-4C1B-933F-09B5DD354F88}" destId="{560F24BA-C21D-42FE-84B8-563AC54BB3C9}" srcOrd="0" destOrd="0" presId="urn:microsoft.com/office/officeart/2005/8/layout/chevron2"/>
    <dgm:cxn modelId="{9E14579A-4F1E-45E6-8766-21368420156D}" type="presParOf" srcId="{D189EC56-4BC1-4C1B-933F-09B5DD354F88}" destId="{46E63380-A11A-4C44-8453-25890E3A1738}" srcOrd="1" destOrd="0" presId="urn:microsoft.com/office/officeart/2005/8/layout/chevron2"/>
    <dgm:cxn modelId="{FA794F99-DA61-49FB-A381-24FBEE3A07CF}" type="presParOf" srcId="{F58640B9-273D-43C8-9E39-515E88FD10D4}" destId="{78BE983C-EFA2-4B61-B3E5-96A20A93F4BF}" srcOrd="1" destOrd="0" presId="urn:microsoft.com/office/officeart/2005/8/layout/chevron2"/>
    <dgm:cxn modelId="{788FE5A3-F7B7-4E83-8128-161125B31560}" type="presParOf" srcId="{F58640B9-273D-43C8-9E39-515E88FD10D4}" destId="{556D48E0-B242-4286-AD5E-04450E5E61D7}" srcOrd="2" destOrd="0" presId="urn:microsoft.com/office/officeart/2005/8/layout/chevron2"/>
    <dgm:cxn modelId="{2C9E28E8-157E-42ED-AC0D-CA36E1DAAE07}" type="presParOf" srcId="{556D48E0-B242-4286-AD5E-04450E5E61D7}" destId="{B72198D6-095D-4D27-BE41-8D8A9D066635}" srcOrd="0" destOrd="0" presId="urn:microsoft.com/office/officeart/2005/8/layout/chevron2"/>
    <dgm:cxn modelId="{069EC685-A488-4720-A51E-A1503A7631E4}" type="presParOf" srcId="{556D48E0-B242-4286-AD5E-04450E5E61D7}" destId="{3B5E4A9B-5244-476B-B586-4F72C7611FEB}" srcOrd="1" destOrd="0" presId="urn:microsoft.com/office/officeart/2005/8/layout/chevron2"/>
    <dgm:cxn modelId="{4C30A1B4-12A6-4E82-ADE0-0431C2D51D95}" type="presParOf" srcId="{F58640B9-273D-43C8-9E39-515E88FD10D4}" destId="{F17E3003-0C05-455C-B101-6D4C2E839688}" srcOrd="3" destOrd="0" presId="urn:microsoft.com/office/officeart/2005/8/layout/chevron2"/>
    <dgm:cxn modelId="{9937A53F-0B90-4C98-8240-669FC1E5132F}" type="presParOf" srcId="{F58640B9-273D-43C8-9E39-515E88FD10D4}" destId="{02DBEEE0-6117-4EC4-A2BA-F01BB64EADE7}" srcOrd="4" destOrd="0" presId="urn:microsoft.com/office/officeart/2005/8/layout/chevron2"/>
    <dgm:cxn modelId="{F2FB2CD6-238A-4274-9E21-6D61F3C8035D}" type="presParOf" srcId="{02DBEEE0-6117-4EC4-A2BA-F01BB64EADE7}" destId="{7C212BA9-08C3-46C5-9505-B27200A71EF3}" srcOrd="0" destOrd="0" presId="urn:microsoft.com/office/officeart/2005/8/layout/chevron2"/>
    <dgm:cxn modelId="{E3E9CB21-7A86-4C10-84C8-DAF9072A5336}" type="presParOf" srcId="{02DBEEE0-6117-4EC4-A2BA-F01BB64EADE7}" destId="{DD4D9352-06BC-4DB4-BE28-1BAC9E59DFB1}" srcOrd="1" destOrd="0" presId="urn:microsoft.com/office/officeart/2005/8/layout/chevron2"/>
    <dgm:cxn modelId="{45904AB1-9E98-4094-91CA-FECCD3BF786D}" type="presParOf" srcId="{F58640B9-273D-43C8-9E39-515E88FD10D4}" destId="{1FA465B7-CC67-4A57-AE01-0419E407A0A2}" srcOrd="5" destOrd="0" presId="urn:microsoft.com/office/officeart/2005/8/layout/chevron2"/>
    <dgm:cxn modelId="{EBAE996F-7FAE-41C8-8D34-0E234C58DCFD}" type="presParOf" srcId="{F58640B9-273D-43C8-9E39-515E88FD10D4}" destId="{A64FDB8A-8B66-4A54-96B0-D2AF4992B49D}" srcOrd="6" destOrd="0" presId="urn:microsoft.com/office/officeart/2005/8/layout/chevron2"/>
    <dgm:cxn modelId="{F550B57A-C942-470A-87D5-B258C26493CF}" type="presParOf" srcId="{A64FDB8A-8B66-4A54-96B0-D2AF4992B49D}" destId="{21CD63B0-7FA2-4C3F-A96D-7888EFD53BEC}" srcOrd="0" destOrd="0" presId="urn:microsoft.com/office/officeart/2005/8/layout/chevron2"/>
    <dgm:cxn modelId="{47F071C9-AABA-4116-B962-5C22AD9167ED}" type="presParOf" srcId="{A64FDB8A-8B66-4A54-96B0-D2AF4992B49D}" destId="{A238CF1E-9A6E-44DB-AF0C-91AA7AF05658}" srcOrd="1" destOrd="0" presId="urn:microsoft.com/office/officeart/2005/8/layout/chevron2"/>
  </dgm:cxnLst>
  <dgm:bg>
    <a:solidFill>
      <a:schemeClr val="bg2"/>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7CDE37-72CF-49F5-887D-28EBDE27A5D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FBA823-96FA-4493-BB76-5C264564FEC6}">
      <dgm:prSet phldrT="[Text]" custT="1"/>
      <dgm:spPr/>
      <dgm:t>
        <a:bodyPr/>
        <a:lstStyle/>
        <a:p>
          <a:r>
            <a:rPr lang="en-US" sz="1200" dirty="0" smtClean="0"/>
            <a:t>ENTRY</a:t>
          </a:r>
          <a:endParaRPr lang="en-US" sz="1200" dirty="0"/>
        </a:p>
      </dgm:t>
    </dgm:pt>
    <dgm:pt modelId="{0093E3C8-635B-450D-9DF6-E1F4BBBCBDC8}" type="parTrans" cxnId="{9BEAC604-FFCF-4A9F-BABB-7669A067A165}">
      <dgm:prSet/>
      <dgm:spPr/>
      <dgm:t>
        <a:bodyPr/>
        <a:lstStyle/>
        <a:p>
          <a:endParaRPr lang="en-US"/>
        </a:p>
      </dgm:t>
    </dgm:pt>
    <dgm:pt modelId="{CF0CAE8C-5EF1-4B1B-83B2-350052B2785C}" type="sibTrans" cxnId="{9BEAC604-FFCF-4A9F-BABB-7669A067A165}">
      <dgm:prSet/>
      <dgm:spPr/>
      <dgm:t>
        <a:bodyPr/>
        <a:lstStyle/>
        <a:p>
          <a:endParaRPr lang="en-US"/>
        </a:p>
      </dgm:t>
    </dgm:pt>
    <dgm:pt modelId="{5158BC69-DBB5-4F8E-AFA7-7207B7D120E1}">
      <dgm:prSet phldrT="[Text]" custT="1"/>
      <dgm:spPr/>
      <dgm:t>
        <a:bodyPr/>
        <a:lstStyle/>
        <a:p>
          <a:pPr lvl="0"/>
          <a:r>
            <a:rPr lang="en-US" sz="1600" dirty="0" smtClean="0">
              <a:latin typeface="Times New Roman" pitchFamily="18" charset="0"/>
              <a:cs typeface="Times New Roman" pitchFamily="18" charset="0"/>
            </a:rPr>
            <a:t>Indentify geographic area; analyze market; identify MFIs, assess target beneficiaries  (traders); develop model financial arrangement &amp; ToRs </a:t>
          </a:r>
          <a:endParaRPr lang="en-US" sz="1600" i="0" dirty="0">
            <a:latin typeface="Times New Roman" pitchFamily="18" charset="0"/>
            <a:cs typeface="Times New Roman" pitchFamily="18" charset="0"/>
          </a:endParaRPr>
        </a:p>
      </dgm:t>
    </dgm:pt>
    <dgm:pt modelId="{F041BCE0-683F-4E32-A3E9-C1BF503928ED}" type="parTrans" cxnId="{F6343499-3019-42E4-8932-644FB83FD253}">
      <dgm:prSet/>
      <dgm:spPr/>
      <dgm:t>
        <a:bodyPr/>
        <a:lstStyle/>
        <a:p>
          <a:endParaRPr lang="en-US"/>
        </a:p>
      </dgm:t>
    </dgm:pt>
    <dgm:pt modelId="{FDD8E456-B55E-4826-A9AD-89EBBC9F2BDF}" type="sibTrans" cxnId="{F6343499-3019-42E4-8932-644FB83FD253}">
      <dgm:prSet/>
      <dgm:spPr/>
      <dgm:t>
        <a:bodyPr/>
        <a:lstStyle/>
        <a:p>
          <a:endParaRPr lang="en-US"/>
        </a:p>
      </dgm:t>
    </dgm:pt>
    <dgm:pt modelId="{AF663255-D3AB-4DDB-81FA-3A1F3C40082E}">
      <dgm:prSet phldrT="[Text]" custT="1"/>
      <dgm:spPr/>
      <dgm:t>
        <a:bodyPr/>
        <a:lstStyle/>
        <a:p>
          <a:r>
            <a:rPr lang="en-US" sz="1200" dirty="0" smtClean="0"/>
            <a:t>PILOTING</a:t>
          </a:r>
          <a:endParaRPr lang="en-US" sz="1200" dirty="0"/>
        </a:p>
      </dgm:t>
    </dgm:pt>
    <dgm:pt modelId="{67F1286F-345D-4867-9375-358F4C8D5949}" type="parTrans" cxnId="{7D047D65-C407-4BA2-866D-FE24D116D49C}">
      <dgm:prSet/>
      <dgm:spPr/>
      <dgm:t>
        <a:bodyPr/>
        <a:lstStyle/>
        <a:p>
          <a:endParaRPr lang="en-US"/>
        </a:p>
      </dgm:t>
    </dgm:pt>
    <dgm:pt modelId="{87A1ECBC-DE92-4BE6-9030-9B0AED94832B}" type="sibTrans" cxnId="{7D047D65-C407-4BA2-866D-FE24D116D49C}">
      <dgm:prSet/>
      <dgm:spPr/>
      <dgm:t>
        <a:bodyPr/>
        <a:lstStyle/>
        <a:p>
          <a:endParaRPr lang="en-US"/>
        </a:p>
      </dgm:t>
    </dgm:pt>
    <dgm:pt modelId="{7106C680-40EC-4420-86AC-5A9F993EF9F2}">
      <dgm:prSet phldrT="[Text]" custT="1"/>
      <dgm:spPr/>
      <dgm:t>
        <a:bodyPr/>
        <a:lstStyle/>
        <a:p>
          <a:r>
            <a:rPr lang="en-US" sz="1600" dirty="0" smtClean="0">
              <a:latin typeface="Times New Roman" pitchFamily="18" charset="0"/>
              <a:cs typeface="Times New Roman" pitchFamily="18" charset="0"/>
            </a:rPr>
            <a:t>Test and revise model; assess viability and impact; disseminate information; identify and  assess other  service providers (MFIs) for market up-take</a:t>
          </a:r>
          <a:endParaRPr lang="en-US" sz="1600" i="0" dirty="0">
            <a:latin typeface="Times New Roman" pitchFamily="18" charset="0"/>
            <a:cs typeface="Times New Roman" pitchFamily="18" charset="0"/>
          </a:endParaRPr>
        </a:p>
      </dgm:t>
    </dgm:pt>
    <dgm:pt modelId="{67D06945-7A93-4F75-97C6-181E497039C8}" type="parTrans" cxnId="{3F507C92-C50B-44CA-BD75-6496AD93B712}">
      <dgm:prSet/>
      <dgm:spPr/>
      <dgm:t>
        <a:bodyPr/>
        <a:lstStyle/>
        <a:p>
          <a:endParaRPr lang="en-US"/>
        </a:p>
      </dgm:t>
    </dgm:pt>
    <dgm:pt modelId="{CF5B61EA-7719-40CD-926C-99FA7535EA50}" type="sibTrans" cxnId="{3F507C92-C50B-44CA-BD75-6496AD93B712}">
      <dgm:prSet/>
      <dgm:spPr/>
      <dgm:t>
        <a:bodyPr/>
        <a:lstStyle/>
        <a:p>
          <a:endParaRPr lang="en-US"/>
        </a:p>
      </dgm:t>
    </dgm:pt>
    <dgm:pt modelId="{5782D049-7583-4472-B9EF-102DDE7810BB}">
      <dgm:prSet phldrT="[Text]" custT="1"/>
      <dgm:spPr/>
      <dgm:t>
        <a:bodyPr/>
        <a:lstStyle/>
        <a:p>
          <a:r>
            <a:rPr lang="en-US" sz="1200" dirty="0" smtClean="0"/>
            <a:t>MARKET</a:t>
          </a:r>
        </a:p>
        <a:p>
          <a:r>
            <a:rPr lang="en-US" sz="1200" dirty="0" smtClean="0"/>
            <a:t>UPTAKE</a:t>
          </a:r>
          <a:endParaRPr lang="en-US" sz="1200" dirty="0"/>
        </a:p>
      </dgm:t>
    </dgm:pt>
    <dgm:pt modelId="{907A291A-AE3B-4AA0-BADA-A8EF155DEEA2}" type="parTrans" cxnId="{5AC66C83-5A0D-4019-9E51-A712630D1DB1}">
      <dgm:prSet/>
      <dgm:spPr/>
      <dgm:t>
        <a:bodyPr/>
        <a:lstStyle/>
        <a:p>
          <a:endParaRPr lang="en-US"/>
        </a:p>
      </dgm:t>
    </dgm:pt>
    <dgm:pt modelId="{C379D621-5A7F-4807-B093-CFCBA3349BB8}" type="sibTrans" cxnId="{5AC66C83-5A0D-4019-9E51-A712630D1DB1}">
      <dgm:prSet/>
      <dgm:spPr/>
      <dgm:t>
        <a:bodyPr/>
        <a:lstStyle/>
        <a:p>
          <a:endParaRPr lang="en-US"/>
        </a:p>
      </dgm:t>
    </dgm:pt>
    <dgm:pt modelId="{6FA12E1D-89DB-4805-9286-F68BFC8238FD}">
      <dgm:prSet phldrT="[Text]" custT="1"/>
      <dgm:spPr/>
      <dgm:t>
        <a:bodyPr/>
        <a:lstStyle/>
        <a:p>
          <a:pPr marL="114300" indent="0" defTabSz="533400">
            <a:lnSpc>
              <a:spcPct val="90000"/>
            </a:lnSpc>
            <a:spcBef>
              <a:spcPct val="0"/>
            </a:spcBef>
            <a:spcAft>
              <a:spcPct val="15000"/>
            </a:spcAft>
            <a:buNone/>
          </a:pPr>
          <a:r>
            <a:rPr lang="en-US" sz="1600" dirty="0" smtClean="0">
              <a:latin typeface="Times New Roman" pitchFamily="18" charset="0"/>
              <a:cs typeface="Times New Roman" pitchFamily="18" charset="0"/>
            </a:rPr>
            <a:t> Establish linkages between the MFIs and Traders/Lead firms; promote business concept; assess results; document and share lessons learned</a:t>
          </a:r>
          <a:endParaRPr lang="en-US" sz="1200" i="0" dirty="0">
            <a:latin typeface="Times New Roman" pitchFamily="18" charset="0"/>
            <a:cs typeface="Times New Roman" pitchFamily="18" charset="0"/>
          </a:endParaRPr>
        </a:p>
      </dgm:t>
    </dgm:pt>
    <dgm:pt modelId="{1C262D61-7322-4781-AB3A-1B484678E485}" type="parTrans" cxnId="{FBDB88FD-7E96-4F71-8969-22E9D1A3E45C}">
      <dgm:prSet/>
      <dgm:spPr/>
      <dgm:t>
        <a:bodyPr/>
        <a:lstStyle/>
        <a:p>
          <a:endParaRPr lang="en-US"/>
        </a:p>
      </dgm:t>
    </dgm:pt>
    <dgm:pt modelId="{732EF4CB-DB08-44C1-A5E5-3A4D19B0B4E9}" type="sibTrans" cxnId="{FBDB88FD-7E96-4F71-8969-22E9D1A3E45C}">
      <dgm:prSet/>
      <dgm:spPr/>
      <dgm:t>
        <a:bodyPr/>
        <a:lstStyle/>
        <a:p>
          <a:endParaRPr lang="en-US"/>
        </a:p>
      </dgm:t>
    </dgm:pt>
    <dgm:pt modelId="{CE174DC8-D6B6-42F0-9969-11CB37801353}">
      <dgm:prSet phldrT="[Text]" custT="1"/>
      <dgm:spPr/>
      <dgm:t>
        <a:bodyPr/>
        <a:lstStyle/>
        <a:p>
          <a:r>
            <a:rPr lang="en-US" sz="1200" dirty="0" smtClean="0"/>
            <a:t>EXIT</a:t>
          </a:r>
          <a:endParaRPr lang="en-US" sz="1200" dirty="0"/>
        </a:p>
      </dgm:t>
    </dgm:pt>
    <dgm:pt modelId="{1247F507-212A-422D-A362-B92BBB5188F9}" type="parTrans" cxnId="{0737CD76-8B97-4F23-9A24-23B3DC926158}">
      <dgm:prSet/>
      <dgm:spPr/>
      <dgm:t>
        <a:bodyPr/>
        <a:lstStyle/>
        <a:p>
          <a:endParaRPr lang="en-US"/>
        </a:p>
      </dgm:t>
    </dgm:pt>
    <dgm:pt modelId="{74577D34-8471-4BD6-BD7C-C7CF22E36286}" type="sibTrans" cxnId="{0737CD76-8B97-4F23-9A24-23B3DC926158}">
      <dgm:prSet/>
      <dgm:spPr/>
      <dgm:t>
        <a:bodyPr/>
        <a:lstStyle/>
        <a:p>
          <a:endParaRPr lang="en-US"/>
        </a:p>
      </dgm:t>
    </dgm:pt>
    <dgm:pt modelId="{5ED874E9-A6A7-4D54-9D79-57305AF2A5CB}">
      <dgm:prSet custT="1"/>
      <dgm:spPr/>
      <dgm:t>
        <a:bodyPr/>
        <a:lstStyle/>
        <a:p>
          <a:r>
            <a:rPr lang="en-US" sz="1600" dirty="0" smtClean="0">
              <a:latin typeface="Times New Roman" pitchFamily="18" charset="0"/>
              <a:cs typeface="Times New Roman" pitchFamily="18" charset="0"/>
            </a:rPr>
            <a:t>Follow up with MFIs &amp; Traders/Lead firms; a</a:t>
          </a:r>
          <a:r>
            <a:rPr lang="en-US" sz="1600" i="0" dirty="0" smtClean="0">
              <a:latin typeface="Times New Roman" pitchFamily="18" charset="0"/>
              <a:cs typeface="Times New Roman" pitchFamily="18" charset="0"/>
            </a:rPr>
            <a:t>ssess market sustainability</a:t>
          </a:r>
          <a:endParaRPr lang="en-US" sz="1600" i="0" dirty="0">
            <a:latin typeface="Times New Roman" pitchFamily="18" charset="0"/>
            <a:cs typeface="Times New Roman" pitchFamily="18" charset="0"/>
          </a:endParaRPr>
        </a:p>
      </dgm:t>
    </dgm:pt>
    <dgm:pt modelId="{059895F5-A014-4CFC-8DC4-950BB16FCD96}" type="parTrans" cxnId="{10196681-8AF8-4FD7-864F-DEBC4A257F6C}">
      <dgm:prSet/>
      <dgm:spPr/>
      <dgm:t>
        <a:bodyPr/>
        <a:lstStyle/>
        <a:p>
          <a:endParaRPr lang="en-US"/>
        </a:p>
      </dgm:t>
    </dgm:pt>
    <dgm:pt modelId="{E3C6CB78-49C7-489B-B322-2192933ACCE8}" type="sibTrans" cxnId="{10196681-8AF8-4FD7-864F-DEBC4A257F6C}">
      <dgm:prSet/>
      <dgm:spPr/>
      <dgm:t>
        <a:bodyPr/>
        <a:lstStyle/>
        <a:p>
          <a:endParaRPr lang="en-US"/>
        </a:p>
      </dgm:t>
    </dgm:pt>
    <dgm:pt modelId="{79CA35CD-600B-44FF-A541-A4D334F50A86}">
      <dgm:prSet phldrT="[Text]" custT="1"/>
      <dgm:spPr/>
      <dgm:t>
        <a:bodyPr/>
        <a:lstStyle/>
        <a:p>
          <a:pPr marL="114300" indent="0" defTabSz="533400">
            <a:lnSpc>
              <a:spcPct val="90000"/>
            </a:lnSpc>
            <a:spcBef>
              <a:spcPct val="0"/>
            </a:spcBef>
            <a:spcAft>
              <a:spcPct val="15000"/>
            </a:spcAft>
            <a:buNone/>
          </a:pPr>
          <a:endParaRPr lang="en-US" sz="1200" i="0" dirty="0"/>
        </a:p>
      </dgm:t>
    </dgm:pt>
    <dgm:pt modelId="{36B39686-AA69-43D2-9801-AE1162058738}" type="parTrans" cxnId="{A3DC7A71-A94D-447B-9A60-A6BD15A52115}">
      <dgm:prSet/>
      <dgm:spPr/>
      <dgm:t>
        <a:bodyPr/>
        <a:lstStyle/>
        <a:p>
          <a:endParaRPr lang="en-US"/>
        </a:p>
      </dgm:t>
    </dgm:pt>
    <dgm:pt modelId="{74DD8ED1-AE27-443E-A190-AAAA9593AFA7}" type="sibTrans" cxnId="{A3DC7A71-A94D-447B-9A60-A6BD15A52115}">
      <dgm:prSet/>
      <dgm:spPr/>
      <dgm:t>
        <a:bodyPr/>
        <a:lstStyle/>
        <a:p>
          <a:endParaRPr lang="en-US"/>
        </a:p>
      </dgm:t>
    </dgm:pt>
    <dgm:pt modelId="{CBF7A0A1-939E-44F7-95E5-F328F2E1E549}">
      <dgm:prSet phldrT="[Text]" custT="1"/>
      <dgm:spPr/>
      <dgm:t>
        <a:bodyPr/>
        <a:lstStyle/>
        <a:p>
          <a:pPr marL="114300" indent="0" defTabSz="533400">
            <a:lnSpc>
              <a:spcPct val="90000"/>
            </a:lnSpc>
            <a:spcBef>
              <a:spcPct val="0"/>
            </a:spcBef>
            <a:spcAft>
              <a:spcPct val="15000"/>
            </a:spcAft>
            <a:buNone/>
          </a:pPr>
          <a:endParaRPr lang="en-US" sz="1200" i="0" dirty="0">
            <a:latin typeface="Times New Roman" pitchFamily="18" charset="0"/>
            <a:cs typeface="Times New Roman" pitchFamily="18" charset="0"/>
          </a:endParaRPr>
        </a:p>
      </dgm:t>
    </dgm:pt>
    <dgm:pt modelId="{3C2DE270-46E9-4095-A665-1A126F9A15C5}" type="parTrans" cxnId="{309C8253-BF34-4597-950F-40486ADF0F8E}">
      <dgm:prSet/>
      <dgm:spPr/>
      <dgm:t>
        <a:bodyPr/>
        <a:lstStyle/>
        <a:p>
          <a:endParaRPr lang="en-US"/>
        </a:p>
      </dgm:t>
    </dgm:pt>
    <dgm:pt modelId="{3DE8C2B5-4ED0-45F8-87A4-44493229AC40}" type="sibTrans" cxnId="{309C8253-BF34-4597-950F-40486ADF0F8E}">
      <dgm:prSet/>
      <dgm:spPr/>
      <dgm:t>
        <a:bodyPr/>
        <a:lstStyle/>
        <a:p>
          <a:endParaRPr lang="en-US"/>
        </a:p>
      </dgm:t>
    </dgm:pt>
    <dgm:pt modelId="{F58640B9-273D-43C8-9E39-515E88FD10D4}" type="pres">
      <dgm:prSet presAssocID="{807CDE37-72CF-49F5-887D-28EBDE27A5D0}" presName="linearFlow" presStyleCnt="0">
        <dgm:presLayoutVars>
          <dgm:dir/>
          <dgm:animLvl val="lvl"/>
          <dgm:resizeHandles val="exact"/>
        </dgm:presLayoutVars>
      </dgm:prSet>
      <dgm:spPr/>
      <dgm:t>
        <a:bodyPr/>
        <a:lstStyle/>
        <a:p>
          <a:endParaRPr lang="en-US"/>
        </a:p>
      </dgm:t>
    </dgm:pt>
    <dgm:pt modelId="{D189EC56-4BC1-4C1B-933F-09B5DD354F88}" type="pres">
      <dgm:prSet presAssocID="{71FBA823-96FA-4493-BB76-5C264564FEC6}" presName="composite" presStyleCnt="0"/>
      <dgm:spPr/>
    </dgm:pt>
    <dgm:pt modelId="{560F24BA-C21D-42FE-84B8-563AC54BB3C9}" type="pres">
      <dgm:prSet presAssocID="{71FBA823-96FA-4493-BB76-5C264564FEC6}" presName="parentText" presStyleLbl="alignNode1" presStyleIdx="0" presStyleCnt="4">
        <dgm:presLayoutVars>
          <dgm:chMax val="1"/>
          <dgm:bulletEnabled val="1"/>
        </dgm:presLayoutVars>
      </dgm:prSet>
      <dgm:spPr/>
      <dgm:t>
        <a:bodyPr/>
        <a:lstStyle/>
        <a:p>
          <a:endParaRPr lang="en-US"/>
        </a:p>
      </dgm:t>
    </dgm:pt>
    <dgm:pt modelId="{46E63380-A11A-4C44-8453-25890E3A1738}" type="pres">
      <dgm:prSet presAssocID="{71FBA823-96FA-4493-BB76-5C264564FEC6}" presName="descendantText" presStyleLbl="alignAcc1" presStyleIdx="0" presStyleCnt="4" custScaleX="99898" custScaleY="100000" custLinFactNeighborX="707" custLinFactNeighborY="-545">
        <dgm:presLayoutVars>
          <dgm:bulletEnabled val="1"/>
        </dgm:presLayoutVars>
      </dgm:prSet>
      <dgm:spPr/>
      <dgm:t>
        <a:bodyPr/>
        <a:lstStyle/>
        <a:p>
          <a:endParaRPr lang="en-US"/>
        </a:p>
      </dgm:t>
    </dgm:pt>
    <dgm:pt modelId="{78BE983C-EFA2-4B61-B3E5-96A20A93F4BF}" type="pres">
      <dgm:prSet presAssocID="{CF0CAE8C-5EF1-4B1B-83B2-350052B2785C}" presName="sp" presStyleCnt="0"/>
      <dgm:spPr/>
    </dgm:pt>
    <dgm:pt modelId="{556D48E0-B242-4286-AD5E-04450E5E61D7}" type="pres">
      <dgm:prSet presAssocID="{AF663255-D3AB-4DDB-81FA-3A1F3C40082E}" presName="composite" presStyleCnt="0"/>
      <dgm:spPr/>
    </dgm:pt>
    <dgm:pt modelId="{B72198D6-095D-4D27-BE41-8D8A9D066635}" type="pres">
      <dgm:prSet presAssocID="{AF663255-D3AB-4DDB-81FA-3A1F3C40082E}" presName="parentText" presStyleLbl="alignNode1" presStyleIdx="1" presStyleCnt="4" custLinFactNeighborX="-9518" custLinFactNeighborY="-3431">
        <dgm:presLayoutVars>
          <dgm:chMax val="1"/>
          <dgm:bulletEnabled val="1"/>
        </dgm:presLayoutVars>
      </dgm:prSet>
      <dgm:spPr/>
      <dgm:t>
        <a:bodyPr/>
        <a:lstStyle/>
        <a:p>
          <a:endParaRPr lang="en-US"/>
        </a:p>
      </dgm:t>
    </dgm:pt>
    <dgm:pt modelId="{3B5E4A9B-5244-476B-B586-4F72C7611FEB}" type="pres">
      <dgm:prSet presAssocID="{AF663255-D3AB-4DDB-81FA-3A1F3C40082E}" presName="descendantText" presStyleLbl="alignAcc1" presStyleIdx="1" presStyleCnt="4">
        <dgm:presLayoutVars>
          <dgm:bulletEnabled val="1"/>
        </dgm:presLayoutVars>
      </dgm:prSet>
      <dgm:spPr/>
      <dgm:t>
        <a:bodyPr/>
        <a:lstStyle/>
        <a:p>
          <a:endParaRPr lang="en-US"/>
        </a:p>
      </dgm:t>
    </dgm:pt>
    <dgm:pt modelId="{F17E3003-0C05-455C-B101-6D4C2E839688}" type="pres">
      <dgm:prSet presAssocID="{87A1ECBC-DE92-4BE6-9030-9B0AED94832B}" presName="sp" presStyleCnt="0"/>
      <dgm:spPr/>
    </dgm:pt>
    <dgm:pt modelId="{02DBEEE0-6117-4EC4-A2BA-F01BB64EADE7}" type="pres">
      <dgm:prSet presAssocID="{5782D049-7583-4472-B9EF-102DDE7810BB}" presName="composite" presStyleCnt="0"/>
      <dgm:spPr/>
    </dgm:pt>
    <dgm:pt modelId="{7C212BA9-08C3-46C5-9505-B27200A71EF3}" type="pres">
      <dgm:prSet presAssocID="{5782D049-7583-4472-B9EF-102DDE7810BB}" presName="parentText" presStyleLbl="alignNode1" presStyleIdx="2" presStyleCnt="4">
        <dgm:presLayoutVars>
          <dgm:chMax val="1"/>
          <dgm:bulletEnabled val="1"/>
        </dgm:presLayoutVars>
      </dgm:prSet>
      <dgm:spPr/>
      <dgm:t>
        <a:bodyPr/>
        <a:lstStyle/>
        <a:p>
          <a:endParaRPr lang="en-US"/>
        </a:p>
      </dgm:t>
    </dgm:pt>
    <dgm:pt modelId="{DD4D9352-06BC-4DB4-BE28-1BAC9E59DFB1}" type="pres">
      <dgm:prSet presAssocID="{5782D049-7583-4472-B9EF-102DDE7810BB}" presName="descendantText" presStyleLbl="alignAcc1" presStyleIdx="2" presStyleCnt="4">
        <dgm:presLayoutVars>
          <dgm:bulletEnabled val="1"/>
        </dgm:presLayoutVars>
      </dgm:prSet>
      <dgm:spPr/>
      <dgm:t>
        <a:bodyPr/>
        <a:lstStyle/>
        <a:p>
          <a:endParaRPr lang="en-US"/>
        </a:p>
      </dgm:t>
    </dgm:pt>
    <dgm:pt modelId="{1FA465B7-CC67-4A57-AE01-0419E407A0A2}" type="pres">
      <dgm:prSet presAssocID="{C379D621-5A7F-4807-B093-CFCBA3349BB8}" presName="sp" presStyleCnt="0"/>
      <dgm:spPr/>
    </dgm:pt>
    <dgm:pt modelId="{A64FDB8A-8B66-4A54-96B0-D2AF4992B49D}" type="pres">
      <dgm:prSet presAssocID="{CE174DC8-D6B6-42F0-9969-11CB37801353}" presName="composite" presStyleCnt="0"/>
      <dgm:spPr/>
    </dgm:pt>
    <dgm:pt modelId="{21CD63B0-7FA2-4C3F-A96D-7888EFD53BEC}" type="pres">
      <dgm:prSet presAssocID="{CE174DC8-D6B6-42F0-9969-11CB37801353}" presName="parentText" presStyleLbl="alignNode1" presStyleIdx="3" presStyleCnt="4">
        <dgm:presLayoutVars>
          <dgm:chMax val="1"/>
          <dgm:bulletEnabled val="1"/>
        </dgm:presLayoutVars>
      </dgm:prSet>
      <dgm:spPr/>
      <dgm:t>
        <a:bodyPr/>
        <a:lstStyle/>
        <a:p>
          <a:endParaRPr lang="en-US"/>
        </a:p>
      </dgm:t>
    </dgm:pt>
    <dgm:pt modelId="{A238CF1E-9A6E-44DB-AF0C-91AA7AF05658}" type="pres">
      <dgm:prSet presAssocID="{CE174DC8-D6B6-42F0-9969-11CB37801353}" presName="descendantText" presStyleLbl="alignAcc1" presStyleIdx="3" presStyleCnt="4" custLinFactNeighborX="-135" custLinFactNeighborY="-5397">
        <dgm:presLayoutVars>
          <dgm:bulletEnabled val="1"/>
        </dgm:presLayoutVars>
      </dgm:prSet>
      <dgm:spPr/>
      <dgm:t>
        <a:bodyPr/>
        <a:lstStyle/>
        <a:p>
          <a:endParaRPr lang="en-US"/>
        </a:p>
      </dgm:t>
    </dgm:pt>
  </dgm:ptLst>
  <dgm:cxnLst>
    <dgm:cxn modelId="{230186D8-A742-4FF2-9637-A2884EE86A41}" type="presOf" srcId="{7106C680-40EC-4420-86AC-5A9F993EF9F2}" destId="{3B5E4A9B-5244-476B-B586-4F72C7611FEB}" srcOrd="0" destOrd="0" presId="urn:microsoft.com/office/officeart/2005/8/layout/chevron2"/>
    <dgm:cxn modelId="{3BEB0F34-D6E6-413F-9D26-F9EC107B80D1}" type="presOf" srcId="{CE174DC8-D6B6-42F0-9969-11CB37801353}" destId="{21CD63B0-7FA2-4C3F-A96D-7888EFD53BEC}" srcOrd="0" destOrd="0" presId="urn:microsoft.com/office/officeart/2005/8/layout/chevron2"/>
    <dgm:cxn modelId="{D549C1F5-C818-4E77-9BB4-9038D5B4A6F8}" type="presOf" srcId="{5782D049-7583-4472-B9EF-102DDE7810BB}" destId="{7C212BA9-08C3-46C5-9505-B27200A71EF3}" srcOrd="0" destOrd="0" presId="urn:microsoft.com/office/officeart/2005/8/layout/chevron2"/>
    <dgm:cxn modelId="{10196681-8AF8-4FD7-864F-DEBC4A257F6C}" srcId="{CE174DC8-D6B6-42F0-9969-11CB37801353}" destId="{5ED874E9-A6A7-4D54-9D79-57305AF2A5CB}" srcOrd="0" destOrd="0" parTransId="{059895F5-A014-4CFC-8DC4-950BB16FCD96}" sibTransId="{E3C6CB78-49C7-489B-B322-2192933ACCE8}"/>
    <dgm:cxn modelId="{F6343499-3019-42E4-8932-644FB83FD253}" srcId="{71FBA823-96FA-4493-BB76-5C264564FEC6}" destId="{5158BC69-DBB5-4F8E-AFA7-7207B7D120E1}" srcOrd="0" destOrd="0" parTransId="{F041BCE0-683F-4E32-A3E9-C1BF503928ED}" sibTransId="{FDD8E456-B55E-4826-A9AD-89EBBC9F2BDF}"/>
    <dgm:cxn modelId="{BBB6E91A-DD2C-464B-B76E-5554E2099AE3}" type="presOf" srcId="{807CDE37-72CF-49F5-887D-28EBDE27A5D0}" destId="{F58640B9-273D-43C8-9E39-515E88FD10D4}" srcOrd="0" destOrd="0" presId="urn:microsoft.com/office/officeart/2005/8/layout/chevron2"/>
    <dgm:cxn modelId="{FBDB88FD-7E96-4F71-8969-22E9D1A3E45C}" srcId="{5782D049-7583-4472-B9EF-102DDE7810BB}" destId="{6FA12E1D-89DB-4805-9286-F68BFC8238FD}" srcOrd="1" destOrd="0" parTransId="{1C262D61-7322-4781-AB3A-1B484678E485}" sibTransId="{732EF4CB-DB08-44C1-A5E5-3A4D19B0B4E9}"/>
    <dgm:cxn modelId="{7D047D65-C407-4BA2-866D-FE24D116D49C}" srcId="{807CDE37-72CF-49F5-887D-28EBDE27A5D0}" destId="{AF663255-D3AB-4DDB-81FA-3A1F3C40082E}" srcOrd="1" destOrd="0" parTransId="{67F1286F-345D-4867-9375-358F4C8D5949}" sibTransId="{87A1ECBC-DE92-4BE6-9030-9B0AED94832B}"/>
    <dgm:cxn modelId="{3F507C92-C50B-44CA-BD75-6496AD93B712}" srcId="{AF663255-D3AB-4DDB-81FA-3A1F3C40082E}" destId="{7106C680-40EC-4420-86AC-5A9F993EF9F2}" srcOrd="0" destOrd="0" parTransId="{67D06945-7A93-4F75-97C6-181E497039C8}" sibTransId="{CF5B61EA-7719-40CD-926C-99FA7535EA50}"/>
    <dgm:cxn modelId="{8C9A9765-4136-4774-A555-A2602704692D}" type="presOf" srcId="{AF663255-D3AB-4DDB-81FA-3A1F3C40082E}" destId="{B72198D6-095D-4D27-BE41-8D8A9D066635}" srcOrd="0" destOrd="0" presId="urn:microsoft.com/office/officeart/2005/8/layout/chevron2"/>
    <dgm:cxn modelId="{5AC66C83-5A0D-4019-9E51-A712630D1DB1}" srcId="{807CDE37-72CF-49F5-887D-28EBDE27A5D0}" destId="{5782D049-7583-4472-B9EF-102DDE7810BB}" srcOrd="2" destOrd="0" parTransId="{907A291A-AE3B-4AA0-BADA-A8EF155DEEA2}" sibTransId="{C379D621-5A7F-4807-B093-CFCBA3349BB8}"/>
    <dgm:cxn modelId="{9BEAC604-FFCF-4A9F-BABB-7669A067A165}" srcId="{807CDE37-72CF-49F5-887D-28EBDE27A5D0}" destId="{71FBA823-96FA-4493-BB76-5C264564FEC6}" srcOrd="0" destOrd="0" parTransId="{0093E3C8-635B-450D-9DF6-E1F4BBBCBDC8}" sibTransId="{CF0CAE8C-5EF1-4B1B-83B2-350052B2785C}"/>
    <dgm:cxn modelId="{42E0A893-BEE8-4E2E-8CAF-045061A5B6A4}" type="presOf" srcId="{5158BC69-DBB5-4F8E-AFA7-7207B7D120E1}" destId="{46E63380-A11A-4C44-8453-25890E3A1738}" srcOrd="0" destOrd="0" presId="urn:microsoft.com/office/officeart/2005/8/layout/chevron2"/>
    <dgm:cxn modelId="{A3DC7A71-A94D-447B-9A60-A6BD15A52115}" srcId="{5782D049-7583-4472-B9EF-102DDE7810BB}" destId="{79CA35CD-600B-44FF-A541-A4D334F50A86}" srcOrd="2" destOrd="0" parTransId="{36B39686-AA69-43D2-9801-AE1162058738}" sibTransId="{74DD8ED1-AE27-443E-A190-AAAA9593AFA7}"/>
    <dgm:cxn modelId="{0737CD76-8B97-4F23-9A24-23B3DC926158}" srcId="{807CDE37-72CF-49F5-887D-28EBDE27A5D0}" destId="{CE174DC8-D6B6-42F0-9969-11CB37801353}" srcOrd="3" destOrd="0" parTransId="{1247F507-212A-422D-A362-B92BBB5188F9}" sibTransId="{74577D34-8471-4BD6-BD7C-C7CF22E36286}"/>
    <dgm:cxn modelId="{23B4F841-351E-4EE3-8ED7-C399A0017705}" type="presOf" srcId="{6FA12E1D-89DB-4805-9286-F68BFC8238FD}" destId="{DD4D9352-06BC-4DB4-BE28-1BAC9E59DFB1}" srcOrd="0" destOrd="1" presId="urn:microsoft.com/office/officeart/2005/8/layout/chevron2"/>
    <dgm:cxn modelId="{B8C23807-4DE3-4EF5-90B0-67A0DDB190D4}" type="presOf" srcId="{71FBA823-96FA-4493-BB76-5C264564FEC6}" destId="{560F24BA-C21D-42FE-84B8-563AC54BB3C9}" srcOrd="0" destOrd="0" presId="urn:microsoft.com/office/officeart/2005/8/layout/chevron2"/>
    <dgm:cxn modelId="{237711C5-ED5C-4095-A89B-A15E57F1D67F}" type="presOf" srcId="{CBF7A0A1-939E-44F7-95E5-F328F2E1E549}" destId="{DD4D9352-06BC-4DB4-BE28-1BAC9E59DFB1}" srcOrd="0" destOrd="0" presId="urn:microsoft.com/office/officeart/2005/8/layout/chevron2"/>
    <dgm:cxn modelId="{1E49ED60-FA1D-4E04-BF5C-FE1C06ED3EB9}" type="presOf" srcId="{5ED874E9-A6A7-4D54-9D79-57305AF2A5CB}" destId="{A238CF1E-9A6E-44DB-AF0C-91AA7AF05658}" srcOrd="0" destOrd="0" presId="urn:microsoft.com/office/officeart/2005/8/layout/chevron2"/>
    <dgm:cxn modelId="{F50FB756-F1F7-47CC-8871-DBC59DEAA952}" type="presOf" srcId="{79CA35CD-600B-44FF-A541-A4D334F50A86}" destId="{DD4D9352-06BC-4DB4-BE28-1BAC9E59DFB1}" srcOrd="0" destOrd="2" presId="urn:microsoft.com/office/officeart/2005/8/layout/chevron2"/>
    <dgm:cxn modelId="{309C8253-BF34-4597-950F-40486ADF0F8E}" srcId="{5782D049-7583-4472-B9EF-102DDE7810BB}" destId="{CBF7A0A1-939E-44F7-95E5-F328F2E1E549}" srcOrd="0" destOrd="0" parTransId="{3C2DE270-46E9-4095-A665-1A126F9A15C5}" sibTransId="{3DE8C2B5-4ED0-45F8-87A4-44493229AC40}"/>
    <dgm:cxn modelId="{C513668B-1B30-43BB-9934-4BCB1D3554B3}" type="presParOf" srcId="{F58640B9-273D-43C8-9E39-515E88FD10D4}" destId="{D189EC56-4BC1-4C1B-933F-09B5DD354F88}" srcOrd="0" destOrd="0" presId="urn:microsoft.com/office/officeart/2005/8/layout/chevron2"/>
    <dgm:cxn modelId="{26EA70E6-5B2E-4392-8F08-12CBC583C041}" type="presParOf" srcId="{D189EC56-4BC1-4C1B-933F-09B5DD354F88}" destId="{560F24BA-C21D-42FE-84B8-563AC54BB3C9}" srcOrd="0" destOrd="0" presId="urn:microsoft.com/office/officeart/2005/8/layout/chevron2"/>
    <dgm:cxn modelId="{FB908F8E-5B59-46FD-BE48-21DEAA284D0D}" type="presParOf" srcId="{D189EC56-4BC1-4C1B-933F-09B5DD354F88}" destId="{46E63380-A11A-4C44-8453-25890E3A1738}" srcOrd="1" destOrd="0" presId="urn:microsoft.com/office/officeart/2005/8/layout/chevron2"/>
    <dgm:cxn modelId="{D8BB7C76-617C-4EBD-8A6E-F794C3BFE30E}" type="presParOf" srcId="{F58640B9-273D-43C8-9E39-515E88FD10D4}" destId="{78BE983C-EFA2-4B61-B3E5-96A20A93F4BF}" srcOrd="1" destOrd="0" presId="urn:microsoft.com/office/officeart/2005/8/layout/chevron2"/>
    <dgm:cxn modelId="{3D62D591-C595-444C-B4F5-2F543374F159}" type="presParOf" srcId="{F58640B9-273D-43C8-9E39-515E88FD10D4}" destId="{556D48E0-B242-4286-AD5E-04450E5E61D7}" srcOrd="2" destOrd="0" presId="urn:microsoft.com/office/officeart/2005/8/layout/chevron2"/>
    <dgm:cxn modelId="{724394E4-FE1F-4EEE-A323-74A77BE4A7AF}" type="presParOf" srcId="{556D48E0-B242-4286-AD5E-04450E5E61D7}" destId="{B72198D6-095D-4D27-BE41-8D8A9D066635}" srcOrd="0" destOrd="0" presId="urn:microsoft.com/office/officeart/2005/8/layout/chevron2"/>
    <dgm:cxn modelId="{D25CE8C0-4C43-490C-9884-F401BF01B96B}" type="presParOf" srcId="{556D48E0-B242-4286-AD5E-04450E5E61D7}" destId="{3B5E4A9B-5244-476B-B586-4F72C7611FEB}" srcOrd="1" destOrd="0" presId="urn:microsoft.com/office/officeart/2005/8/layout/chevron2"/>
    <dgm:cxn modelId="{A35337B8-81B2-4D94-AD57-FD91BB23E5AA}" type="presParOf" srcId="{F58640B9-273D-43C8-9E39-515E88FD10D4}" destId="{F17E3003-0C05-455C-B101-6D4C2E839688}" srcOrd="3" destOrd="0" presId="urn:microsoft.com/office/officeart/2005/8/layout/chevron2"/>
    <dgm:cxn modelId="{6771EEC1-3828-4161-ABF7-D375C81D7D91}" type="presParOf" srcId="{F58640B9-273D-43C8-9E39-515E88FD10D4}" destId="{02DBEEE0-6117-4EC4-A2BA-F01BB64EADE7}" srcOrd="4" destOrd="0" presId="urn:microsoft.com/office/officeart/2005/8/layout/chevron2"/>
    <dgm:cxn modelId="{AAC9C8FB-5D9E-4210-9E84-8B0D35C50223}" type="presParOf" srcId="{02DBEEE0-6117-4EC4-A2BA-F01BB64EADE7}" destId="{7C212BA9-08C3-46C5-9505-B27200A71EF3}" srcOrd="0" destOrd="0" presId="urn:microsoft.com/office/officeart/2005/8/layout/chevron2"/>
    <dgm:cxn modelId="{604FC064-53D5-41AA-892D-3343CA3B3E75}" type="presParOf" srcId="{02DBEEE0-6117-4EC4-A2BA-F01BB64EADE7}" destId="{DD4D9352-06BC-4DB4-BE28-1BAC9E59DFB1}" srcOrd="1" destOrd="0" presId="urn:microsoft.com/office/officeart/2005/8/layout/chevron2"/>
    <dgm:cxn modelId="{AFE80E0E-B576-4DF0-BB16-870DFADFE3D6}" type="presParOf" srcId="{F58640B9-273D-43C8-9E39-515E88FD10D4}" destId="{1FA465B7-CC67-4A57-AE01-0419E407A0A2}" srcOrd="5" destOrd="0" presId="urn:microsoft.com/office/officeart/2005/8/layout/chevron2"/>
    <dgm:cxn modelId="{13D340CD-453E-452F-880D-7BF2D2F4CE7E}" type="presParOf" srcId="{F58640B9-273D-43C8-9E39-515E88FD10D4}" destId="{A64FDB8A-8B66-4A54-96B0-D2AF4992B49D}" srcOrd="6" destOrd="0" presId="urn:microsoft.com/office/officeart/2005/8/layout/chevron2"/>
    <dgm:cxn modelId="{E6AC58D5-28F3-440D-8D3D-871C06E34CC6}" type="presParOf" srcId="{A64FDB8A-8B66-4A54-96B0-D2AF4992B49D}" destId="{21CD63B0-7FA2-4C3F-A96D-7888EFD53BEC}" srcOrd="0" destOrd="0" presId="urn:microsoft.com/office/officeart/2005/8/layout/chevron2"/>
    <dgm:cxn modelId="{CC2BA9BD-4157-40EE-92BF-06EC5C3F6EB7}" type="presParOf" srcId="{A64FDB8A-8B66-4A54-96B0-D2AF4992B49D}" destId="{A238CF1E-9A6E-44DB-AF0C-91AA7AF05658}" srcOrd="1" destOrd="0" presId="urn:microsoft.com/office/officeart/2005/8/layout/chevron2"/>
  </dgm:cxnLst>
  <dgm:bg>
    <a:solidFill>
      <a:schemeClr val="bg2"/>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7CDE37-72CF-49F5-887D-28EBDE27A5D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1FBA823-96FA-4493-BB76-5C264564FEC6}">
      <dgm:prSet phldrT="[Text]" custT="1"/>
      <dgm:spPr/>
      <dgm:t>
        <a:bodyPr/>
        <a:lstStyle/>
        <a:p>
          <a:r>
            <a:rPr lang="en-US" sz="1200" dirty="0" smtClean="0"/>
            <a:t>ENTRY</a:t>
          </a:r>
          <a:endParaRPr lang="en-US" sz="1200" dirty="0"/>
        </a:p>
      </dgm:t>
    </dgm:pt>
    <dgm:pt modelId="{0093E3C8-635B-450D-9DF6-E1F4BBBCBDC8}" type="parTrans" cxnId="{9BEAC604-FFCF-4A9F-BABB-7669A067A165}">
      <dgm:prSet/>
      <dgm:spPr/>
      <dgm:t>
        <a:bodyPr/>
        <a:lstStyle/>
        <a:p>
          <a:endParaRPr lang="en-US"/>
        </a:p>
      </dgm:t>
    </dgm:pt>
    <dgm:pt modelId="{CF0CAE8C-5EF1-4B1B-83B2-350052B2785C}" type="sibTrans" cxnId="{9BEAC604-FFCF-4A9F-BABB-7669A067A165}">
      <dgm:prSet/>
      <dgm:spPr/>
      <dgm:t>
        <a:bodyPr/>
        <a:lstStyle/>
        <a:p>
          <a:endParaRPr lang="en-US"/>
        </a:p>
      </dgm:t>
    </dgm:pt>
    <dgm:pt modelId="{5158BC69-DBB5-4F8E-AFA7-7207B7D120E1}">
      <dgm:prSet phldrT="[Text]" custT="1"/>
      <dgm:spPr/>
      <dgm:t>
        <a:bodyPr/>
        <a:lstStyle/>
        <a:p>
          <a:pPr lvl="0"/>
          <a:r>
            <a:rPr lang="en-US" sz="1400" dirty="0" smtClean="0">
              <a:latin typeface="Times New Roman" pitchFamily="18" charset="0"/>
              <a:cs typeface="Times New Roman" pitchFamily="18" charset="0"/>
            </a:rPr>
            <a:t>Identification of geographic area; market analysis; community sensitization &amp; assessment ; participants identification &amp; assessment; identify the service provider ; develop and sign MoU</a:t>
          </a:r>
          <a:endParaRPr lang="en-US" sz="1400" i="0" dirty="0">
            <a:latin typeface="Times New Roman" pitchFamily="18" charset="0"/>
            <a:cs typeface="Times New Roman" pitchFamily="18" charset="0"/>
          </a:endParaRPr>
        </a:p>
      </dgm:t>
    </dgm:pt>
    <dgm:pt modelId="{F041BCE0-683F-4E32-A3E9-C1BF503928ED}" type="parTrans" cxnId="{F6343499-3019-42E4-8932-644FB83FD253}">
      <dgm:prSet/>
      <dgm:spPr/>
      <dgm:t>
        <a:bodyPr/>
        <a:lstStyle/>
        <a:p>
          <a:endParaRPr lang="en-US"/>
        </a:p>
      </dgm:t>
    </dgm:pt>
    <dgm:pt modelId="{FDD8E456-B55E-4826-A9AD-89EBBC9F2BDF}" type="sibTrans" cxnId="{F6343499-3019-42E4-8932-644FB83FD253}">
      <dgm:prSet/>
      <dgm:spPr/>
      <dgm:t>
        <a:bodyPr/>
        <a:lstStyle/>
        <a:p>
          <a:endParaRPr lang="en-US"/>
        </a:p>
      </dgm:t>
    </dgm:pt>
    <dgm:pt modelId="{AF663255-D3AB-4DDB-81FA-3A1F3C40082E}">
      <dgm:prSet phldrT="[Text]" custT="1"/>
      <dgm:spPr/>
      <dgm:t>
        <a:bodyPr/>
        <a:lstStyle/>
        <a:p>
          <a:r>
            <a:rPr lang="en-US" sz="1200" dirty="0" smtClean="0"/>
            <a:t>PILOTING</a:t>
          </a:r>
          <a:endParaRPr lang="en-US" sz="1200" dirty="0"/>
        </a:p>
      </dgm:t>
    </dgm:pt>
    <dgm:pt modelId="{67F1286F-345D-4867-9375-358F4C8D5949}" type="parTrans" cxnId="{7D047D65-C407-4BA2-866D-FE24D116D49C}">
      <dgm:prSet/>
      <dgm:spPr/>
      <dgm:t>
        <a:bodyPr/>
        <a:lstStyle/>
        <a:p>
          <a:endParaRPr lang="en-US"/>
        </a:p>
      </dgm:t>
    </dgm:pt>
    <dgm:pt modelId="{87A1ECBC-DE92-4BE6-9030-9B0AED94832B}" type="sibTrans" cxnId="{7D047D65-C407-4BA2-866D-FE24D116D49C}">
      <dgm:prSet/>
      <dgm:spPr/>
      <dgm:t>
        <a:bodyPr/>
        <a:lstStyle/>
        <a:p>
          <a:endParaRPr lang="en-US"/>
        </a:p>
      </dgm:t>
    </dgm:pt>
    <dgm:pt modelId="{7106C680-40EC-4420-86AC-5A9F993EF9F2}">
      <dgm:prSet phldrT="[Text]" custT="1"/>
      <dgm:spPr/>
      <dgm:t>
        <a:bodyPr/>
        <a:lstStyle/>
        <a:p>
          <a:r>
            <a:rPr lang="en-US" sz="1400" dirty="0" smtClean="0">
              <a:latin typeface="Times New Roman" pitchFamily="18" charset="0"/>
              <a:cs typeface="Times New Roman" pitchFamily="18" charset="0"/>
            </a:rPr>
            <a:t>Test &amp; revise Biz model, disseminate information; identify and  assess other  service providers (traders/lead firms) for the market uptake</a:t>
          </a:r>
          <a:endParaRPr lang="en-US" sz="1400" i="0" dirty="0">
            <a:latin typeface="Times New Roman" pitchFamily="18" charset="0"/>
            <a:cs typeface="Times New Roman" pitchFamily="18" charset="0"/>
          </a:endParaRPr>
        </a:p>
      </dgm:t>
    </dgm:pt>
    <dgm:pt modelId="{67D06945-7A93-4F75-97C6-181E497039C8}" type="parTrans" cxnId="{3F507C92-C50B-44CA-BD75-6496AD93B712}">
      <dgm:prSet/>
      <dgm:spPr/>
      <dgm:t>
        <a:bodyPr/>
        <a:lstStyle/>
        <a:p>
          <a:endParaRPr lang="en-US"/>
        </a:p>
      </dgm:t>
    </dgm:pt>
    <dgm:pt modelId="{CF5B61EA-7719-40CD-926C-99FA7535EA50}" type="sibTrans" cxnId="{3F507C92-C50B-44CA-BD75-6496AD93B712}">
      <dgm:prSet/>
      <dgm:spPr/>
      <dgm:t>
        <a:bodyPr/>
        <a:lstStyle/>
        <a:p>
          <a:endParaRPr lang="en-US"/>
        </a:p>
      </dgm:t>
    </dgm:pt>
    <dgm:pt modelId="{5782D049-7583-4472-B9EF-102DDE7810BB}">
      <dgm:prSet phldrT="[Text]" custT="1"/>
      <dgm:spPr/>
      <dgm:t>
        <a:bodyPr/>
        <a:lstStyle/>
        <a:p>
          <a:r>
            <a:rPr lang="en-US" sz="1200" dirty="0" smtClean="0"/>
            <a:t>MARKET</a:t>
          </a:r>
        </a:p>
        <a:p>
          <a:r>
            <a:rPr lang="en-US" sz="1200" dirty="0" smtClean="0"/>
            <a:t>UPTAKE</a:t>
          </a:r>
          <a:endParaRPr lang="en-US" sz="900" dirty="0"/>
        </a:p>
      </dgm:t>
    </dgm:pt>
    <dgm:pt modelId="{907A291A-AE3B-4AA0-BADA-A8EF155DEEA2}" type="parTrans" cxnId="{5AC66C83-5A0D-4019-9E51-A712630D1DB1}">
      <dgm:prSet/>
      <dgm:spPr/>
      <dgm:t>
        <a:bodyPr/>
        <a:lstStyle/>
        <a:p>
          <a:endParaRPr lang="en-US"/>
        </a:p>
      </dgm:t>
    </dgm:pt>
    <dgm:pt modelId="{C379D621-5A7F-4807-B093-CFCBA3349BB8}" type="sibTrans" cxnId="{5AC66C83-5A0D-4019-9E51-A712630D1DB1}">
      <dgm:prSet/>
      <dgm:spPr/>
      <dgm:t>
        <a:bodyPr/>
        <a:lstStyle/>
        <a:p>
          <a:endParaRPr lang="en-US"/>
        </a:p>
      </dgm:t>
    </dgm:pt>
    <dgm:pt modelId="{6FA12E1D-89DB-4805-9286-F68BFC8238FD}">
      <dgm:prSet phldrT="[Text]" custT="1"/>
      <dgm:spPr/>
      <dgm:t>
        <a:bodyPr/>
        <a:lstStyle/>
        <a:p>
          <a:pPr marL="114300" indent="0" defTabSz="533400">
            <a:lnSpc>
              <a:spcPct val="90000"/>
            </a:lnSpc>
            <a:spcBef>
              <a:spcPct val="0"/>
            </a:spcBef>
            <a:spcAft>
              <a:spcPct val="15000"/>
            </a:spcAft>
            <a:buNone/>
          </a:pPr>
          <a:endParaRPr lang="en-US" sz="1200" i="0" dirty="0"/>
        </a:p>
      </dgm:t>
    </dgm:pt>
    <dgm:pt modelId="{1C262D61-7322-4781-AB3A-1B484678E485}" type="parTrans" cxnId="{FBDB88FD-7E96-4F71-8969-22E9D1A3E45C}">
      <dgm:prSet/>
      <dgm:spPr/>
      <dgm:t>
        <a:bodyPr/>
        <a:lstStyle/>
        <a:p>
          <a:endParaRPr lang="en-US"/>
        </a:p>
      </dgm:t>
    </dgm:pt>
    <dgm:pt modelId="{732EF4CB-DB08-44C1-A5E5-3A4D19B0B4E9}" type="sibTrans" cxnId="{FBDB88FD-7E96-4F71-8969-22E9D1A3E45C}">
      <dgm:prSet/>
      <dgm:spPr/>
      <dgm:t>
        <a:bodyPr/>
        <a:lstStyle/>
        <a:p>
          <a:endParaRPr lang="en-US"/>
        </a:p>
      </dgm:t>
    </dgm:pt>
    <dgm:pt modelId="{CE174DC8-D6B6-42F0-9969-11CB37801353}">
      <dgm:prSet phldrT="[Text]" custT="1"/>
      <dgm:spPr/>
      <dgm:t>
        <a:bodyPr/>
        <a:lstStyle/>
        <a:p>
          <a:r>
            <a:rPr lang="en-US" sz="1200" dirty="0" smtClean="0"/>
            <a:t>EXIT</a:t>
          </a:r>
          <a:endParaRPr lang="en-US" sz="1200" dirty="0"/>
        </a:p>
      </dgm:t>
    </dgm:pt>
    <dgm:pt modelId="{1247F507-212A-422D-A362-B92BBB5188F9}" type="parTrans" cxnId="{0737CD76-8B97-4F23-9A24-23B3DC926158}">
      <dgm:prSet/>
      <dgm:spPr/>
      <dgm:t>
        <a:bodyPr/>
        <a:lstStyle/>
        <a:p>
          <a:endParaRPr lang="en-US"/>
        </a:p>
      </dgm:t>
    </dgm:pt>
    <dgm:pt modelId="{74577D34-8471-4BD6-BD7C-C7CF22E36286}" type="sibTrans" cxnId="{0737CD76-8B97-4F23-9A24-23B3DC926158}">
      <dgm:prSet/>
      <dgm:spPr/>
      <dgm:t>
        <a:bodyPr/>
        <a:lstStyle/>
        <a:p>
          <a:endParaRPr lang="en-US"/>
        </a:p>
      </dgm:t>
    </dgm:pt>
    <dgm:pt modelId="{5ED874E9-A6A7-4D54-9D79-57305AF2A5CB}">
      <dgm:prSet custT="1"/>
      <dgm:spPr/>
      <dgm:t>
        <a:bodyPr/>
        <a:lstStyle/>
        <a:p>
          <a:r>
            <a:rPr lang="en-US" sz="1400" dirty="0" smtClean="0">
              <a:latin typeface="Times New Roman" pitchFamily="18" charset="0"/>
              <a:cs typeface="Times New Roman" pitchFamily="18" charset="0"/>
            </a:rPr>
            <a:t>Follow ups with lead firms (via MOU); ensure capacity of  agro-vets to provide nursery  quality control on sustainable basis</a:t>
          </a:r>
          <a:endParaRPr lang="en-US" sz="1400" i="0" dirty="0">
            <a:latin typeface="Times New Roman" pitchFamily="18" charset="0"/>
            <a:cs typeface="Times New Roman" pitchFamily="18" charset="0"/>
          </a:endParaRPr>
        </a:p>
      </dgm:t>
    </dgm:pt>
    <dgm:pt modelId="{059895F5-A014-4CFC-8DC4-950BB16FCD96}" type="parTrans" cxnId="{10196681-8AF8-4FD7-864F-DEBC4A257F6C}">
      <dgm:prSet/>
      <dgm:spPr/>
      <dgm:t>
        <a:bodyPr/>
        <a:lstStyle/>
        <a:p>
          <a:endParaRPr lang="en-US"/>
        </a:p>
      </dgm:t>
    </dgm:pt>
    <dgm:pt modelId="{E3C6CB78-49C7-489B-B322-2192933ACCE8}" type="sibTrans" cxnId="{10196681-8AF8-4FD7-864F-DEBC4A257F6C}">
      <dgm:prSet/>
      <dgm:spPr/>
      <dgm:t>
        <a:bodyPr/>
        <a:lstStyle/>
        <a:p>
          <a:endParaRPr lang="en-US"/>
        </a:p>
      </dgm:t>
    </dgm:pt>
    <dgm:pt modelId="{D3622CE2-FD14-42FB-BDA0-902A15C2C2E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  Work with government to train master agro-vets who establish networks of agro-vets to quality control nurseries; establish farmer-to-traders and traders-to-agro-vets linkages; assess results; document and share lessons learnt</a:t>
          </a:r>
          <a:endParaRPr lang="en-US" sz="1400" i="0" dirty="0">
            <a:latin typeface="Times New Roman" pitchFamily="18" charset="0"/>
            <a:cs typeface="Times New Roman" pitchFamily="18" charset="0"/>
          </a:endParaRPr>
        </a:p>
      </dgm:t>
    </dgm:pt>
    <dgm:pt modelId="{AF442E63-00F8-4D71-8405-768B56AF1883}" type="parTrans" cxnId="{058D41EB-97AB-455E-888A-16D9C1157205}">
      <dgm:prSet/>
      <dgm:spPr/>
      <dgm:t>
        <a:bodyPr/>
        <a:lstStyle/>
        <a:p>
          <a:endParaRPr lang="en-US"/>
        </a:p>
      </dgm:t>
    </dgm:pt>
    <dgm:pt modelId="{40B94F51-3E98-4EF5-9F00-B2E1CDEC4C44}" type="sibTrans" cxnId="{058D41EB-97AB-455E-888A-16D9C1157205}">
      <dgm:prSet/>
      <dgm:spPr/>
      <dgm:t>
        <a:bodyPr/>
        <a:lstStyle/>
        <a:p>
          <a:endParaRPr lang="en-US"/>
        </a:p>
      </dgm:t>
    </dgm:pt>
    <dgm:pt modelId="{79CA35CD-600B-44FF-A541-A4D334F50A86}">
      <dgm:prSet phldrT="[Text]" custT="1"/>
      <dgm:spPr/>
      <dgm:t>
        <a:bodyPr/>
        <a:lstStyle/>
        <a:p>
          <a:pPr marL="114300" indent="0" defTabSz="533400">
            <a:lnSpc>
              <a:spcPct val="90000"/>
            </a:lnSpc>
            <a:spcBef>
              <a:spcPct val="0"/>
            </a:spcBef>
            <a:spcAft>
              <a:spcPct val="15000"/>
            </a:spcAft>
            <a:buNone/>
          </a:pPr>
          <a:endParaRPr lang="en-US" sz="1800" i="0" dirty="0"/>
        </a:p>
      </dgm:t>
    </dgm:pt>
    <dgm:pt modelId="{36B39686-AA69-43D2-9801-AE1162058738}" type="parTrans" cxnId="{A3DC7A71-A94D-447B-9A60-A6BD15A52115}">
      <dgm:prSet/>
      <dgm:spPr/>
      <dgm:t>
        <a:bodyPr/>
        <a:lstStyle/>
        <a:p>
          <a:endParaRPr lang="en-US"/>
        </a:p>
      </dgm:t>
    </dgm:pt>
    <dgm:pt modelId="{74DD8ED1-AE27-443E-A190-AAAA9593AFA7}" type="sibTrans" cxnId="{A3DC7A71-A94D-447B-9A60-A6BD15A52115}">
      <dgm:prSet/>
      <dgm:spPr/>
      <dgm:t>
        <a:bodyPr/>
        <a:lstStyle/>
        <a:p>
          <a:endParaRPr lang="en-US"/>
        </a:p>
      </dgm:t>
    </dgm:pt>
    <dgm:pt modelId="{F58640B9-273D-43C8-9E39-515E88FD10D4}" type="pres">
      <dgm:prSet presAssocID="{807CDE37-72CF-49F5-887D-28EBDE27A5D0}" presName="linearFlow" presStyleCnt="0">
        <dgm:presLayoutVars>
          <dgm:dir/>
          <dgm:animLvl val="lvl"/>
          <dgm:resizeHandles val="exact"/>
        </dgm:presLayoutVars>
      </dgm:prSet>
      <dgm:spPr/>
      <dgm:t>
        <a:bodyPr/>
        <a:lstStyle/>
        <a:p>
          <a:endParaRPr lang="en-US"/>
        </a:p>
      </dgm:t>
    </dgm:pt>
    <dgm:pt modelId="{D189EC56-4BC1-4C1B-933F-09B5DD354F88}" type="pres">
      <dgm:prSet presAssocID="{71FBA823-96FA-4493-BB76-5C264564FEC6}" presName="composite" presStyleCnt="0"/>
      <dgm:spPr/>
    </dgm:pt>
    <dgm:pt modelId="{560F24BA-C21D-42FE-84B8-563AC54BB3C9}" type="pres">
      <dgm:prSet presAssocID="{71FBA823-96FA-4493-BB76-5C264564FEC6}" presName="parentText" presStyleLbl="alignNode1" presStyleIdx="0" presStyleCnt="4">
        <dgm:presLayoutVars>
          <dgm:chMax val="1"/>
          <dgm:bulletEnabled val="1"/>
        </dgm:presLayoutVars>
      </dgm:prSet>
      <dgm:spPr/>
      <dgm:t>
        <a:bodyPr/>
        <a:lstStyle/>
        <a:p>
          <a:endParaRPr lang="en-US"/>
        </a:p>
      </dgm:t>
    </dgm:pt>
    <dgm:pt modelId="{46E63380-A11A-4C44-8453-25890E3A1738}" type="pres">
      <dgm:prSet presAssocID="{71FBA823-96FA-4493-BB76-5C264564FEC6}" presName="descendantText" presStyleLbl="alignAcc1" presStyleIdx="0" presStyleCnt="4" custScaleX="99898" custScaleY="100000" custLinFactNeighborX="707" custLinFactNeighborY="-545">
        <dgm:presLayoutVars>
          <dgm:bulletEnabled val="1"/>
        </dgm:presLayoutVars>
      </dgm:prSet>
      <dgm:spPr/>
      <dgm:t>
        <a:bodyPr/>
        <a:lstStyle/>
        <a:p>
          <a:endParaRPr lang="en-US"/>
        </a:p>
      </dgm:t>
    </dgm:pt>
    <dgm:pt modelId="{78BE983C-EFA2-4B61-B3E5-96A20A93F4BF}" type="pres">
      <dgm:prSet presAssocID="{CF0CAE8C-5EF1-4B1B-83B2-350052B2785C}" presName="sp" presStyleCnt="0"/>
      <dgm:spPr/>
    </dgm:pt>
    <dgm:pt modelId="{556D48E0-B242-4286-AD5E-04450E5E61D7}" type="pres">
      <dgm:prSet presAssocID="{AF663255-D3AB-4DDB-81FA-3A1F3C40082E}" presName="composite" presStyleCnt="0"/>
      <dgm:spPr/>
    </dgm:pt>
    <dgm:pt modelId="{B72198D6-095D-4D27-BE41-8D8A9D066635}" type="pres">
      <dgm:prSet presAssocID="{AF663255-D3AB-4DDB-81FA-3A1F3C40082E}" presName="parentText" presStyleLbl="alignNode1" presStyleIdx="1" presStyleCnt="4" custLinFactNeighborX="-9518" custLinFactNeighborY="-3431">
        <dgm:presLayoutVars>
          <dgm:chMax val="1"/>
          <dgm:bulletEnabled val="1"/>
        </dgm:presLayoutVars>
      </dgm:prSet>
      <dgm:spPr/>
      <dgm:t>
        <a:bodyPr/>
        <a:lstStyle/>
        <a:p>
          <a:endParaRPr lang="en-US"/>
        </a:p>
      </dgm:t>
    </dgm:pt>
    <dgm:pt modelId="{3B5E4A9B-5244-476B-B586-4F72C7611FEB}" type="pres">
      <dgm:prSet presAssocID="{AF663255-D3AB-4DDB-81FA-3A1F3C40082E}" presName="descendantText" presStyleLbl="alignAcc1" presStyleIdx="1" presStyleCnt="4">
        <dgm:presLayoutVars>
          <dgm:bulletEnabled val="1"/>
        </dgm:presLayoutVars>
      </dgm:prSet>
      <dgm:spPr/>
      <dgm:t>
        <a:bodyPr/>
        <a:lstStyle/>
        <a:p>
          <a:endParaRPr lang="en-US"/>
        </a:p>
      </dgm:t>
    </dgm:pt>
    <dgm:pt modelId="{F17E3003-0C05-455C-B101-6D4C2E839688}" type="pres">
      <dgm:prSet presAssocID="{87A1ECBC-DE92-4BE6-9030-9B0AED94832B}" presName="sp" presStyleCnt="0"/>
      <dgm:spPr/>
    </dgm:pt>
    <dgm:pt modelId="{02DBEEE0-6117-4EC4-A2BA-F01BB64EADE7}" type="pres">
      <dgm:prSet presAssocID="{5782D049-7583-4472-B9EF-102DDE7810BB}" presName="composite" presStyleCnt="0"/>
      <dgm:spPr/>
    </dgm:pt>
    <dgm:pt modelId="{7C212BA9-08C3-46C5-9505-B27200A71EF3}" type="pres">
      <dgm:prSet presAssocID="{5782D049-7583-4472-B9EF-102DDE7810BB}" presName="parentText" presStyleLbl="alignNode1" presStyleIdx="2" presStyleCnt="4">
        <dgm:presLayoutVars>
          <dgm:chMax val="1"/>
          <dgm:bulletEnabled val="1"/>
        </dgm:presLayoutVars>
      </dgm:prSet>
      <dgm:spPr/>
      <dgm:t>
        <a:bodyPr/>
        <a:lstStyle/>
        <a:p>
          <a:endParaRPr lang="en-US"/>
        </a:p>
      </dgm:t>
    </dgm:pt>
    <dgm:pt modelId="{DD4D9352-06BC-4DB4-BE28-1BAC9E59DFB1}" type="pres">
      <dgm:prSet presAssocID="{5782D049-7583-4472-B9EF-102DDE7810BB}" presName="descendantText" presStyleLbl="alignAcc1" presStyleIdx="2" presStyleCnt="4">
        <dgm:presLayoutVars>
          <dgm:bulletEnabled val="1"/>
        </dgm:presLayoutVars>
      </dgm:prSet>
      <dgm:spPr/>
      <dgm:t>
        <a:bodyPr/>
        <a:lstStyle/>
        <a:p>
          <a:endParaRPr lang="en-US"/>
        </a:p>
      </dgm:t>
    </dgm:pt>
    <dgm:pt modelId="{1FA465B7-CC67-4A57-AE01-0419E407A0A2}" type="pres">
      <dgm:prSet presAssocID="{C379D621-5A7F-4807-B093-CFCBA3349BB8}" presName="sp" presStyleCnt="0"/>
      <dgm:spPr/>
    </dgm:pt>
    <dgm:pt modelId="{A64FDB8A-8B66-4A54-96B0-D2AF4992B49D}" type="pres">
      <dgm:prSet presAssocID="{CE174DC8-D6B6-42F0-9969-11CB37801353}" presName="composite" presStyleCnt="0"/>
      <dgm:spPr/>
    </dgm:pt>
    <dgm:pt modelId="{21CD63B0-7FA2-4C3F-A96D-7888EFD53BEC}" type="pres">
      <dgm:prSet presAssocID="{CE174DC8-D6B6-42F0-9969-11CB37801353}" presName="parentText" presStyleLbl="alignNode1" presStyleIdx="3" presStyleCnt="4">
        <dgm:presLayoutVars>
          <dgm:chMax val="1"/>
          <dgm:bulletEnabled val="1"/>
        </dgm:presLayoutVars>
      </dgm:prSet>
      <dgm:spPr/>
      <dgm:t>
        <a:bodyPr/>
        <a:lstStyle/>
        <a:p>
          <a:endParaRPr lang="en-US"/>
        </a:p>
      </dgm:t>
    </dgm:pt>
    <dgm:pt modelId="{A238CF1E-9A6E-44DB-AF0C-91AA7AF05658}" type="pres">
      <dgm:prSet presAssocID="{CE174DC8-D6B6-42F0-9969-11CB37801353}" presName="descendantText" presStyleLbl="alignAcc1" presStyleIdx="3" presStyleCnt="4">
        <dgm:presLayoutVars>
          <dgm:bulletEnabled val="1"/>
        </dgm:presLayoutVars>
      </dgm:prSet>
      <dgm:spPr/>
      <dgm:t>
        <a:bodyPr/>
        <a:lstStyle/>
        <a:p>
          <a:endParaRPr lang="en-US"/>
        </a:p>
      </dgm:t>
    </dgm:pt>
  </dgm:ptLst>
  <dgm:cxnLst>
    <dgm:cxn modelId="{151A8648-5E77-4BEF-8D26-2BAE6F9CFB24}" type="presOf" srcId="{AF663255-D3AB-4DDB-81FA-3A1F3C40082E}" destId="{B72198D6-095D-4D27-BE41-8D8A9D066635}" srcOrd="0" destOrd="0" presId="urn:microsoft.com/office/officeart/2005/8/layout/chevron2"/>
    <dgm:cxn modelId="{27CFB47F-BE59-48B9-818C-5EA15C37E587}" type="presOf" srcId="{5782D049-7583-4472-B9EF-102DDE7810BB}" destId="{7C212BA9-08C3-46C5-9505-B27200A71EF3}" srcOrd="0" destOrd="0" presId="urn:microsoft.com/office/officeart/2005/8/layout/chevron2"/>
    <dgm:cxn modelId="{FDD9D6CA-A507-4C21-986D-FCF80EEB5311}" type="presOf" srcId="{807CDE37-72CF-49F5-887D-28EBDE27A5D0}" destId="{F58640B9-273D-43C8-9E39-515E88FD10D4}" srcOrd="0" destOrd="0" presId="urn:microsoft.com/office/officeart/2005/8/layout/chevron2"/>
    <dgm:cxn modelId="{10196681-8AF8-4FD7-864F-DEBC4A257F6C}" srcId="{CE174DC8-D6B6-42F0-9969-11CB37801353}" destId="{5ED874E9-A6A7-4D54-9D79-57305AF2A5CB}" srcOrd="0" destOrd="0" parTransId="{059895F5-A014-4CFC-8DC4-950BB16FCD96}" sibTransId="{E3C6CB78-49C7-489B-B322-2192933ACCE8}"/>
    <dgm:cxn modelId="{F6343499-3019-42E4-8932-644FB83FD253}" srcId="{71FBA823-96FA-4493-BB76-5C264564FEC6}" destId="{5158BC69-DBB5-4F8E-AFA7-7207B7D120E1}" srcOrd="0" destOrd="0" parTransId="{F041BCE0-683F-4E32-A3E9-C1BF503928ED}" sibTransId="{FDD8E456-B55E-4826-A9AD-89EBBC9F2BDF}"/>
    <dgm:cxn modelId="{DE21D55A-1008-4E0F-AED1-0CBCB984169B}" type="presOf" srcId="{79CA35CD-600B-44FF-A541-A4D334F50A86}" destId="{DD4D9352-06BC-4DB4-BE28-1BAC9E59DFB1}" srcOrd="0" destOrd="2" presId="urn:microsoft.com/office/officeart/2005/8/layout/chevron2"/>
    <dgm:cxn modelId="{D3E35B2C-ABB4-4297-82F8-A38E625E61AE}" type="presOf" srcId="{5158BC69-DBB5-4F8E-AFA7-7207B7D120E1}" destId="{46E63380-A11A-4C44-8453-25890E3A1738}" srcOrd="0" destOrd="0" presId="urn:microsoft.com/office/officeart/2005/8/layout/chevron2"/>
    <dgm:cxn modelId="{4FE24CEA-B091-471A-9C1E-49FB79EE3F99}" type="presOf" srcId="{D3622CE2-FD14-42FB-BDA0-902A15C2C2E8}" destId="{DD4D9352-06BC-4DB4-BE28-1BAC9E59DFB1}" srcOrd="0" destOrd="1" presId="urn:microsoft.com/office/officeart/2005/8/layout/chevron2"/>
    <dgm:cxn modelId="{91B90E30-98B1-419D-B1D3-C44017E12799}" type="presOf" srcId="{CE174DC8-D6B6-42F0-9969-11CB37801353}" destId="{21CD63B0-7FA2-4C3F-A96D-7888EFD53BEC}" srcOrd="0" destOrd="0" presId="urn:microsoft.com/office/officeart/2005/8/layout/chevron2"/>
    <dgm:cxn modelId="{FBDB88FD-7E96-4F71-8969-22E9D1A3E45C}" srcId="{5782D049-7583-4472-B9EF-102DDE7810BB}" destId="{6FA12E1D-89DB-4805-9286-F68BFC8238FD}" srcOrd="0" destOrd="0" parTransId="{1C262D61-7322-4781-AB3A-1B484678E485}" sibTransId="{732EF4CB-DB08-44C1-A5E5-3A4D19B0B4E9}"/>
    <dgm:cxn modelId="{058D41EB-97AB-455E-888A-16D9C1157205}" srcId="{5782D049-7583-4472-B9EF-102DDE7810BB}" destId="{D3622CE2-FD14-42FB-BDA0-902A15C2C2E8}" srcOrd="1" destOrd="0" parTransId="{AF442E63-00F8-4D71-8405-768B56AF1883}" sibTransId="{40B94F51-3E98-4EF5-9F00-B2E1CDEC4C44}"/>
    <dgm:cxn modelId="{7D047D65-C407-4BA2-866D-FE24D116D49C}" srcId="{807CDE37-72CF-49F5-887D-28EBDE27A5D0}" destId="{AF663255-D3AB-4DDB-81FA-3A1F3C40082E}" srcOrd="1" destOrd="0" parTransId="{67F1286F-345D-4867-9375-358F4C8D5949}" sibTransId="{87A1ECBC-DE92-4BE6-9030-9B0AED94832B}"/>
    <dgm:cxn modelId="{3F507C92-C50B-44CA-BD75-6496AD93B712}" srcId="{AF663255-D3AB-4DDB-81FA-3A1F3C40082E}" destId="{7106C680-40EC-4420-86AC-5A9F993EF9F2}" srcOrd="0" destOrd="0" parTransId="{67D06945-7A93-4F75-97C6-181E497039C8}" sibTransId="{CF5B61EA-7719-40CD-926C-99FA7535EA50}"/>
    <dgm:cxn modelId="{5AC66C83-5A0D-4019-9E51-A712630D1DB1}" srcId="{807CDE37-72CF-49F5-887D-28EBDE27A5D0}" destId="{5782D049-7583-4472-B9EF-102DDE7810BB}" srcOrd="2" destOrd="0" parTransId="{907A291A-AE3B-4AA0-BADA-A8EF155DEEA2}" sibTransId="{C379D621-5A7F-4807-B093-CFCBA3349BB8}"/>
    <dgm:cxn modelId="{9BEAC604-FFCF-4A9F-BABB-7669A067A165}" srcId="{807CDE37-72CF-49F5-887D-28EBDE27A5D0}" destId="{71FBA823-96FA-4493-BB76-5C264564FEC6}" srcOrd="0" destOrd="0" parTransId="{0093E3C8-635B-450D-9DF6-E1F4BBBCBDC8}" sibTransId="{CF0CAE8C-5EF1-4B1B-83B2-350052B2785C}"/>
    <dgm:cxn modelId="{09035087-34B5-4E50-9106-6120DAAE4238}" type="presOf" srcId="{71FBA823-96FA-4493-BB76-5C264564FEC6}" destId="{560F24BA-C21D-42FE-84B8-563AC54BB3C9}" srcOrd="0" destOrd="0" presId="urn:microsoft.com/office/officeart/2005/8/layout/chevron2"/>
    <dgm:cxn modelId="{A3DC7A71-A94D-447B-9A60-A6BD15A52115}" srcId="{5782D049-7583-4472-B9EF-102DDE7810BB}" destId="{79CA35CD-600B-44FF-A541-A4D334F50A86}" srcOrd="2" destOrd="0" parTransId="{36B39686-AA69-43D2-9801-AE1162058738}" sibTransId="{74DD8ED1-AE27-443E-A190-AAAA9593AFA7}"/>
    <dgm:cxn modelId="{683E4BBE-275B-400D-93EC-DD579D63CC67}" type="presOf" srcId="{7106C680-40EC-4420-86AC-5A9F993EF9F2}" destId="{3B5E4A9B-5244-476B-B586-4F72C7611FEB}" srcOrd="0" destOrd="0" presId="urn:microsoft.com/office/officeart/2005/8/layout/chevron2"/>
    <dgm:cxn modelId="{0737CD76-8B97-4F23-9A24-23B3DC926158}" srcId="{807CDE37-72CF-49F5-887D-28EBDE27A5D0}" destId="{CE174DC8-D6B6-42F0-9969-11CB37801353}" srcOrd="3" destOrd="0" parTransId="{1247F507-212A-422D-A362-B92BBB5188F9}" sibTransId="{74577D34-8471-4BD6-BD7C-C7CF22E36286}"/>
    <dgm:cxn modelId="{7A710966-2F7E-4B1B-BB3A-21688B730E58}" type="presOf" srcId="{6FA12E1D-89DB-4805-9286-F68BFC8238FD}" destId="{DD4D9352-06BC-4DB4-BE28-1BAC9E59DFB1}" srcOrd="0" destOrd="0" presId="urn:microsoft.com/office/officeart/2005/8/layout/chevron2"/>
    <dgm:cxn modelId="{ED3F4B68-E67E-4D7A-89E4-CA350C4BA457}" type="presOf" srcId="{5ED874E9-A6A7-4D54-9D79-57305AF2A5CB}" destId="{A238CF1E-9A6E-44DB-AF0C-91AA7AF05658}" srcOrd="0" destOrd="0" presId="urn:microsoft.com/office/officeart/2005/8/layout/chevron2"/>
    <dgm:cxn modelId="{72B30CAC-F23C-4FEE-ACEA-BEE5FE136CAA}" type="presParOf" srcId="{F58640B9-273D-43C8-9E39-515E88FD10D4}" destId="{D189EC56-4BC1-4C1B-933F-09B5DD354F88}" srcOrd="0" destOrd="0" presId="urn:microsoft.com/office/officeart/2005/8/layout/chevron2"/>
    <dgm:cxn modelId="{0C20B91C-F5AE-4646-8021-511A0D61B038}" type="presParOf" srcId="{D189EC56-4BC1-4C1B-933F-09B5DD354F88}" destId="{560F24BA-C21D-42FE-84B8-563AC54BB3C9}" srcOrd="0" destOrd="0" presId="urn:microsoft.com/office/officeart/2005/8/layout/chevron2"/>
    <dgm:cxn modelId="{C77E4045-F955-48E3-AE36-F8DDF440A77E}" type="presParOf" srcId="{D189EC56-4BC1-4C1B-933F-09B5DD354F88}" destId="{46E63380-A11A-4C44-8453-25890E3A1738}" srcOrd="1" destOrd="0" presId="urn:microsoft.com/office/officeart/2005/8/layout/chevron2"/>
    <dgm:cxn modelId="{1443F327-87CC-4D51-B51E-F05002F6AF61}" type="presParOf" srcId="{F58640B9-273D-43C8-9E39-515E88FD10D4}" destId="{78BE983C-EFA2-4B61-B3E5-96A20A93F4BF}" srcOrd="1" destOrd="0" presId="urn:microsoft.com/office/officeart/2005/8/layout/chevron2"/>
    <dgm:cxn modelId="{992764F1-5973-49DB-A64A-4693EDD07D65}" type="presParOf" srcId="{F58640B9-273D-43C8-9E39-515E88FD10D4}" destId="{556D48E0-B242-4286-AD5E-04450E5E61D7}" srcOrd="2" destOrd="0" presId="urn:microsoft.com/office/officeart/2005/8/layout/chevron2"/>
    <dgm:cxn modelId="{F2259644-325D-4B00-B10B-A868E7AF5CC6}" type="presParOf" srcId="{556D48E0-B242-4286-AD5E-04450E5E61D7}" destId="{B72198D6-095D-4D27-BE41-8D8A9D066635}" srcOrd="0" destOrd="0" presId="urn:microsoft.com/office/officeart/2005/8/layout/chevron2"/>
    <dgm:cxn modelId="{A572B4CA-B32D-4A1F-B14C-5520ACEC80AB}" type="presParOf" srcId="{556D48E0-B242-4286-AD5E-04450E5E61D7}" destId="{3B5E4A9B-5244-476B-B586-4F72C7611FEB}" srcOrd="1" destOrd="0" presId="urn:microsoft.com/office/officeart/2005/8/layout/chevron2"/>
    <dgm:cxn modelId="{DA9A09D9-7A1E-48E7-BAD8-B4723A330AD4}" type="presParOf" srcId="{F58640B9-273D-43C8-9E39-515E88FD10D4}" destId="{F17E3003-0C05-455C-B101-6D4C2E839688}" srcOrd="3" destOrd="0" presId="urn:microsoft.com/office/officeart/2005/8/layout/chevron2"/>
    <dgm:cxn modelId="{2758575C-2C1A-4F73-94B2-5207EC13D6B7}" type="presParOf" srcId="{F58640B9-273D-43C8-9E39-515E88FD10D4}" destId="{02DBEEE0-6117-4EC4-A2BA-F01BB64EADE7}" srcOrd="4" destOrd="0" presId="urn:microsoft.com/office/officeart/2005/8/layout/chevron2"/>
    <dgm:cxn modelId="{50621BBF-E24E-40CC-A784-7359021ADF6E}" type="presParOf" srcId="{02DBEEE0-6117-4EC4-A2BA-F01BB64EADE7}" destId="{7C212BA9-08C3-46C5-9505-B27200A71EF3}" srcOrd="0" destOrd="0" presId="urn:microsoft.com/office/officeart/2005/8/layout/chevron2"/>
    <dgm:cxn modelId="{675D4BDA-77C6-4368-96F8-B329D28F7B73}" type="presParOf" srcId="{02DBEEE0-6117-4EC4-A2BA-F01BB64EADE7}" destId="{DD4D9352-06BC-4DB4-BE28-1BAC9E59DFB1}" srcOrd="1" destOrd="0" presId="urn:microsoft.com/office/officeart/2005/8/layout/chevron2"/>
    <dgm:cxn modelId="{BB63FEAF-AA1D-4782-8CC3-B333BED8B1A9}" type="presParOf" srcId="{F58640B9-273D-43C8-9E39-515E88FD10D4}" destId="{1FA465B7-CC67-4A57-AE01-0419E407A0A2}" srcOrd="5" destOrd="0" presId="urn:microsoft.com/office/officeart/2005/8/layout/chevron2"/>
    <dgm:cxn modelId="{21FE0678-50CC-448D-B6AD-4198A75F5787}" type="presParOf" srcId="{F58640B9-273D-43C8-9E39-515E88FD10D4}" destId="{A64FDB8A-8B66-4A54-96B0-D2AF4992B49D}" srcOrd="6" destOrd="0" presId="urn:microsoft.com/office/officeart/2005/8/layout/chevron2"/>
    <dgm:cxn modelId="{D2A37BF1-4658-4F1A-889B-B6E48624DEE3}" type="presParOf" srcId="{A64FDB8A-8B66-4A54-96B0-D2AF4992B49D}" destId="{21CD63B0-7FA2-4C3F-A96D-7888EFD53BEC}" srcOrd="0" destOrd="0" presId="urn:microsoft.com/office/officeart/2005/8/layout/chevron2"/>
    <dgm:cxn modelId="{514A0505-4E43-4C11-B977-DEA861AE7073}" type="presParOf" srcId="{A64FDB8A-8B66-4A54-96B0-D2AF4992B49D}" destId="{A238CF1E-9A6E-44DB-AF0C-91AA7AF05658}" srcOrd="1" destOrd="0" presId="urn:microsoft.com/office/officeart/2005/8/layout/chevron2"/>
  </dgm:cxnLst>
  <dgm:bg>
    <a:solidFill>
      <a:schemeClr val="bg2"/>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F3FE1-5BB6-458E-97E0-9233DFC7F0A9}">
      <dsp:nvSpPr>
        <dsp:cNvPr id="0" name=""/>
        <dsp:cNvSpPr/>
      </dsp:nvSpPr>
      <dsp:spPr>
        <a:xfrm>
          <a:off x="291464" y="0"/>
          <a:ext cx="3303270" cy="76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69289-E1ED-4E66-B943-BD5100D9E929}">
      <dsp:nvSpPr>
        <dsp:cNvPr id="0" name=""/>
        <dsp:cNvSpPr/>
      </dsp:nvSpPr>
      <dsp:spPr>
        <a:xfrm>
          <a:off x="304800" y="228600"/>
          <a:ext cx="2840310" cy="3048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i="0" kern="1200" dirty="0" smtClean="0"/>
            <a:t>Value Chain Development</a:t>
          </a:r>
          <a:endParaRPr lang="en-US" sz="1300" kern="1200" dirty="0"/>
        </a:p>
      </dsp:txBody>
      <dsp:txXfrm>
        <a:off x="304800" y="228600"/>
        <a:ext cx="2840310" cy="304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F3FE1-5BB6-458E-97E0-9233DFC7F0A9}">
      <dsp:nvSpPr>
        <dsp:cNvPr id="0" name=""/>
        <dsp:cNvSpPr/>
      </dsp:nvSpPr>
      <dsp:spPr>
        <a:xfrm>
          <a:off x="291464" y="0"/>
          <a:ext cx="3303270" cy="76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69289-E1ED-4E66-B943-BD5100D9E929}">
      <dsp:nvSpPr>
        <dsp:cNvPr id="0" name=""/>
        <dsp:cNvSpPr/>
      </dsp:nvSpPr>
      <dsp:spPr>
        <a:xfrm>
          <a:off x="304796" y="228600"/>
          <a:ext cx="2893278" cy="3048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i="0" kern="1200" dirty="0" smtClean="0"/>
            <a:t>Public  Health Services</a:t>
          </a:r>
          <a:endParaRPr lang="en-US" sz="1300" kern="1200" dirty="0"/>
        </a:p>
      </dsp:txBody>
      <dsp:txXfrm>
        <a:off x="304796" y="228600"/>
        <a:ext cx="2893278" cy="304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9EE37-703F-4809-8FBD-7E64DE7672DA}">
      <dsp:nvSpPr>
        <dsp:cNvPr id="0" name=""/>
        <dsp:cNvSpPr/>
      </dsp:nvSpPr>
      <dsp:spPr>
        <a:xfrm>
          <a:off x="0" y="-71431"/>
          <a:ext cx="8229599" cy="5762553"/>
        </a:xfrm>
        <a:prstGeom prst="roundRect">
          <a:avLst>
            <a:gd name="adj" fmla="val 10000"/>
          </a:avLst>
        </a:prstGeom>
        <a:solidFill>
          <a:schemeClr val="bg1">
            <a:alpha val="9000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1543A4-732A-4883-A178-416708A4D689}">
      <dsp:nvSpPr>
        <dsp:cNvPr id="0" name=""/>
        <dsp:cNvSpPr/>
      </dsp:nvSpPr>
      <dsp:spPr>
        <a:xfrm>
          <a:off x="337225" y="5"/>
          <a:ext cx="7730838" cy="557927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B1522-6B0B-43B0-963B-755AFF66BC9D}">
      <dsp:nvSpPr>
        <dsp:cNvPr id="0" name=""/>
        <dsp:cNvSpPr/>
      </dsp:nvSpPr>
      <dsp:spPr>
        <a:xfrm rot="10800000">
          <a:off x="5602024" y="76197"/>
          <a:ext cx="2246572" cy="901432"/>
        </a:xfrm>
        <a:prstGeom prst="rect">
          <a:avLst/>
        </a:prstGeom>
        <a:solidFill>
          <a:srgbClr val="FFC0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solidFill>
                <a:schemeClr val="tx1"/>
              </a:solidFill>
            </a:rPr>
            <a:t>INTERVENTION  AREA # 1: FRUIT OUTPUT AND QUALITY</a:t>
          </a:r>
          <a:endParaRPr lang="en-US" sz="1500" kern="1200" dirty="0">
            <a:solidFill>
              <a:schemeClr val="tx1"/>
            </a:solidFill>
          </a:endParaRPr>
        </a:p>
      </dsp:txBody>
      <dsp:txXfrm rot="10800000">
        <a:off x="5602024" y="76197"/>
        <a:ext cx="2246572" cy="9014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3.png"/></Relationships>
</file>

<file path=ppt/drawings/drawing1.xml><?xml version="1.0" encoding="utf-8"?>
<c:userShapes xmlns:c="http://schemas.openxmlformats.org/drawingml/2006/chart">
  <cdr:relSizeAnchor xmlns:cdr="http://schemas.openxmlformats.org/drawingml/2006/chartDrawing">
    <cdr:from>
      <cdr:x>0.00754</cdr:x>
      <cdr:y>0.01393</cdr:y>
    </cdr:from>
    <cdr:to>
      <cdr:x>0.42539</cdr:x>
      <cdr:y>0.1544</cdr:y>
    </cdr:to>
    <cdr:pic>
      <cdr:nvPicPr>
        <cdr:cNvPr id="18433" name="Picture 1" descr="KENYA_English_CMYK"/>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r="33289" b="-30000"/>
        <a:stretch xmlns:a="http://schemas.openxmlformats.org/drawingml/2006/main">
          <a:fillRect/>
        </a:stretch>
      </cdr:blipFill>
      <cdr:spPr bwMode="auto">
        <a:xfrm xmlns:a="http://schemas.openxmlformats.org/drawingml/2006/main">
          <a:off x="50800" y="50800"/>
          <a:ext cx="2638761" cy="480351"/>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eaLnBrk="0" hangingPunct="0">
              <a:defRPr sz="1200">
                <a:latin typeface="Arial" charset="0"/>
                <a:ea typeface="ＭＳ Ｐゴシック" pitchFamily="-105" charset="-128"/>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eaLnBrk="0" hangingPunct="0">
              <a:defRPr sz="1200">
                <a:latin typeface="Arial" charset="0"/>
                <a:ea typeface="ＭＳ Ｐゴシック" pitchFamily="-105" charset="-128"/>
                <a:cs typeface="+mn-cs"/>
              </a:defRPr>
            </a:lvl1pPr>
          </a:lstStyle>
          <a:p>
            <a:pPr>
              <a:defRPr/>
            </a:pPr>
            <a:fld id="{7FF98E01-DE79-4E5F-B264-B090BB483482}" type="datetimeFigureOut">
              <a:rPr lang="en-US"/>
              <a:pPr>
                <a:defRPr/>
              </a:pPr>
              <a:t>12/13/2010</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eaLnBrk="0" hangingPunct="0">
              <a:defRPr sz="1200">
                <a:latin typeface="Arial" charset="0"/>
                <a:ea typeface="ＭＳ Ｐゴシック" pitchFamily="-105" charset="-128"/>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eaLnBrk="0" hangingPunct="0">
              <a:defRPr sz="1200">
                <a:latin typeface="Arial" charset="0"/>
                <a:ea typeface="ＭＳ Ｐゴシック" pitchFamily="-105" charset="-128"/>
                <a:cs typeface="+mn-cs"/>
              </a:defRPr>
            </a:lvl1pPr>
          </a:lstStyle>
          <a:p>
            <a:pPr>
              <a:defRPr/>
            </a:pPr>
            <a:fld id="{23D183C3-BAB0-49C6-AD88-2698239F53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i="0">
                <a:latin typeface="Arial" charset="0"/>
                <a:ea typeface="ＭＳ Ｐゴシック" pitchFamily="-105" charset="-128"/>
                <a:cs typeface="+mn-cs"/>
              </a:defRPr>
            </a:lvl1pPr>
          </a:lstStyle>
          <a:p>
            <a:pPr>
              <a:defRPr/>
            </a:pPr>
            <a:endParaRPr lang="en-US"/>
          </a:p>
        </p:txBody>
      </p:sp>
      <p:sp>
        <p:nvSpPr>
          <p:cNvPr id="7171" name="Rectangle 3"/>
          <p:cNvSpPr>
            <a:spLocks noGrp="1" noChangeArrowheads="1"/>
          </p:cNvSpPr>
          <p:nvPr>
            <p:ph type="dt" idx="1"/>
          </p:nvPr>
        </p:nvSpPr>
        <p:spPr bwMode="auto">
          <a:xfrm>
            <a:off x="5267325"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i="0">
                <a:latin typeface="Arial" charset="0"/>
                <a:ea typeface="ＭＳ Ｐゴシック" pitchFamily="-105" charset="-128"/>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i="0">
                <a:latin typeface="Arial" charset="0"/>
                <a:ea typeface="ＭＳ Ｐゴシック" pitchFamily="-105"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i="0">
                <a:latin typeface="Arial" charset="0"/>
                <a:ea typeface="ＭＳ Ｐゴシック" pitchFamily="-105" charset="-128"/>
                <a:cs typeface="+mn-cs"/>
              </a:defRPr>
            </a:lvl1pPr>
          </a:lstStyle>
          <a:p>
            <a:pPr>
              <a:defRPr/>
            </a:pPr>
            <a:fld id="{98F181BE-8339-4EAE-9C78-47CA738830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701A5F0-EBA0-45CE-9DCE-7EC4BB082C8A}" type="slidenum">
              <a:rPr lang="en-US" smtClean="0">
                <a:latin typeface="Arial" pitchFamily="34" charset="0"/>
                <a:ea typeface="MS PGothic" pitchFamily="34" charset="-128"/>
              </a:rPr>
              <a:pPr/>
              <a:t>1</a:t>
            </a:fld>
            <a:endParaRPr lang="en-US" smtClean="0">
              <a:latin typeface="Arial" pitchFamily="34" charset="0"/>
              <a:ea typeface="MS PGothic" pitchFamily="34" charset="-128"/>
            </a:endParaRPr>
          </a:p>
        </p:txBody>
      </p:sp>
      <p:sp>
        <p:nvSpPr>
          <p:cNvPr id="52227" name="Rectangle 2"/>
          <p:cNvSpPr>
            <a:spLocks noGrp="1" noRot="1" noChangeAspect="1" noChangeArrowheads="1" noTextEdit="1"/>
          </p:cNvSpPr>
          <p:nvPr>
            <p:ph type="sldImg"/>
          </p:nvPr>
        </p:nvSpPr>
        <p:spPr>
          <a:xfrm>
            <a:off x="2895600" y="533400"/>
            <a:ext cx="3505200" cy="2628900"/>
          </a:xfrm>
          <a:ln/>
        </p:spPr>
      </p:sp>
      <p:sp>
        <p:nvSpPr>
          <p:cNvPr id="522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4B598F86-B4B4-4E8F-9649-B7CD47D6422A}" type="slidenum">
              <a:rPr lang="en-US" smtClean="0">
                <a:latin typeface="Arial" pitchFamily="34" charset="0"/>
                <a:ea typeface="MS PGothic" pitchFamily="34" charset="-128"/>
              </a:rPr>
              <a:pPr/>
              <a:t>11</a:t>
            </a:fld>
            <a:endParaRPr lang="en-US" smtClean="0">
              <a:latin typeface="Arial"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1AE04220-77C5-4015-A77B-BEFF1B368CEB}" type="slidenum">
              <a:rPr lang="en-US" smtClean="0">
                <a:latin typeface="Arial" pitchFamily="34" charset="0"/>
                <a:ea typeface="MS PGothic" pitchFamily="34" charset="-128"/>
              </a:rPr>
              <a:pPr/>
              <a:t>12</a:t>
            </a:fld>
            <a:endParaRPr lang="en-US" smtClean="0">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76E1C24A-D330-4F91-96B6-F659DAECF0D9}" type="slidenum">
              <a:rPr lang="en-US" smtClean="0">
                <a:latin typeface="Arial" pitchFamily="34" charset="0"/>
                <a:ea typeface="MS PGothic" pitchFamily="34" charset="-128"/>
              </a:rPr>
              <a:pPr/>
              <a:t>13</a:t>
            </a:fld>
            <a:endParaRPr lang="en-US" smtClean="0">
              <a:latin typeface="Arial" pitchFamily="34"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dirty="0">
              <a:ea typeface="ＭＳ Ｐゴシック" pitchFamily="-105" charset="-128"/>
            </a:endParaRPr>
          </a:p>
        </p:txBody>
      </p:sp>
      <p:sp>
        <p:nvSpPr>
          <p:cNvPr id="65540" name="Slide Number Placeholder 3"/>
          <p:cNvSpPr>
            <a:spLocks noGrp="1"/>
          </p:cNvSpPr>
          <p:nvPr>
            <p:ph type="sldNum" sz="quarter" idx="5"/>
          </p:nvPr>
        </p:nvSpPr>
        <p:spPr>
          <a:noFill/>
        </p:spPr>
        <p:txBody>
          <a:bodyPr/>
          <a:lstStyle/>
          <a:p>
            <a:fld id="{00B12CD6-952F-4990-AF97-F8AD831AEBD7}" type="slidenum">
              <a:rPr lang="en-US" smtClean="0">
                <a:latin typeface="Arial" pitchFamily="34" charset="0"/>
                <a:ea typeface="MS PGothic" pitchFamily="34" charset="-128"/>
              </a:rPr>
              <a:pPr/>
              <a:t>14</a:t>
            </a:fld>
            <a:endParaRPr lang="en-US" smtClean="0">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6564" name="Slide Number Placeholder 3"/>
          <p:cNvSpPr>
            <a:spLocks noGrp="1"/>
          </p:cNvSpPr>
          <p:nvPr>
            <p:ph type="sldNum" sz="quarter" idx="5"/>
          </p:nvPr>
        </p:nvSpPr>
        <p:spPr>
          <a:noFill/>
        </p:spPr>
        <p:txBody>
          <a:bodyPr/>
          <a:lstStyle/>
          <a:p>
            <a:fld id="{E9FF2B4C-5690-4893-A6ED-43673B3343D3}" type="slidenum">
              <a:rPr lang="en-US" smtClean="0">
                <a:latin typeface="Arial" pitchFamily="34" charset="0"/>
                <a:ea typeface="MS PGothic" pitchFamily="34" charset="-128"/>
              </a:rPr>
              <a:pPr/>
              <a:t>15</a:t>
            </a:fld>
            <a:endParaRPr lang="en-US" smtClean="0">
              <a:latin typeface="Arial"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BA504D63-F66A-4FD7-BE69-097CAD8ECABA}" type="slidenum">
              <a:rPr lang="en-US" smtClean="0">
                <a:latin typeface="Arial" pitchFamily="34" charset="0"/>
                <a:ea typeface="MS PGothic" pitchFamily="34" charset="-128"/>
              </a:rPr>
              <a:pPr/>
              <a:t>16</a:t>
            </a:fld>
            <a:endParaRPr lang="en-US" smtClean="0">
              <a:latin typeface="Arial" pitchFamily="34" charset="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A64767F3-268E-4E16-ACE2-E35CBFF6B5DC}" type="slidenum">
              <a:rPr lang="en-US" smtClean="0">
                <a:latin typeface="Arial" pitchFamily="34" charset="0"/>
                <a:ea typeface="MS PGothic" pitchFamily="34" charset="-128"/>
              </a:rPr>
              <a:pPr/>
              <a:t>17</a:t>
            </a:fld>
            <a:endParaRPr lang="en-US" smtClean="0">
              <a:latin typeface="Arial" pitchFamily="34"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9636" name="Slide Number Placeholder 3"/>
          <p:cNvSpPr>
            <a:spLocks noGrp="1"/>
          </p:cNvSpPr>
          <p:nvPr>
            <p:ph type="sldNum" sz="quarter" idx="5"/>
          </p:nvPr>
        </p:nvSpPr>
        <p:spPr>
          <a:noFill/>
        </p:spPr>
        <p:txBody>
          <a:bodyPr/>
          <a:lstStyle/>
          <a:p>
            <a:fld id="{62503C2F-ECEC-4A81-8B2D-808028274CA1}" type="slidenum">
              <a:rPr lang="en-US" smtClean="0">
                <a:latin typeface="Arial" pitchFamily="34" charset="0"/>
                <a:ea typeface="MS PGothic" pitchFamily="34" charset="-128"/>
              </a:rPr>
              <a:pPr/>
              <a:t>19</a:t>
            </a:fld>
            <a:endParaRPr lang="en-US" smtClean="0">
              <a:latin typeface="Arial"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4758C757-F461-4999-BCE1-30EB475581A4}" type="slidenum">
              <a:rPr lang="en-US" smtClean="0">
                <a:latin typeface="Arial" pitchFamily="34" charset="0"/>
                <a:ea typeface="MS PGothic" pitchFamily="34" charset="-128"/>
              </a:rPr>
              <a:pPr/>
              <a:t>20</a:t>
            </a:fld>
            <a:endParaRPr lang="en-US" smtClean="0">
              <a:latin typeface="Arial" pitchFamily="34"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B3C517CD-BC41-4781-8B0C-9398A5E0F8E6}" type="slidenum">
              <a:rPr lang="en-US" smtClean="0">
                <a:latin typeface="Arial" pitchFamily="34" charset="0"/>
                <a:ea typeface="MS PGothic" pitchFamily="34" charset="-128"/>
              </a:rPr>
              <a:pPr/>
              <a:t>22</a:t>
            </a:fld>
            <a:endParaRPr lang="en-US" smtClean="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4B0723C0-1767-4293-B916-24387C477636}" type="slidenum">
              <a:rPr lang="en-US" smtClean="0">
                <a:latin typeface="Arial" pitchFamily="34" charset="0"/>
                <a:ea typeface="MS PGothic" pitchFamily="34" charset="-128"/>
              </a:rPr>
              <a:pPr/>
              <a:t>2</a:t>
            </a:fld>
            <a:endParaRPr lang="en-US" smtClean="0">
              <a:latin typeface="Arial" pitchFamily="34" charset="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DF5CE767-252B-4529-A818-A379883369AD}" type="slidenum">
              <a:rPr lang="en-US" smtClean="0">
                <a:latin typeface="Arial" pitchFamily="34" charset="0"/>
                <a:ea typeface="MS PGothic" pitchFamily="34" charset="-128"/>
              </a:rPr>
              <a:pPr/>
              <a:t>26</a:t>
            </a:fld>
            <a:endParaRPr lang="en-US" smtClean="0">
              <a:latin typeface="Arial" pitchFamily="34" charset="0"/>
              <a:ea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3732" name="Slide Number Placeholder 3"/>
          <p:cNvSpPr>
            <a:spLocks noGrp="1"/>
          </p:cNvSpPr>
          <p:nvPr>
            <p:ph type="sldNum" sz="quarter" idx="5"/>
          </p:nvPr>
        </p:nvSpPr>
        <p:spPr>
          <a:noFill/>
        </p:spPr>
        <p:txBody>
          <a:bodyPr/>
          <a:lstStyle/>
          <a:p>
            <a:fld id="{A3715D4F-B857-4E68-9A61-3A301A2D1A01}" type="slidenum">
              <a:rPr lang="en-US" smtClean="0">
                <a:latin typeface="Arial" pitchFamily="34" charset="0"/>
                <a:ea typeface="MS PGothic" pitchFamily="34" charset="-128"/>
              </a:rPr>
              <a:pPr/>
              <a:t>27</a:t>
            </a:fld>
            <a:endParaRPr lang="en-US" smtClean="0">
              <a:latin typeface="Arial" pitchFamily="34" charset="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2BF3FB42-AD58-4EA7-B565-C680FCDE1478}" type="slidenum">
              <a:rPr lang="en-US" smtClean="0">
                <a:latin typeface="Arial" pitchFamily="34" charset="0"/>
                <a:ea typeface="MS PGothic" pitchFamily="34" charset="-128"/>
              </a:rPr>
              <a:pPr/>
              <a:t>28</a:t>
            </a:fld>
            <a:endParaRPr lang="en-US" smtClean="0">
              <a:latin typeface="Arial" pitchFamily="34" charset="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2F96E51F-F84C-4D91-9656-67840D842A8F}" type="slidenum">
              <a:rPr lang="en-US" smtClean="0">
                <a:latin typeface="Arial" pitchFamily="34" charset="0"/>
                <a:ea typeface="MS PGothic" pitchFamily="34" charset="-128"/>
              </a:rPr>
              <a:pPr/>
              <a:t>29</a:t>
            </a:fld>
            <a:endParaRPr lang="en-US" smtClean="0">
              <a:latin typeface="Arial" pitchFamily="34" charset="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Arial" pitchFamily="34" charset="0"/>
            </a:endParaRPr>
          </a:p>
        </p:txBody>
      </p:sp>
      <p:sp>
        <p:nvSpPr>
          <p:cNvPr id="76804" name="Slide Number Placeholder 3"/>
          <p:cNvSpPr>
            <a:spLocks noGrp="1"/>
          </p:cNvSpPr>
          <p:nvPr>
            <p:ph type="sldNum" sz="quarter" idx="5"/>
          </p:nvPr>
        </p:nvSpPr>
        <p:spPr>
          <a:noFill/>
        </p:spPr>
        <p:txBody>
          <a:bodyPr/>
          <a:lstStyle/>
          <a:p>
            <a:fld id="{9D39A9DA-80A2-4B47-A2C6-8BF779972AA7}" type="slidenum">
              <a:rPr lang="en-US" smtClean="0">
                <a:latin typeface="Arial" pitchFamily="34" charset="0"/>
                <a:ea typeface="MS PGothic" pitchFamily="34" charset="-128"/>
              </a:rPr>
              <a:pPr/>
              <a:t>30</a:t>
            </a:fld>
            <a:endParaRPr lang="en-US" smtClean="0">
              <a:latin typeface="Arial" pitchFamily="34" charset="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4FB081A2-A037-41CF-BF45-9F0712E4B0E4}" type="slidenum">
              <a:rPr lang="en-US" smtClean="0">
                <a:latin typeface="Arial" pitchFamily="34" charset="0"/>
                <a:ea typeface="MS PGothic" pitchFamily="34" charset="-128"/>
              </a:rPr>
              <a:pPr/>
              <a:t>31</a:t>
            </a:fld>
            <a:endParaRPr lang="en-US" smtClean="0">
              <a:latin typeface="Arial" pitchFamily="34" charset="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9DF61FC3-D4CC-4959-B218-6E8DDCFF85E6}" type="slidenum">
              <a:rPr lang="en-US" smtClean="0">
                <a:latin typeface="Arial" pitchFamily="34" charset="0"/>
                <a:ea typeface="MS PGothic" pitchFamily="34" charset="-128"/>
              </a:rPr>
              <a:pPr/>
              <a:t>32</a:t>
            </a:fld>
            <a:endParaRPr lang="en-US" smtClean="0">
              <a:latin typeface="Arial" pitchFamily="34" charset="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79876" name="Slide Number Placeholder 3"/>
          <p:cNvSpPr>
            <a:spLocks noGrp="1"/>
          </p:cNvSpPr>
          <p:nvPr>
            <p:ph type="sldNum" sz="quarter" idx="5"/>
          </p:nvPr>
        </p:nvSpPr>
        <p:spPr>
          <a:noFill/>
        </p:spPr>
        <p:txBody>
          <a:bodyPr/>
          <a:lstStyle/>
          <a:p>
            <a:fld id="{77A7E554-A9D3-4FA0-A7EA-9AB2CCA110EA}" type="slidenum">
              <a:rPr lang="en-US" smtClean="0">
                <a:latin typeface="Arial" pitchFamily="34" charset="0"/>
                <a:ea typeface="MS PGothic" pitchFamily="34" charset="-128"/>
              </a:rPr>
              <a:pPr/>
              <a:t>33</a:t>
            </a:fld>
            <a:endParaRPr lang="en-US" smtClean="0">
              <a:latin typeface="Arial" pitchFamily="34" charset="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AAB33445-CD49-4479-9049-C1D841ED1465}" type="slidenum">
              <a:rPr lang="en-US" smtClean="0">
                <a:latin typeface="Arial" pitchFamily="34" charset="0"/>
                <a:ea typeface="MS PGothic" pitchFamily="34" charset="-128"/>
              </a:rPr>
              <a:pPr/>
              <a:t>34</a:t>
            </a:fld>
            <a:endParaRPr lang="en-US" smtClean="0">
              <a:latin typeface="Arial" pitchFamily="34" charset="0"/>
              <a:ea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56124317-9CEA-4C5E-9313-44162242E65D}" type="slidenum">
              <a:rPr lang="en-US" smtClean="0">
                <a:latin typeface="Arial" pitchFamily="34" charset="0"/>
                <a:ea typeface="MS PGothic" pitchFamily="34" charset="-128"/>
              </a:rPr>
              <a:pPr/>
              <a:t>35</a:t>
            </a:fld>
            <a:endParaRPr lang="en-US" smtClean="0">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EDD54112-6CBC-4981-95D1-496C97EA1D4D}" type="slidenum">
              <a:rPr lang="en-US" smtClean="0">
                <a:latin typeface="Arial" pitchFamily="34" charset="0"/>
                <a:ea typeface="MS PGothic" pitchFamily="34" charset="-128"/>
              </a:rPr>
              <a:pPr/>
              <a:t>3</a:t>
            </a:fld>
            <a:endParaRPr lang="en-US" smtClean="0">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endParaRPr lang="en-US" dirty="0">
              <a:ea typeface="ＭＳ Ｐゴシック" pitchFamily="-105" charset="-128"/>
            </a:endParaRPr>
          </a:p>
        </p:txBody>
      </p:sp>
      <p:sp>
        <p:nvSpPr>
          <p:cNvPr id="55300" name="Slide Number Placeholder 3"/>
          <p:cNvSpPr>
            <a:spLocks noGrp="1"/>
          </p:cNvSpPr>
          <p:nvPr>
            <p:ph type="sldNum" sz="quarter" idx="5"/>
          </p:nvPr>
        </p:nvSpPr>
        <p:spPr>
          <a:noFill/>
        </p:spPr>
        <p:txBody>
          <a:bodyPr/>
          <a:lstStyle/>
          <a:p>
            <a:fld id="{43306149-E359-4931-883F-5BD8A2C6F260}" type="slidenum">
              <a:rPr lang="en-US" smtClean="0">
                <a:latin typeface="Arial" pitchFamily="34" charset="0"/>
                <a:ea typeface="MS PGothic" pitchFamily="34" charset="-128"/>
              </a:rPr>
              <a:pPr/>
              <a:t>4</a:t>
            </a:fld>
            <a:endParaRPr lang="en-US" smtClean="0">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solidFill>
                <a:srgbClr val="C00000"/>
              </a:solidFill>
              <a:latin typeface="Arial" pitchFamily="34" charset="0"/>
            </a:endParaRPr>
          </a:p>
        </p:txBody>
      </p:sp>
      <p:sp>
        <p:nvSpPr>
          <p:cNvPr id="56324" name="Slide Number Placeholder 3"/>
          <p:cNvSpPr>
            <a:spLocks noGrp="1"/>
          </p:cNvSpPr>
          <p:nvPr>
            <p:ph type="sldNum" sz="quarter" idx="5"/>
          </p:nvPr>
        </p:nvSpPr>
        <p:spPr>
          <a:noFill/>
        </p:spPr>
        <p:txBody>
          <a:bodyPr/>
          <a:lstStyle/>
          <a:p>
            <a:fld id="{66BD0411-3574-4552-9DD5-5946159F0D21}" type="slidenum">
              <a:rPr lang="en-US" smtClean="0">
                <a:latin typeface="Arial" pitchFamily="34" charset="0"/>
                <a:ea typeface="MS PGothic" pitchFamily="34" charset="-128"/>
              </a:rPr>
              <a:pPr/>
              <a:t>5</a:t>
            </a:fld>
            <a:endParaRPr lang="en-US" smtClean="0">
              <a:latin typeface="Arial"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7348" name="Slide Number Placeholder 3"/>
          <p:cNvSpPr>
            <a:spLocks noGrp="1"/>
          </p:cNvSpPr>
          <p:nvPr>
            <p:ph type="sldNum" sz="quarter" idx="5"/>
          </p:nvPr>
        </p:nvSpPr>
        <p:spPr>
          <a:noFill/>
        </p:spPr>
        <p:txBody>
          <a:bodyPr/>
          <a:lstStyle/>
          <a:p>
            <a:fld id="{8FBAF3D0-ABBC-472D-BF5D-2E082929AA33}" type="slidenum">
              <a:rPr lang="en-US" smtClean="0">
                <a:latin typeface="Arial" pitchFamily="34" charset="0"/>
                <a:ea typeface="MS PGothic" pitchFamily="34" charset="-128"/>
              </a:rPr>
              <a:pPr/>
              <a:t>6</a:t>
            </a:fld>
            <a:endParaRPr lang="en-US" smtClean="0">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
        <p:nvSpPr>
          <p:cNvPr id="58372" name="Slide Number Placeholder 3"/>
          <p:cNvSpPr>
            <a:spLocks noGrp="1"/>
          </p:cNvSpPr>
          <p:nvPr>
            <p:ph type="sldNum" sz="quarter" idx="5"/>
          </p:nvPr>
        </p:nvSpPr>
        <p:spPr>
          <a:noFill/>
        </p:spPr>
        <p:txBody>
          <a:bodyPr/>
          <a:lstStyle/>
          <a:p>
            <a:fld id="{81B4C309-076B-43A9-BF9A-41658A6A64D5}" type="slidenum">
              <a:rPr lang="en-US" smtClean="0">
                <a:latin typeface="Arial" pitchFamily="34" charset="0"/>
                <a:ea typeface="MS PGothic" pitchFamily="34" charset="-128"/>
              </a:rPr>
              <a:pPr/>
              <a:t>7</a:t>
            </a:fld>
            <a:endParaRPr lang="en-US" smtClean="0">
              <a:latin typeface="Arial"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lvl="1">
              <a:buFont typeface="Arial" pitchFamily="34" charset="0"/>
              <a:buChar char="•"/>
              <a:defRPr/>
            </a:pPr>
            <a:endParaRPr lang="en-US" dirty="0" smtClean="0">
              <a:ea typeface="ＭＳ Ｐゴシック" pitchFamily="-105" charset="-128"/>
              <a:cs typeface="+mn-cs"/>
            </a:endParaRPr>
          </a:p>
          <a:p>
            <a:pPr lvl="1">
              <a:buFont typeface="Arial" pitchFamily="34" charset="0"/>
              <a:buChar char="•"/>
              <a:defRPr/>
            </a:pPr>
            <a:endParaRPr lang="en-US" dirty="0" smtClean="0">
              <a:ea typeface="ＭＳ Ｐゴシック" pitchFamily="-105" charset="-128"/>
              <a:cs typeface="+mn-cs"/>
            </a:endParaRPr>
          </a:p>
          <a:p>
            <a:pPr lvl="1">
              <a:buFont typeface="Arial" pitchFamily="34" charset="0"/>
              <a:buNone/>
              <a:defRPr/>
            </a:pPr>
            <a:endParaRPr lang="en-US" dirty="0" smtClean="0">
              <a:ea typeface="ＭＳ Ｐゴシック" pitchFamily="-105" charset="-128"/>
              <a:cs typeface="+mn-cs"/>
            </a:endParaRPr>
          </a:p>
        </p:txBody>
      </p:sp>
      <p:sp>
        <p:nvSpPr>
          <p:cNvPr id="60420" name="Slide Number Placeholder 3"/>
          <p:cNvSpPr>
            <a:spLocks noGrp="1"/>
          </p:cNvSpPr>
          <p:nvPr>
            <p:ph type="sldNum" sz="quarter" idx="5"/>
          </p:nvPr>
        </p:nvSpPr>
        <p:spPr>
          <a:noFill/>
        </p:spPr>
        <p:txBody>
          <a:bodyPr/>
          <a:lstStyle/>
          <a:p>
            <a:fld id="{CDB8D006-43BB-4354-B92F-8E3AFC156B9B}" type="slidenum">
              <a:rPr lang="en-US" smtClean="0">
                <a:latin typeface="Arial" pitchFamily="34" charset="0"/>
                <a:ea typeface="MS PGothic" pitchFamily="34" charset="-128"/>
              </a:rPr>
              <a:pPr/>
              <a:t>9</a:t>
            </a:fld>
            <a:endParaRPr lang="en-US"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lvl="3">
              <a:buFont typeface="Arial" pitchFamily="34" charset="0"/>
              <a:buNone/>
              <a:defRPr/>
            </a:pPr>
            <a:endParaRPr lang="en-US" dirty="0" smtClean="0">
              <a:ea typeface="ＭＳ Ｐゴシック" pitchFamily="-105" charset="-128"/>
              <a:cs typeface="+mn-cs"/>
            </a:endParaRPr>
          </a:p>
        </p:txBody>
      </p:sp>
      <p:sp>
        <p:nvSpPr>
          <p:cNvPr id="61444" name="Slide Number Placeholder 3"/>
          <p:cNvSpPr>
            <a:spLocks noGrp="1"/>
          </p:cNvSpPr>
          <p:nvPr>
            <p:ph type="sldNum" sz="quarter" idx="5"/>
          </p:nvPr>
        </p:nvSpPr>
        <p:spPr>
          <a:noFill/>
        </p:spPr>
        <p:txBody>
          <a:bodyPr/>
          <a:lstStyle/>
          <a:p>
            <a:fld id="{7FD9371E-BCD9-43AA-AFAC-3EAFFEE44EDD}" type="slidenum">
              <a:rPr lang="en-US" smtClean="0">
                <a:latin typeface="Arial" pitchFamily="34" charset="0"/>
                <a:ea typeface="MS PGothic" pitchFamily="34" charset="-128"/>
              </a:rPr>
              <a:pPr/>
              <a:t>10</a:t>
            </a:fld>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w="9525">
            <a:noFill/>
            <a:miter lim="800000"/>
            <a:headEnd/>
            <a:tailEnd/>
          </a:ln>
        </p:spPr>
        <p:txBody>
          <a:bodyPr wrap="none" anchor="ctr"/>
          <a:lstStyle/>
          <a:p>
            <a:pPr eaLnBrk="0" hangingPunct="0">
              <a:defRPr/>
            </a:pPr>
            <a:endParaRPr lang="en-US">
              <a:latin typeface="Arial" charset="0"/>
              <a:ea typeface="ＭＳ Ｐゴシック" pitchFamily="-105" charset="-128"/>
              <a:cs typeface="+mn-cs"/>
            </a:endParaRPr>
          </a:p>
        </p:txBody>
      </p:sp>
      <p:sp>
        <p:nvSpPr>
          <p:cNvPr id="5" name="Line 24"/>
          <p:cNvSpPr>
            <a:spLocks noChangeShapeType="1"/>
          </p:cNvSpPr>
          <p:nvPr/>
        </p:nvSpPr>
        <p:spPr bwMode="auto">
          <a:xfrm>
            <a:off x="2106613" y="2551113"/>
            <a:ext cx="4903787" cy="0"/>
          </a:xfrm>
          <a:prstGeom prst="line">
            <a:avLst/>
          </a:prstGeom>
          <a:noFill/>
          <a:ln w="9525">
            <a:solidFill>
              <a:schemeClr val="bg1"/>
            </a:solidFill>
            <a:round/>
            <a:headEnd/>
            <a:tailEnd/>
          </a:ln>
        </p:spPr>
        <p:txBody>
          <a:bodyPr wrap="none" anchor="ctr"/>
          <a:lstStyle/>
          <a:p>
            <a:pPr eaLnBrk="0" hangingPunct="0">
              <a:defRPr/>
            </a:pPr>
            <a:endParaRPr lang="en-US">
              <a:latin typeface="Arial" pitchFamily="-105" charset="0"/>
              <a:ea typeface="+mn-ea"/>
              <a:cs typeface="+mn-cs"/>
            </a:endParaRPr>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p:spPr>
        <p:txBody>
          <a:bodyPr wrap="none" anchor="ctr"/>
          <a:lstStyle/>
          <a:p>
            <a:pPr eaLnBrk="0" hangingPunct="0">
              <a:defRPr/>
            </a:pPr>
            <a:endParaRPr lang="en-US">
              <a:latin typeface="Arial" pitchFamily="-105" charset="0"/>
              <a:ea typeface="+mn-ea"/>
              <a:cs typeface="+mn-cs"/>
            </a:endParaRPr>
          </a:p>
        </p:txBody>
      </p:sp>
      <p:sp>
        <p:nvSpPr>
          <p:cNvPr id="3075" name="Rectangle 3"/>
          <p:cNvSpPr>
            <a:spLocks noGrp="1" noChangeArrowheads="1"/>
          </p:cNvSpPr>
          <p:nvPr>
            <p:ph type="subTitle" idx="1"/>
          </p:nvPr>
        </p:nvSpPr>
        <p:spPr>
          <a:xfrm>
            <a:off x="457202" y="1763715"/>
            <a:ext cx="8226425" cy="508000"/>
          </a:xfrm>
        </p:spPr>
        <p:txBody>
          <a:bodyPr anchor="ctr"/>
          <a:lstStyle>
            <a:lvl1pPr marL="0" indent="0" algn="ctr">
              <a:buFontTx/>
              <a:buNone/>
              <a:defRPr>
                <a:solidFill>
                  <a:schemeClr val="bg1"/>
                </a:solidFill>
              </a:defRPr>
            </a:lvl1pPr>
          </a:lstStyle>
          <a:p>
            <a:r>
              <a:rPr lang="en-US"/>
              <a:t>Click to edit Master subtitle style</a:t>
            </a:r>
          </a:p>
        </p:txBody>
      </p:sp>
      <p:sp>
        <p:nvSpPr>
          <p:cNvPr id="3091" name="Rectangle 19"/>
          <p:cNvSpPr>
            <a:spLocks noGrp="1" noChangeArrowheads="1"/>
          </p:cNvSpPr>
          <p:nvPr>
            <p:ph type="ctrTitle" sz="quarter"/>
          </p:nvPr>
        </p:nvSpPr>
        <p:spPr>
          <a:xfrm>
            <a:off x="455615" y="1014413"/>
            <a:ext cx="8226425" cy="776287"/>
          </a:xfrm>
        </p:spPr>
        <p:txBody>
          <a:bodyPr/>
          <a:lstStyle>
            <a:lvl1pPr algn="ctr">
              <a:defRPr sz="4200" b="0">
                <a:solidFill>
                  <a:schemeClr val="bg1"/>
                </a:solidFill>
              </a:defRPr>
            </a:lvl1pPr>
          </a:lstStyle>
          <a:p>
            <a:r>
              <a:rPr lang="en-US"/>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76E93C-FF29-4193-B536-48BD7524A77B}" type="datetime1">
              <a:rPr lang="en-US"/>
              <a:pPr>
                <a:defRPr/>
              </a:pPr>
              <a:t>12/13/2010</a:t>
            </a:fld>
            <a:endParaRPr lang="en-US" sz="1400" i="1"/>
          </a:p>
        </p:txBody>
      </p:sp>
      <p:sp>
        <p:nvSpPr>
          <p:cNvPr id="5" name="Footer Placeholder 4"/>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11215"/>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811215"/>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2B67FC-4F59-456B-8E15-41F6CAB5AE09}" type="datetime1">
              <a:rPr lang="en-US"/>
              <a:pPr>
                <a:defRPr/>
              </a:pPr>
              <a:t>12/13/2010</a:t>
            </a:fld>
            <a:endParaRPr lang="en-US" sz="1400" i="1"/>
          </a:p>
        </p:txBody>
      </p:sp>
      <p:sp>
        <p:nvSpPr>
          <p:cNvPr id="5" name="Footer Placeholder 4"/>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811213"/>
            <a:ext cx="7110413"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5590" y="1852613"/>
            <a:ext cx="7110412" cy="40386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E79E1C57-7105-4C84-8C77-729DED099F6D}" type="datetime1">
              <a:rPr lang="en-US"/>
              <a:pPr>
                <a:defRPr/>
              </a:pPr>
              <a:t>12/13/2010</a:t>
            </a:fld>
            <a:endParaRPr lang="en-US" sz="1400" i="1"/>
          </a:p>
        </p:txBody>
      </p:sp>
      <p:sp>
        <p:nvSpPr>
          <p:cNvPr id="5" name="Footer Placeholder 4"/>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A826FB-88DE-4EE6-9C64-90C6680CA651}" type="datetime1">
              <a:rPr lang="en-US"/>
              <a:pPr>
                <a:defRPr/>
              </a:pPr>
              <a:t>12/13/2010</a:t>
            </a:fld>
            <a:endParaRPr lang="en-US" sz="1400" i="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272FA4-56A6-4F94-A797-62193D1793CC}" type="datetime1">
              <a:rPr lang="en-US"/>
              <a:pPr>
                <a:defRPr/>
              </a:pPr>
              <a:t>12/13/2010</a:t>
            </a:fld>
            <a:endParaRPr lang="en-US" sz="1400" i="1"/>
          </a:p>
        </p:txBody>
      </p:sp>
      <p:sp>
        <p:nvSpPr>
          <p:cNvPr id="5" name="Footer Placeholder 4"/>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90" y="1852613"/>
            <a:ext cx="3478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852613"/>
            <a:ext cx="3479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497E66A-1692-4A9F-9012-5B137ABF3544}" type="datetime1">
              <a:rPr lang="en-US"/>
              <a:pPr>
                <a:defRPr/>
              </a:pPr>
              <a:t>12/13/2010</a:t>
            </a:fld>
            <a:endParaRPr lang="en-US" sz="1400" i="1"/>
          </a:p>
        </p:txBody>
      </p:sp>
      <p:sp>
        <p:nvSpPr>
          <p:cNvPr id="6" name="Footer Placeholder 5"/>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F9BF8DB-08A7-490A-9CD2-E066AFFB61AB}" type="datetime1">
              <a:rPr lang="en-US"/>
              <a:pPr>
                <a:defRPr/>
              </a:pPr>
              <a:t>12/13/2010</a:t>
            </a:fld>
            <a:endParaRPr lang="en-US" sz="1400" i="1"/>
          </a:p>
        </p:txBody>
      </p:sp>
      <p:sp>
        <p:nvSpPr>
          <p:cNvPr id="8" name="Footer Placeholder 7"/>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648F00E-4261-4FB3-A514-CD81E2B35821}" type="datetime1">
              <a:rPr lang="en-US"/>
              <a:pPr>
                <a:defRPr/>
              </a:pPr>
              <a:t>12/13/2010</a:t>
            </a:fld>
            <a:endParaRPr lang="en-US" sz="1400" i="1"/>
          </a:p>
        </p:txBody>
      </p:sp>
      <p:sp>
        <p:nvSpPr>
          <p:cNvPr id="4" name="Footer Placeholder 3"/>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DBC92E9-7D8D-4ECC-B1FA-4CE104EB0097}" type="datetime1">
              <a:rPr lang="en-US"/>
              <a:pPr>
                <a:defRPr/>
              </a:pPr>
              <a:t>12/13/2010</a:t>
            </a:fld>
            <a:endParaRPr lang="en-US" sz="1400" i="1"/>
          </a:p>
        </p:txBody>
      </p:sp>
      <p:sp>
        <p:nvSpPr>
          <p:cNvPr id="3" name="Footer Placeholder 2"/>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C164435-CBAA-40F3-B9A4-7E26FB66869B}" type="datetime1">
              <a:rPr lang="en-US"/>
              <a:pPr>
                <a:defRPr/>
              </a:pPr>
              <a:t>12/13/2010</a:t>
            </a:fld>
            <a:endParaRPr lang="en-US" sz="1400" i="1"/>
          </a:p>
        </p:txBody>
      </p:sp>
      <p:sp>
        <p:nvSpPr>
          <p:cNvPr id="6" name="Footer Placeholder 5"/>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B7521A7-701A-488D-9FBA-3CDB5BB4C536}" type="datetime1">
              <a:rPr lang="en-US"/>
              <a:pPr>
                <a:defRPr/>
              </a:pPr>
              <a:t>12/13/2010</a:t>
            </a:fld>
            <a:endParaRPr lang="en-US" sz="1400" i="1"/>
          </a:p>
        </p:txBody>
      </p:sp>
      <p:sp>
        <p:nvSpPr>
          <p:cNvPr id="6" name="Footer Placeholder 5"/>
          <p:cNvSpPr>
            <a:spLocks noGrp="1"/>
          </p:cNvSpPr>
          <p:nvPr>
            <p:ph type="ftr" sz="quarter" idx="11"/>
          </p:nvPr>
        </p:nvSpPr>
        <p:spPr/>
        <p:txBody>
          <a:bodyPr/>
          <a:lstStyle>
            <a:lvl1pPr>
              <a:defRPr/>
            </a:lvl1pPr>
          </a:lstStyle>
          <a:p>
            <a:pPr>
              <a:defRPr/>
            </a:pPr>
            <a:r>
              <a:rPr lang="en-US"/>
              <a:t>Pediatric ART Adherence in Low- and Middle-Income Countries</a:t>
            </a:r>
            <a:endParaRPr lang="en-US" sz="1400" i="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auto">
          <a:xfrm>
            <a:off x="0" y="6172200"/>
            <a:ext cx="9144000" cy="685800"/>
          </a:xfrm>
          <a:prstGeom prst="rect">
            <a:avLst/>
          </a:prstGeom>
          <a:solidFill>
            <a:schemeClr val="accent1"/>
          </a:solidFill>
          <a:ln w="9525">
            <a:noFill/>
            <a:miter lim="800000"/>
            <a:headEnd/>
            <a:tailEnd/>
          </a:ln>
        </p:spPr>
        <p:txBody>
          <a:bodyPr wrap="none" anchor="ctr"/>
          <a:lstStyle/>
          <a:p>
            <a:pPr eaLnBrk="0" hangingPunct="0">
              <a:defRPr/>
            </a:pPr>
            <a:endParaRPr lang="en-US">
              <a:latin typeface="Arial" charset="0"/>
              <a:ea typeface="ＭＳ Ｐゴシック" pitchFamily="-105" charset="-128"/>
              <a:cs typeface="+mn-cs"/>
            </a:endParaRPr>
          </a:p>
        </p:txBody>
      </p:sp>
      <p:sp>
        <p:nvSpPr>
          <p:cNvPr id="4099" name="Rectangle 2"/>
          <p:cNvSpPr>
            <a:spLocks noGrp="1" noChangeArrowheads="1"/>
          </p:cNvSpPr>
          <p:nvPr>
            <p:ph type="title"/>
          </p:nvPr>
        </p:nvSpPr>
        <p:spPr bwMode="auto">
          <a:xfrm>
            <a:off x="1524000" y="811213"/>
            <a:ext cx="7110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1525588" y="1852613"/>
            <a:ext cx="7110412"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p:ph type="dt" sz="half" idx="2"/>
          </p:nvPr>
        </p:nvSpPr>
        <p:spPr bwMode="auto">
          <a:xfrm>
            <a:off x="7315200" y="152400"/>
            <a:ext cx="160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i="0">
                <a:latin typeface="Arial" charset="0"/>
                <a:ea typeface="ＭＳ Ｐゴシック" pitchFamily="-105" charset="-128"/>
                <a:cs typeface="+mn-cs"/>
              </a:defRPr>
            </a:lvl1pPr>
          </a:lstStyle>
          <a:p>
            <a:pPr>
              <a:defRPr/>
            </a:pPr>
            <a:fld id="{D0BFB433-D090-4A6D-BD50-3E6C34EAAF15}" type="datetime1">
              <a:rPr lang="en-US"/>
              <a:pPr>
                <a:defRPr/>
              </a:pPr>
              <a:t>12/13/2010</a:t>
            </a:fld>
            <a:endParaRPr lang="en-US" sz="1400"/>
          </a:p>
        </p:txBody>
      </p:sp>
      <p:sp>
        <p:nvSpPr>
          <p:cNvPr id="1043" name="Rectangle 19"/>
          <p:cNvSpPr>
            <a:spLocks noGrp="1" noChangeArrowheads="1"/>
          </p:cNvSpPr>
          <p:nvPr>
            <p:ph type="ftr" sz="quarter" idx="3"/>
          </p:nvPr>
        </p:nvSpPr>
        <p:spPr bwMode="auto">
          <a:xfrm>
            <a:off x="2286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i="0">
                <a:latin typeface="Arial" charset="0"/>
                <a:ea typeface="ＭＳ Ｐゴシック" pitchFamily="-105" charset="-128"/>
                <a:cs typeface="+mn-cs"/>
              </a:defRPr>
            </a:lvl1pPr>
          </a:lstStyle>
          <a:p>
            <a:pPr>
              <a:defRPr/>
            </a:pPr>
            <a:r>
              <a:rPr lang="en-US"/>
              <a:t>Brief Title</a:t>
            </a:r>
            <a:endParaRPr lang="en-US" sz="1400"/>
          </a:p>
        </p:txBody>
      </p:sp>
      <p:sp>
        <p:nvSpPr>
          <p:cNvPr id="1060" name="Line 36"/>
          <p:cNvSpPr>
            <a:spLocks noChangeShapeType="1"/>
          </p:cNvSpPr>
          <p:nvPr/>
        </p:nvSpPr>
        <p:spPr bwMode="auto">
          <a:xfrm>
            <a:off x="0" y="442913"/>
            <a:ext cx="9144000" cy="0"/>
          </a:xfrm>
          <a:prstGeom prst="line">
            <a:avLst/>
          </a:prstGeom>
          <a:noFill/>
          <a:ln w="9525">
            <a:solidFill>
              <a:schemeClr val="bg2"/>
            </a:solidFill>
            <a:round/>
            <a:headEnd/>
            <a:tailEnd/>
          </a:ln>
        </p:spPr>
        <p:txBody>
          <a:bodyPr wrap="none" anchor="ctr"/>
          <a:lstStyle/>
          <a:p>
            <a:pPr eaLnBrk="0" hangingPunct="0">
              <a:defRPr/>
            </a:pPr>
            <a:endParaRPr lang="en-US">
              <a:latin typeface="Arial" pitchFamily="-105" charset="0"/>
              <a:ea typeface="+mn-ea"/>
              <a:cs typeface="+mn-cs"/>
            </a:endParaRPr>
          </a:p>
        </p:txBody>
      </p:sp>
      <p:sp>
        <p:nvSpPr>
          <p:cNvPr id="1061" name="Line 37"/>
          <p:cNvSpPr>
            <a:spLocks noChangeShapeType="1"/>
          </p:cNvSpPr>
          <p:nvPr/>
        </p:nvSpPr>
        <p:spPr bwMode="auto">
          <a:xfrm>
            <a:off x="0" y="6156325"/>
            <a:ext cx="9144000" cy="0"/>
          </a:xfrm>
          <a:prstGeom prst="line">
            <a:avLst/>
          </a:prstGeom>
          <a:noFill/>
          <a:ln w="47625">
            <a:solidFill>
              <a:schemeClr val="tx1"/>
            </a:solidFill>
            <a:round/>
            <a:headEnd/>
            <a:tailEnd/>
          </a:ln>
        </p:spPr>
        <p:txBody>
          <a:bodyPr wrap="none" anchor="ctr"/>
          <a:lstStyle/>
          <a:p>
            <a:pPr eaLnBrk="0" hangingPunct="0">
              <a:defRPr/>
            </a:pPr>
            <a:endParaRPr lang="en-US">
              <a:latin typeface="Arial" pitchFamily="-105" charset="0"/>
              <a:ea typeface="+mn-ea"/>
              <a:cs typeface="+mn-cs"/>
            </a:endParaRPr>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12" r:id="rId12"/>
  </p:sldLayoutIdLst>
  <p:transition/>
  <p:hf sldNum="0" hdr="0" dt="0"/>
  <p:txStyles>
    <p:titleStyle>
      <a:lvl1pPr algn="l" rtl="0" eaLnBrk="0" fontAlgn="base" hangingPunct="0">
        <a:spcBef>
          <a:spcPct val="0"/>
        </a:spcBef>
        <a:spcAft>
          <a:spcPct val="0"/>
        </a:spcAft>
        <a:defRPr sz="3400" b="1">
          <a:solidFill>
            <a:schemeClr val="accent1"/>
          </a:solidFill>
          <a:latin typeface="+mj-lt"/>
          <a:ea typeface="MS PGothic" pitchFamily="34" charset="-128"/>
          <a:cs typeface="+mj-cs"/>
        </a:defRPr>
      </a:lvl1pPr>
      <a:lvl2pPr algn="l" rtl="0" eaLnBrk="0" fontAlgn="base" hangingPunct="0">
        <a:spcBef>
          <a:spcPct val="0"/>
        </a:spcBef>
        <a:spcAft>
          <a:spcPct val="0"/>
        </a:spcAft>
        <a:defRPr sz="3400" b="1">
          <a:solidFill>
            <a:schemeClr val="accent1"/>
          </a:solidFill>
          <a:latin typeface="Arial" pitchFamily="-105" charset="0"/>
          <a:ea typeface="MS PGothic" pitchFamily="34" charset="-128"/>
          <a:cs typeface="ＭＳ Ｐゴシック" pitchFamily="-105" charset="-128"/>
        </a:defRPr>
      </a:lvl2pPr>
      <a:lvl3pPr algn="l" rtl="0" eaLnBrk="0" fontAlgn="base" hangingPunct="0">
        <a:spcBef>
          <a:spcPct val="0"/>
        </a:spcBef>
        <a:spcAft>
          <a:spcPct val="0"/>
        </a:spcAft>
        <a:defRPr sz="3400" b="1">
          <a:solidFill>
            <a:schemeClr val="accent1"/>
          </a:solidFill>
          <a:latin typeface="Arial" pitchFamily="-105" charset="0"/>
          <a:ea typeface="MS PGothic" pitchFamily="34" charset="-128"/>
          <a:cs typeface="ＭＳ Ｐゴシック" pitchFamily="-105" charset="-128"/>
        </a:defRPr>
      </a:lvl3pPr>
      <a:lvl4pPr algn="l" rtl="0" eaLnBrk="0" fontAlgn="base" hangingPunct="0">
        <a:spcBef>
          <a:spcPct val="0"/>
        </a:spcBef>
        <a:spcAft>
          <a:spcPct val="0"/>
        </a:spcAft>
        <a:defRPr sz="3400" b="1">
          <a:solidFill>
            <a:schemeClr val="accent1"/>
          </a:solidFill>
          <a:latin typeface="Arial" pitchFamily="-105" charset="0"/>
          <a:ea typeface="MS PGothic" pitchFamily="34" charset="-128"/>
          <a:cs typeface="ＭＳ Ｐゴシック" pitchFamily="-105" charset="-128"/>
        </a:defRPr>
      </a:lvl4pPr>
      <a:lvl5pPr algn="l" rtl="0" eaLnBrk="0" fontAlgn="base" hangingPunct="0">
        <a:spcBef>
          <a:spcPct val="0"/>
        </a:spcBef>
        <a:spcAft>
          <a:spcPct val="0"/>
        </a:spcAft>
        <a:defRPr sz="3400" b="1">
          <a:solidFill>
            <a:schemeClr val="accent1"/>
          </a:solidFill>
          <a:latin typeface="Arial" pitchFamily="-105" charset="0"/>
          <a:ea typeface="MS PGothic" pitchFamily="34" charset="-128"/>
          <a:cs typeface="ＭＳ Ｐゴシック" pitchFamily="-105" charset="-128"/>
        </a:defRPr>
      </a:lvl5pPr>
      <a:lvl6pPr marL="457200" algn="l" rtl="0" fontAlgn="base">
        <a:spcBef>
          <a:spcPct val="0"/>
        </a:spcBef>
        <a:spcAft>
          <a:spcPct val="0"/>
        </a:spcAft>
        <a:defRPr sz="3400" b="1">
          <a:solidFill>
            <a:schemeClr val="accent1"/>
          </a:solidFill>
          <a:latin typeface="Arial" pitchFamily="-105" charset="0"/>
          <a:ea typeface="ＭＳ Ｐゴシック" pitchFamily="-105" charset="-128"/>
          <a:cs typeface="ＭＳ Ｐゴシック" pitchFamily="-105" charset="-128"/>
        </a:defRPr>
      </a:lvl6pPr>
      <a:lvl7pPr marL="914400" algn="l" rtl="0" fontAlgn="base">
        <a:spcBef>
          <a:spcPct val="0"/>
        </a:spcBef>
        <a:spcAft>
          <a:spcPct val="0"/>
        </a:spcAft>
        <a:defRPr sz="3400" b="1">
          <a:solidFill>
            <a:schemeClr val="accent1"/>
          </a:solidFill>
          <a:latin typeface="Arial" pitchFamily="-105" charset="0"/>
          <a:ea typeface="ＭＳ Ｐゴシック" pitchFamily="-105" charset="-128"/>
          <a:cs typeface="ＭＳ Ｐゴシック" pitchFamily="-105" charset="-128"/>
        </a:defRPr>
      </a:lvl7pPr>
      <a:lvl8pPr marL="1371600" algn="l" rtl="0" fontAlgn="base">
        <a:spcBef>
          <a:spcPct val="0"/>
        </a:spcBef>
        <a:spcAft>
          <a:spcPct val="0"/>
        </a:spcAft>
        <a:defRPr sz="3400" b="1">
          <a:solidFill>
            <a:schemeClr val="accent1"/>
          </a:solidFill>
          <a:latin typeface="Arial" pitchFamily="-105" charset="0"/>
          <a:ea typeface="ＭＳ Ｐゴシック" pitchFamily="-105" charset="-128"/>
          <a:cs typeface="ＭＳ Ｐゴシック" pitchFamily="-105" charset="-128"/>
        </a:defRPr>
      </a:lvl8pPr>
      <a:lvl9pPr marL="1828800" algn="l" rtl="0" fontAlgn="base">
        <a:spcBef>
          <a:spcPct val="0"/>
        </a:spcBef>
        <a:spcAft>
          <a:spcPct val="0"/>
        </a:spcAft>
        <a:defRPr sz="3400" b="1">
          <a:solidFill>
            <a:schemeClr val="accent1"/>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6" Type="http://schemas.openxmlformats.org/officeDocument/2006/relationships/image" Target="../media/image28.emf"/><Relationship Id="rId21" Type="http://schemas.openxmlformats.org/officeDocument/2006/relationships/image" Target="../media/image23.emf"/><Relationship Id="rId34" Type="http://schemas.openxmlformats.org/officeDocument/2006/relationships/image" Target="../media/image36.png"/><Relationship Id="rId42" Type="http://schemas.openxmlformats.org/officeDocument/2006/relationships/image" Target="../media/image44.emf"/><Relationship Id="rId47" Type="http://schemas.openxmlformats.org/officeDocument/2006/relationships/image" Target="../media/image49.emf"/><Relationship Id="rId50" Type="http://schemas.openxmlformats.org/officeDocument/2006/relationships/image" Target="../media/image52.emf"/><Relationship Id="rId55" Type="http://schemas.openxmlformats.org/officeDocument/2006/relationships/image" Target="../media/image57.emf"/><Relationship Id="rId63" Type="http://schemas.openxmlformats.org/officeDocument/2006/relationships/image" Target="../media/image65.emf"/><Relationship Id="rId68" Type="http://schemas.openxmlformats.org/officeDocument/2006/relationships/image" Target="../media/image70.emf"/><Relationship Id="rId76" Type="http://schemas.openxmlformats.org/officeDocument/2006/relationships/image" Target="../media/image78.png"/><Relationship Id="rId84" Type="http://schemas.openxmlformats.org/officeDocument/2006/relationships/image" Target="../media/image86.emf"/><Relationship Id="rId89" Type="http://schemas.openxmlformats.org/officeDocument/2006/relationships/image" Target="../media/image91.emf"/><Relationship Id="rId97" Type="http://schemas.openxmlformats.org/officeDocument/2006/relationships/image" Target="../media/image99.emf"/><Relationship Id="rId7" Type="http://schemas.openxmlformats.org/officeDocument/2006/relationships/image" Target="../media/image9.png"/><Relationship Id="rId71" Type="http://schemas.openxmlformats.org/officeDocument/2006/relationships/image" Target="../media/image73.emf"/><Relationship Id="rId92" Type="http://schemas.openxmlformats.org/officeDocument/2006/relationships/image" Target="../media/image94.emf"/><Relationship Id="rId2" Type="http://schemas.openxmlformats.org/officeDocument/2006/relationships/notesSlide" Target="../notesSlides/notesSlide13.xml"/><Relationship Id="rId16" Type="http://schemas.openxmlformats.org/officeDocument/2006/relationships/image" Target="../media/image18.emf"/><Relationship Id="rId29" Type="http://schemas.openxmlformats.org/officeDocument/2006/relationships/image" Target="../media/image31.emf"/><Relationship Id="rId11" Type="http://schemas.openxmlformats.org/officeDocument/2006/relationships/image" Target="../media/image13.emf"/><Relationship Id="rId24" Type="http://schemas.openxmlformats.org/officeDocument/2006/relationships/image" Target="../media/image26.emf"/><Relationship Id="rId32" Type="http://schemas.openxmlformats.org/officeDocument/2006/relationships/image" Target="../media/image34.emf"/><Relationship Id="rId37" Type="http://schemas.openxmlformats.org/officeDocument/2006/relationships/image" Target="../media/image39.emf"/><Relationship Id="rId40" Type="http://schemas.openxmlformats.org/officeDocument/2006/relationships/image" Target="../media/image42.emf"/><Relationship Id="rId45" Type="http://schemas.openxmlformats.org/officeDocument/2006/relationships/image" Target="../media/image47.emf"/><Relationship Id="rId53" Type="http://schemas.openxmlformats.org/officeDocument/2006/relationships/image" Target="../media/image55.emf"/><Relationship Id="rId58" Type="http://schemas.openxmlformats.org/officeDocument/2006/relationships/image" Target="../media/image60.emf"/><Relationship Id="rId66" Type="http://schemas.openxmlformats.org/officeDocument/2006/relationships/image" Target="../media/image68.emf"/><Relationship Id="rId74" Type="http://schemas.openxmlformats.org/officeDocument/2006/relationships/image" Target="../media/image76.emf"/><Relationship Id="rId79" Type="http://schemas.openxmlformats.org/officeDocument/2006/relationships/image" Target="../media/image81.emf"/><Relationship Id="rId87" Type="http://schemas.openxmlformats.org/officeDocument/2006/relationships/image" Target="../media/image89.emf"/><Relationship Id="rId5" Type="http://schemas.openxmlformats.org/officeDocument/2006/relationships/image" Target="../media/image7.emf"/><Relationship Id="rId61" Type="http://schemas.openxmlformats.org/officeDocument/2006/relationships/image" Target="../media/image63.emf"/><Relationship Id="rId82" Type="http://schemas.openxmlformats.org/officeDocument/2006/relationships/image" Target="../media/image84.emf"/><Relationship Id="rId90" Type="http://schemas.openxmlformats.org/officeDocument/2006/relationships/image" Target="../media/image92.emf"/><Relationship Id="rId95" Type="http://schemas.openxmlformats.org/officeDocument/2006/relationships/image" Target="../media/image97.emf"/><Relationship Id="rId19" Type="http://schemas.openxmlformats.org/officeDocument/2006/relationships/image" Target="../media/image21.emf"/><Relationship Id="rId14" Type="http://schemas.openxmlformats.org/officeDocument/2006/relationships/image" Target="../media/image16.emf"/><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emf"/><Relationship Id="rId35" Type="http://schemas.openxmlformats.org/officeDocument/2006/relationships/image" Target="../media/image37.emf"/><Relationship Id="rId43" Type="http://schemas.openxmlformats.org/officeDocument/2006/relationships/image" Target="../media/image45.emf"/><Relationship Id="rId48" Type="http://schemas.openxmlformats.org/officeDocument/2006/relationships/image" Target="../media/image50.emf"/><Relationship Id="rId56" Type="http://schemas.openxmlformats.org/officeDocument/2006/relationships/image" Target="../media/image58.emf"/><Relationship Id="rId64" Type="http://schemas.openxmlformats.org/officeDocument/2006/relationships/image" Target="../media/image66.png"/><Relationship Id="rId69" Type="http://schemas.openxmlformats.org/officeDocument/2006/relationships/image" Target="../media/image71.emf"/><Relationship Id="rId77" Type="http://schemas.openxmlformats.org/officeDocument/2006/relationships/image" Target="../media/image79.emf"/><Relationship Id="rId8" Type="http://schemas.openxmlformats.org/officeDocument/2006/relationships/image" Target="../media/image10.emf"/><Relationship Id="rId51" Type="http://schemas.openxmlformats.org/officeDocument/2006/relationships/image" Target="../media/image53.emf"/><Relationship Id="rId72" Type="http://schemas.openxmlformats.org/officeDocument/2006/relationships/image" Target="../media/image74.emf"/><Relationship Id="rId80" Type="http://schemas.openxmlformats.org/officeDocument/2006/relationships/image" Target="../media/image82.emf"/><Relationship Id="rId85" Type="http://schemas.openxmlformats.org/officeDocument/2006/relationships/image" Target="../media/image87.emf"/><Relationship Id="rId93" Type="http://schemas.openxmlformats.org/officeDocument/2006/relationships/image" Target="../media/image95.png"/><Relationship Id="rId98" Type="http://schemas.openxmlformats.org/officeDocument/2006/relationships/image" Target="../media/image100.png"/><Relationship Id="rId3" Type="http://schemas.openxmlformats.org/officeDocument/2006/relationships/image" Target="../media/image5.emf"/><Relationship Id="rId12" Type="http://schemas.openxmlformats.org/officeDocument/2006/relationships/image" Target="../media/image14.png"/><Relationship Id="rId17" Type="http://schemas.openxmlformats.org/officeDocument/2006/relationships/image" Target="../media/image19.emf"/><Relationship Id="rId25" Type="http://schemas.openxmlformats.org/officeDocument/2006/relationships/image" Target="../media/image27.emf"/><Relationship Id="rId33" Type="http://schemas.openxmlformats.org/officeDocument/2006/relationships/image" Target="../media/image35.emf"/><Relationship Id="rId38" Type="http://schemas.openxmlformats.org/officeDocument/2006/relationships/image" Target="../media/image40.emf"/><Relationship Id="rId46" Type="http://schemas.openxmlformats.org/officeDocument/2006/relationships/image" Target="../media/image48.emf"/><Relationship Id="rId59" Type="http://schemas.openxmlformats.org/officeDocument/2006/relationships/image" Target="../media/image61.png"/><Relationship Id="rId67" Type="http://schemas.openxmlformats.org/officeDocument/2006/relationships/image" Target="../media/image69.png"/><Relationship Id="rId20" Type="http://schemas.openxmlformats.org/officeDocument/2006/relationships/image" Target="../media/image22.emf"/><Relationship Id="rId41" Type="http://schemas.openxmlformats.org/officeDocument/2006/relationships/image" Target="../media/image43.emf"/><Relationship Id="rId54" Type="http://schemas.openxmlformats.org/officeDocument/2006/relationships/image" Target="../media/image56.png"/><Relationship Id="rId62" Type="http://schemas.openxmlformats.org/officeDocument/2006/relationships/image" Target="../media/image64.emf"/><Relationship Id="rId70" Type="http://schemas.openxmlformats.org/officeDocument/2006/relationships/image" Target="../media/image72.emf"/><Relationship Id="rId75" Type="http://schemas.openxmlformats.org/officeDocument/2006/relationships/image" Target="../media/image77.emf"/><Relationship Id="rId83" Type="http://schemas.openxmlformats.org/officeDocument/2006/relationships/image" Target="../media/image85.emf"/><Relationship Id="rId88" Type="http://schemas.openxmlformats.org/officeDocument/2006/relationships/image" Target="../media/image90.emf"/><Relationship Id="rId91" Type="http://schemas.openxmlformats.org/officeDocument/2006/relationships/image" Target="../media/image93.emf"/><Relationship Id="rId96" Type="http://schemas.openxmlformats.org/officeDocument/2006/relationships/image" Target="../media/image98.emf"/><Relationship Id="rId1" Type="http://schemas.openxmlformats.org/officeDocument/2006/relationships/slideLayout" Target="../slideLayouts/slideLayout8.xml"/><Relationship Id="rId6" Type="http://schemas.openxmlformats.org/officeDocument/2006/relationships/image" Target="../media/image8.emf"/><Relationship Id="rId15" Type="http://schemas.openxmlformats.org/officeDocument/2006/relationships/image" Target="../media/image17.png"/><Relationship Id="rId23" Type="http://schemas.openxmlformats.org/officeDocument/2006/relationships/image" Target="../media/image25.emf"/><Relationship Id="rId28" Type="http://schemas.openxmlformats.org/officeDocument/2006/relationships/image" Target="../media/image30.emf"/><Relationship Id="rId36" Type="http://schemas.openxmlformats.org/officeDocument/2006/relationships/image" Target="../media/image38.emf"/><Relationship Id="rId49" Type="http://schemas.openxmlformats.org/officeDocument/2006/relationships/image" Target="../media/image51.png"/><Relationship Id="rId57" Type="http://schemas.openxmlformats.org/officeDocument/2006/relationships/image" Target="../media/image59.emf"/><Relationship Id="rId10" Type="http://schemas.openxmlformats.org/officeDocument/2006/relationships/image" Target="../media/image12.emf"/><Relationship Id="rId31" Type="http://schemas.openxmlformats.org/officeDocument/2006/relationships/image" Target="../media/image33.emf"/><Relationship Id="rId44" Type="http://schemas.openxmlformats.org/officeDocument/2006/relationships/image" Target="../media/image46.png"/><Relationship Id="rId52" Type="http://schemas.openxmlformats.org/officeDocument/2006/relationships/image" Target="../media/image54.emf"/><Relationship Id="rId60" Type="http://schemas.openxmlformats.org/officeDocument/2006/relationships/image" Target="../media/image62.emf"/><Relationship Id="rId65" Type="http://schemas.openxmlformats.org/officeDocument/2006/relationships/image" Target="../media/image67.emf"/><Relationship Id="rId73" Type="http://schemas.openxmlformats.org/officeDocument/2006/relationships/image" Target="../media/image75.emf"/><Relationship Id="rId78" Type="http://schemas.openxmlformats.org/officeDocument/2006/relationships/image" Target="../media/image80.emf"/><Relationship Id="rId81" Type="http://schemas.openxmlformats.org/officeDocument/2006/relationships/image" Target="../media/image83.png"/><Relationship Id="rId86" Type="http://schemas.openxmlformats.org/officeDocument/2006/relationships/image" Target="../media/image88.png"/><Relationship Id="rId94" Type="http://schemas.openxmlformats.org/officeDocument/2006/relationships/image" Target="../media/image96.emf"/><Relationship Id="rId4" Type="http://schemas.openxmlformats.org/officeDocument/2006/relationships/image" Target="../media/image6.emf"/><Relationship Id="rId9" Type="http://schemas.openxmlformats.org/officeDocument/2006/relationships/image" Target="../media/image11.emf"/><Relationship Id="rId13" Type="http://schemas.openxmlformats.org/officeDocument/2006/relationships/image" Target="../media/image15.emf"/><Relationship Id="rId18" Type="http://schemas.openxmlformats.org/officeDocument/2006/relationships/image" Target="../media/image20.emf"/><Relationship Id="rId3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slides/_rels/slide16.xml.rels><?xml version="1.0" encoding="UTF-8" standalone="yes"?>
<Relationships xmlns="http://schemas.openxmlformats.org/package/2006/relationships"><Relationship Id="rId26" Type="http://schemas.openxmlformats.org/officeDocument/2006/relationships/image" Target="../media/image28.emf"/><Relationship Id="rId21" Type="http://schemas.openxmlformats.org/officeDocument/2006/relationships/image" Target="../media/image23.emf"/><Relationship Id="rId34" Type="http://schemas.openxmlformats.org/officeDocument/2006/relationships/image" Target="../media/image36.png"/><Relationship Id="rId42" Type="http://schemas.openxmlformats.org/officeDocument/2006/relationships/image" Target="../media/image44.emf"/><Relationship Id="rId47" Type="http://schemas.openxmlformats.org/officeDocument/2006/relationships/image" Target="../media/image49.emf"/><Relationship Id="rId50" Type="http://schemas.openxmlformats.org/officeDocument/2006/relationships/image" Target="../media/image52.emf"/><Relationship Id="rId55" Type="http://schemas.openxmlformats.org/officeDocument/2006/relationships/image" Target="../media/image57.emf"/><Relationship Id="rId63" Type="http://schemas.openxmlformats.org/officeDocument/2006/relationships/image" Target="../media/image65.emf"/><Relationship Id="rId68" Type="http://schemas.openxmlformats.org/officeDocument/2006/relationships/image" Target="../media/image70.emf"/><Relationship Id="rId76" Type="http://schemas.openxmlformats.org/officeDocument/2006/relationships/image" Target="../media/image78.png"/><Relationship Id="rId84" Type="http://schemas.openxmlformats.org/officeDocument/2006/relationships/image" Target="../media/image86.emf"/><Relationship Id="rId89" Type="http://schemas.openxmlformats.org/officeDocument/2006/relationships/image" Target="../media/image91.emf"/><Relationship Id="rId97" Type="http://schemas.openxmlformats.org/officeDocument/2006/relationships/image" Target="../media/image99.emf"/><Relationship Id="rId7" Type="http://schemas.openxmlformats.org/officeDocument/2006/relationships/image" Target="../media/image9.png"/><Relationship Id="rId71" Type="http://schemas.openxmlformats.org/officeDocument/2006/relationships/image" Target="../media/image73.emf"/><Relationship Id="rId92" Type="http://schemas.openxmlformats.org/officeDocument/2006/relationships/image" Target="../media/image94.emf"/><Relationship Id="rId2" Type="http://schemas.openxmlformats.org/officeDocument/2006/relationships/notesSlide" Target="../notesSlides/notesSlide15.xml"/><Relationship Id="rId16" Type="http://schemas.openxmlformats.org/officeDocument/2006/relationships/image" Target="../media/image18.emf"/><Relationship Id="rId29" Type="http://schemas.openxmlformats.org/officeDocument/2006/relationships/image" Target="../media/image31.emf"/><Relationship Id="rId11" Type="http://schemas.openxmlformats.org/officeDocument/2006/relationships/image" Target="../media/image13.emf"/><Relationship Id="rId24" Type="http://schemas.openxmlformats.org/officeDocument/2006/relationships/image" Target="../media/image26.emf"/><Relationship Id="rId32" Type="http://schemas.openxmlformats.org/officeDocument/2006/relationships/image" Target="../media/image34.emf"/><Relationship Id="rId37" Type="http://schemas.openxmlformats.org/officeDocument/2006/relationships/image" Target="../media/image39.emf"/><Relationship Id="rId40" Type="http://schemas.openxmlformats.org/officeDocument/2006/relationships/image" Target="../media/image42.emf"/><Relationship Id="rId45" Type="http://schemas.openxmlformats.org/officeDocument/2006/relationships/image" Target="../media/image47.emf"/><Relationship Id="rId53" Type="http://schemas.openxmlformats.org/officeDocument/2006/relationships/image" Target="../media/image55.emf"/><Relationship Id="rId58" Type="http://schemas.openxmlformats.org/officeDocument/2006/relationships/image" Target="../media/image60.emf"/><Relationship Id="rId66" Type="http://schemas.openxmlformats.org/officeDocument/2006/relationships/image" Target="../media/image68.emf"/><Relationship Id="rId74" Type="http://schemas.openxmlformats.org/officeDocument/2006/relationships/image" Target="../media/image76.emf"/><Relationship Id="rId79" Type="http://schemas.openxmlformats.org/officeDocument/2006/relationships/image" Target="../media/image81.emf"/><Relationship Id="rId87" Type="http://schemas.openxmlformats.org/officeDocument/2006/relationships/image" Target="../media/image89.emf"/><Relationship Id="rId5" Type="http://schemas.openxmlformats.org/officeDocument/2006/relationships/image" Target="../media/image7.emf"/><Relationship Id="rId61" Type="http://schemas.openxmlformats.org/officeDocument/2006/relationships/image" Target="../media/image63.emf"/><Relationship Id="rId82" Type="http://schemas.openxmlformats.org/officeDocument/2006/relationships/image" Target="../media/image84.emf"/><Relationship Id="rId90" Type="http://schemas.openxmlformats.org/officeDocument/2006/relationships/image" Target="../media/image92.emf"/><Relationship Id="rId95" Type="http://schemas.openxmlformats.org/officeDocument/2006/relationships/image" Target="../media/image97.emf"/><Relationship Id="rId19" Type="http://schemas.openxmlformats.org/officeDocument/2006/relationships/image" Target="../media/image21.emf"/><Relationship Id="rId14" Type="http://schemas.openxmlformats.org/officeDocument/2006/relationships/image" Target="../media/image16.emf"/><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emf"/><Relationship Id="rId35" Type="http://schemas.openxmlformats.org/officeDocument/2006/relationships/image" Target="../media/image37.emf"/><Relationship Id="rId43" Type="http://schemas.openxmlformats.org/officeDocument/2006/relationships/image" Target="../media/image45.emf"/><Relationship Id="rId48" Type="http://schemas.openxmlformats.org/officeDocument/2006/relationships/image" Target="../media/image50.emf"/><Relationship Id="rId56" Type="http://schemas.openxmlformats.org/officeDocument/2006/relationships/image" Target="../media/image58.emf"/><Relationship Id="rId64" Type="http://schemas.openxmlformats.org/officeDocument/2006/relationships/image" Target="../media/image66.png"/><Relationship Id="rId69" Type="http://schemas.openxmlformats.org/officeDocument/2006/relationships/image" Target="../media/image71.emf"/><Relationship Id="rId77" Type="http://schemas.openxmlformats.org/officeDocument/2006/relationships/image" Target="../media/image79.emf"/><Relationship Id="rId8" Type="http://schemas.openxmlformats.org/officeDocument/2006/relationships/image" Target="../media/image10.emf"/><Relationship Id="rId51" Type="http://schemas.openxmlformats.org/officeDocument/2006/relationships/image" Target="../media/image53.emf"/><Relationship Id="rId72" Type="http://schemas.openxmlformats.org/officeDocument/2006/relationships/image" Target="../media/image74.emf"/><Relationship Id="rId80" Type="http://schemas.openxmlformats.org/officeDocument/2006/relationships/image" Target="../media/image82.emf"/><Relationship Id="rId85" Type="http://schemas.openxmlformats.org/officeDocument/2006/relationships/image" Target="../media/image87.emf"/><Relationship Id="rId93" Type="http://schemas.openxmlformats.org/officeDocument/2006/relationships/image" Target="../media/image95.png"/><Relationship Id="rId98" Type="http://schemas.openxmlformats.org/officeDocument/2006/relationships/image" Target="../media/image100.png"/><Relationship Id="rId3" Type="http://schemas.openxmlformats.org/officeDocument/2006/relationships/image" Target="../media/image5.emf"/><Relationship Id="rId12" Type="http://schemas.openxmlformats.org/officeDocument/2006/relationships/image" Target="../media/image14.png"/><Relationship Id="rId17" Type="http://schemas.openxmlformats.org/officeDocument/2006/relationships/image" Target="../media/image19.emf"/><Relationship Id="rId25" Type="http://schemas.openxmlformats.org/officeDocument/2006/relationships/image" Target="../media/image27.emf"/><Relationship Id="rId33" Type="http://schemas.openxmlformats.org/officeDocument/2006/relationships/image" Target="../media/image35.emf"/><Relationship Id="rId38" Type="http://schemas.openxmlformats.org/officeDocument/2006/relationships/image" Target="../media/image40.emf"/><Relationship Id="rId46" Type="http://schemas.openxmlformats.org/officeDocument/2006/relationships/image" Target="../media/image48.emf"/><Relationship Id="rId59" Type="http://schemas.openxmlformats.org/officeDocument/2006/relationships/image" Target="../media/image61.png"/><Relationship Id="rId67" Type="http://schemas.openxmlformats.org/officeDocument/2006/relationships/image" Target="../media/image69.png"/><Relationship Id="rId20" Type="http://schemas.openxmlformats.org/officeDocument/2006/relationships/image" Target="../media/image22.emf"/><Relationship Id="rId41" Type="http://schemas.openxmlformats.org/officeDocument/2006/relationships/image" Target="../media/image43.emf"/><Relationship Id="rId54" Type="http://schemas.openxmlformats.org/officeDocument/2006/relationships/image" Target="../media/image56.png"/><Relationship Id="rId62" Type="http://schemas.openxmlformats.org/officeDocument/2006/relationships/image" Target="../media/image64.emf"/><Relationship Id="rId70" Type="http://schemas.openxmlformats.org/officeDocument/2006/relationships/image" Target="../media/image72.emf"/><Relationship Id="rId75" Type="http://schemas.openxmlformats.org/officeDocument/2006/relationships/image" Target="../media/image77.emf"/><Relationship Id="rId83" Type="http://schemas.openxmlformats.org/officeDocument/2006/relationships/image" Target="../media/image85.emf"/><Relationship Id="rId88" Type="http://schemas.openxmlformats.org/officeDocument/2006/relationships/image" Target="../media/image90.emf"/><Relationship Id="rId91" Type="http://schemas.openxmlformats.org/officeDocument/2006/relationships/image" Target="../media/image93.emf"/><Relationship Id="rId96" Type="http://schemas.openxmlformats.org/officeDocument/2006/relationships/image" Target="../media/image98.emf"/><Relationship Id="rId1" Type="http://schemas.openxmlformats.org/officeDocument/2006/relationships/slideLayout" Target="../slideLayouts/slideLayout8.xml"/><Relationship Id="rId6" Type="http://schemas.openxmlformats.org/officeDocument/2006/relationships/image" Target="../media/image8.emf"/><Relationship Id="rId15" Type="http://schemas.openxmlformats.org/officeDocument/2006/relationships/image" Target="../media/image17.png"/><Relationship Id="rId23" Type="http://schemas.openxmlformats.org/officeDocument/2006/relationships/image" Target="../media/image25.emf"/><Relationship Id="rId28" Type="http://schemas.openxmlformats.org/officeDocument/2006/relationships/image" Target="../media/image30.emf"/><Relationship Id="rId36" Type="http://schemas.openxmlformats.org/officeDocument/2006/relationships/image" Target="../media/image38.emf"/><Relationship Id="rId49" Type="http://schemas.openxmlformats.org/officeDocument/2006/relationships/image" Target="../media/image51.png"/><Relationship Id="rId57" Type="http://schemas.openxmlformats.org/officeDocument/2006/relationships/image" Target="../media/image59.emf"/><Relationship Id="rId10" Type="http://schemas.openxmlformats.org/officeDocument/2006/relationships/image" Target="../media/image12.emf"/><Relationship Id="rId31" Type="http://schemas.openxmlformats.org/officeDocument/2006/relationships/image" Target="../media/image33.emf"/><Relationship Id="rId44" Type="http://schemas.openxmlformats.org/officeDocument/2006/relationships/image" Target="../media/image46.png"/><Relationship Id="rId52" Type="http://schemas.openxmlformats.org/officeDocument/2006/relationships/image" Target="../media/image54.emf"/><Relationship Id="rId60" Type="http://schemas.openxmlformats.org/officeDocument/2006/relationships/image" Target="../media/image62.emf"/><Relationship Id="rId65" Type="http://schemas.openxmlformats.org/officeDocument/2006/relationships/image" Target="../media/image67.emf"/><Relationship Id="rId73" Type="http://schemas.openxmlformats.org/officeDocument/2006/relationships/image" Target="../media/image75.emf"/><Relationship Id="rId78" Type="http://schemas.openxmlformats.org/officeDocument/2006/relationships/image" Target="../media/image80.emf"/><Relationship Id="rId81" Type="http://schemas.openxmlformats.org/officeDocument/2006/relationships/image" Target="../media/image83.png"/><Relationship Id="rId86" Type="http://schemas.openxmlformats.org/officeDocument/2006/relationships/image" Target="../media/image88.png"/><Relationship Id="rId94" Type="http://schemas.openxmlformats.org/officeDocument/2006/relationships/image" Target="../media/image96.emf"/><Relationship Id="rId4" Type="http://schemas.openxmlformats.org/officeDocument/2006/relationships/image" Target="../media/image6.emf"/><Relationship Id="rId9" Type="http://schemas.openxmlformats.org/officeDocument/2006/relationships/image" Target="../media/image11.emf"/><Relationship Id="rId13" Type="http://schemas.openxmlformats.org/officeDocument/2006/relationships/image" Target="../media/image15.emf"/><Relationship Id="rId18" Type="http://schemas.openxmlformats.org/officeDocument/2006/relationships/image" Target="../media/image20.emf"/><Relationship Id="rId3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package" Target="../embeddings/Microsoft_Office_PowerPoint_Slide2.sld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comments" Target="../comments/commen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a:spLocks noGrp="1" noChangeArrowheads="1"/>
          </p:cNvSpPr>
          <p:nvPr>
            <p:ph type="ctrTitle"/>
          </p:nvPr>
        </p:nvSpPr>
        <p:spPr>
          <a:xfrm>
            <a:off x="228600" y="1143000"/>
            <a:ext cx="8763000" cy="1385888"/>
          </a:xfrm>
        </p:spPr>
        <p:txBody>
          <a:bodyPr/>
          <a:lstStyle/>
          <a:p>
            <a:r>
              <a:rPr lang="en-US" sz="4400" dirty="0" smtClean="0"/>
              <a:t>VALUE INITIATIVE PROGRAM</a:t>
            </a:r>
            <a:br>
              <a:rPr lang="en-US" sz="4400" dirty="0" smtClean="0"/>
            </a:br>
            <a:r>
              <a:rPr lang="en-US" sz="4400" dirty="0" smtClean="0"/>
              <a:t>(VIP)</a:t>
            </a:r>
          </a:p>
        </p:txBody>
      </p:sp>
      <p:sp>
        <p:nvSpPr>
          <p:cNvPr id="17411" name="Text Box 10"/>
          <p:cNvSpPr txBox="1">
            <a:spLocks noChangeArrowheads="1"/>
          </p:cNvSpPr>
          <p:nvPr/>
        </p:nvSpPr>
        <p:spPr bwMode="auto">
          <a:xfrm>
            <a:off x="457200" y="2895600"/>
            <a:ext cx="8226425" cy="1219200"/>
          </a:xfrm>
          <a:prstGeom prst="rect">
            <a:avLst/>
          </a:prstGeom>
          <a:noFill/>
          <a:ln w="9525">
            <a:noFill/>
            <a:miter lim="800000"/>
            <a:headEnd/>
            <a:tailEnd/>
          </a:ln>
        </p:spPr>
        <p:txBody>
          <a:bodyPr wrap="none" anchor="ctr"/>
          <a:lstStyle/>
          <a:p>
            <a:pPr algn="ctr" eaLnBrk="0" hangingPunct="0"/>
            <a:endParaRPr lang="en-US" sz="2000" i="0" dirty="0">
              <a:solidFill>
                <a:schemeClr val="bg1"/>
              </a:solidFill>
            </a:endParaRPr>
          </a:p>
          <a:p>
            <a:pPr algn="ctr" eaLnBrk="0" hangingPunct="0"/>
            <a:r>
              <a:rPr lang="en-US" sz="2000" i="0" dirty="0">
                <a:solidFill>
                  <a:schemeClr val="bg1"/>
                </a:solidFill>
              </a:rPr>
              <a:t>AMPATH-FPI, Export Promotion Council, Fintrac </a:t>
            </a:r>
          </a:p>
          <a:p>
            <a:pPr algn="ctr" eaLnBrk="0" hangingPunct="0"/>
            <a:endParaRPr lang="en-US" sz="2000" i="0" dirty="0"/>
          </a:p>
          <a:p>
            <a:pPr algn="ctr" eaLnBrk="0" hangingPunct="0"/>
            <a:r>
              <a:rPr lang="en-US" sz="2000" i="0" dirty="0"/>
              <a:t>part of the SEEP Network Value Initiative</a:t>
            </a:r>
            <a:endParaRPr lang="en-US" sz="2000" i="0" dirty="0">
              <a:solidFill>
                <a:schemeClr val="bg1"/>
              </a:solidFill>
            </a:endParaRPr>
          </a:p>
        </p:txBody>
      </p:sp>
      <p:pic>
        <p:nvPicPr>
          <p:cNvPr id="17412" name="Picture 26" descr="MUFHS logo"/>
          <p:cNvPicPr>
            <a:picLocks noChangeAspect="1" noChangeArrowheads="1"/>
          </p:cNvPicPr>
          <p:nvPr/>
        </p:nvPicPr>
        <p:blipFill>
          <a:blip r:embed="rId4"/>
          <a:srcRect/>
          <a:stretch>
            <a:fillRect/>
          </a:stretch>
        </p:blipFill>
        <p:spPr bwMode="auto">
          <a:xfrm>
            <a:off x="45550138" y="585788"/>
            <a:ext cx="5081587" cy="4565650"/>
          </a:xfrm>
          <a:prstGeom prst="rect">
            <a:avLst/>
          </a:prstGeom>
          <a:noFill/>
          <a:ln w="9525">
            <a:noFill/>
            <a:miter lim="800000"/>
            <a:headEnd/>
            <a:tailEnd/>
          </a:ln>
        </p:spPr>
      </p:pic>
      <p:pic>
        <p:nvPicPr>
          <p:cNvPr id="17413" name="Picture 27" descr="MUFHS logo"/>
          <p:cNvPicPr>
            <a:picLocks noChangeAspect="1" noChangeArrowheads="1"/>
          </p:cNvPicPr>
          <p:nvPr/>
        </p:nvPicPr>
        <p:blipFill>
          <a:blip r:embed="rId4"/>
          <a:srcRect/>
          <a:stretch>
            <a:fillRect/>
          </a:stretch>
        </p:blipFill>
        <p:spPr bwMode="auto">
          <a:xfrm>
            <a:off x="45702538" y="738188"/>
            <a:ext cx="5081587" cy="4565650"/>
          </a:xfrm>
          <a:prstGeom prst="rect">
            <a:avLst/>
          </a:prstGeom>
          <a:noFill/>
          <a:ln w="9525">
            <a:noFill/>
            <a:miter lim="800000"/>
            <a:headEnd/>
            <a:tailEnd/>
          </a:ln>
        </p:spPr>
      </p:pic>
      <p:sp>
        <p:nvSpPr>
          <p:cNvPr id="17414" name="TextBox 5"/>
          <p:cNvSpPr txBox="1">
            <a:spLocks noChangeArrowheads="1"/>
          </p:cNvSpPr>
          <p:nvPr/>
        </p:nvSpPr>
        <p:spPr bwMode="auto">
          <a:xfrm>
            <a:off x="152400" y="5029200"/>
            <a:ext cx="8763000" cy="954088"/>
          </a:xfrm>
          <a:prstGeom prst="rect">
            <a:avLst/>
          </a:prstGeom>
          <a:noFill/>
          <a:ln w="9525">
            <a:noFill/>
            <a:miter lim="800000"/>
            <a:headEnd/>
            <a:tailEnd/>
          </a:ln>
        </p:spPr>
        <p:txBody>
          <a:bodyPr>
            <a:spAutoFit/>
          </a:bodyPr>
          <a:lstStyle/>
          <a:p>
            <a:pPr algn="ctr" eaLnBrk="0" hangingPunct="0"/>
            <a:r>
              <a:rPr lang="en-US" sz="2800" b="1" i="0"/>
              <a:t>Horticulture </a:t>
            </a:r>
          </a:p>
          <a:p>
            <a:pPr algn="ctr" eaLnBrk="0" hangingPunct="0"/>
            <a:r>
              <a:rPr lang="en-US" sz="2800" b="1" i="0"/>
              <a:t>Urban Value Chain Development</a:t>
            </a:r>
          </a:p>
        </p:txBody>
      </p:sp>
    </p:spTree>
  </p:cSld>
  <p:clrMapOvr>
    <a:overrideClrMapping bg1="lt1" tx1="dk1" bg2="lt2" tx2="dk2" accent1="accent1" accent2="accent2" accent3="accent3" accent4="accent4" accent5="accent5" accent6="accent6" hlink="hlink" folHlink="folHlink"/>
  </p:clrMapOvr>
  <p:transition advTm="3304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33400" y="2133600"/>
            <a:ext cx="8024813" cy="3581400"/>
          </a:xfrm>
        </p:spPr>
        <p:txBody>
          <a:bodyPr/>
          <a:lstStyle/>
          <a:p>
            <a:pPr lvl="1">
              <a:buFontTx/>
              <a:buNone/>
            </a:pPr>
            <a:r>
              <a:rPr lang="en-US" dirty="0" smtClean="0"/>
              <a:t>Local Demand</a:t>
            </a:r>
          </a:p>
          <a:p>
            <a:pPr lvl="2"/>
            <a:r>
              <a:rPr lang="en-US" dirty="0" smtClean="0"/>
              <a:t>The domestic demand is increasing for both fresh product and juices</a:t>
            </a:r>
          </a:p>
          <a:p>
            <a:pPr lvl="2"/>
            <a:r>
              <a:rPr lang="en-US" dirty="0" smtClean="0"/>
              <a:t>Current supply is unable to meet the demand</a:t>
            </a:r>
          </a:p>
          <a:p>
            <a:pPr lvl="2"/>
            <a:r>
              <a:rPr lang="en-US" dirty="0" smtClean="0"/>
              <a:t>As a result the prices to farmers are increasing</a:t>
            </a:r>
          </a:p>
          <a:p>
            <a:pPr lvl="2"/>
            <a:r>
              <a:rPr lang="en-US" dirty="0" smtClean="0"/>
              <a:t>Yr 2007 Kenya Consumption was 70,148 tons while in Yr 2006 it was 60,371 tons-a 16% increase in local demand</a:t>
            </a:r>
          </a:p>
          <a:p>
            <a:pPr lvl="2">
              <a:buFontTx/>
              <a:buNone/>
            </a:pPr>
            <a:endParaRPr lang="en-US" sz="2000" dirty="0" smtClean="0"/>
          </a:p>
          <a:p>
            <a:pPr lvl="2">
              <a:buFontTx/>
              <a:buNone/>
            </a:pPr>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dirty="0" smtClean="0"/>
          </a:p>
        </p:txBody>
      </p:sp>
      <p:sp>
        <p:nvSpPr>
          <p:cNvPr id="27651" name="Footer Placeholder 3"/>
          <p:cNvSpPr>
            <a:spLocks noGrp="1"/>
          </p:cNvSpPr>
          <p:nvPr>
            <p:ph type="ftr" sz="quarter" idx="4294967295"/>
          </p:nvPr>
        </p:nvSpPr>
        <p:spPr>
          <a:xfrm>
            <a:off x="304800" y="5791200"/>
            <a:ext cx="4953000" cy="304800"/>
          </a:xfrm>
          <a:noFill/>
        </p:spPr>
        <p:txBody>
          <a:bodyPr/>
          <a:lstStyle/>
          <a:p>
            <a:endParaRPr lang="en-US" sz="1400" i="1" smtClean="0">
              <a:latin typeface="Arial" pitchFamily="34" charset="0"/>
              <a:ea typeface="MS PGothic" pitchFamily="34" charset="-128"/>
            </a:endParaRPr>
          </a:p>
        </p:txBody>
      </p:sp>
      <p:sp>
        <p:nvSpPr>
          <p:cNvPr id="27652" name="Title 1"/>
          <p:cNvSpPr>
            <a:spLocks noGrp="1"/>
          </p:cNvSpPr>
          <p:nvPr>
            <p:ph type="title"/>
          </p:nvPr>
        </p:nvSpPr>
        <p:spPr>
          <a:xfrm>
            <a:off x="533400" y="1066800"/>
            <a:ext cx="7796213" cy="990600"/>
          </a:xfrm>
        </p:spPr>
        <p:txBody>
          <a:bodyPr/>
          <a:lstStyle/>
          <a:p>
            <a:pPr algn="ctr"/>
            <a:r>
              <a:rPr lang="en-US" sz="2800" i="1" smtClean="0"/>
              <a:t>End Market Opportunities for MEs</a:t>
            </a:r>
          </a:p>
        </p:txBody>
      </p:sp>
      <p:sp>
        <p:nvSpPr>
          <p:cNvPr id="5" name="Title 1"/>
          <p:cNvSpPr txBox="1">
            <a:spLocks/>
          </p:cNvSpPr>
          <p:nvPr/>
        </p:nvSpPr>
        <p:spPr bwMode="auto">
          <a:xfrm>
            <a:off x="838200" y="457200"/>
            <a:ext cx="7491413" cy="762000"/>
          </a:xfrm>
          <a:prstGeom prst="rect">
            <a:avLst/>
          </a:prstGeom>
          <a:noFill/>
          <a:ln w="9525">
            <a:noFill/>
            <a:miter lim="800000"/>
            <a:headEnd/>
            <a:tailEnd/>
          </a:ln>
        </p:spPr>
        <p:txBody>
          <a:bodyPr anchor="ctr"/>
          <a:lstStyle/>
          <a:p>
            <a:pPr eaLnBrk="0" hangingPunct="0">
              <a:defRPr/>
            </a:pPr>
            <a:r>
              <a:rPr lang="en-US" sz="3200" b="1" i="0" u="sng" kern="0" dirty="0">
                <a:solidFill>
                  <a:schemeClr val="accent1"/>
                </a:solidFill>
                <a:latin typeface="+mj-lt"/>
                <a:cs typeface="+mj-cs"/>
              </a:rPr>
              <a:t>Why passion Fruits?</a:t>
            </a:r>
          </a:p>
        </p:txBody>
      </p:sp>
    </p:spTree>
  </p:cSld>
  <p:clrMapOvr>
    <a:masterClrMapping/>
  </p:clrMapOvr>
  <p:transition advTm="2696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533400"/>
            <a:ext cx="8405813" cy="762000"/>
          </a:xfrm>
        </p:spPr>
        <p:txBody>
          <a:bodyPr/>
          <a:lstStyle/>
          <a:p>
            <a:r>
              <a:rPr lang="en-US" smtClean="0"/>
              <a:t>Kenyan National Passion production</a:t>
            </a:r>
          </a:p>
        </p:txBody>
      </p:sp>
      <p:graphicFrame>
        <p:nvGraphicFramePr>
          <p:cNvPr id="4" name="Content Placeholder 3"/>
          <p:cNvGraphicFramePr>
            <a:graphicFrameLocks noGrp="1"/>
          </p:cNvGraphicFramePr>
          <p:nvPr>
            <p:ph idx="1"/>
          </p:nvPr>
        </p:nvGraphicFramePr>
        <p:xfrm>
          <a:off x="838202" y="1219200"/>
          <a:ext cx="7110412" cy="4595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843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66800" y="533400"/>
            <a:ext cx="7110413" cy="1143000"/>
          </a:xfrm>
        </p:spPr>
        <p:txBody>
          <a:bodyPr/>
          <a:lstStyle/>
          <a:p>
            <a:r>
              <a:rPr lang="en-US" i="1" smtClean="0"/>
              <a:t>Competitiveness of Passion Fruit</a:t>
            </a:r>
          </a:p>
        </p:txBody>
      </p:sp>
      <p:sp>
        <p:nvSpPr>
          <p:cNvPr id="29699" name="Content Placeholder 2"/>
          <p:cNvSpPr>
            <a:spLocks noGrp="1"/>
          </p:cNvSpPr>
          <p:nvPr>
            <p:ph idx="1"/>
          </p:nvPr>
        </p:nvSpPr>
        <p:spPr>
          <a:xfrm>
            <a:off x="838200" y="1524000"/>
            <a:ext cx="7797800" cy="4367213"/>
          </a:xfrm>
        </p:spPr>
        <p:txBody>
          <a:bodyPr/>
          <a:lstStyle/>
          <a:p>
            <a:endParaRPr lang="en-US" dirty="0" smtClean="0"/>
          </a:p>
          <a:p>
            <a:r>
              <a:rPr lang="en-US" dirty="0" smtClean="0"/>
              <a:t>Ideal for the small-scale growers and micro-processors the VIP is targeting.</a:t>
            </a:r>
          </a:p>
          <a:p>
            <a:r>
              <a:rPr lang="en-US" dirty="0" smtClean="0"/>
              <a:t>Managed manually reducing the advantages of economies of scale of large farmers</a:t>
            </a:r>
          </a:p>
          <a:p>
            <a:r>
              <a:rPr lang="en-US" dirty="0" smtClean="0"/>
              <a:t>Low perishability, sweeter taste and increased juice % a few days after harvest. </a:t>
            </a:r>
          </a:p>
          <a:p>
            <a:r>
              <a:rPr lang="en-US" dirty="0" smtClean="0"/>
              <a:t>Higher market value for higher quality fruit.  </a:t>
            </a:r>
          </a:p>
        </p:txBody>
      </p:sp>
    </p:spTree>
  </p:cSld>
  <p:clrMapOvr>
    <a:masterClrMapping/>
  </p:clrMapOvr>
  <p:transition advTm="4511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ounded Rectangle 4"/>
          <p:cNvSpPr/>
          <p:nvPr/>
        </p:nvSpPr>
        <p:spPr>
          <a:xfrm>
            <a:off x="1981200" y="1600200"/>
            <a:ext cx="876300"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Individual Retailer</a:t>
            </a:r>
          </a:p>
        </p:txBody>
      </p:sp>
      <p:sp>
        <p:nvSpPr>
          <p:cNvPr id="275" name="Rounded Rectangle 4"/>
          <p:cNvSpPr/>
          <p:nvPr/>
        </p:nvSpPr>
        <p:spPr>
          <a:xfrm>
            <a:off x="2971800" y="1524000"/>
            <a:ext cx="609600" cy="5334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Retail </a:t>
            </a:r>
            <a:r>
              <a:rPr lang="en-US" sz="900" dirty="0" smtClean="0">
                <a:solidFill>
                  <a:schemeClr val="tx1">
                    <a:lumMod val="75000"/>
                    <a:lumOff val="25000"/>
                  </a:schemeClr>
                </a:solidFill>
              </a:rPr>
              <a:t>Shops/Hotels</a:t>
            </a:r>
            <a:endParaRPr lang="en-US" sz="900" dirty="0">
              <a:solidFill>
                <a:schemeClr val="tx1">
                  <a:lumMod val="75000"/>
                  <a:lumOff val="25000"/>
                </a:schemeClr>
              </a:solidFill>
            </a:endParaRPr>
          </a:p>
        </p:txBody>
      </p:sp>
      <p:sp>
        <p:nvSpPr>
          <p:cNvPr id="276" name="Rounded Rectangle 4"/>
          <p:cNvSpPr/>
          <p:nvPr/>
        </p:nvSpPr>
        <p:spPr>
          <a:xfrm>
            <a:off x="3657600" y="1600200"/>
            <a:ext cx="809625" cy="3714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smtClean="0">
                <a:solidFill>
                  <a:schemeClr val="tx1">
                    <a:lumMod val="75000"/>
                    <a:lumOff val="25000"/>
                  </a:schemeClr>
                </a:solidFill>
              </a:rPr>
              <a:t>Local Supermarket</a:t>
            </a:r>
            <a:endParaRPr lang="en-US" sz="900" dirty="0">
              <a:solidFill>
                <a:schemeClr val="tx1">
                  <a:lumMod val="75000"/>
                  <a:lumOff val="25000"/>
                </a:schemeClr>
              </a:solidFill>
            </a:endParaRPr>
          </a:p>
        </p:txBody>
      </p:sp>
      <p:sp>
        <p:nvSpPr>
          <p:cNvPr id="277" name="Rounded Rectangle 4"/>
          <p:cNvSpPr/>
          <p:nvPr/>
        </p:nvSpPr>
        <p:spPr>
          <a:xfrm>
            <a:off x="6019800" y="1828800"/>
            <a:ext cx="898525"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Distributors (EU)</a:t>
            </a:r>
          </a:p>
        </p:txBody>
      </p:sp>
      <p:sp>
        <p:nvSpPr>
          <p:cNvPr id="278" name="Rounded Rectangle 4"/>
          <p:cNvSpPr/>
          <p:nvPr/>
        </p:nvSpPr>
        <p:spPr>
          <a:xfrm>
            <a:off x="7086600" y="1828800"/>
            <a:ext cx="1219200"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Major Supermarkets</a:t>
            </a:r>
          </a:p>
          <a:p>
            <a:pPr algn="ctr" defTabSz="1200150" eaLnBrk="0" fontAlgn="auto" hangingPunct="0">
              <a:lnSpc>
                <a:spcPct val="90000"/>
              </a:lnSpc>
              <a:spcAft>
                <a:spcPct val="35000"/>
              </a:spcAft>
              <a:defRPr/>
            </a:pPr>
            <a:r>
              <a:rPr lang="en-US" sz="900" dirty="0">
                <a:solidFill>
                  <a:schemeClr val="tx1">
                    <a:lumMod val="75000"/>
                    <a:lumOff val="25000"/>
                  </a:schemeClr>
                </a:solidFill>
              </a:rPr>
              <a:t>(EU)</a:t>
            </a:r>
          </a:p>
        </p:txBody>
      </p:sp>
      <p:sp>
        <p:nvSpPr>
          <p:cNvPr id="279" name="Rounded Rectangle 4"/>
          <p:cNvSpPr/>
          <p:nvPr/>
        </p:nvSpPr>
        <p:spPr>
          <a:xfrm>
            <a:off x="6781800" y="2819400"/>
            <a:ext cx="1165225" cy="3683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Large Exporters</a:t>
            </a:r>
          </a:p>
          <a:p>
            <a:pPr algn="ctr" defTabSz="1200150" eaLnBrk="0" fontAlgn="auto" hangingPunct="0">
              <a:lnSpc>
                <a:spcPct val="90000"/>
              </a:lnSpc>
              <a:spcAft>
                <a:spcPct val="35000"/>
              </a:spcAft>
              <a:defRPr/>
            </a:pPr>
            <a:r>
              <a:rPr lang="en-US" sz="900" b="1" dirty="0" smtClean="0">
                <a:solidFill>
                  <a:schemeClr val="tx1">
                    <a:lumMod val="75000"/>
                    <a:lumOff val="25000"/>
                  </a:schemeClr>
                </a:solidFill>
              </a:rPr>
              <a:t>(e.g. </a:t>
            </a:r>
            <a:r>
              <a:rPr lang="en-US" sz="900" b="1" dirty="0">
                <a:solidFill>
                  <a:schemeClr val="tx1">
                    <a:lumMod val="75000"/>
                    <a:lumOff val="25000"/>
                  </a:schemeClr>
                </a:solidFill>
              </a:rPr>
              <a:t>EAGA, KHE.....)</a:t>
            </a:r>
          </a:p>
        </p:txBody>
      </p:sp>
      <p:sp>
        <p:nvSpPr>
          <p:cNvPr id="280" name="Rounded Rectangle 4"/>
          <p:cNvSpPr/>
          <p:nvPr/>
        </p:nvSpPr>
        <p:spPr>
          <a:xfrm>
            <a:off x="5105400" y="2819400"/>
            <a:ext cx="1295400" cy="3683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Reg. Brokers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(Uganda)</a:t>
            </a:r>
          </a:p>
        </p:txBody>
      </p:sp>
      <p:sp>
        <p:nvSpPr>
          <p:cNvPr id="281" name="Rounded Rectangle 4"/>
          <p:cNvSpPr/>
          <p:nvPr/>
        </p:nvSpPr>
        <p:spPr>
          <a:xfrm>
            <a:off x="6248400" y="3962400"/>
            <a:ext cx="812800" cy="3714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Local Brokers</a:t>
            </a:r>
          </a:p>
        </p:txBody>
      </p:sp>
      <p:sp>
        <p:nvSpPr>
          <p:cNvPr id="282" name="Rounded Rectangle 4"/>
          <p:cNvSpPr/>
          <p:nvPr/>
        </p:nvSpPr>
        <p:spPr>
          <a:xfrm>
            <a:off x="3429000" y="3048000"/>
            <a:ext cx="1368425" cy="3968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Local Processors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(Del Monte</a:t>
            </a:r>
            <a:r>
              <a:rPr lang="en-US" sz="900" b="1" dirty="0" smtClean="0">
                <a:solidFill>
                  <a:schemeClr val="tx1">
                    <a:lumMod val="75000"/>
                    <a:lumOff val="25000"/>
                  </a:schemeClr>
                </a:solidFill>
              </a:rPr>
              <a:t>, Pick  N </a:t>
            </a:r>
            <a:r>
              <a:rPr lang="en-US" sz="900" b="1" dirty="0">
                <a:solidFill>
                  <a:schemeClr val="tx1">
                    <a:lumMod val="75000"/>
                    <a:lumOff val="25000"/>
                  </a:schemeClr>
                </a:solidFill>
              </a:rPr>
              <a:t>Peel)</a:t>
            </a:r>
          </a:p>
        </p:txBody>
      </p:sp>
      <p:sp>
        <p:nvSpPr>
          <p:cNvPr id="283" name="Rounded Rectangle 4"/>
          <p:cNvSpPr/>
          <p:nvPr/>
        </p:nvSpPr>
        <p:spPr>
          <a:xfrm>
            <a:off x="2438400" y="3581400"/>
            <a:ext cx="860425" cy="3429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Small Scale Processors</a:t>
            </a:r>
          </a:p>
        </p:txBody>
      </p:sp>
      <p:sp>
        <p:nvSpPr>
          <p:cNvPr id="284" name="Rounded Rectangle 4"/>
          <p:cNvSpPr/>
          <p:nvPr/>
        </p:nvSpPr>
        <p:spPr>
          <a:xfrm>
            <a:off x="3429000" y="3581400"/>
            <a:ext cx="1333500" cy="3683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Med-Scale Processors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(kevian, Fips, etc)</a:t>
            </a:r>
          </a:p>
        </p:txBody>
      </p:sp>
      <p:sp>
        <p:nvSpPr>
          <p:cNvPr id="285" name="Rounded Rectangle 4"/>
          <p:cNvSpPr/>
          <p:nvPr/>
        </p:nvSpPr>
        <p:spPr>
          <a:xfrm>
            <a:off x="3657600" y="4114800"/>
            <a:ext cx="914400" cy="3048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Farmers Groups</a:t>
            </a:r>
          </a:p>
        </p:txBody>
      </p:sp>
      <p:sp>
        <p:nvSpPr>
          <p:cNvPr id="286" name="Rounded Rectangle 4"/>
          <p:cNvSpPr/>
          <p:nvPr/>
        </p:nvSpPr>
        <p:spPr>
          <a:xfrm>
            <a:off x="2590800" y="4648200"/>
            <a:ext cx="1739900" cy="3937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Small-Scale </a:t>
            </a:r>
            <a:r>
              <a:rPr lang="en-US" sz="900" b="1" dirty="0" smtClean="0">
                <a:solidFill>
                  <a:schemeClr val="tx1">
                    <a:lumMod val="75000"/>
                    <a:lumOff val="25000"/>
                  </a:schemeClr>
                </a:solidFill>
              </a:rPr>
              <a:t>Farmers</a:t>
            </a:r>
            <a:endParaRPr lang="en-US" sz="900" b="1" dirty="0">
              <a:solidFill>
                <a:schemeClr val="tx1">
                  <a:lumMod val="75000"/>
                  <a:lumOff val="25000"/>
                </a:schemeClr>
              </a:solidFill>
            </a:endParaRPr>
          </a:p>
        </p:txBody>
      </p:sp>
      <p:sp>
        <p:nvSpPr>
          <p:cNvPr id="287" name="Rounded Rectangle 4"/>
          <p:cNvSpPr/>
          <p:nvPr/>
        </p:nvSpPr>
        <p:spPr>
          <a:xfrm>
            <a:off x="6019800" y="4648200"/>
            <a:ext cx="1460500" cy="4095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endParaRPr lang="en-US" sz="900" b="1" dirty="0">
              <a:solidFill>
                <a:schemeClr val="tx1">
                  <a:lumMod val="75000"/>
                  <a:lumOff val="25000"/>
                </a:schemeClr>
              </a:solidFill>
            </a:endParaRPr>
          </a:p>
          <a:p>
            <a:pPr algn="ctr" defTabSz="1200150" eaLnBrk="0" fontAlgn="auto" hangingPunct="0">
              <a:lnSpc>
                <a:spcPct val="90000"/>
              </a:lnSpc>
              <a:spcAft>
                <a:spcPct val="35000"/>
              </a:spcAft>
              <a:defRPr/>
            </a:pPr>
            <a:r>
              <a:rPr lang="en-US" sz="900" b="1" dirty="0">
                <a:solidFill>
                  <a:schemeClr val="tx1">
                    <a:lumMod val="75000"/>
                    <a:lumOff val="25000"/>
                  </a:schemeClr>
                </a:solidFill>
              </a:rPr>
              <a:t>Medium - Large Scale </a:t>
            </a:r>
            <a:r>
              <a:rPr lang="en-US" sz="900" b="1" dirty="0" smtClean="0">
                <a:solidFill>
                  <a:schemeClr val="tx1">
                    <a:lumMod val="75000"/>
                    <a:lumOff val="25000"/>
                  </a:schemeClr>
                </a:solidFill>
              </a:rPr>
              <a:t>Farmers</a:t>
            </a:r>
            <a:endParaRPr lang="en-US" sz="900" b="1" dirty="0">
              <a:solidFill>
                <a:schemeClr val="tx1">
                  <a:lumMod val="75000"/>
                  <a:lumOff val="25000"/>
                </a:schemeClr>
              </a:solidFill>
            </a:endParaRPr>
          </a:p>
          <a:p>
            <a:pPr algn="ctr" defTabSz="1200150" eaLnBrk="0" fontAlgn="auto" hangingPunct="0">
              <a:lnSpc>
                <a:spcPct val="90000"/>
              </a:lnSpc>
              <a:spcAft>
                <a:spcPct val="35000"/>
              </a:spcAft>
              <a:defRPr/>
            </a:pPr>
            <a:r>
              <a:rPr lang="en-US" sz="900" b="1" dirty="0">
                <a:solidFill>
                  <a:schemeClr val="tx1">
                    <a:lumMod val="75000"/>
                    <a:lumOff val="25000"/>
                  </a:schemeClr>
                </a:solidFill>
              </a:rPr>
              <a:t> </a:t>
            </a:r>
          </a:p>
        </p:txBody>
      </p:sp>
      <p:sp>
        <p:nvSpPr>
          <p:cNvPr id="288" name="Rounded Rectangle 4"/>
          <p:cNvSpPr/>
          <p:nvPr/>
        </p:nvSpPr>
        <p:spPr>
          <a:xfrm>
            <a:off x="2590800" y="5486400"/>
            <a:ext cx="917575" cy="3587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Inputs  Retailers</a:t>
            </a:r>
          </a:p>
        </p:txBody>
      </p:sp>
      <p:sp>
        <p:nvSpPr>
          <p:cNvPr id="289" name="Rounded Rectangle 4"/>
          <p:cNvSpPr/>
          <p:nvPr/>
        </p:nvSpPr>
        <p:spPr>
          <a:xfrm>
            <a:off x="3581400" y="6172200"/>
            <a:ext cx="898525" cy="3048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Chemical Sprayers</a:t>
            </a:r>
          </a:p>
        </p:txBody>
      </p:sp>
      <p:sp>
        <p:nvSpPr>
          <p:cNvPr id="290" name="Rounded Rectangle 4"/>
          <p:cNvSpPr/>
          <p:nvPr/>
        </p:nvSpPr>
        <p:spPr>
          <a:xfrm>
            <a:off x="3733800" y="5486400"/>
            <a:ext cx="850900" cy="3429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KARI</a:t>
            </a:r>
          </a:p>
        </p:txBody>
      </p:sp>
      <p:sp>
        <p:nvSpPr>
          <p:cNvPr id="291" name="Rounded Rectangle 4"/>
          <p:cNvSpPr/>
          <p:nvPr/>
        </p:nvSpPr>
        <p:spPr>
          <a:xfrm>
            <a:off x="4953000" y="5486400"/>
            <a:ext cx="1003300" cy="3333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Private Nurseries</a:t>
            </a:r>
          </a:p>
        </p:txBody>
      </p:sp>
      <p:sp>
        <p:nvSpPr>
          <p:cNvPr id="292" name="Rounded Rectangle 4"/>
          <p:cNvSpPr/>
          <p:nvPr/>
        </p:nvSpPr>
        <p:spPr>
          <a:xfrm>
            <a:off x="2590800" y="6172200"/>
            <a:ext cx="901700" cy="3048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endParaRPr lang="en-US" sz="900" b="1" dirty="0">
              <a:solidFill>
                <a:schemeClr val="tx1">
                  <a:lumMod val="75000"/>
                  <a:lumOff val="25000"/>
                </a:schemeClr>
              </a:solidFill>
            </a:endParaRPr>
          </a:p>
          <a:p>
            <a:pPr algn="ctr" defTabSz="1200150" eaLnBrk="0" fontAlgn="auto" hangingPunct="0">
              <a:lnSpc>
                <a:spcPct val="90000"/>
              </a:lnSpc>
              <a:spcAft>
                <a:spcPct val="35000"/>
              </a:spcAft>
              <a:defRPr/>
            </a:pPr>
            <a:r>
              <a:rPr lang="en-US" sz="900" b="1" dirty="0">
                <a:solidFill>
                  <a:schemeClr val="tx1">
                    <a:lumMod val="75000"/>
                    <a:lumOff val="25000"/>
                  </a:schemeClr>
                </a:solidFill>
              </a:rPr>
              <a:t>Inputs Suppliers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 </a:t>
            </a:r>
          </a:p>
        </p:txBody>
      </p:sp>
      <p:sp>
        <p:nvSpPr>
          <p:cNvPr id="293" name="Rounded Rectangle 4"/>
          <p:cNvSpPr/>
          <p:nvPr/>
        </p:nvSpPr>
        <p:spPr>
          <a:xfrm>
            <a:off x="6172200" y="5486400"/>
            <a:ext cx="1165225" cy="33972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Extension</a:t>
            </a:r>
          </a:p>
          <a:p>
            <a:pPr algn="ctr" defTabSz="1200150" eaLnBrk="0" fontAlgn="auto" hangingPunct="0">
              <a:lnSpc>
                <a:spcPct val="90000"/>
              </a:lnSpc>
              <a:spcAft>
                <a:spcPct val="35000"/>
              </a:spcAft>
              <a:defRPr/>
            </a:pPr>
            <a:r>
              <a:rPr lang="en-US" sz="900" b="1" dirty="0">
                <a:solidFill>
                  <a:schemeClr val="tx1">
                    <a:lumMod val="75000"/>
                    <a:lumOff val="25000"/>
                  </a:schemeClr>
                </a:solidFill>
              </a:rPr>
              <a:t>(</a:t>
            </a:r>
            <a:r>
              <a:rPr lang="en-US" sz="900" b="1" dirty="0" smtClean="0">
                <a:solidFill>
                  <a:schemeClr val="tx1">
                    <a:lumMod val="75000"/>
                    <a:lumOff val="25000"/>
                  </a:schemeClr>
                </a:solidFill>
              </a:rPr>
              <a:t>MOA/HCDA)</a:t>
            </a:r>
            <a:endParaRPr lang="en-US" sz="900" b="1" dirty="0">
              <a:solidFill>
                <a:schemeClr val="tx1">
                  <a:lumMod val="75000"/>
                  <a:lumOff val="25000"/>
                </a:schemeClr>
              </a:solidFill>
            </a:endParaRPr>
          </a:p>
        </p:txBody>
      </p:sp>
      <p:sp>
        <p:nvSpPr>
          <p:cNvPr id="294" name="Flowchart: Magnetic Disk 293"/>
          <p:cNvSpPr/>
          <p:nvPr/>
        </p:nvSpPr>
        <p:spPr>
          <a:xfrm>
            <a:off x="2743200" y="762000"/>
            <a:ext cx="1219200" cy="609600"/>
          </a:xfrm>
          <a:prstGeom prst="flowChartMagneticDisk">
            <a:avLst/>
          </a:prstGeom>
          <a:solidFill>
            <a:schemeClr val="accent5">
              <a:lumMod val="60000"/>
              <a:lumOff val="40000"/>
            </a:schemeClr>
          </a:solidFill>
        </p:spPr>
        <p:style>
          <a:lnRef idx="3">
            <a:schemeClr val="lt1"/>
          </a:lnRef>
          <a:fillRef idx="1">
            <a:schemeClr val="accent3"/>
          </a:fillRef>
          <a:effectRef idx="1">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lang="en-US" sz="1000" b="1" dirty="0">
                <a:solidFill>
                  <a:srgbClr val="C00000"/>
                </a:solidFill>
              </a:rPr>
              <a:t>DOMESTIC MARKET</a:t>
            </a:r>
          </a:p>
        </p:txBody>
      </p:sp>
      <p:sp>
        <p:nvSpPr>
          <p:cNvPr id="295" name="Flowchart: Magnetic Disk 294"/>
          <p:cNvSpPr/>
          <p:nvPr/>
        </p:nvSpPr>
        <p:spPr>
          <a:xfrm>
            <a:off x="4495800" y="762000"/>
            <a:ext cx="1143000" cy="609600"/>
          </a:xfrm>
          <a:prstGeom prst="flowChartMagneticDisk">
            <a:avLst/>
          </a:prstGeom>
          <a:solidFill>
            <a:schemeClr val="accent5">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lang="en-US" sz="1000" b="1" dirty="0">
                <a:solidFill>
                  <a:srgbClr val="C00000"/>
                </a:solidFill>
              </a:rPr>
              <a:t>REGIONAL MARKET</a:t>
            </a:r>
          </a:p>
        </p:txBody>
      </p:sp>
      <p:sp>
        <p:nvSpPr>
          <p:cNvPr id="296" name="Flowchart: Magnetic Disk 295"/>
          <p:cNvSpPr/>
          <p:nvPr/>
        </p:nvSpPr>
        <p:spPr>
          <a:xfrm>
            <a:off x="6705600" y="685800"/>
            <a:ext cx="1371600" cy="609600"/>
          </a:xfrm>
          <a:prstGeom prst="flowChartMagneticDisk">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lang="en-US" sz="1000" b="1" dirty="0" smtClean="0">
                <a:solidFill>
                  <a:srgbClr val="C00000"/>
                </a:solidFill>
              </a:rPr>
              <a:t>INTERNATIONAL MARKET</a:t>
            </a:r>
            <a:endParaRPr lang="en-US" sz="1000" b="1" dirty="0">
              <a:solidFill>
                <a:srgbClr val="C00000"/>
              </a:solidFill>
            </a:endParaRPr>
          </a:p>
        </p:txBody>
      </p:sp>
      <p:sp>
        <p:nvSpPr>
          <p:cNvPr id="354" name="Right Arrow 353"/>
          <p:cNvSpPr/>
          <p:nvPr/>
        </p:nvSpPr>
        <p:spPr>
          <a:xfrm>
            <a:off x="457200" y="1600200"/>
            <a:ext cx="1371600" cy="457200"/>
          </a:xfrm>
          <a:prstGeom prst="rightArrow">
            <a:avLst/>
          </a:prstGeom>
          <a:ln w="6350"/>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Retail</a:t>
            </a:r>
          </a:p>
        </p:txBody>
      </p:sp>
      <p:sp>
        <p:nvSpPr>
          <p:cNvPr id="356" name="Right Arrow 355"/>
          <p:cNvSpPr/>
          <p:nvPr/>
        </p:nvSpPr>
        <p:spPr>
          <a:xfrm>
            <a:off x="457200" y="2133600"/>
            <a:ext cx="13716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Importing</a:t>
            </a:r>
          </a:p>
        </p:txBody>
      </p:sp>
      <p:sp>
        <p:nvSpPr>
          <p:cNvPr id="358" name="Right Arrow 357"/>
          <p:cNvSpPr/>
          <p:nvPr/>
        </p:nvSpPr>
        <p:spPr>
          <a:xfrm>
            <a:off x="457200" y="2743200"/>
            <a:ext cx="13716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Exporting</a:t>
            </a:r>
          </a:p>
          <a:p>
            <a:pPr algn="ctr" eaLnBrk="0" fontAlgn="auto" hangingPunct="0">
              <a:spcBef>
                <a:spcPts val="0"/>
              </a:spcBef>
              <a:spcAft>
                <a:spcPts val="0"/>
              </a:spcAft>
              <a:defRPr/>
            </a:pPr>
            <a:r>
              <a:rPr lang="en-US" sz="1000" dirty="0"/>
              <a:t>Wholesaling</a:t>
            </a:r>
          </a:p>
        </p:txBody>
      </p:sp>
      <p:sp>
        <p:nvSpPr>
          <p:cNvPr id="359" name="Right Arrow 358"/>
          <p:cNvSpPr/>
          <p:nvPr/>
        </p:nvSpPr>
        <p:spPr>
          <a:xfrm>
            <a:off x="457200" y="3429000"/>
            <a:ext cx="13716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Processing</a:t>
            </a:r>
          </a:p>
        </p:txBody>
      </p:sp>
      <p:sp>
        <p:nvSpPr>
          <p:cNvPr id="360" name="Right Arrow 359"/>
          <p:cNvSpPr/>
          <p:nvPr/>
        </p:nvSpPr>
        <p:spPr>
          <a:xfrm>
            <a:off x="457200" y="4038600"/>
            <a:ext cx="13716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Local Trading</a:t>
            </a:r>
          </a:p>
        </p:txBody>
      </p:sp>
      <p:sp>
        <p:nvSpPr>
          <p:cNvPr id="361" name="Right Arrow 360"/>
          <p:cNvSpPr/>
          <p:nvPr/>
        </p:nvSpPr>
        <p:spPr>
          <a:xfrm>
            <a:off x="457200" y="4648200"/>
            <a:ext cx="13716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Production</a:t>
            </a:r>
          </a:p>
        </p:txBody>
      </p:sp>
      <p:sp>
        <p:nvSpPr>
          <p:cNvPr id="362" name="Right Arrow 361"/>
          <p:cNvSpPr/>
          <p:nvPr/>
        </p:nvSpPr>
        <p:spPr>
          <a:xfrm>
            <a:off x="457200" y="5410200"/>
            <a:ext cx="13716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Input Supply /Services</a:t>
            </a:r>
          </a:p>
        </p:txBody>
      </p:sp>
      <p:cxnSp>
        <p:nvCxnSpPr>
          <p:cNvPr id="366" name="Straight Arrow Connector 365"/>
          <p:cNvCxnSpPr/>
          <p:nvPr/>
        </p:nvCxnSpPr>
        <p:spPr>
          <a:xfrm rot="5400000" flipH="1" flipV="1">
            <a:off x="4610101" y="2095500"/>
            <a:ext cx="1447800" cy="3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8" name="Straight Arrow Connector 367"/>
          <p:cNvCxnSpPr/>
          <p:nvPr/>
        </p:nvCxnSpPr>
        <p:spPr>
          <a:xfrm>
            <a:off x="6934200" y="20574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a:xfrm rot="5400000" flipH="1" flipV="1">
            <a:off x="6630988" y="3581400"/>
            <a:ext cx="7604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p:nvPr/>
        </p:nvCxnSpPr>
        <p:spPr>
          <a:xfrm rot="5400000" flipH="1" flipV="1">
            <a:off x="5945188" y="3581400"/>
            <a:ext cx="76041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6" name="Straight Arrow Connector 375"/>
          <p:cNvCxnSpPr/>
          <p:nvPr/>
        </p:nvCxnSpPr>
        <p:spPr>
          <a:xfrm rot="5400000" flipH="1" flipV="1">
            <a:off x="3963988" y="2209800"/>
            <a:ext cx="1674812"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3048000" y="52578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rot="5400000" flipH="1" flipV="1">
            <a:off x="6781801" y="5181600"/>
            <a:ext cx="152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rot="5400000" flipH="1" flipV="1">
            <a:off x="4076701" y="53721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88" idx="0"/>
          </p:cNvCxnSpPr>
          <p:nvPr/>
        </p:nvCxnSpPr>
        <p:spPr>
          <a:xfrm rot="16200000" flipV="1">
            <a:off x="2934494" y="5371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rot="5400000" flipH="1" flipV="1">
            <a:off x="6668294" y="5371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rot="5400000" flipH="1" flipV="1">
            <a:off x="5372894" y="5371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rot="5400000" flipH="1" flipV="1">
            <a:off x="3201194" y="5714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p:nvPr/>
        </p:nvCxnSpPr>
        <p:spPr>
          <a:xfrm rot="5400000" flipH="1" flipV="1">
            <a:off x="2439194" y="426640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2286000" y="2209800"/>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rot="5400000" flipH="1" flipV="1">
            <a:off x="2170113" y="2095500"/>
            <a:ext cx="230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rot="5400000" flipH="1" flipV="1">
            <a:off x="3086894" y="20947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5400000" flipH="1" flipV="1">
            <a:off x="4153694" y="20947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3" name="Straight Arrow Connector 422"/>
          <p:cNvCxnSpPr/>
          <p:nvPr/>
        </p:nvCxnSpPr>
        <p:spPr>
          <a:xfrm rot="5400000" flipH="1" flipV="1">
            <a:off x="7125494" y="15613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5" name="Straight Arrow Connector 424"/>
          <p:cNvCxnSpPr/>
          <p:nvPr/>
        </p:nvCxnSpPr>
        <p:spPr>
          <a:xfrm rot="5400000" flipH="1" flipV="1">
            <a:off x="2706688" y="14859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9" name="Straight Arrow Connector 428"/>
          <p:cNvCxnSpPr/>
          <p:nvPr/>
        </p:nvCxnSpPr>
        <p:spPr>
          <a:xfrm rot="5400000" flipH="1" flipV="1">
            <a:off x="3697288" y="14859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1" name="Straight Arrow Connector 430"/>
          <p:cNvCxnSpPr/>
          <p:nvPr/>
        </p:nvCxnSpPr>
        <p:spPr>
          <a:xfrm rot="5400000" flipH="1" flipV="1">
            <a:off x="3239294" y="1485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5" name="Straight Arrow Connector 434"/>
          <p:cNvCxnSpPr>
            <a:endCxn id="284" idx="2"/>
          </p:cNvCxnSpPr>
          <p:nvPr/>
        </p:nvCxnSpPr>
        <p:spPr>
          <a:xfrm rot="16200000" flipV="1">
            <a:off x="4022725" y="4022725"/>
            <a:ext cx="1651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a:stCxn id="284" idx="0"/>
            <a:endCxn id="282" idx="2"/>
          </p:cNvCxnSpPr>
          <p:nvPr/>
        </p:nvCxnSpPr>
        <p:spPr>
          <a:xfrm rot="5400000" flipH="1" flipV="1">
            <a:off x="4036219" y="3504406"/>
            <a:ext cx="136525" cy="17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rot="5400000" flipH="1" flipV="1">
            <a:off x="4000501" y="4533900"/>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5400000" flipH="1" flipV="1">
            <a:off x="2935288" y="51435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a:stCxn id="282" idx="0"/>
          </p:cNvCxnSpPr>
          <p:nvPr/>
        </p:nvCxnSpPr>
        <p:spPr>
          <a:xfrm rot="5400000" flipH="1" flipV="1">
            <a:off x="3694907" y="2628106"/>
            <a:ext cx="838200" cy="158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6324600" y="2514600"/>
            <a:ext cx="1828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52" name="Straight Arrow Connector 451"/>
          <p:cNvCxnSpPr/>
          <p:nvPr/>
        </p:nvCxnSpPr>
        <p:spPr>
          <a:xfrm rot="5400000" flipH="1" flipV="1">
            <a:off x="6172201" y="2362200"/>
            <a:ext cx="304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4" name="Straight Arrow Connector 453"/>
          <p:cNvCxnSpPr/>
          <p:nvPr/>
        </p:nvCxnSpPr>
        <p:spPr>
          <a:xfrm rot="5400000" flipH="1" flipV="1">
            <a:off x="8001001" y="2362200"/>
            <a:ext cx="304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2" name="Straight Arrow Connector 461"/>
          <p:cNvCxnSpPr/>
          <p:nvPr/>
        </p:nvCxnSpPr>
        <p:spPr>
          <a:xfrm rot="5400000" flipH="1" flipV="1">
            <a:off x="7239794" y="2666206"/>
            <a:ext cx="304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4" name="Straight Connector 463"/>
          <p:cNvCxnSpPr/>
          <p:nvPr/>
        </p:nvCxnSpPr>
        <p:spPr>
          <a:xfrm>
            <a:off x="4572000" y="4419600"/>
            <a:ext cx="2667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1" name="Straight Arrow Connector 470"/>
          <p:cNvCxnSpPr/>
          <p:nvPr/>
        </p:nvCxnSpPr>
        <p:spPr>
          <a:xfrm rot="5400000" flipH="1" flipV="1">
            <a:off x="6629401" y="3810000"/>
            <a:ext cx="1219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a:stCxn id="286" idx="3"/>
          </p:cNvCxnSpPr>
          <p:nvPr/>
        </p:nvCxnSpPr>
        <p:spPr>
          <a:xfrm flipV="1">
            <a:off x="4330700" y="3200400"/>
            <a:ext cx="1917700" cy="16446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6" name="Straight Arrow Connector 495"/>
          <p:cNvCxnSpPr/>
          <p:nvPr/>
        </p:nvCxnSpPr>
        <p:spPr>
          <a:xfrm rot="5400000" flipH="1" flipV="1">
            <a:off x="1982788" y="2895600"/>
            <a:ext cx="1370012"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rot="10800000">
            <a:off x="2362200" y="4038600"/>
            <a:ext cx="3886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07" name="Straight Arrow Connector 506"/>
          <p:cNvCxnSpPr/>
          <p:nvPr/>
        </p:nvCxnSpPr>
        <p:spPr>
          <a:xfrm rot="5400000" flipH="1" flipV="1">
            <a:off x="1447801" y="3124200"/>
            <a:ext cx="1828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13" name="Straight Arrow Connector 512"/>
          <p:cNvCxnSpPr/>
          <p:nvPr/>
        </p:nvCxnSpPr>
        <p:spPr>
          <a:xfrm rot="5400000" flipH="1" flipV="1">
            <a:off x="6668294" y="3923506"/>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a:stCxn id="292" idx="0"/>
            <a:endCxn id="288" idx="2"/>
          </p:cNvCxnSpPr>
          <p:nvPr/>
        </p:nvCxnSpPr>
        <p:spPr>
          <a:xfrm rot="5400000" flipH="1" flipV="1">
            <a:off x="2882106" y="6004719"/>
            <a:ext cx="327025"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0" name="Rectangle 529"/>
          <p:cNvSpPr/>
          <p:nvPr/>
        </p:nvSpPr>
        <p:spPr>
          <a:xfrm>
            <a:off x="381000" y="304800"/>
            <a:ext cx="8077200" cy="3048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0" fontAlgn="auto" hangingPunct="0">
              <a:spcBef>
                <a:spcPts val="0"/>
              </a:spcBef>
              <a:spcAft>
                <a:spcPts val="0"/>
              </a:spcAft>
              <a:defRPr/>
            </a:pPr>
            <a:r>
              <a:rPr lang="en-US" dirty="0">
                <a:solidFill>
                  <a:schemeClr val="tx1"/>
                </a:solidFill>
              </a:rPr>
              <a:t>Passion Fruit Value Chain- CURRENT</a:t>
            </a:r>
          </a:p>
        </p:txBody>
      </p:sp>
      <p:sp>
        <p:nvSpPr>
          <p:cNvPr id="532" name="Rounded Rectangle 4"/>
          <p:cNvSpPr/>
          <p:nvPr/>
        </p:nvSpPr>
        <p:spPr>
          <a:xfrm>
            <a:off x="5181600" y="6096000"/>
            <a:ext cx="3603625" cy="609600"/>
          </a:xfrm>
          <a:prstGeom prst="rect">
            <a:avLst/>
          </a:prstGeom>
          <a:ln w="3175"/>
        </p:spPr>
        <p:style>
          <a:lnRef idx="2">
            <a:schemeClr val="dk1"/>
          </a:lnRef>
          <a:fillRef idx="1">
            <a:schemeClr val="lt1"/>
          </a:fillRef>
          <a:effectRef idx="0">
            <a:schemeClr val="dk1"/>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u="sng" dirty="0" smtClean="0">
                <a:solidFill>
                  <a:schemeClr val="tx1">
                    <a:lumMod val="75000"/>
                    <a:lumOff val="25000"/>
                  </a:schemeClr>
                </a:solidFill>
              </a:rPr>
              <a:t>LEGEND</a:t>
            </a:r>
          </a:p>
          <a:p>
            <a:pPr defTabSz="1200150" eaLnBrk="0" fontAlgn="auto" hangingPunct="0">
              <a:lnSpc>
                <a:spcPct val="90000"/>
              </a:lnSpc>
              <a:spcAft>
                <a:spcPct val="35000"/>
              </a:spcAft>
              <a:defRPr/>
            </a:pPr>
            <a:r>
              <a:rPr lang="en-US" sz="900" b="1" dirty="0" smtClean="0">
                <a:solidFill>
                  <a:schemeClr val="tx1">
                    <a:lumMod val="75000"/>
                    <a:lumOff val="25000"/>
                  </a:schemeClr>
                </a:solidFill>
              </a:rPr>
              <a:t>Major Product Flow  </a:t>
            </a:r>
          </a:p>
          <a:p>
            <a:pPr defTabSz="1200150" eaLnBrk="0" fontAlgn="auto" hangingPunct="0">
              <a:lnSpc>
                <a:spcPct val="90000"/>
              </a:lnSpc>
              <a:spcAft>
                <a:spcPct val="35000"/>
              </a:spcAft>
              <a:defRPr/>
            </a:pPr>
            <a:r>
              <a:rPr lang="en-US" sz="900" b="1" dirty="0" smtClean="0">
                <a:solidFill>
                  <a:schemeClr val="tx1">
                    <a:lumMod val="75000"/>
                    <a:lumOff val="25000"/>
                  </a:schemeClr>
                </a:solidFill>
              </a:rPr>
              <a:t>Processed Product Flow  </a:t>
            </a:r>
            <a:endParaRPr lang="en-US" sz="900" b="1" dirty="0">
              <a:solidFill>
                <a:schemeClr val="tx1">
                  <a:lumMod val="75000"/>
                  <a:lumOff val="25000"/>
                </a:schemeClr>
              </a:solidFill>
            </a:endParaRPr>
          </a:p>
        </p:txBody>
      </p:sp>
      <p:cxnSp>
        <p:nvCxnSpPr>
          <p:cNvPr id="535" name="Straight Arrow Connector 534"/>
          <p:cNvCxnSpPr/>
          <p:nvPr/>
        </p:nvCxnSpPr>
        <p:spPr>
          <a:xfrm>
            <a:off x="6629400" y="6553200"/>
            <a:ext cx="13716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37" name="Straight Arrow Connector 536"/>
          <p:cNvCxnSpPr/>
          <p:nvPr/>
        </p:nvCxnSpPr>
        <p:spPr>
          <a:xfrm>
            <a:off x="6629400" y="6400800"/>
            <a:ext cx="1371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286" idx="3"/>
            <a:endCxn id="281" idx="1"/>
          </p:cNvCxnSpPr>
          <p:nvPr/>
        </p:nvCxnSpPr>
        <p:spPr>
          <a:xfrm flipV="1">
            <a:off x="4330700" y="4148138"/>
            <a:ext cx="1917700" cy="6969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1" name="Down Arrow Callout 80"/>
          <p:cNvSpPr/>
          <p:nvPr/>
        </p:nvSpPr>
        <p:spPr>
          <a:xfrm>
            <a:off x="457200" y="762000"/>
            <a:ext cx="1295400" cy="838200"/>
          </a:xfrm>
          <a:prstGeom prst="downArrowCallout">
            <a:avLst/>
          </a:prstGeom>
        </p:spPr>
        <p:style>
          <a:lnRef idx="3">
            <a:schemeClr val="lt1"/>
          </a:lnRef>
          <a:fillRef idx="1">
            <a:schemeClr val="accent3"/>
          </a:fillRef>
          <a:effectRef idx="1">
            <a:schemeClr val="accent3"/>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MARKET FUNCTIONS</a:t>
            </a:r>
          </a:p>
        </p:txBody>
      </p:sp>
    </p:spTree>
  </p:cSld>
  <p:clrMapOvr>
    <a:masterClrMapping/>
  </p:clrMapOvr>
  <p:transition advTm="1842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3050"/>
            <a:ext cx="3008313" cy="1162050"/>
          </a:xfrm>
        </p:spPr>
        <p:txBody>
          <a:bodyPr/>
          <a:lstStyle/>
          <a:p>
            <a:pPr eaLnBrk="1" hangingPunct="1"/>
            <a:endParaRPr lang="en-US" smtClean="0"/>
          </a:p>
        </p:txBody>
      </p:sp>
      <p:graphicFrame>
        <p:nvGraphicFramePr>
          <p:cNvPr id="243" name="Content Placeholder 242"/>
          <p:cNvGraphicFramePr>
            <a:graphicFrameLocks noGrp="1"/>
          </p:cNvGraphicFramePr>
          <p:nvPr>
            <p:ph idx="1"/>
          </p:nvPr>
        </p:nvGraphicFramePr>
        <p:xfrm>
          <a:off x="3575050" y="2312988"/>
          <a:ext cx="5111751" cy="3017520"/>
        </p:xfrm>
        <a:graphic>
          <a:graphicData uri="http://schemas.openxmlformats.org/drawingml/2006/table">
            <a:tbl>
              <a:tblPr/>
              <a:tblGrid>
                <a:gridCol w="1015195"/>
                <a:gridCol w="2130577"/>
                <a:gridCol w="1965979"/>
              </a:tblGrid>
              <a:tr h="2263140">
                <a:tc>
                  <a:txBody>
                    <a:bodyPr/>
                    <a:lstStyle/>
                    <a:p>
                      <a:pPr marL="0" marR="0">
                        <a:spcBef>
                          <a:spcPts val="0"/>
                        </a:spcBef>
                        <a:spcAft>
                          <a:spcPts val="0"/>
                        </a:spcAft>
                      </a:pPr>
                      <a:r>
                        <a:rPr lang="en-GB" sz="800" dirty="0">
                          <a:latin typeface="Garamond"/>
                          <a:ea typeface="Times New Roman"/>
                        </a:rPr>
                        <a:t>Support Products and Services (Fee-for-service)</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dirty="0">
                          <a:latin typeface="Times New Roman"/>
                          <a:ea typeface="Times New Roman"/>
                        </a:rPr>
                        <a:t>Poor have difficult time accessing convenient capital</a:t>
                      </a:r>
                      <a:endParaRPr lang="en-US" sz="900" dirty="0">
                        <a:latin typeface="Times New Roman"/>
                        <a:ea typeface="Times New Roman"/>
                      </a:endParaRPr>
                    </a:p>
                    <a:p>
                      <a:pPr marL="342900" marR="0" lvl="0" indent="-342900">
                        <a:spcBef>
                          <a:spcPts val="0"/>
                        </a:spcBef>
                        <a:spcAft>
                          <a:spcPts val="0"/>
                        </a:spcAft>
                        <a:buFont typeface="Symbol"/>
                        <a:buChar char=""/>
                      </a:pPr>
                      <a:r>
                        <a:rPr lang="en-GB" sz="800" dirty="0">
                          <a:latin typeface="Times New Roman"/>
                          <a:ea typeface="Times New Roman"/>
                        </a:rPr>
                        <a:t>No solid commercial agricultural extension support</a:t>
                      </a:r>
                      <a:endParaRPr lang="en-US" sz="900" dirty="0">
                        <a:latin typeface="Times New Roman"/>
                        <a:ea typeface="Times New Roman"/>
                      </a:endParaRPr>
                    </a:p>
                    <a:p>
                      <a:pPr marL="342900" marR="0" lvl="0" indent="-342900">
                        <a:spcBef>
                          <a:spcPts val="0"/>
                        </a:spcBef>
                        <a:spcAft>
                          <a:spcPts val="0"/>
                        </a:spcAft>
                        <a:buFont typeface="Symbol"/>
                        <a:buChar char=""/>
                      </a:pPr>
                      <a:r>
                        <a:rPr lang="en-GB" sz="800" dirty="0">
                          <a:latin typeface="Times New Roman"/>
                          <a:ea typeface="Times New Roman"/>
                        </a:rPr>
                        <a:t>BDS providers are typically MFIs that limit business training support to a few days training</a:t>
                      </a:r>
                      <a:endParaRPr lang="en-US" sz="900" dirty="0">
                        <a:latin typeface="Times New Roman"/>
                        <a:ea typeface="Times New Roman"/>
                      </a:endParaRPr>
                    </a:p>
                    <a:p>
                      <a:pPr marL="342900" marR="0" lvl="0" indent="-342900">
                        <a:spcBef>
                          <a:spcPts val="0"/>
                        </a:spcBef>
                        <a:spcAft>
                          <a:spcPts val="0"/>
                        </a:spcAft>
                        <a:buFont typeface="Symbol"/>
                        <a:buChar char=""/>
                      </a:pPr>
                      <a:r>
                        <a:rPr lang="en-GB" sz="800" dirty="0">
                          <a:latin typeface="Times New Roman"/>
                          <a:ea typeface="Times New Roman"/>
                        </a:rPr>
                        <a:t>Inadequate packaging and handling </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dirty="0">
                          <a:latin typeface="Garamond"/>
                          <a:ea typeface="Times New Roman"/>
                        </a:rPr>
                        <a:t>Lower financial barrier: Lower start up cost, Increase access to credit, Group savings</a:t>
                      </a:r>
                      <a:endParaRPr lang="en-US" sz="900" dirty="0">
                        <a:latin typeface="Times New Roman"/>
                        <a:ea typeface="Times New Roman"/>
                      </a:endParaRPr>
                    </a:p>
                    <a:p>
                      <a:pPr marL="342900" marR="0" lvl="0" indent="-342900">
                        <a:spcBef>
                          <a:spcPts val="0"/>
                        </a:spcBef>
                        <a:spcAft>
                          <a:spcPts val="0"/>
                        </a:spcAft>
                        <a:buFont typeface="Symbol"/>
                        <a:buChar char=""/>
                      </a:pPr>
                      <a:r>
                        <a:rPr lang="en-GB" sz="800" dirty="0">
                          <a:latin typeface="Garamond"/>
                          <a:ea typeface="Times New Roman"/>
                        </a:rPr>
                        <a:t>Work with medium to large processors to provide agricultural extension support</a:t>
                      </a:r>
                      <a:endParaRPr lang="en-US" sz="900" dirty="0">
                        <a:latin typeface="Times New Roman"/>
                        <a:ea typeface="Times New Roman"/>
                      </a:endParaRPr>
                    </a:p>
                    <a:p>
                      <a:pPr marL="342900" marR="0" lvl="0" indent="-342900">
                        <a:spcBef>
                          <a:spcPts val="0"/>
                        </a:spcBef>
                        <a:spcAft>
                          <a:spcPts val="0"/>
                        </a:spcAft>
                        <a:buFont typeface="Symbol"/>
                        <a:buChar char=""/>
                      </a:pPr>
                      <a:r>
                        <a:rPr lang="en-GB" sz="800" dirty="0">
                          <a:latin typeface="Garamond"/>
                          <a:ea typeface="Times New Roman"/>
                        </a:rPr>
                        <a:t>Facilitate meetings between support product/service providers and MEs</a:t>
                      </a:r>
                      <a:endParaRPr lang="en-US" sz="900" dirty="0">
                        <a:latin typeface="Times New Roman"/>
                        <a:ea typeface="Times New Roman"/>
                      </a:endParaRPr>
                    </a:p>
                    <a:p>
                      <a:pPr marL="342900" marR="0" lvl="0" indent="-342900">
                        <a:spcBef>
                          <a:spcPts val="0"/>
                        </a:spcBef>
                        <a:spcAft>
                          <a:spcPts val="0"/>
                        </a:spcAft>
                        <a:buFont typeface="Symbol"/>
                        <a:buChar char=""/>
                      </a:pPr>
                      <a:r>
                        <a:rPr lang="en-GB" sz="800" dirty="0">
                          <a:latin typeface="Garamond"/>
                          <a:ea typeface="Times New Roman"/>
                        </a:rPr>
                        <a:t>Facilitate training on handling/transport of fruits</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380">
                <a:tc>
                  <a:txBody>
                    <a:bodyPr/>
                    <a:lstStyle/>
                    <a:p>
                      <a:pPr marL="0" marR="0">
                        <a:spcBef>
                          <a:spcPts val="0"/>
                        </a:spcBef>
                        <a:spcAft>
                          <a:spcPts val="0"/>
                        </a:spcAft>
                      </a:pPr>
                      <a:r>
                        <a:rPr lang="en-GB" sz="800" dirty="0">
                          <a:latin typeface="Garamond"/>
                          <a:ea typeface="Times New Roman"/>
                        </a:rPr>
                        <a:t>Business Performance (MEs and others in the value chain)</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dirty="0">
                          <a:latin typeface="Times New Roman"/>
                          <a:ea typeface="Times New Roman"/>
                        </a:rPr>
                        <a:t>Requires business management knowledge of which many of the poor are lacking</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dirty="0">
                          <a:latin typeface="Garamond"/>
                          <a:ea typeface="Times New Roman"/>
                        </a:rPr>
                        <a:t>Facilitate training by BDS providers on business management practises</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61" name="Text Placeholder 3"/>
          <p:cNvSpPr>
            <a:spLocks noGrp="1"/>
          </p:cNvSpPr>
          <p:nvPr>
            <p:ph type="body" sz="half" idx="2"/>
          </p:nvPr>
        </p:nvSpPr>
        <p:spPr>
          <a:xfrm>
            <a:off x="457200" y="1435100"/>
            <a:ext cx="3008313" cy="4691063"/>
          </a:xfrm>
        </p:spPr>
        <p:txBody>
          <a:bodyPr/>
          <a:lstStyle/>
          <a:p>
            <a:pPr eaLnBrk="1" hangingPunct="1"/>
            <a:endParaRPr lang="en-US" smtClean="0"/>
          </a:p>
        </p:txBody>
      </p:sp>
      <p:grpSp>
        <p:nvGrpSpPr>
          <p:cNvPr id="31762" name="Group 5"/>
          <p:cNvGrpSpPr>
            <a:grpSpLocks noChangeAspect="1"/>
          </p:cNvGrpSpPr>
          <p:nvPr/>
        </p:nvGrpSpPr>
        <p:grpSpPr bwMode="auto">
          <a:xfrm>
            <a:off x="0" y="144463"/>
            <a:ext cx="9144000" cy="6488112"/>
            <a:chOff x="5" y="91"/>
            <a:chExt cx="5613" cy="4087"/>
          </a:xfrm>
        </p:grpSpPr>
        <p:sp>
          <p:nvSpPr>
            <p:cNvPr id="31764" name="AutoShape 4"/>
            <p:cNvSpPr>
              <a:spLocks noChangeAspect="1" noChangeArrowheads="1" noTextEdit="1"/>
            </p:cNvSpPr>
            <p:nvPr/>
          </p:nvSpPr>
          <p:spPr bwMode="auto">
            <a:xfrm>
              <a:off x="192" y="103"/>
              <a:ext cx="5424" cy="4073"/>
            </a:xfrm>
            <a:prstGeom prst="rect">
              <a:avLst/>
            </a:prstGeom>
            <a:noFill/>
            <a:ln w="9525">
              <a:noFill/>
              <a:miter lim="800000"/>
              <a:headEnd/>
              <a:tailEnd/>
            </a:ln>
          </p:spPr>
          <p:txBody>
            <a:bodyPr/>
            <a:lstStyle/>
            <a:p>
              <a:endParaRPr lang="en-US"/>
            </a:p>
          </p:txBody>
        </p:sp>
        <p:grpSp>
          <p:nvGrpSpPr>
            <p:cNvPr id="31765" name="Group 206"/>
            <p:cNvGrpSpPr>
              <a:grpSpLocks/>
            </p:cNvGrpSpPr>
            <p:nvPr/>
          </p:nvGrpSpPr>
          <p:grpSpPr bwMode="auto">
            <a:xfrm>
              <a:off x="5" y="91"/>
              <a:ext cx="5613" cy="4087"/>
              <a:chOff x="5" y="91"/>
              <a:chExt cx="5613" cy="4087"/>
            </a:xfrm>
          </p:grpSpPr>
          <p:sp>
            <p:nvSpPr>
              <p:cNvPr id="31800" name="Rectangle 6"/>
              <p:cNvSpPr>
                <a:spLocks noChangeArrowheads="1"/>
              </p:cNvSpPr>
              <p:nvPr/>
            </p:nvSpPr>
            <p:spPr bwMode="auto">
              <a:xfrm>
                <a:off x="5" y="102"/>
                <a:ext cx="5613" cy="4076"/>
              </a:xfrm>
              <a:prstGeom prst="rect">
                <a:avLst/>
              </a:prstGeom>
              <a:solidFill>
                <a:srgbClr val="FFFFFF"/>
              </a:solidFill>
              <a:ln w="9525">
                <a:noFill/>
                <a:miter lim="800000"/>
                <a:headEnd/>
                <a:tailEnd/>
              </a:ln>
            </p:spPr>
            <p:txBody>
              <a:bodyPr/>
              <a:lstStyle/>
              <a:p>
                <a:pPr eaLnBrk="0" hangingPunct="0"/>
                <a:endParaRPr lang="en-US"/>
              </a:p>
            </p:txBody>
          </p:sp>
          <p:pic>
            <p:nvPicPr>
              <p:cNvPr id="31801" name="Picture 7"/>
              <p:cNvPicPr>
                <a:picLocks noChangeAspect="1" noChangeArrowheads="1"/>
              </p:cNvPicPr>
              <p:nvPr/>
            </p:nvPicPr>
            <p:blipFill>
              <a:blip r:embed="rId3"/>
              <a:srcRect/>
              <a:stretch>
                <a:fillRect/>
              </a:stretch>
            </p:blipFill>
            <p:spPr bwMode="auto">
              <a:xfrm>
                <a:off x="3054" y="3345"/>
                <a:ext cx="786" cy="379"/>
              </a:xfrm>
              <a:prstGeom prst="rect">
                <a:avLst/>
              </a:prstGeom>
              <a:noFill/>
              <a:ln w="9525">
                <a:noFill/>
                <a:miter lim="800000"/>
                <a:headEnd/>
                <a:tailEnd/>
              </a:ln>
            </p:spPr>
          </p:pic>
          <p:pic>
            <p:nvPicPr>
              <p:cNvPr id="31802" name="Picture 8"/>
              <p:cNvPicPr>
                <a:picLocks noChangeAspect="1" noChangeArrowheads="1"/>
              </p:cNvPicPr>
              <p:nvPr/>
            </p:nvPicPr>
            <p:blipFill>
              <a:blip r:embed="rId4"/>
              <a:srcRect/>
              <a:stretch>
                <a:fillRect/>
              </a:stretch>
            </p:blipFill>
            <p:spPr bwMode="auto">
              <a:xfrm>
                <a:off x="3054" y="3345"/>
                <a:ext cx="786" cy="379"/>
              </a:xfrm>
              <a:prstGeom prst="rect">
                <a:avLst/>
              </a:prstGeom>
              <a:noFill/>
              <a:ln w="9525">
                <a:noFill/>
                <a:miter lim="800000"/>
                <a:headEnd/>
                <a:tailEnd/>
              </a:ln>
            </p:spPr>
          </p:pic>
          <p:pic>
            <p:nvPicPr>
              <p:cNvPr id="31803" name="Picture 9"/>
              <p:cNvPicPr>
                <a:picLocks noChangeAspect="1" noChangeArrowheads="1"/>
              </p:cNvPicPr>
              <p:nvPr/>
            </p:nvPicPr>
            <p:blipFill>
              <a:blip r:embed="rId5"/>
              <a:srcRect/>
              <a:stretch>
                <a:fillRect/>
              </a:stretch>
            </p:blipFill>
            <p:spPr bwMode="auto">
              <a:xfrm>
                <a:off x="3098" y="3369"/>
                <a:ext cx="715" cy="302"/>
              </a:xfrm>
              <a:prstGeom prst="rect">
                <a:avLst/>
              </a:prstGeom>
              <a:noFill/>
              <a:ln w="9525">
                <a:noFill/>
                <a:miter lim="800000"/>
                <a:headEnd/>
                <a:tailEnd/>
              </a:ln>
            </p:spPr>
          </p:pic>
          <p:pic>
            <p:nvPicPr>
              <p:cNvPr id="31804" name="Picture 10"/>
              <p:cNvPicPr>
                <a:picLocks noChangeAspect="1" noChangeArrowheads="1"/>
              </p:cNvPicPr>
              <p:nvPr/>
            </p:nvPicPr>
            <p:blipFill>
              <a:blip r:embed="rId6"/>
              <a:srcRect/>
              <a:stretch>
                <a:fillRect/>
              </a:stretch>
            </p:blipFill>
            <p:spPr bwMode="auto">
              <a:xfrm>
                <a:off x="3098" y="3369"/>
                <a:ext cx="715" cy="302"/>
              </a:xfrm>
              <a:prstGeom prst="rect">
                <a:avLst/>
              </a:prstGeom>
              <a:noFill/>
              <a:ln w="9525">
                <a:noFill/>
                <a:miter lim="800000"/>
                <a:headEnd/>
                <a:tailEnd/>
              </a:ln>
            </p:spPr>
          </p:pic>
          <p:pic>
            <p:nvPicPr>
              <p:cNvPr id="31805" name="Picture 11"/>
              <p:cNvPicPr>
                <a:picLocks noChangeAspect="1" noChangeArrowheads="1"/>
              </p:cNvPicPr>
              <p:nvPr/>
            </p:nvPicPr>
            <p:blipFill>
              <a:blip r:embed="rId7"/>
              <a:srcRect/>
              <a:stretch>
                <a:fillRect/>
              </a:stretch>
            </p:blipFill>
            <p:spPr bwMode="auto">
              <a:xfrm>
                <a:off x="3085" y="3361"/>
                <a:ext cx="724" cy="317"/>
              </a:xfrm>
              <a:prstGeom prst="rect">
                <a:avLst/>
              </a:prstGeom>
              <a:noFill/>
              <a:ln w="9525">
                <a:noFill/>
                <a:miter lim="800000"/>
                <a:headEnd/>
                <a:tailEnd/>
              </a:ln>
            </p:spPr>
          </p:pic>
          <p:sp>
            <p:nvSpPr>
              <p:cNvPr id="31806" name="Freeform 12"/>
              <p:cNvSpPr>
                <a:spLocks noEditPoints="1"/>
              </p:cNvSpPr>
              <p:nvPr/>
            </p:nvSpPr>
            <p:spPr bwMode="auto">
              <a:xfrm>
                <a:off x="3081" y="3359"/>
                <a:ext cx="732" cy="324"/>
              </a:xfrm>
              <a:custGeom>
                <a:avLst/>
                <a:gdLst>
                  <a:gd name="T0" fmla="*/ 0 w 6429"/>
                  <a:gd name="T1" fmla="*/ 0 h 2849"/>
                  <a:gd name="T2" fmla="*/ 0 w 6429"/>
                  <a:gd name="T3" fmla="*/ 0 h 2849"/>
                  <a:gd name="T4" fmla="*/ 0 w 6429"/>
                  <a:gd name="T5" fmla="*/ 0 h 2849"/>
                  <a:gd name="T6" fmla="*/ 0 w 6429"/>
                  <a:gd name="T7" fmla="*/ 0 h 2849"/>
                  <a:gd name="T8" fmla="*/ 0 w 6429"/>
                  <a:gd name="T9" fmla="*/ 0 h 2849"/>
                  <a:gd name="T10" fmla="*/ 0 w 6429"/>
                  <a:gd name="T11" fmla="*/ 0 h 2849"/>
                  <a:gd name="T12" fmla="*/ 0 w 6429"/>
                  <a:gd name="T13" fmla="*/ 0 h 2849"/>
                  <a:gd name="T14" fmla="*/ 0 w 6429"/>
                  <a:gd name="T15" fmla="*/ 0 h 2849"/>
                  <a:gd name="T16" fmla="*/ 0 w 6429"/>
                  <a:gd name="T17" fmla="*/ 0 h 2849"/>
                  <a:gd name="T18" fmla="*/ 0 w 6429"/>
                  <a:gd name="T19" fmla="*/ 0 h 2849"/>
                  <a:gd name="T20" fmla="*/ 0 w 6429"/>
                  <a:gd name="T21" fmla="*/ 0 h 2849"/>
                  <a:gd name="T22" fmla="*/ 0 w 6429"/>
                  <a:gd name="T23" fmla="*/ 0 h 2849"/>
                  <a:gd name="T24" fmla="*/ 0 w 6429"/>
                  <a:gd name="T25" fmla="*/ 0 h 2849"/>
                  <a:gd name="T26" fmla="*/ 0 w 6429"/>
                  <a:gd name="T27" fmla="*/ 0 h 2849"/>
                  <a:gd name="T28" fmla="*/ 0 w 6429"/>
                  <a:gd name="T29" fmla="*/ 0 h 2849"/>
                  <a:gd name="T30" fmla="*/ 0 w 6429"/>
                  <a:gd name="T31" fmla="*/ 0 h 2849"/>
                  <a:gd name="T32" fmla="*/ 0 w 6429"/>
                  <a:gd name="T33" fmla="*/ 0 h 2849"/>
                  <a:gd name="T34" fmla="*/ 0 w 6429"/>
                  <a:gd name="T35" fmla="*/ 0 h 2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9"/>
                  <a:gd name="T55" fmla="*/ 0 h 2849"/>
                  <a:gd name="T56" fmla="*/ 6429 w 6429"/>
                  <a:gd name="T57" fmla="*/ 2849 h 2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9" h="2849">
                    <a:moveTo>
                      <a:pt x="0" y="33"/>
                    </a:moveTo>
                    <a:cubicBezTo>
                      <a:pt x="0" y="15"/>
                      <a:pt x="15" y="0"/>
                      <a:pt x="33" y="0"/>
                    </a:cubicBezTo>
                    <a:lnTo>
                      <a:pt x="6396" y="0"/>
                    </a:lnTo>
                    <a:cubicBezTo>
                      <a:pt x="6414" y="0"/>
                      <a:pt x="6429" y="15"/>
                      <a:pt x="6429" y="33"/>
                    </a:cubicBezTo>
                    <a:lnTo>
                      <a:pt x="6429" y="2816"/>
                    </a:lnTo>
                    <a:cubicBezTo>
                      <a:pt x="6429" y="2835"/>
                      <a:pt x="6414" y="2849"/>
                      <a:pt x="6396" y="2849"/>
                    </a:cubicBezTo>
                    <a:lnTo>
                      <a:pt x="33" y="2849"/>
                    </a:lnTo>
                    <a:cubicBezTo>
                      <a:pt x="15" y="2849"/>
                      <a:pt x="0" y="2835"/>
                      <a:pt x="0" y="2816"/>
                    </a:cubicBezTo>
                    <a:lnTo>
                      <a:pt x="0" y="33"/>
                    </a:lnTo>
                    <a:close/>
                    <a:moveTo>
                      <a:pt x="66" y="2816"/>
                    </a:moveTo>
                    <a:lnTo>
                      <a:pt x="33" y="2783"/>
                    </a:lnTo>
                    <a:lnTo>
                      <a:pt x="6396" y="2783"/>
                    </a:lnTo>
                    <a:lnTo>
                      <a:pt x="6362" y="2816"/>
                    </a:lnTo>
                    <a:lnTo>
                      <a:pt x="6362" y="33"/>
                    </a:lnTo>
                    <a:lnTo>
                      <a:pt x="6396" y="66"/>
                    </a:lnTo>
                    <a:lnTo>
                      <a:pt x="33" y="66"/>
                    </a:lnTo>
                    <a:lnTo>
                      <a:pt x="66" y="33"/>
                    </a:lnTo>
                    <a:lnTo>
                      <a:pt x="66" y="2816"/>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07" name="Rectangle 13"/>
              <p:cNvSpPr>
                <a:spLocks noChangeArrowheads="1"/>
              </p:cNvSpPr>
              <p:nvPr/>
            </p:nvSpPr>
            <p:spPr bwMode="auto">
              <a:xfrm>
                <a:off x="3166" y="3403"/>
                <a:ext cx="54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Low Knowledge and </a:t>
                </a:r>
                <a:endParaRPr lang="en-US"/>
              </a:p>
            </p:txBody>
          </p:sp>
          <p:sp>
            <p:nvSpPr>
              <p:cNvPr id="31808" name="Rectangle 14"/>
              <p:cNvSpPr>
                <a:spLocks noChangeArrowheads="1"/>
              </p:cNvSpPr>
              <p:nvPr/>
            </p:nvSpPr>
            <p:spPr bwMode="auto">
              <a:xfrm>
                <a:off x="3249" y="3477"/>
                <a:ext cx="38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skills in Group </a:t>
                </a:r>
                <a:endParaRPr lang="en-US"/>
              </a:p>
            </p:txBody>
          </p:sp>
          <p:sp>
            <p:nvSpPr>
              <p:cNvPr id="31809" name="Rectangle 15"/>
              <p:cNvSpPr>
                <a:spLocks noChangeArrowheads="1"/>
              </p:cNvSpPr>
              <p:nvPr/>
            </p:nvSpPr>
            <p:spPr bwMode="auto">
              <a:xfrm>
                <a:off x="3258" y="3551"/>
                <a:ext cx="35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Management</a:t>
                </a:r>
                <a:endParaRPr lang="en-US"/>
              </a:p>
            </p:txBody>
          </p:sp>
          <p:pic>
            <p:nvPicPr>
              <p:cNvPr id="31810" name="Picture 16"/>
              <p:cNvPicPr>
                <a:picLocks noChangeAspect="1" noChangeArrowheads="1"/>
              </p:cNvPicPr>
              <p:nvPr/>
            </p:nvPicPr>
            <p:blipFill>
              <a:blip r:embed="rId8"/>
              <a:srcRect/>
              <a:stretch>
                <a:fillRect/>
              </a:stretch>
            </p:blipFill>
            <p:spPr bwMode="auto">
              <a:xfrm>
                <a:off x="4683" y="2394"/>
                <a:ext cx="786" cy="373"/>
              </a:xfrm>
              <a:prstGeom prst="rect">
                <a:avLst/>
              </a:prstGeom>
              <a:noFill/>
              <a:ln w="9525">
                <a:noFill/>
                <a:miter lim="800000"/>
                <a:headEnd/>
                <a:tailEnd/>
              </a:ln>
            </p:spPr>
          </p:pic>
          <p:pic>
            <p:nvPicPr>
              <p:cNvPr id="31811" name="Picture 17"/>
              <p:cNvPicPr>
                <a:picLocks noChangeAspect="1" noChangeArrowheads="1"/>
              </p:cNvPicPr>
              <p:nvPr/>
            </p:nvPicPr>
            <p:blipFill>
              <a:blip r:embed="rId9"/>
              <a:srcRect/>
              <a:stretch>
                <a:fillRect/>
              </a:stretch>
            </p:blipFill>
            <p:spPr bwMode="auto">
              <a:xfrm>
                <a:off x="4683" y="2394"/>
                <a:ext cx="786" cy="373"/>
              </a:xfrm>
              <a:prstGeom prst="rect">
                <a:avLst/>
              </a:prstGeom>
              <a:noFill/>
              <a:ln w="9525">
                <a:noFill/>
                <a:miter lim="800000"/>
                <a:headEnd/>
                <a:tailEnd/>
              </a:ln>
            </p:spPr>
          </p:pic>
          <p:pic>
            <p:nvPicPr>
              <p:cNvPr id="31812" name="Picture 18"/>
              <p:cNvPicPr>
                <a:picLocks noChangeAspect="1" noChangeArrowheads="1"/>
              </p:cNvPicPr>
              <p:nvPr/>
            </p:nvPicPr>
            <p:blipFill>
              <a:blip r:embed="rId10"/>
              <a:srcRect/>
              <a:stretch>
                <a:fillRect/>
              </a:stretch>
            </p:blipFill>
            <p:spPr bwMode="auto">
              <a:xfrm>
                <a:off x="4732" y="2452"/>
                <a:ext cx="709" cy="228"/>
              </a:xfrm>
              <a:prstGeom prst="rect">
                <a:avLst/>
              </a:prstGeom>
              <a:noFill/>
              <a:ln w="9525">
                <a:noFill/>
                <a:miter lim="800000"/>
                <a:headEnd/>
                <a:tailEnd/>
              </a:ln>
            </p:spPr>
          </p:pic>
          <p:pic>
            <p:nvPicPr>
              <p:cNvPr id="31813" name="Picture 19"/>
              <p:cNvPicPr>
                <a:picLocks noChangeAspect="1" noChangeArrowheads="1"/>
              </p:cNvPicPr>
              <p:nvPr/>
            </p:nvPicPr>
            <p:blipFill>
              <a:blip r:embed="rId11"/>
              <a:srcRect/>
              <a:stretch>
                <a:fillRect/>
              </a:stretch>
            </p:blipFill>
            <p:spPr bwMode="auto">
              <a:xfrm>
                <a:off x="4732" y="2452"/>
                <a:ext cx="709" cy="228"/>
              </a:xfrm>
              <a:prstGeom prst="rect">
                <a:avLst/>
              </a:prstGeom>
              <a:noFill/>
              <a:ln w="9525">
                <a:noFill/>
                <a:miter lim="800000"/>
                <a:headEnd/>
                <a:tailEnd/>
              </a:ln>
            </p:spPr>
          </p:pic>
          <p:pic>
            <p:nvPicPr>
              <p:cNvPr id="31814" name="Picture 20"/>
              <p:cNvPicPr>
                <a:picLocks noChangeAspect="1" noChangeArrowheads="1"/>
              </p:cNvPicPr>
              <p:nvPr/>
            </p:nvPicPr>
            <p:blipFill>
              <a:blip r:embed="rId12"/>
              <a:srcRect/>
              <a:stretch>
                <a:fillRect/>
              </a:stretch>
            </p:blipFill>
            <p:spPr bwMode="auto">
              <a:xfrm>
                <a:off x="4712" y="2410"/>
                <a:ext cx="724" cy="312"/>
              </a:xfrm>
              <a:prstGeom prst="rect">
                <a:avLst/>
              </a:prstGeom>
              <a:noFill/>
              <a:ln w="9525">
                <a:noFill/>
                <a:miter lim="800000"/>
                <a:headEnd/>
                <a:tailEnd/>
              </a:ln>
            </p:spPr>
          </p:pic>
          <p:sp>
            <p:nvSpPr>
              <p:cNvPr id="31815" name="Freeform 21"/>
              <p:cNvSpPr>
                <a:spLocks noEditPoints="1"/>
              </p:cNvSpPr>
              <p:nvPr/>
            </p:nvSpPr>
            <p:spPr bwMode="auto">
              <a:xfrm>
                <a:off x="4709" y="2408"/>
                <a:ext cx="732" cy="319"/>
              </a:xfrm>
              <a:custGeom>
                <a:avLst/>
                <a:gdLst>
                  <a:gd name="T0" fmla="*/ 0 w 3214"/>
                  <a:gd name="T1" fmla="*/ 0 h 1399"/>
                  <a:gd name="T2" fmla="*/ 0 w 3214"/>
                  <a:gd name="T3" fmla="*/ 0 h 1399"/>
                  <a:gd name="T4" fmla="*/ 0 w 3214"/>
                  <a:gd name="T5" fmla="*/ 0 h 1399"/>
                  <a:gd name="T6" fmla="*/ 0 w 3214"/>
                  <a:gd name="T7" fmla="*/ 0 h 1399"/>
                  <a:gd name="T8" fmla="*/ 0 w 3214"/>
                  <a:gd name="T9" fmla="*/ 0 h 1399"/>
                  <a:gd name="T10" fmla="*/ 0 w 3214"/>
                  <a:gd name="T11" fmla="*/ 0 h 1399"/>
                  <a:gd name="T12" fmla="*/ 0 w 3214"/>
                  <a:gd name="T13" fmla="*/ 0 h 1399"/>
                  <a:gd name="T14" fmla="*/ 0 w 3214"/>
                  <a:gd name="T15" fmla="*/ 0 h 1399"/>
                  <a:gd name="T16" fmla="*/ 0 w 3214"/>
                  <a:gd name="T17" fmla="*/ 0 h 1399"/>
                  <a:gd name="T18" fmla="*/ 0 w 3214"/>
                  <a:gd name="T19" fmla="*/ 0 h 1399"/>
                  <a:gd name="T20" fmla="*/ 0 w 3214"/>
                  <a:gd name="T21" fmla="*/ 0 h 1399"/>
                  <a:gd name="T22" fmla="*/ 0 w 3214"/>
                  <a:gd name="T23" fmla="*/ 0 h 1399"/>
                  <a:gd name="T24" fmla="*/ 0 w 3214"/>
                  <a:gd name="T25" fmla="*/ 0 h 1399"/>
                  <a:gd name="T26" fmla="*/ 0 w 3214"/>
                  <a:gd name="T27" fmla="*/ 0 h 1399"/>
                  <a:gd name="T28" fmla="*/ 0 w 3214"/>
                  <a:gd name="T29" fmla="*/ 0 h 1399"/>
                  <a:gd name="T30" fmla="*/ 0 w 3214"/>
                  <a:gd name="T31" fmla="*/ 0 h 1399"/>
                  <a:gd name="T32" fmla="*/ 0 w 3214"/>
                  <a:gd name="T33" fmla="*/ 0 h 1399"/>
                  <a:gd name="T34" fmla="*/ 0 w 3214"/>
                  <a:gd name="T35" fmla="*/ 0 h 1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4"/>
                  <a:gd name="T55" fmla="*/ 0 h 1399"/>
                  <a:gd name="T56" fmla="*/ 3214 w 3214"/>
                  <a:gd name="T57" fmla="*/ 1399 h 13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4" h="1399">
                    <a:moveTo>
                      <a:pt x="0" y="16"/>
                    </a:moveTo>
                    <a:cubicBezTo>
                      <a:pt x="0" y="7"/>
                      <a:pt x="7" y="0"/>
                      <a:pt x="16" y="0"/>
                    </a:cubicBezTo>
                    <a:lnTo>
                      <a:pt x="3198" y="0"/>
                    </a:lnTo>
                    <a:cubicBezTo>
                      <a:pt x="3207" y="0"/>
                      <a:pt x="3214" y="7"/>
                      <a:pt x="3214" y="16"/>
                    </a:cubicBezTo>
                    <a:lnTo>
                      <a:pt x="3214" y="1383"/>
                    </a:lnTo>
                    <a:cubicBezTo>
                      <a:pt x="3214" y="1392"/>
                      <a:pt x="3207" y="1399"/>
                      <a:pt x="3198" y="1399"/>
                    </a:cubicBezTo>
                    <a:lnTo>
                      <a:pt x="16" y="1399"/>
                    </a:lnTo>
                    <a:cubicBezTo>
                      <a:pt x="7" y="1399"/>
                      <a:pt x="0" y="1392"/>
                      <a:pt x="0" y="1383"/>
                    </a:cubicBezTo>
                    <a:lnTo>
                      <a:pt x="0" y="16"/>
                    </a:lnTo>
                    <a:close/>
                    <a:moveTo>
                      <a:pt x="33" y="1383"/>
                    </a:moveTo>
                    <a:lnTo>
                      <a:pt x="16" y="1366"/>
                    </a:lnTo>
                    <a:lnTo>
                      <a:pt x="3198" y="1366"/>
                    </a:lnTo>
                    <a:lnTo>
                      <a:pt x="3181" y="1383"/>
                    </a:lnTo>
                    <a:lnTo>
                      <a:pt x="3181" y="16"/>
                    </a:lnTo>
                    <a:lnTo>
                      <a:pt x="3198" y="33"/>
                    </a:lnTo>
                    <a:lnTo>
                      <a:pt x="16" y="33"/>
                    </a:lnTo>
                    <a:lnTo>
                      <a:pt x="33" y="16"/>
                    </a:lnTo>
                    <a:lnTo>
                      <a:pt x="33" y="1383"/>
                    </a:lnTo>
                    <a:close/>
                  </a:path>
                </a:pathLst>
              </a:custGeom>
              <a:solidFill>
                <a:srgbClr val="46AAC5"/>
              </a:solidFill>
              <a:ln w="0">
                <a:solidFill>
                  <a:srgbClr val="46AAC5"/>
                </a:solidFill>
                <a:round/>
                <a:headEnd/>
                <a:tailEnd/>
              </a:ln>
            </p:spPr>
            <p:txBody>
              <a:bodyPr/>
              <a:lstStyle/>
              <a:p>
                <a:pPr eaLnBrk="0" hangingPunct="0"/>
                <a:endParaRPr lang="en-US"/>
              </a:p>
            </p:txBody>
          </p:sp>
          <p:sp>
            <p:nvSpPr>
              <p:cNvPr id="2" name="Rectangle 22"/>
              <p:cNvSpPr>
                <a:spLocks noChangeArrowheads="1"/>
              </p:cNvSpPr>
              <p:nvPr/>
            </p:nvSpPr>
            <p:spPr bwMode="auto">
              <a:xfrm>
                <a:off x="4729" y="2448"/>
                <a:ext cx="695" cy="102"/>
              </a:xfrm>
              <a:prstGeom prst="rect">
                <a:avLst/>
              </a:prstGeom>
              <a:noFill/>
              <a:ln w="9525">
                <a:noFill/>
                <a:miter lim="800000"/>
                <a:headEnd/>
                <a:tailEnd/>
              </a:ln>
            </p:spPr>
            <p:txBody>
              <a:bodyPr wrap="none" lIns="0" tIns="0" rIns="0" bIns="0">
                <a:spAutoFit/>
              </a:bodyPr>
              <a:lstStyle/>
              <a:p>
                <a:pPr eaLnBrk="0" hangingPunct="0">
                  <a:defRPr/>
                </a:pPr>
                <a:r>
                  <a:rPr lang="en-US" sz="1050" dirty="0">
                    <a:solidFill>
                      <a:srgbClr val="404040"/>
                    </a:solidFill>
                    <a:latin typeface="Calibri" pitchFamily="34" charset="0"/>
                    <a:ea typeface="ＭＳ Ｐゴシック"/>
                    <a:cs typeface="+mn-cs"/>
                  </a:rPr>
                  <a:t>Poor Quality, Supply </a:t>
                </a:r>
                <a:endParaRPr lang="en-US" sz="1050" dirty="0">
                  <a:ea typeface="ＭＳ Ｐゴシック"/>
                  <a:cs typeface="+mn-cs"/>
                </a:endParaRPr>
              </a:p>
            </p:txBody>
          </p:sp>
          <p:sp>
            <p:nvSpPr>
              <p:cNvPr id="31817" name="Rectangle 23"/>
              <p:cNvSpPr>
                <a:spLocks noChangeArrowheads="1"/>
              </p:cNvSpPr>
              <p:nvPr/>
            </p:nvSpPr>
            <p:spPr bwMode="auto">
              <a:xfrm>
                <a:off x="4776" y="2561"/>
                <a:ext cx="655" cy="107"/>
              </a:xfrm>
              <a:prstGeom prst="rect">
                <a:avLst/>
              </a:prstGeom>
              <a:noFill/>
              <a:ln w="9525">
                <a:noFill/>
                <a:miter lim="800000"/>
                <a:headEnd/>
                <a:tailEnd/>
              </a:ln>
            </p:spPr>
            <p:txBody>
              <a:bodyPr lIns="0" tIns="0" rIns="0" bIns="0">
                <a:spAutoFit/>
              </a:bodyPr>
              <a:lstStyle/>
              <a:p>
                <a:pPr eaLnBrk="0" hangingPunct="0"/>
                <a:r>
                  <a:rPr lang="en-US" sz="1100">
                    <a:solidFill>
                      <a:srgbClr val="404040"/>
                    </a:solidFill>
                    <a:latin typeface="Calibri" pitchFamily="34" charset="0"/>
                  </a:rPr>
                  <a:t>&amp; Biz Mgt skills</a:t>
                </a:r>
                <a:endParaRPr lang="en-US" sz="1100"/>
              </a:p>
            </p:txBody>
          </p:sp>
          <p:pic>
            <p:nvPicPr>
              <p:cNvPr id="31818" name="Picture 24"/>
              <p:cNvPicPr>
                <a:picLocks noChangeAspect="1" noChangeArrowheads="1"/>
              </p:cNvPicPr>
              <p:nvPr/>
            </p:nvPicPr>
            <p:blipFill>
              <a:blip r:embed="rId13"/>
              <a:srcRect/>
              <a:stretch>
                <a:fillRect/>
              </a:stretch>
            </p:blipFill>
            <p:spPr bwMode="auto">
              <a:xfrm>
                <a:off x="1744" y="899"/>
                <a:ext cx="2458" cy="288"/>
              </a:xfrm>
              <a:prstGeom prst="rect">
                <a:avLst/>
              </a:prstGeom>
              <a:noFill/>
              <a:ln w="9525">
                <a:noFill/>
                <a:miter lim="800000"/>
                <a:headEnd/>
                <a:tailEnd/>
              </a:ln>
            </p:spPr>
          </p:pic>
          <p:pic>
            <p:nvPicPr>
              <p:cNvPr id="31819" name="Picture 25"/>
              <p:cNvPicPr>
                <a:picLocks noChangeAspect="1" noChangeArrowheads="1"/>
              </p:cNvPicPr>
              <p:nvPr/>
            </p:nvPicPr>
            <p:blipFill>
              <a:blip r:embed="rId14"/>
              <a:srcRect/>
              <a:stretch>
                <a:fillRect/>
              </a:stretch>
            </p:blipFill>
            <p:spPr bwMode="auto">
              <a:xfrm>
                <a:off x="1744" y="899"/>
                <a:ext cx="2458" cy="288"/>
              </a:xfrm>
              <a:prstGeom prst="rect">
                <a:avLst/>
              </a:prstGeom>
              <a:noFill/>
              <a:ln w="9525">
                <a:noFill/>
                <a:miter lim="800000"/>
                <a:headEnd/>
                <a:tailEnd/>
              </a:ln>
            </p:spPr>
          </p:pic>
          <p:pic>
            <p:nvPicPr>
              <p:cNvPr id="31820" name="Picture 26"/>
              <p:cNvPicPr>
                <a:picLocks noChangeAspect="1" noChangeArrowheads="1"/>
              </p:cNvPicPr>
              <p:nvPr/>
            </p:nvPicPr>
            <p:blipFill>
              <a:blip r:embed="rId15"/>
              <a:srcRect/>
              <a:stretch>
                <a:fillRect/>
              </a:stretch>
            </p:blipFill>
            <p:spPr bwMode="auto">
              <a:xfrm>
                <a:off x="1773" y="916"/>
                <a:ext cx="2398" cy="228"/>
              </a:xfrm>
              <a:prstGeom prst="rect">
                <a:avLst/>
              </a:prstGeom>
              <a:noFill/>
              <a:ln w="9525">
                <a:noFill/>
                <a:miter lim="800000"/>
                <a:headEnd/>
                <a:tailEnd/>
              </a:ln>
            </p:spPr>
          </p:pic>
          <p:sp>
            <p:nvSpPr>
              <p:cNvPr id="31821" name="Freeform 27"/>
              <p:cNvSpPr>
                <a:spLocks noEditPoints="1"/>
              </p:cNvSpPr>
              <p:nvPr/>
            </p:nvSpPr>
            <p:spPr bwMode="auto">
              <a:xfrm>
                <a:off x="1770" y="913"/>
                <a:ext cx="2404" cy="234"/>
              </a:xfrm>
              <a:custGeom>
                <a:avLst/>
                <a:gdLst>
                  <a:gd name="T0" fmla="*/ 0 w 10570"/>
                  <a:gd name="T1" fmla="*/ 0 h 1027"/>
                  <a:gd name="T2" fmla="*/ 0 w 10570"/>
                  <a:gd name="T3" fmla="*/ 0 h 1027"/>
                  <a:gd name="T4" fmla="*/ 0 w 10570"/>
                  <a:gd name="T5" fmla="*/ 0 h 1027"/>
                  <a:gd name="T6" fmla="*/ 0 w 10570"/>
                  <a:gd name="T7" fmla="*/ 0 h 1027"/>
                  <a:gd name="T8" fmla="*/ 0 w 10570"/>
                  <a:gd name="T9" fmla="*/ 0 h 1027"/>
                  <a:gd name="T10" fmla="*/ 0 w 10570"/>
                  <a:gd name="T11" fmla="*/ 0 h 1027"/>
                  <a:gd name="T12" fmla="*/ 0 w 10570"/>
                  <a:gd name="T13" fmla="*/ 0 h 1027"/>
                  <a:gd name="T14" fmla="*/ 0 w 10570"/>
                  <a:gd name="T15" fmla="*/ 0 h 1027"/>
                  <a:gd name="T16" fmla="*/ 0 w 10570"/>
                  <a:gd name="T17" fmla="*/ 0 h 1027"/>
                  <a:gd name="T18" fmla="*/ 0 w 10570"/>
                  <a:gd name="T19" fmla="*/ 0 h 1027"/>
                  <a:gd name="T20" fmla="*/ 0 w 10570"/>
                  <a:gd name="T21" fmla="*/ 0 h 1027"/>
                  <a:gd name="T22" fmla="*/ 0 w 10570"/>
                  <a:gd name="T23" fmla="*/ 0 h 1027"/>
                  <a:gd name="T24" fmla="*/ 0 w 10570"/>
                  <a:gd name="T25" fmla="*/ 0 h 1027"/>
                  <a:gd name="T26" fmla="*/ 0 w 10570"/>
                  <a:gd name="T27" fmla="*/ 0 h 1027"/>
                  <a:gd name="T28" fmla="*/ 0 w 10570"/>
                  <a:gd name="T29" fmla="*/ 0 h 1027"/>
                  <a:gd name="T30" fmla="*/ 0 w 10570"/>
                  <a:gd name="T31" fmla="*/ 0 h 1027"/>
                  <a:gd name="T32" fmla="*/ 0 w 10570"/>
                  <a:gd name="T33" fmla="*/ 0 h 1027"/>
                  <a:gd name="T34" fmla="*/ 0 w 10570"/>
                  <a:gd name="T35" fmla="*/ 0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70"/>
                  <a:gd name="T55" fmla="*/ 0 h 1027"/>
                  <a:gd name="T56" fmla="*/ 10570 w 10570"/>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70" h="1027">
                    <a:moveTo>
                      <a:pt x="0" y="17"/>
                    </a:moveTo>
                    <a:cubicBezTo>
                      <a:pt x="0" y="8"/>
                      <a:pt x="7" y="0"/>
                      <a:pt x="16" y="0"/>
                    </a:cubicBezTo>
                    <a:lnTo>
                      <a:pt x="10554" y="0"/>
                    </a:lnTo>
                    <a:cubicBezTo>
                      <a:pt x="10563" y="0"/>
                      <a:pt x="10570" y="8"/>
                      <a:pt x="10570" y="17"/>
                    </a:cubicBezTo>
                    <a:lnTo>
                      <a:pt x="10570" y="1011"/>
                    </a:lnTo>
                    <a:cubicBezTo>
                      <a:pt x="10570" y="1020"/>
                      <a:pt x="10563" y="1027"/>
                      <a:pt x="10554" y="1027"/>
                    </a:cubicBezTo>
                    <a:lnTo>
                      <a:pt x="16" y="1027"/>
                    </a:lnTo>
                    <a:cubicBezTo>
                      <a:pt x="7" y="1027"/>
                      <a:pt x="0" y="1020"/>
                      <a:pt x="0" y="1011"/>
                    </a:cubicBezTo>
                    <a:lnTo>
                      <a:pt x="0" y="17"/>
                    </a:lnTo>
                    <a:close/>
                    <a:moveTo>
                      <a:pt x="33" y="1011"/>
                    </a:moveTo>
                    <a:lnTo>
                      <a:pt x="16" y="994"/>
                    </a:lnTo>
                    <a:lnTo>
                      <a:pt x="10554" y="994"/>
                    </a:lnTo>
                    <a:lnTo>
                      <a:pt x="10537" y="1011"/>
                    </a:lnTo>
                    <a:lnTo>
                      <a:pt x="10537" y="17"/>
                    </a:lnTo>
                    <a:lnTo>
                      <a:pt x="10554" y="33"/>
                    </a:lnTo>
                    <a:lnTo>
                      <a:pt x="16" y="33"/>
                    </a:lnTo>
                    <a:lnTo>
                      <a:pt x="33" y="17"/>
                    </a:lnTo>
                    <a:lnTo>
                      <a:pt x="33" y="1011"/>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22" name="Rectangle 28"/>
              <p:cNvSpPr>
                <a:spLocks noChangeArrowheads="1"/>
              </p:cNvSpPr>
              <p:nvPr/>
            </p:nvSpPr>
            <p:spPr bwMode="auto">
              <a:xfrm>
                <a:off x="1824" y="1008"/>
                <a:ext cx="2264"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Low Volume, Low Quality and Exclusion of Poor and HIV Affected</a:t>
                </a:r>
                <a:endParaRPr lang="en-US" sz="1100"/>
              </a:p>
            </p:txBody>
          </p:sp>
          <p:sp>
            <p:nvSpPr>
              <p:cNvPr id="31823" name="Rectangle 29"/>
              <p:cNvSpPr>
                <a:spLocks noChangeArrowheads="1"/>
              </p:cNvSpPr>
              <p:nvPr/>
            </p:nvSpPr>
            <p:spPr bwMode="auto">
              <a:xfrm>
                <a:off x="372" y="329"/>
                <a:ext cx="4839" cy="226"/>
              </a:xfrm>
              <a:prstGeom prst="rect">
                <a:avLst/>
              </a:prstGeom>
              <a:solidFill>
                <a:srgbClr val="FFFFFF"/>
              </a:solidFill>
              <a:ln w="9525">
                <a:noFill/>
                <a:miter lim="800000"/>
                <a:headEnd/>
                <a:tailEnd/>
              </a:ln>
            </p:spPr>
            <p:txBody>
              <a:bodyPr/>
              <a:lstStyle/>
              <a:p>
                <a:pPr eaLnBrk="0" hangingPunct="0"/>
                <a:endParaRPr lang="en-US"/>
              </a:p>
            </p:txBody>
          </p:sp>
          <p:sp>
            <p:nvSpPr>
              <p:cNvPr id="31824" name="Freeform 30"/>
              <p:cNvSpPr>
                <a:spLocks noEditPoints="1"/>
              </p:cNvSpPr>
              <p:nvPr/>
            </p:nvSpPr>
            <p:spPr bwMode="auto">
              <a:xfrm>
                <a:off x="368" y="325"/>
                <a:ext cx="4846" cy="234"/>
              </a:xfrm>
              <a:custGeom>
                <a:avLst/>
                <a:gdLst>
                  <a:gd name="T0" fmla="*/ 0 w 21307"/>
                  <a:gd name="T1" fmla="*/ 0 h 1027"/>
                  <a:gd name="T2" fmla="*/ 0 w 21307"/>
                  <a:gd name="T3" fmla="*/ 0 h 1027"/>
                  <a:gd name="T4" fmla="*/ 0 w 21307"/>
                  <a:gd name="T5" fmla="*/ 0 h 1027"/>
                  <a:gd name="T6" fmla="*/ 0 w 21307"/>
                  <a:gd name="T7" fmla="*/ 0 h 1027"/>
                  <a:gd name="T8" fmla="*/ 0 w 21307"/>
                  <a:gd name="T9" fmla="*/ 0 h 1027"/>
                  <a:gd name="T10" fmla="*/ 0 w 21307"/>
                  <a:gd name="T11" fmla="*/ 0 h 1027"/>
                  <a:gd name="T12" fmla="*/ 0 w 21307"/>
                  <a:gd name="T13" fmla="*/ 0 h 1027"/>
                  <a:gd name="T14" fmla="*/ 0 w 21307"/>
                  <a:gd name="T15" fmla="*/ 0 h 1027"/>
                  <a:gd name="T16" fmla="*/ 0 w 21307"/>
                  <a:gd name="T17" fmla="*/ 0 h 1027"/>
                  <a:gd name="T18" fmla="*/ 0 w 21307"/>
                  <a:gd name="T19" fmla="*/ 0 h 1027"/>
                  <a:gd name="T20" fmla="*/ 0 w 21307"/>
                  <a:gd name="T21" fmla="*/ 0 h 1027"/>
                  <a:gd name="T22" fmla="*/ 0 w 21307"/>
                  <a:gd name="T23" fmla="*/ 0 h 1027"/>
                  <a:gd name="T24" fmla="*/ 0 w 21307"/>
                  <a:gd name="T25" fmla="*/ 0 h 1027"/>
                  <a:gd name="T26" fmla="*/ 0 w 21307"/>
                  <a:gd name="T27" fmla="*/ 0 h 1027"/>
                  <a:gd name="T28" fmla="*/ 0 w 21307"/>
                  <a:gd name="T29" fmla="*/ 0 h 1027"/>
                  <a:gd name="T30" fmla="*/ 0 w 21307"/>
                  <a:gd name="T31" fmla="*/ 0 h 1027"/>
                  <a:gd name="T32" fmla="*/ 0 w 21307"/>
                  <a:gd name="T33" fmla="*/ 0 h 1027"/>
                  <a:gd name="T34" fmla="*/ 0 w 21307"/>
                  <a:gd name="T35" fmla="*/ 0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07"/>
                  <a:gd name="T55" fmla="*/ 0 h 1027"/>
                  <a:gd name="T56" fmla="*/ 21307 w 21307"/>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07" h="1027">
                    <a:moveTo>
                      <a:pt x="0" y="16"/>
                    </a:moveTo>
                    <a:cubicBezTo>
                      <a:pt x="0" y="7"/>
                      <a:pt x="8" y="0"/>
                      <a:pt x="17" y="0"/>
                    </a:cubicBezTo>
                    <a:lnTo>
                      <a:pt x="21290" y="0"/>
                    </a:lnTo>
                    <a:cubicBezTo>
                      <a:pt x="21300" y="0"/>
                      <a:pt x="21307" y="7"/>
                      <a:pt x="21307" y="16"/>
                    </a:cubicBezTo>
                    <a:lnTo>
                      <a:pt x="21307" y="1010"/>
                    </a:lnTo>
                    <a:cubicBezTo>
                      <a:pt x="21307" y="1020"/>
                      <a:pt x="21300" y="1027"/>
                      <a:pt x="21290" y="1027"/>
                    </a:cubicBezTo>
                    <a:lnTo>
                      <a:pt x="17" y="1027"/>
                    </a:lnTo>
                    <a:cubicBezTo>
                      <a:pt x="8" y="1027"/>
                      <a:pt x="0" y="1020"/>
                      <a:pt x="0" y="1010"/>
                    </a:cubicBezTo>
                    <a:lnTo>
                      <a:pt x="0" y="16"/>
                    </a:lnTo>
                    <a:close/>
                    <a:moveTo>
                      <a:pt x="33" y="1010"/>
                    </a:moveTo>
                    <a:lnTo>
                      <a:pt x="17" y="994"/>
                    </a:lnTo>
                    <a:lnTo>
                      <a:pt x="21290" y="994"/>
                    </a:lnTo>
                    <a:lnTo>
                      <a:pt x="21274" y="1010"/>
                    </a:lnTo>
                    <a:lnTo>
                      <a:pt x="21274" y="16"/>
                    </a:lnTo>
                    <a:lnTo>
                      <a:pt x="21290" y="33"/>
                    </a:lnTo>
                    <a:lnTo>
                      <a:pt x="17" y="33"/>
                    </a:lnTo>
                    <a:lnTo>
                      <a:pt x="33" y="16"/>
                    </a:lnTo>
                    <a:lnTo>
                      <a:pt x="33" y="1010"/>
                    </a:lnTo>
                    <a:close/>
                  </a:path>
                </a:pathLst>
              </a:custGeom>
              <a:solidFill>
                <a:srgbClr val="000000"/>
              </a:solidFill>
              <a:ln w="0">
                <a:solidFill>
                  <a:srgbClr val="000000"/>
                </a:solidFill>
                <a:round/>
                <a:headEnd/>
                <a:tailEnd/>
              </a:ln>
            </p:spPr>
            <p:txBody>
              <a:bodyPr/>
              <a:lstStyle/>
              <a:p>
                <a:pPr eaLnBrk="0" hangingPunct="0"/>
                <a:endParaRPr lang="en-US"/>
              </a:p>
            </p:txBody>
          </p:sp>
          <p:sp>
            <p:nvSpPr>
              <p:cNvPr id="31825" name="Rectangle 31"/>
              <p:cNvSpPr>
                <a:spLocks noChangeArrowheads="1"/>
              </p:cNvSpPr>
              <p:nvPr/>
            </p:nvSpPr>
            <p:spPr bwMode="auto">
              <a:xfrm>
                <a:off x="434" y="331"/>
                <a:ext cx="693"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GOAL STATEMENT: </a:t>
                </a:r>
                <a:endParaRPr lang="en-US"/>
              </a:p>
            </p:txBody>
          </p:sp>
          <p:sp>
            <p:nvSpPr>
              <p:cNvPr id="31826" name="Rectangle 32"/>
              <p:cNvSpPr>
                <a:spLocks noChangeArrowheads="1"/>
              </p:cNvSpPr>
              <p:nvPr/>
            </p:nvSpPr>
            <p:spPr bwMode="auto">
              <a:xfrm>
                <a:off x="1518" y="331"/>
                <a:ext cx="950"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Increased income for micro</a:t>
                </a:r>
                <a:endParaRPr lang="en-US"/>
              </a:p>
            </p:txBody>
          </p:sp>
          <p:sp>
            <p:nvSpPr>
              <p:cNvPr id="31827" name="Rectangle 33"/>
              <p:cNvSpPr>
                <a:spLocks noChangeArrowheads="1"/>
              </p:cNvSpPr>
              <p:nvPr/>
            </p:nvSpPr>
            <p:spPr bwMode="auto">
              <a:xfrm>
                <a:off x="2517" y="331"/>
                <a:ext cx="27"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a:t>
                </a:r>
                <a:endParaRPr lang="en-US"/>
              </a:p>
            </p:txBody>
          </p:sp>
          <p:sp>
            <p:nvSpPr>
              <p:cNvPr id="31828" name="Rectangle 34"/>
              <p:cNvSpPr>
                <a:spLocks noChangeArrowheads="1"/>
              </p:cNvSpPr>
              <p:nvPr/>
            </p:nvSpPr>
            <p:spPr bwMode="auto">
              <a:xfrm>
                <a:off x="2545" y="331"/>
                <a:ext cx="1988"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enterprises (MEs) within HIV/AIDS affected communities </a:t>
                </a:r>
                <a:endParaRPr lang="en-US"/>
              </a:p>
            </p:txBody>
          </p:sp>
          <p:sp>
            <p:nvSpPr>
              <p:cNvPr id="31829" name="Rectangle 35"/>
              <p:cNvSpPr>
                <a:spLocks noChangeArrowheads="1"/>
              </p:cNvSpPr>
              <p:nvPr/>
            </p:nvSpPr>
            <p:spPr bwMode="auto">
              <a:xfrm>
                <a:off x="1518" y="439"/>
                <a:ext cx="2446"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who are or become active participants in the horticultural value chain </a:t>
                </a:r>
                <a:endParaRPr lang="en-US"/>
              </a:p>
            </p:txBody>
          </p:sp>
          <p:pic>
            <p:nvPicPr>
              <p:cNvPr id="31830" name="Picture 36"/>
              <p:cNvPicPr>
                <a:picLocks noChangeAspect="1" noChangeArrowheads="1"/>
              </p:cNvPicPr>
              <p:nvPr/>
            </p:nvPicPr>
            <p:blipFill>
              <a:blip r:embed="rId16"/>
              <a:srcRect/>
              <a:stretch>
                <a:fillRect/>
              </a:stretch>
            </p:blipFill>
            <p:spPr bwMode="auto">
              <a:xfrm>
                <a:off x="3054" y="2439"/>
                <a:ext cx="786" cy="379"/>
              </a:xfrm>
              <a:prstGeom prst="rect">
                <a:avLst/>
              </a:prstGeom>
              <a:noFill/>
              <a:ln w="9525">
                <a:noFill/>
                <a:miter lim="800000"/>
                <a:headEnd/>
                <a:tailEnd/>
              </a:ln>
            </p:spPr>
          </p:pic>
          <p:pic>
            <p:nvPicPr>
              <p:cNvPr id="31831" name="Picture 37"/>
              <p:cNvPicPr>
                <a:picLocks noChangeAspect="1" noChangeArrowheads="1"/>
              </p:cNvPicPr>
              <p:nvPr/>
            </p:nvPicPr>
            <p:blipFill>
              <a:blip r:embed="rId17"/>
              <a:srcRect/>
              <a:stretch>
                <a:fillRect/>
              </a:stretch>
            </p:blipFill>
            <p:spPr bwMode="auto">
              <a:xfrm>
                <a:off x="3054" y="2439"/>
                <a:ext cx="786" cy="379"/>
              </a:xfrm>
              <a:prstGeom prst="rect">
                <a:avLst/>
              </a:prstGeom>
              <a:noFill/>
              <a:ln w="9525">
                <a:noFill/>
                <a:miter lim="800000"/>
                <a:headEnd/>
                <a:tailEnd/>
              </a:ln>
            </p:spPr>
          </p:pic>
          <p:pic>
            <p:nvPicPr>
              <p:cNvPr id="31832" name="Picture 38"/>
              <p:cNvPicPr>
                <a:picLocks noChangeAspect="1" noChangeArrowheads="1"/>
              </p:cNvPicPr>
              <p:nvPr/>
            </p:nvPicPr>
            <p:blipFill>
              <a:blip r:embed="rId18"/>
              <a:srcRect/>
              <a:stretch>
                <a:fillRect/>
              </a:stretch>
            </p:blipFill>
            <p:spPr bwMode="auto">
              <a:xfrm>
                <a:off x="3100" y="2426"/>
                <a:ext cx="715" cy="376"/>
              </a:xfrm>
              <a:prstGeom prst="rect">
                <a:avLst/>
              </a:prstGeom>
              <a:noFill/>
              <a:ln w="9525">
                <a:noFill/>
                <a:miter lim="800000"/>
                <a:headEnd/>
                <a:tailEnd/>
              </a:ln>
            </p:spPr>
          </p:pic>
          <p:pic>
            <p:nvPicPr>
              <p:cNvPr id="31833" name="Picture 39"/>
              <p:cNvPicPr>
                <a:picLocks noChangeAspect="1" noChangeArrowheads="1"/>
              </p:cNvPicPr>
              <p:nvPr/>
            </p:nvPicPr>
            <p:blipFill>
              <a:blip r:embed="rId19"/>
              <a:srcRect/>
              <a:stretch>
                <a:fillRect/>
              </a:stretch>
            </p:blipFill>
            <p:spPr bwMode="auto">
              <a:xfrm>
                <a:off x="3100" y="2426"/>
                <a:ext cx="715" cy="376"/>
              </a:xfrm>
              <a:prstGeom prst="rect">
                <a:avLst/>
              </a:prstGeom>
              <a:noFill/>
              <a:ln w="9525">
                <a:noFill/>
                <a:miter lim="800000"/>
                <a:headEnd/>
                <a:tailEnd/>
              </a:ln>
            </p:spPr>
          </p:pic>
          <p:pic>
            <p:nvPicPr>
              <p:cNvPr id="31834" name="Picture 40"/>
              <p:cNvPicPr>
                <a:picLocks noChangeAspect="1" noChangeArrowheads="1"/>
              </p:cNvPicPr>
              <p:nvPr/>
            </p:nvPicPr>
            <p:blipFill>
              <a:blip r:embed="rId7"/>
              <a:srcRect/>
              <a:stretch>
                <a:fillRect/>
              </a:stretch>
            </p:blipFill>
            <p:spPr bwMode="auto">
              <a:xfrm>
                <a:off x="3085" y="2456"/>
                <a:ext cx="724" cy="317"/>
              </a:xfrm>
              <a:prstGeom prst="rect">
                <a:avLst/>
              </a:prstGeom>
              <a:noFill/>
              <a:ln w="9525">
                <a:noFill/>
                <a:miter lim="800000"/>
                <a:headEnd/>
                <a:tailEnd/>
              </a:ln>
            </p:spPr>
          </p:pic>
          <p:sp>
            <p:nvSpPr>
              <p:cNvPr id="31835" name="Freeform 41"/>
              <p:cNvSpPr>
                <a:spLocks noEditPoints="1"/>
              </p:cNvSpPr>
              <p:nvPr/>
            </p:nvSpPr>
            <p:spPr bwMode="auto">
              <a:xfrm>
                <a:off x="3081" y="2453"/>
                <a:ext cx="732" cy="325"/>
              </a:xfrm>
              <a:custGeom>
                <a:avLst/>
                <a:gdLst>
                  <a:gd name="T0" fmla="*/ 0 w 6429"/>
                  <a:gd name="T1" fmla="*/ 0 h 2850"/>
                  <a:gd name="T2" fmla="*/ 0 w 6429"/>
                  <a:gd name="T3" fmla="*/ 0 h 2850"/>
                  <a:gd name="T4" fmla="*/ 0 w 6429"/>
                  <a:gd name="T5" fmla="*/ 0 h 2850"/>
                  <a:gd name="T6" fmla="*/ 0 w 6429"/>
                  <a:gd name="T7" fmla="*/ 0 h 2850"/>
                  <a:gd name="T8" fmla="*/ 0 w 6429"/>
                  <a:gd name="T9" fmla="*/ 0 h 2850"/>
                  <a:gd name="T10" fmla="*/ 0 w 6429"/>
                  <a:gd name="T11" fmla="*/ 0 h 2850"/>
                  <a:gd name="T12" fmla="*/ 0 w 6429"/>
                  <a:gd name="T13" fmla="*/ 0 h 2850"/>
                  <a:gd name="T14" fmla="*/ 0 w 6429"/>
                  <a:gd name="T15" fmla="*/ 0 h 2850"/>
                  <a:gd name="T16" fmla="*/ 0 w 6429"/>
                  <a:gd name="T17" fmla="*/ 0 h 2850"/>
                  <a:gd name="T18" fmla="*/ 0 w 6429"/>
                  <a:gd name="T19" fmla="*/ 0 h 2850"/>
                  <a:gd name="T20" fmla="*/ 0 w 6429"/>
                  <a:gd name="T21" fmla="*/ 0 h 2850"/>
                  <a:gd name="T22" fmla="*/ 0 w 6429"/>
                  <a:gd name="T23" fmla="*/ 0 h 2850"/>
                  <a:gd name="T24" fmla="*/ 0 w 6429"/>
                  <a:gd name="T25" fmla="*/ 0 h 2850"/>
                  <a:gd name="T26" fmla="*/ 0 w 6429"/>
                  <a:gd name="T27" fmla="*/ 0 h 2850"/>
                  <a:gd name="T28" fmla="*/ 0 w 6429"/>
                  <a:gd name="T29" fmla="*/ 0 h 2850"/>
                  <a:gd name="T30" fmla="*/ 0 w 6429"/>
                  <a:gd name="T31" fmla="*/ 0 h 2850"/>
                  <a:gd name="T32" fmla="*/ 0 w 6429"/>
                  <a:gd name="T33" fmla="*/ 0 h 2850"/>
                  <a:gd name="T34" fmla="*/ 0 w 6429"/>
                  <a:gd name="T35" fmla="*/ 0 h 2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9"/>
                  <a:gd name="T55" fmla="*/ 0 h 2850"/>
                  <a:gd name="T56" fmla="*/ 6429 w 6429"/>
                  <a:gd name="T57" fmla="*/ 2850 h 28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9" h="2850">
                    <a:moveTo>
                      <a:pt x="0" y="33"/>
                    </a:moveTo>
                    <a:cubicBezTo>
                      <a:pt x="0" y="15"/>
                      <a:pt x="15" y="0"/>
                      <a:pt x="33" y="0"/>
                    </a:cubicBezTo>
                    <a:lnTo>
                      <a:pt x="6396" y="0"/>
                    </a:lnTo>
                    <a:cubicBezTo>
                      <a:pt x="6414" y="0"/>
                      <a:pt x="6429" y="15"/>
                      <a:pt x="6429" y="33"/>
                    </a:cubicBezTo>
                    <a:lnTo>
                      <a:pt x="6429" y="2816"/>
                    </a:lnTo>
                    <a:cubicBezTo>
                      <a:pt x="6429" y="2835"/>
                      <a:pt x="6414" y="2850"/>
                      <a:pt x="6396" y="2850"/>
                    </a:cubicBezTo>
                    <a:lnTo>
                      <a:pt x="33" y="2850"/>
                    </a:lnTo>
                    <a:cubicBezTo>
                      <a:pt x="15" y="2850"/>
                      <a:pt x="0" y="2835"/>
                      <a:pt x="0" y="2816"/>
                    </a:cubicBezTo>
                    <a:lnTo>
                      <a:pt x="0" y="33"/>
                    </a:lnTo>
                    <a:close/>
                    <a:moveTo>
                      <a:pt x="66" y="2816"/>
                    </a:moveTo>
                    <a:lnTo>
                      <a:pt x="33" y="2783"/>
                    </a:lnTo>
                    <a:lnTo>
                      <a:pt x="6396" y="2783"/>
                    </a:lnTo>
                    <a:lnTo>
                      <a:pt x="6362" y="2816"/>
                    </a:lnTo>
                    <a:lnTo>
                      <a:pt x="6362" y="33"/>
                    </a:lnTo>
                    <a:lnTo>
                      <a:pt x="6396" y="66"/>
                    </a:lnTo>
                    <a:lnTo>
                      <a:pt x="33" y="66"/>
                    </a:lnTo>
                    <a:lnTo>
                      <a:pt x="66" y="33"/>
                    </a:lnTo>
                    <a:lnTo>
                      <a:pt x="66" y="2816"/>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36" name="Rectangle 42"/>
              <p:cNvSpPr>
                <a:spLocks noChangeArrowheads="1"/>
              </p:cNvSpPr>
              <p:nvPr/>
            </p:nvSpPr>
            <p:spPr bwMode="auto">
              <a:xfrm>
                <a:off x="3167" y="2461"/>
                <a:ext cx="54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Lack of organization </a:t>
                </a:r>
                <a:endParaRPr lang="en-US"/>
              </a:p>
            </p:txBody>
          </p:sp>
          <p:sp>
            <p:nvSpPr>
              <p:cNvPr id="31837" name="Rectangle 43"/>
              <p:cNvSpPr>
                <a:spLocks noChangeArrowheads="1"/>
              </p:cNvSpPr>
              <p:nvPr/>
            </p:nvSpPr>
            <p:spPr bwMode="auto">
              <a:xfrm>
                <a:off x="3220" y="2535"/>
                <a:ext cx="511"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among Farmers,  </a:t>
                </a:r>
                <a:endParaRPr lang="en-US"/>
              </a:p>
            </p:txBody>
          </p:sp>
          <p:sp>
            <p:nvSpPr>
              <p:cNvPr id="31838" name="Rectangle 44"/>
              <p:cNvSpPr>
                <a:spLocks noChangeArrowheads="1"/>
              </p:cNvSpPr>
              <p:nvPr/>
            </p:nvSpPr>
            <p:spPr bwMode="auto">
              <a:xfrm>
                <a:off x="3286" y="2608"/>
                <a:ext cx="354"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traders and </a:t>
                </a:r>
                <a:endParaRPr lang="en-US"/>
              </a:p>
            </p:txBody>
          </p:sp>
          <p:sp>
            <p:nvSpPr>
              <p:cNvPr id="31839" name="Rectangle 45"/>
              <p:cNvSpPr>
                <a:spLocks noChangeArrowheads="1"/>
              </p:cNvSpPr>
              <p:nvPr/>
            </p:nvSpPr>
            <p:spPr bwMode="auto">
              <a:xfrm>
                <a:off x="3311" y="2681"/>
                <a:ext cx="248" cy="78"/>
              </a:xfrm>
              <a:prstGeom prst="rect">
                <a:avLst/>
              </a:prstGeom>
              <a:noFill/>
              <a:ln w="9525">
                <a:noFill/>
                <a:miter lim="800000"/>
                <a:headEnd/>
                <a:tailEnd/>
              </a:ln>
            </p:spPr>
            <p:txBody>
              <a:bodyPr wrap="none" lIns="0" tIns="0" rIns="0" bIns="0">
                <a:spAutoFit/>
              </a:bodyPr>
              <a:lstStyle/>
              <a:p>
                <a:pPr eaLnBrk="0" hangingPunct="0"/>
                <a:r>
                  <a:rPr lang="en-US" sz="800" b="1" dirty="0">
                    <a:solidFill>
                      <a:srgbClr val="404040"/>
                    </a:solidFill>
                    <a:latin typeface="Calibri" pitchFamily="34" charset="0"/>
                  </a:rPr>
                  <a:t>exporters</a:t>
                </a:r>
                <a:endParaRPr lang="en-US" dirty="0"/>
              </a:p>
            </p:txBody>
          </p:sp>
          <p:pic>
            <p:nvPicPr>
              <p:cNvPr id="31840" name="Picture 46"/>
              <p:cNvPicPr>
                <a:picLocks noChangeAspect="1" noChangeArrowheads="1"/>
              </p:cNvPicPr>
              <p:nvPr/>
            </p:nvPicPr>
            <p:blipFill>
              <a:blip r:embed="rId20"/>
              <a:srcRect/>
              <a:stretch>
                <a:fillRect/>
              </a:stretch>
            </p:blipFill>
            <p:spPr bwMode="auto">
              <a:xfrm>
                <a:off x="4728" y="1851"/>
                <a:ext cx="695" cy="379"/>
              </a:xfrm>
              <a:prstGeom prst="rect">
                <a:avLst/>
              </a:prstGeom>
              <a:noFill/>
              <a:ln w="9525">
                <a:noFill/>
                <a:miter lim="800000"/>
                <a:headEnd/>
                <a:tailEnd/>
              </a:ln>
            </p:spPr>
          </p:pic>
          <p:pic>
            <p:nvPicPr>
              <p:cNvPr id="31841" name="Picture 47"/>
              <p:cNvPicPr>
                <a:picLocks noChangeAspect="1" noChangeArrowheads="1"/>
              </p:cNvPicPr>
              <p:nvPr/>
            </p:nvPicPr>
            <p:blipFill>
              <a:blip r:embed="rId21"/>
              <a:srcRect/>
              <a:stretch>
                <a:fillRect/>
              </a:stretch>
            </p:blipFill>
            <p:spPr bwMode="auto">
              <a:xfrm>
                <a:off x="4728" y="1851"/>
                <a:ext cx="695" cy="379"/>
              </a:xfrm>
              <a:prstGeom prst="rect">
                <a:avLst/>
              </a:prstGeom>
              <a:noFill/>
              <a:ln w="9525">
                <a:noFill/>
                <a:miter lim="800000"/>
                <a:headEnd/>
                <a:tailEnd/>
              </a:ln>
            </p:spPr>
          </p:pic>
          <p:pic>
            <p:nvPicPr>
              <p:cNvPr id="31842" name="Picture 48"/>
              <p:cNvPicPr>
                <a:picLocks noChangeAspect="1" noChangeArrowheads="1"/>
              </p:cNvPicPr>
              <p:nvPr/>
            </p:nvPicPr>
            <p:blipFill>
              <a:blip r:embed="rId22"/>
              <a:srcRect/>
              <a:stretch>
                <a:fillRect/>
              </a:stretch>
            </p:blipFill>
            <p:spPr bwMode="auto">
              <a:xfrm>
                <a:off x="4757" y="1867"/>
                <a:ext cx="633" cy="317"/>
              </a:xfrm>
              <a:prstGeom prst="rect">
                <a:avLst/>
              </a:prstGeom>
              <a:noFill/>
              <a:ln w="9525">
                <a:noFill/>
                <a:miter lim="800000"/>
                <a:headEnd/>
                <a:tailEnd/>
              </a:ln>
            </p:spPr>
          </p:pic>
          <p:sp>
            <p:nvSpPr>
              <p:cNvPr id="31843" name="Freeform 49"/>
              <p:cNvSpPr>
                <a:spLocks noEditPoints="1"/>
              </p:cNvSpPr>
              <p:nvPr/>
            </p:nvSpPr>
            <p:spPr bwMode="auto">
              <a:xfrm>
                <a:off x="4755" y="1865"/>
                <a:ext cx="640" cy="324"/>
              </a:xfrm>
              <a:custGeom>
                <a:avLst/>
                <a:gdLst>
                  <a:gd name="T0" fmla="*/ 0 w 2816"/>
                  <a:gd name="T1" fmla="*/ 0 h 1425"/>
                  <a:gd name="T2" fmla="*/ 0 w 2816"/>
                  <a:gd name="T3" fmla="*/ 0 h 1425"/>
                  <a:gd name="T4" fmla="*/ 0 w 2816"/>
                  <a:gd name="T5" fmla="*/ 0 h 1425"/>
                  <a:gd name="T6" fmla="*/ 0 w 2816"/>
                  <a:gd name="T7" fmla="*/ 0 h 1425"/>
                  <a:gd name="T8" fmla="*/ 0 w 2816"/>
                  <a:gd name="T9" fmla="*/ 0 h 1425"/>
                  <a:gd name="T10" fmla="*/ 0 w 2816"/>
                  <a:gd name="T11" fmla="*/ 0 h 1425"/>
                  <a:gd name="T12" fmla="*/ 0 w 2816"/>
                  <a:gd name="T13" fmla="*/ 0 h 1425"/>
                  <a:gd name="T14" fmla="*/ 0 w 2816"/>
                  <a:gd name="T15" fmla="*/ 0 h 1425"/>
                  <a:gd name="T16" fmla="*/ 0 w 2816"/>
                  <a:gd name="T17" fmla="*/ 0 h 1425"/>
                  <a:gd name="T18" fmla="*/ 0 w 2816"/>
                  <a:gd name="T19" fmla="*/ 0 h 1425"/>
                  <a:gd name="T20" fmla="*/ 0 w 2816"/>
                  <a:gd name="T21" fmla="*/ 0 h 1425"/>
                  <a:gd name="T22" fmla="*/ 0 w 2816"/>
                  <a:gd name="T23" fmla="*/ 0 h 1425"/>
                  <a:gd name="T24" fmla="*/ 0 w 2816"/>
                  <a:gd name="T25" fmla="*/ 0 h 1425"/>
                  <a:gd name="T26" fmla="*/ 0 w 2816"/>
                  <a:gd name="T27" fmla="*/ 0 h 1425"/>
                  <a:gd name="T28" fmla="*/ 0 w 2816"/>
                  <a:gd name="T29" fmla="*/ 0 h 1425"/>
                  <a:gd name="T30" fmla="*/ 0 w 2816"/>
                  <a:gd name="T31" fmla="*/ 0 h 1425"/>
                  <a:gd name="T32" fmla="*/ 0 w 2816"/>
                  <a:gd name="T33" fmla="*/ 0 h 1425"/>
                  <a:gd name="T34" fmla="*/ 0 w 2816"/>
                  <a:gd name="T35" fmla="*/ 0 h 1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6"/>
                  <a:gd name="T55" fmla="*/ 0 h 1425"/>
                  <a:gd name="T56" fmla="*/ 2816 w 2816"/>
                  <a:gd name="T57" fmla="*/ 1425 h 1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6" h="1425">
                    <a:moveTo>
                      <a:pt x="0" y="17"/>
                    </a:moveTo>
                    <a:cubicBezTo>
                      <a:pt x="0" y="7"/>
                      <a:pt x="7" y="0"/>
                      <a:pt x="16" y="0"/>
                    </a:cubicBezTo>
                    <a:lnTo>
                      <a:pt x="2800" y="0"/>
                    </a:lnTo>
                    <a:cubicBezTo>
                      <a:pt x="2809" y="0"/>
                      <a:pt x="2816" y="7"/>
                      <a:pt x="2816" y="17"/>
                    </a:cubicBezTo>
                    <a:lnTo>
                      <a:pt x="2816" y="1408"/>
                    </a:lnTo>
                    <a:cubicBezTo>
                      <a:pt x="2816" y="1417"/>
                      <a:pt x="2809" y="1425"/>
                      <a:pt x="2800" y="1425"/>
                    </a:cubicBezTo>
                    <a:lnTo>
                      <a:pt x="16" y="1425"/>
                    </a:lnTo>
                    <a:cubicBezTo>
                      <a:pt x="7" y="1425"/>
                      <a:pt x="0" y="1417"/>
                      <a:pt x="0" y="1408"/>
                    </a:cubicBezTo>
                    <a:lnTo>
                      <a:pt x="0" y="17"/>
                    </a:lnTo>
                    <a:close/>
                    <a:moveTo>
                      <a:pt x="33" y="1408"/>
                    </a:moveTo>
                    <a:lnTo>
                      <a:pt x="16" y="1392"/>
                    </a:lnTo>
                    <a:lnTo>
                      <a:pt x="2800" y="1392"/>
                    </a:lnTo>
                    <a:lnTo>
                      <a:pt x="2783" y="1408"/>
                    </a:lnTo>
                    <a:lnTo>
                      <a:pt x="2783" y="17"/>
                    </a:lnTo>
                    <a:lnTo>
                      <a:pt x="2800" y="33"/>
                    </a:lnTo>
                    <a:lnTo>
                      <a:pt x="16" y="33"/>
                    </a:lnTo>
                    <a:lnTo>
                      <a:pt x="33" y="17"/>
                    </a:lnTo>
                    <a:lnTo>
                      <a:pt x="33" y="1408"/>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44" name="Rectangle 50"/>
              <p:cNvSpPr>
                <a:spLocks noChangeArrowheads="1"/>
              </p:cNvSpPr>
              <p:nvPr/>
            </p:nvSpPr>
            <p:spPr bwMode="auto">
              <a:xfrm>
                <a:off x="4902" y="1909"/>
                <a:ext cx="329"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Inconsistent </a:t>
                </a:r>
                <a:endParaRPr lang="en-US"/>
              </a:p>
            </p:txBody>
          </p:sp>
          <p:sp>
            <p:nvSpPr>
              <p:cNvPr id="31845" name="Rectangle 51"/>
              <p:cNvSpPr>
                <a:spLocks noChangeArrowheads="1"/>
              </p:cNvSpPr>
              <p:nvPr/>
            </p:nvSpPr>
            <p:spPr bwMode="auto">
              <a:xfrm>
                <a:off x="4933" y="1983"/>
                <a:ext cx="31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fruit/juice </a:t>
                </a:r>
                <a:endParaRPr lang="en-US"/>
              </a:p>
            </p:txBody>
          </p:sp>
          <p:sp>
            <p:nvSpPr>
              <p:cNvPr id="31846" name="Rectangle 52"/>
              <p:cNvSpPr>
                <a:spLocks noChangeArrowheads="1"/>
              </p:cNvSpPr>
              <p:nvPr/>
            </p:nvSpPr>
            <p:spPr bwMode="auto">
              <a:xfrm>
                <a:off x="4886" y="2056"/>
                <a:ext cx="393"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volume/sales</a:t>
                </a:r>
                <a:endParaRPr lang="en-US"/>
              </a:p>
            </p:txBody>
          </p:sp>
          <p:pic>
            <p:nvPicPr>
              <p:cNvPr id="31847" name="Picture 53"/>
              <p:cNvPicPr>
                <a:picLocks noChangeAspect="1" noChangeArrowheads="1"/>
              </p:cNvPicPr>
              <p:nvPr/>
            </p:nvPicPr>
            <p:blipFill>
              <a:blip r:embed="rId23"/>
              <a:srcRect/>
              <a:stretch>
                <a:fillRect/>
              </a:stretch>
            </p:blipFill>
            <p:spPr bwMode="auto">
              <a:xfrm>
                <a:off x="1427" y="1351"/>
                <a:ext cx="874" cy="334"/>
              </a:xfrm>
              <a:prstGeom prst="rect">
                <a:avLst/>
              </a:prstGeom>
              <a:noFill/>
              <a:ln w="9525">
                <a:noFill/>
                <a:miter lim="800000"/>
                <a:headEnd/>
                <a:tailEnd/>
              </a:ln>
            </p:spPr>
          </p:pic>
          <p:pic>
            <p:nvPicPr>
              <p:cNvPr id="31848" name="Picture 54"/>
              <p:cNvPicPr>
                <a:picLocks noChangeAspect="1" noChangeArrowheads="1"/>
              </p:cNvPicPr>
              <p:nvPr/>
            </p:nvPicPr>
            <p:blipFill>
              <a:blip r:embed="rId24"/>
              <a:srcRect/>
              <a:stretch>
                <a:fillRect/>
              </a:stretch>
            </p:blipFill>
            <p:spPr bwMode="auto">
              <a:xfrm>
                <a:off x="1427" y="1351"/>
                <a:ext cx="874" cy="334"/>
              </a:xfrm>
              <a:prstGeom prst="rect">
                <a:avLst/>
              </a:prstGeom>
              <a:noFill/>
              <a:ln w="9525">
                <a:noFill/>
                <a:miter lim="800000"/>
                <a:headEnd/>
                <a:tailEnd/>
              </a:ln>
            </p:spPr>
          </p:pic>
          <p:pic>
            <p:nvPicPr>
              <p:cNvPr id="31849" name="Picture 55"/>
              <p:cNvPicPr>
                <a:picLocks noChangeAspect="1" noChangeArrowheads="1"/>
              </p:cNvPicPr>
              <p:nvPr/>
            </p:nvPicPr>
            <p:blipFill>
              <a:blip r:embed="rId25"/>
              <a:srcRect/>
              <a:stretch>
                <a:fillRect/>
              </a:stretch>
            </p:blipFill>
            <p:spPr bwMode="auto">
              <a:xfrm>
                <a:off x="1453" y="1404"/>
                <a:ext cx="824" cy="191"/>
              </a:xfrm>
              <a:prstGeom prst="rect">
                <a:avLst/>
              </a:prstGeom>
              <a:noFill/>
              <a:ln w="9525">
                <a:noFill/>
                <a:miter lim="800000"/>
                <a:headEnd/>
                <a:tailEnd/>
              </a:ln>
            </p:spPr>
          </p:pic>
          <p:pic>
            <p:nvPicPr>
              <p:cNvPr id="31850" name="Picture 56"/>
              <p:cNvPicPr>
                <a:picLocks noChangeAspect="1" noChangeArrowheads="1"/>
              </p:cNvPicPr>
              <p:nvPr/>
            </p:nvPicPr>
            <p:blipFill>
              <a:blip r:embed="rId26"/>
              <a:srcRect/>
              <a:stretch>
                <a:fillRect/>
              </a:stretch>
            </p:blipFill>
            <p:spPr bwMode="auto">
              <a:xfrm>
                <a:off x="1453" y="1404"/>
                <a:ext cx="824" cy="191"/>
              </a:xfrm>
              <a:prstGeom prst="rect">
                <a:avLst/>
              </a:prstGeom>
              <a:noFill/>
              <a:ln w="9525">
                <a:noFill/>
                <a:miter lim="800000"/>
                <a:headEnd/>
                <a:tailEnd/>
              </a:ln>
            </p:spPr>
          </p:pic>
          <p:pic>
            <p:nvPicPr>
              <p:cNvPr id="31851" name="Picture 57"/>
              <p:cNvPicPr>
                <a:picLocks noChangeAspect="1" noChangeArrowheads="1"/>
              </p:cNvPicPr>
              <p:nvPr/>
            </p:nvPicPr>
            <p:blipFill>
              <a:blip r:embed="rId27"/>
              <a:srcRect/>
              <a:stretch>
                <a:fillRect/>
              </a:stretch>
            </p:blipFill>
            <p:spPr bwMode="auto">
              <a:xfrm>
                <a:off x="1457" y="1370"/>
                <a:ext cx="813" cy="273"/>
              </a:xfrm>
              <a:prstGeom prst="rect">
                <a:avLst/>
              </a:prstGeom>
              <a:noFill/>
              <a:ln w="9525">
                <a:noFill/>
                <a:miter lim="800000"/>
                <a:headEnd/>
                <a:tailEnd/>
              </a:ln>
            </p:spPr>
          </p:pic>
          <p:sp>
            <p:nvSpPr>
              <p:cNvPr id="31852" name="Freeform 58"/>
              <p:cNvSpPr>
                <a:spLocks noEditPoints="1"/>
              </p:cNvSpPr>
              <p:nvPr/>
            </p:nvSpPr>
            <p:spPr bwMode="auto">
              <a:xfrm>
                <a:off x="1454" y="1366"/>
                <a:ext cx="819" cy="280"/>
              </a:xfrm>
              <a:custGeom>
                <a:avLst/>
                <a:gdLst>
                  <a:gd name="T0" fmla="*/ 0 w 7207"/>
                  <a:gd name="T1" fmla="*/ 0 h 2452"/>
                  <a:gd name="T2" fmla="*/ 0 w 7207"/>
                  <a:gd name="T3" fmla="*/ 0 h 2452"/>
                  <a:gd name="T4" fmla="*/ 0 w 7207"/>
                  <a:gd name="T5" fmla="*/ 0 h 2452"/>
                  <a:gd name="T6" fmla="*/ 0 w 7207"/>
                  <a:gd name="T7" fmla="*/ 0 h 2452"/>
                  <a:gd name="T8" fmla="*/ 0 w 7207"/>
                  <a:gd name="T9" fmla="*/ 0 h 2452"/>
                  <a:gd name="T10" fmla="*/ 0 w 7207"/>
                  <a:gd name="T11" fmla="*/ 0 h 2452"/>
                  <a:gd name="T12" fmla="*/ 0 w 7207"/>
                  <a:gd name="T13" fmla="*/ 0 h 2452"/>
                  <a:gd name="T14" fmla="*/ 0 w 7207"/>
                  <a:gd name="T15" fmla="*/ 0 h 2452"/>
                  <a:gd name="T16" fmla="*/ 0 w 7207"/>
                  <a:gd name="T17" fmla="*/ 0 h 2452"/>
                  <a:gd name="T18" fmla="*/ 0 w 7207"/>
                  <a:gd name="T19" fmla="*/ 0 h 2452"/>
                  <a:gd name="T20" fmla="*/ 0 w 7207"/>
                  <a:gd name="T21" fmla="*/ 0 h 2452"/>
                  <a:gd name="T22" fmla="*/ 0 w 7207"/>
                  <a:gd name="T23" fmla="*/ 0 h 2452"/>
                  <a:gd name="T24" fmla="*/ 0 w 7207"/>
                  <a:gd name="T25" fmla="*/ 0 h 2452"/>
                  <a:gd name="T26" fmla="*/ 0 w 7207"/>
                  <a:gd name="T27" fmla="*/ 0 h 2452"/>
                  <a:gd name="T28" fmla="*/ 0 w 7207"/>
                  <a:gd name="T29" fmla="*/ 0 h 2452"/>
                  <a:gd name="T30" fmla="*/ 0 w 7207"/>
                  <a:gd name="T31" fmla="*/ 0 h 2452"/>
                  <a:gd name="T32" fmla="*/ 0 w 7207"/>
                  <a:gd name="T33" fmla="*/ 0 h 2452"/>
                  <a:gd name="T34" fmla="*/ 0 w 7207"/>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7"/>
                  <a:gd name="T55" fmla="*/ 0 h 2452"/>
                  <a:gd name="T56" fmla="*/ 7207 w 7207"/>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7" h="2452">
                    <a:moveTo>
                      <a:pt x="0" y="33"/>
                    </a:moveTo>
                    <a:cubicBezTo>
                      <a:pt x="0" y="15"/>
                      <a:pt x="15" y="0"/>
                      <a:pt x="33" y="0"/>
                    </a:cubicBezTo>
                    <a:lnTo>
                      <a:pt x="7174" y="0"/>
                    </a:lnTo>
                    <a:cubicBezTo>
                      <a:pt x="7193" y="0"/>
                      <a:pt x="7207" y="15"/>
                      <a:pt x="7207" y="33"/>
                    </a:cubicBezTo>
                    <a:lnTo>
                      <a:pt x="7207" y="2419"/>
                    </a:lnTo>
                    <a:cubicBezTo>
                      <a:pt x="7207" y="2437"/>
                      <a:pt x="7193" y="2452"/>
                      <a:pt x="7174" y="2452"/>
                    </a:cubicBezTo>
                    <a:lnTo>
                      <a:pt x="33" y="2452"/>
                    </a:lnTo>
                    <a:cubicBezTo>
                      <a:pt x="15" y="2452"/>
                      <a:pt x="0" y="2437"/>
                      <a:pt x="0" y="2419"/>
                    </a:cubicBezTo>
                    <a:lnTo>
                      <a:pt x="0" y="33"/>
                    </a:lnTo>
                    <a:close/>
                    <a:moveTo>
                      <a:pt x="66" y="2419"/>
                    </a:moveTo>
                    <a:lnTo>
                      <a:pt x="33" y="2385"/>
                    </a:lnTo>
                    <a:lnTo>
                      <a:pt x="7174" y="2385"/>
                    </a:lnTo>
                    <a:lnTo>
                      <a:pt x="7141" y="2419"/>
                    </a:lnTo>
                    <a:lnTo>
                      <a:pt x="7141" y="33"/>
                    </a:lnTo>
                    <a:lnTo>
                      <a:pt x="7174" y="66"/>
                    </a:lnTo>
                    <a:lnTo>
                      <a:pt x="33" y="66"/>
                    </a:lnTo>
                    <a:lnTo>
                      <a:pt x="66" y="33"/>
                    </a:lnTo>
                    <a:lnTo>
                      <a:pt x="66"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53" name="Rectangle 59"/>
              <p:cNvSpPr>
                <a:spLocks noChangeArrowheads="1"/>
              </p:cNvSpPr>
              <p:nvPr/>
            </p:nvSpPr>
            <p:spPr bwMode="auto">
              <a:xfrm>
                <a:off x="1534" y="1446"/>
                <a:ext cx="624" cy="107"/>
              </a:xfrm>
              <a:prstGeom prst="rect">
                <a:avLst/>
              </a:prstGeom>
              <a:noFill/>
              <a:ln w="9525">
                <a:noFill/>
                <a:miter lim="800000"/>
                <a:headEnd/>
                <a:tailEnd/>
              </a:ln>
            </p:spPr>
            <p:txBody>
              <a:bodyPr wrap="none" lIns="0" tIns="0" rIns="0" bIns="0">
                <a:spAutoFit/>
              </a:bodyPr>
              <a:lstStyle/>
              <a:p>
                <a:pPr eaLnBrk="0" hangingPunct="0"/>
                <a:r>
                  <a:rPr lang="en-US" sz="1100" b="1">
                    <a:solidFill>
                      <a:srgbClr val="404040"/>
                    </a:solidFill>
                    <a:latin typeface="Calibri" pitchFamily="34" charset="0"/>
                  </a:rPr>
                  <a:t>Production Issues</a:t>
                </a:r>
                <a:endParaRPr lang="en-US"/>
              </a:p>
            </p:txBody>
          </p:sp>
          <p:pic>
            <p:nvPicPr>
              <p:cNvPr id="31854" name="Picture 60"/>
              <p:cNvPicPr>
                <a:picLocks noChangeAspect="1" noChangeArrowheads="1"/>
              </p:cNvPicPr>
              <p:nvPr/>
            </p:nvPicPr>
            <p:blipFill>
              <a:blip r:embed="rId28"/>
              <a:srcRect/>
              <a:stretch>
                <a:fillRect/>
              </a:stretch>
            </p:blipFill>
            <p:spPr bwMode="auto">
              <a:xfrm>
                <a:off x="3687" y="1351"/>
                <a:ext cx="877" cy="334"/>
              </a:xfrm>
              <a:prstGeom prst="rect">
                <a:avLst/>
              </a:prstGeom>
              <a:noFill/>
              <a:ln w="9525">
                <a:noFill/>
                <a:miter lim="800000"/>
                <a:headEnd/>
                <a:tailEnd/>
              </a:ln>
            </p:spPr>
          </p:pic>
          <p:pic>
            <p:nvPicPr>
              <p:cNvPr id="31855" name="Picture 61"/>
              <p:cNvPicPr>
                <a:picLocks noChangeAspect="1" noChangeArrowheads="1"/>
              </p:cNvPicPr>
              <p:nvPr/>
            </p:nvPicPr>
            <p:blipFill>
              <a:blip r:embed="rId29"/>
              <a:srcRect/>
              <a:stretch>
                <a:fillRect/>
              </a:stretch>
            </p:blipFill>
            <p:spPr bwMode="auto">
              <a:xfrm>
                <a:off x="3687" y="1351"/>
                <a:ext cx="877" cy="334"/>
              </a:xfrm>
              <a:prstGeom prst="rect">
                <a:avLst/>
              </a:prstGeom>
              <a:noFill/>
              <a:ln w="9525">
                <a:noFill/>
                <a:miter lim="800000"/>
                <a:headEnd/>
                <a:tailEnd/>
              </a:ln>
            </p:spPr>
          </p:pic>
          <p:pic>
            <p:nvPicPr>
              <p:cNvPr id="31856" name="Picture 62"/>
              <p:cNvPicPr>
                <a:picLocks noChangeAspect="1" noChangeArrowheads="1"/>
              </p:cNvPicPr>
              <p:nvPr/>
            </p:nvPicPr>
            <p:blipFill>
              <a:blip r:embed="rId27"/>
              <a:srcRect/>
              <a:stretch>
                <a:fillRect/>
              </a:stretch>
            </p:blipFill>
            <p:spPr bwMode="auto">
              <a:xfrm>
                <a:off x="3718" y="1370"/>
                <a:ext cx="815" cy="273"/>
              </a:xfrm>
              <a:prstGeom prst="rect">
                <a:avLst/>
              </a:prstGeom>
              <a:noFill/>
              <a:ln w="9525">
                <a:noFill/>
                <a:miter lim="800000"/>
                <a:headEnd/>
                <a:tailEnd/>
              </a:ln>
            </p:spPr>
          </p:pic>
          <p:sp>
            <p:nvSpPr>
              <p:cNvPr id="31857" name="Freeform 63"/>
              <p:cNvSpPr>
                <a:spLocks noEditPoints="1"/>
              </p:cNvSpPr>
              <p:nvPr/>
            </p:nvSpPr>
            <p:spPr bwMode="auto">
              <a:xfrm>
                <a:off x="3715" y="1366"/>
                <a:ext cx="821" cy="280"/>
              </a:xfrm>
              <a:custGeom>
                <a:avLst/>
                <a:gdLst>
                  <a:gd name="T0" fmla="*/ 0 w 3612"/>
                  <a:gd name="T1" fmla="*/ 0 h 1226"/>
                  <a:gd name="T2" fmla="*/ 0 w 3612"/>
                  <a:gd name="T3" fmla="*/ 0 h 1226"/>
                  <a:gd name="T4" fmla="*/ 0 w 3612"/>
                  <a:gd name="T5" fmla="*/ 0 h 1226"/>
                  <a:gd name="T6" fmla="*/ 0 w 3612"/>
                  <a:gd name="T7" fmla="*/ 0 h 1226"/>
                  <a:gd name="T8" fmla="*/ 0 w 3612"/>
                  <a:gd name="T9" fmla="*/ 0 h 1226"/>
                  <a:gd name="T10" fmla="*/ 0 w 3612"/>
                  <a:gd name="T11" fmla="*/ 0 h 1226"/>
                  <a:gd name="T12" fmla="*/ 0 w 3612"/>
                  <a:gd name="T13" fmla="*/ 0 h 1226"/>
                  <a:gd name="T14" fmla="*/ 0 w 3612"/>
                  <a:gd name="T15" fmla="*/ 0 h 1226"/>
                  <a:gd name="T16" fmla="*/ 0 w 3612"/>
                  <a:gd name="T17" fmla="*/ 0 h 1226"/>
                  <a:gd name="T18" fmla="*/ 0 w 3612"/>
                  <a:gd name="T19" fmla="*/ 0 h 1226"/>
                  <a:gd name="T20" fmla="*/ 0 w 3612"/>
                  <a:gd name="T21" fmla="*/ 0 h 1226"/>
                  <a:gd name="T22" fmla="*/ 0 w 3612"/>
                  <a:gd name="T23" fmla="*/ 0 h 1226"/>
                  <a:gd name="T24" fmla="*/ 0 w 3612"/>
                  <a:gd name="T25" fmla="*/ 0 h 1226"/>
                  <a:gd name="T26" fmla="*/ 0 w 3612"/>
                  <a:gd name="T27" fmla="*/ 0 h 1226"/>
                  <a:gd name="T28" fmla="*/ 0 w 3612"/>
                  <a:gd name="T29" fmla="*/ 0 h 1226"/>
                  <a:gd name="T30" fmla="*/ 0 w 3612"/>
                  <a:gd name="T31" fmla="*/ 0 h 1226"/>
                  <a:gd name="T32" fmla="*/ 0 w 3612"/>
                  <a:gd name="T33" fmla="*/ 0 h 1226"/>
                  <a:gd name="T34" fmla="*/ 0 w 3612"/>
                  <a:gd name="T35" fmla="*/ 0 h 1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12"/>
                  <a:gd name="T55" fmla="*/ 0 h 1226"/>
                  <a:gd name="T56" fmla="*/ 3612 w 3612"/>
                  <a:gd name="T57" fmla="*/ 1226 h 1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12" h="1226">
                    <a:moveTo>
                      <a:pt x="0" y="17"/>
                    </a:moveTo>
                    <a:cubicBezTo>
                      <a:pt x="0" y="8"/>
                      <a:pt x="7" y="0"/>
                      <a:pt x="16" y="0"/>
                    </a:cubicBezTo>
                    <a:lnTo>
                      <a:pt x="3595" y="0"/>
                    </a:lnTo>
                    <a:cubicBezTo>
                      <a:pt x="3604" y="0"/>
                      <a:pt x="3612" y="8"/>
                      <a:pt x="3612" y="17"/>
                    </a:cubicBezTo>
                    <a:lnTo>
                      <a:pt x="3612" y="1210"/>
                    </a:lnTo>
                    <a:cubicBezTo>
                      <a:pt x="3612" y="1219"/>
                      <a:pt x="3604" y="1226"/>
                      <a:pt x="3595" y="1226"/>
                    </a:cubicBezTo>
                    <a:lnTo>
                      <a:pt x="16" y="1226"/>
                    </a:lnTo>
                    <a:cubicBezTo>
                      <a:pt x="7" y="1226"/>
                      <a:pt x="0" y="1219"/>
                      <a:pt x="0" y="1210"/>
                    </a:cubicBezTo>
                    <a:lnTo>
                      <a:pt x="0" y="17"/>
                    </a:lnTo>
                    <a:close/>
                    <a:moveTo>
                      <a:pt x="33" y="1210"/>
                    </a:moveTo>
                    <a:lnTo>
                      <a:pt x="16" y="1193"/>
                    </a:lnTo>
                    <a:lnTo>
                      <a:pt x="3595" y="1193"/>
                    </a:lnTo>
                    <a:lnTo>
                      <a:pt x="3579" y="1210"/>
                    </a:lnTo>
                    <a:lnTo>
                      <a:pt x="3579" y="17"/>
                    </a:lnTo>
                    <a:lnTo>
                      <a:pt x="3595" y="33"/>
                    </a:lnTo>
                    <a:lnTo>
                      <a:pt x="16" y="33"/>
                    </a:lnTo>
                    <a:lnTo>
                      <a:pt x="33" y="17"/>
                    </a:lnTo>
                    <a:lnTo>
                      <a:pt x="33" y="1210"/>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58" name="Rectangle 64"/>
              <p:cNvSpPr>
                <a:spLocks noChangeArrowheads="1"/>
              </p:cNvSpPr>
              <p:nvPr/>
            </p:nvSpPr>
            <p:spPr bwMode="auto">
              <a:xfrm>
                <a:off x="3855" y="1446"/>
                <a:ext cx="520" cy="107"/>
              </a:xfrm>
              <a:prstGeom prst="rect">
                <a:avLst/>
              </a:prstGeom>
              <a:noFill/>
              <a:ln w="9525">
                <a:noFill/>
                <a:miter lim="800000"/>
                <a:headEnd/>
                <a:tailEnd/>
              </a:ln>
            </p:spPr>
            <p:txBody>
              <a:bodyPr wrap="none" lIns="0" tIns="0" rIns="0" bIns="0">
                <a:spAutoFit/>
              </a:bodyPr>
              <a:lstStyle/>
              <a:p>
                <a:pPr eaLnBrk="0" hangingPunct="0"/>
                <a:r>
                  <a:rPr lang="en-US" sz="1100" b="1">
                    <a:solidFill>
                      <a:srgbClr val="404040"/>
                    </a:solidFill>
                    <a:latin typeface="Calibri" pitchFamily="34" charset="0"/>
                  </a:rPr>
                  <a:t>Market Access</a:t>
                </a:r>
                <a:endParaRPr lang="en-US"/>
              </a:p>
            </p:txBody>
          </p:sp>
          <p:pic>
            <p:nvPicPr>
              <p:cNvPr id="31859" name="Picture 65"/>
              <p:cNvPicPr>
                <a:picLocks noChangeAspect="1" noChangeArrowheads="1"/>
              </p:cNvPicPr>
              <p:nvPr/>
            </p:nvPicPr>
            <p:blipFill>
              <a:blip r:embed="rId30"/>
              <a:srcRect/>
              <a:stretch>
                <a:fillRect/>
              </a:stretch>
            </p:blipFill>
            <p:spPr bwMode="auto">
              <a:xfrm>
                <a:off x="252" y="2077"/>
                <a:ext cx="875" cy="379"/>
              </a:xfrm>
              <a:prstGeom prst="rect">
                <a:avLst/>
              </a:prstGeom>
              <a:noFill/>
              <a:ln w="9525">
                <a:noFill/>
                <a:miter lim="800000"/>
                <a:headEnd/>
                <a:tailEnd/>
              </a:ln>
            </p:spPr>
          </p:pic>
          <p:pic>
            <p:nvPicPr>
              <p:cNvPr id="31860" name="Picture 66"/>
              <p:cNvPicPr>
                <a:picLocks noChangeAspect="1" noChangeArrowheads="1"/>
              </p:cNvPicPr>
              <p:nvPr/>
            </p:nvPicPr>
            <p:blipFill>
              <a:blip r:embed="rId31"/>
              <a:srcRect/>
              <a:stretch>
                <a:fillRect/>
              </a:stretch>
            </p:blipFill>
            <p:spPr bwMode="auto">
              <a:xfrm>
                <a:off x="252" y="2077"/>
                <a:ext cx="875" cy="379"/>
              </a:xfrm>
              <a:prstGeom prst="rect">
                <a:avLst/>
              </a:prstGeom>
              <a:noFill/>
              <a:ln w="9525">
                <a:noFill/>
                <a:miter lim="800000"/>
                <a:headEnd/>
                <a:tailEnd/>
              </a:ln>
            </p:spPr>
          </p:pic>
          <p:pic>
            <p:nvPicPr>
              <p:cNvPr id="31861" name="Picture 67"/>
              <p:cNvPicPr>
                <a:picLocks noChangeAspect="1" noChangeArrowheads="1"/>
              </p:cNvPicPr>
              <p:nvPr/>
            </p:nvPicPr>
            <p:blipFill>
              <a:blip r:embed="rId32"/>
              <a:srcRect/>
              <a:stretch>
                <a:fillRect/>
              </a:stretch>
            </p:blipFill>
            <p:spPr bwMode="auto">
              <a:xfrm>
                <a:off x="287" y="2064"/>
                <a:ext cx="822" cy="375"/>
              </a:xfrm>
              <a:prstGeom prst="rect">
                <a:avLst/>
              </a:prstGeom>
              <a:noFill/>
              <a:ln w="9525">
                <a:noFill/>
                <a:miter lim="800000"/>
                <a:headEnd/>
                <a:tailEnd/>
              </a:ln>
            </p:spPr>
          </p:pic>
          <p:pic>
            <p:nvPicPr>
              <p:cNvPr id="31862" name="Picture 68"/>
              <p:cNvPicPr>
                <a:picLocks noChangeAspect="1" noChangeArrowheads="1"/>
              </p:cNvPicPr>
              <p:nvPr/>
            </p:nvPicPr>
            <p:blipFill>
              <a:blip r:embed="rId33"/>
              <a:srcRect/>
              <a:stretch>
                <a:fillRect/>
              </a:stretch>
            </p:blipFill>
            <p:spPr bwMode="auto">
              <a:xfrm>
                <a:off x="287" y="2064"/>
                <a:ext cx="822" cy="375"/>
              </a:xfrm>
              <a:prstGeom prst="rect">
                <a:avLst/>
              </a:prstGeom>
              <a:noFill/>
              <a:ln w="9525">
                <a:noFill/>
                <a:miter lim="800000"/>
                <a:headEnd/>
                <a:tailEnd/>
              </a:ln>
            </p:spPr>
          </p:pic>
          <p:pic>
            <p:nvPicPr>
              <p:cNvPr id="31863" name="Picture 69"/>
              <p:cNvPicPr>
                <a:picLocks noChangeAspect="1" noChangeArrowheads="1"/>
              </p:cNvPicPr>
              <p:nvPr/>
            </p:nvPicPr>
            <p:blipFill>
              <a:blip r:embed="rId34"/>
              <a:srcRect/>
              <a:stretch>
                <a:fillRect/>
              </a:stretch>
            </p:blipFill>
            <p:spPr bwMode="auto">
              <a:xfrm>
                <a:off x="281" y="2093"/>
                <a:ext cx="815" cy="317"/>
              </a:xfrm>
              <a:prstGeom prst="rect">
                <a:avLst/>
              </a:prstGeom>
              <a:noFill/>
              <a:ln w="9525">
                <a:noFill/>
                <a:miter lim="800000"/>
                <a:headEnd/>
                <a:tailEnd/>
              </a:ln>
            </p:spPr>
          </p:pic>
          <p:sp>
            <p:nvSpPr>
              <p:cNvPr id="31864" name="Freeform 70"/>
              <p:cNvSpPr>
                <a:spLocks noEditPoints="1"/>
              </p:cNvSpPr>
              <p:nvPr/>
            </p:nvSpPr>
            <p:spPr bwMode="auto">
              <a:xfrm>
                <a:off x="278" y="2091"/>
                <a:ext cx="821" cy="324"/>
              </a:xfrm>
              <a:custGeom>
                <a:avLst/>
                <a:gdLst>
                  <a:gd name="T0" fmla="*/ 0 w 7223"/>
                  <a:gd name="T1" fmla="*/ 0 h 2850"/>
                  <a:gd name="T2" fmla="*/ 0 w 7223"/>
                  <a:gd name="T3" fmla="*/ 0 h 2850"/>
                  <a:gd name="T4" fmla="*/ 0 w 7223"/>
                  <a:gd name="T5" fmla="*/ 0 h 2850"/>
                  <a:gd name="T6" fmla="*/ 0 w 7223"/>
                  <a:gd name="T7" fmla="*/ 0 h 2850"/>
                  <a:gd name="T8" fmla="*/ 0 w 7223"/>
                  <a:gd name="T9" fmla="*/ 0 h 2850"/>
                  <a:gd name="T10" fmla="*/ 0 w 7223"/>
                  <a:gd name="T11" fmla="*/ 0 h 2850"/>
                  <a:gd name="T12" fmla="*/ 0 w 7223"/>
                  <a:gd name="T13" fmla="*/ 0 h 2850"/>
                  <a:gd name="T14" fmla="*/ 0 w 7223"/>
                  <a:gd name="T15" fmla="*/ 0 h 2850"/>
                  <a:gd name="T16" fmla="*/ 0 w 7223"/>
                  <a:gd name="T17" fmla="*/ 0 h 2850"/>
                  <a:gd name="T18" fmla="*/ 0 w 7223"/>
                  <a:gd name="T19" fmla="*/ 0 h 2850"/>
                  <a:gd name="T20" fmla="*/ 0 w 7223"/>
                  <a:gd name="T21" fmla="*/ 0 h 2850"/>
                  <a:gd name="T22" fmla="*/ 0 w 7223"/>
                  <a:gd name="T23" fmla="*/ 0 h 2850"/>
                  <a:gd name="T24" fmla="*/ 0 w 7223"/>
                  <a:gd name="T25" fmla="*/ 0 h 2850"/>
                  <a:gd name="T26" fmla="*/ 0 w 7223"/>
                  <a:gd name="T27" fmla="*/ 0 h 2850"/>
                  <a:gd name="T28" fmla="*/ 0 w 7223"/>
                  <a:gd name="T29" fmla="*/ 0 h 2850"/>
                  <a:gd name="T30" fmla="*/ 0 w 7223"/>
                  <a:gd name="T31" fmla="*/ 0 h 2850"/>
                  <a:gd name="T32" fmla="*/ 0 w 7223"/>
                  <a:gd name="T33" fmla="*/ 0 h 2850"/>
                  <a:gd name="T34" fmla="*/ 0 w 7223"/>
                  <a:gd name="T35" fmla="*/ 0 h 2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3"/>
                  <a:gd name="T55" fmla="*/ 0 h 2850"/>
                  <a:gd name="T56" fmla="*/ 7223 w 7223"/>
                  <a:gd name="T57" fmla="*/ 2850 h 28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3" h="2850">
                    <a:moveTo>
                      <a:pt x="0" y="34"/>
                    </a:moveTo>
                    <a:cubicBezTo>
                      <a:pt x="0" y="15"/>
                      <a:pt x="14" y="0"/>
                      <a:pt x="33" y="0"/>
                    </a:cubicBezTo>
                    <a:lnTo>
                      <a:pt x="7190" y="0"/>
                    </a:lnTo>
                    <a:cubicBezTo>
                      <a:pt x="7209" y="0"/>
                      <a:pt x="7223" y="15"/>
                      <a:pt x="7223" y="34"/>
                    </a:cubicBezTo>
                    <a:lnTo>
                      <a:pt x="7223" y="2817"/>
                    </a:lnTo>
                    <a:cubicBezTo>
                      <a:pt x="7223" y="2835"/>
                      <a:pt x="7209" y="2850"/>
                      <a:pt x="7190" y="2850"/>
                    </a:cubicBezTo>
                    <a:lnTo>
                      <a:pt x="33" y="2850"/>
                    </a:lnTo>
                    <a:cubicBezTo>
                      <a:pt x="14" y="2850"/>
                      <a:pt x="0" y="2835"/>
                      <a:pt x="0" y="2817"/>
                    </a:cubicBezTo>
                    <a:lnTo>
                      <a:pt x="0" y="34"/>
                    </a:lnTo>
                    <a:close/>
                    <a:moveTo>
                      <a:pt x="66" y="2817"/>
                    </a:moveTo>
                    <a:lnTo>
                      <a:pt x="33" y="2784"/>
                    </a:lnTo>
                    <a:lnTo>
                      <a:pt x="7190" y="2784"/>
                    </a:lnTo>
                    <a:lnTo>
                      <a:pt x="7157" y="2817"/>
                    </a:lnTo>
                    <a:lnTo>
                      <a:pt x="7157" y="34"/>
                    </a:lnTo>
                    <a:lnTo>
                      <a:pt x="7190" y="67"/>
                    </a:lnTo>
                    <a:lnTo>
                      <a:pt x="33" y="67"/>
                    </a:lnTo>
                    <a:lnTo>
                      <a:pt x="66" y="34"/>
                    </a:lnTo>
                    <a:lnTo>
                      <a:pt x="66" y="2817"/>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65" name="Rectangle 71"/>
              <p:cNvSpPr>
                <a:spLocks noChangeArrowheads="1"/>
              </p:cNvSpPr>
              <p:nvPr/>
            </p:nvSpPr>
            <p:spPr bwMode="auto">
              <a:xfrm>
                <a:off x="407" y="2098"/>
                <a:ext cx="607"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Low Knowledge and </a:t>
                </a:r>
                <a:endParaRPr lang="en-US"/>
              </a:p>
            </p:txBody>
          </p:sp>
          <p:sp>
            <p:nvSpPr>
              <p:cNvPr id="31866" name="Rectangle 72"/>
              <p:cNvSpPr>
                <a:spLocks noChangeArrowheads="1"/>
              </p:cNvSpPr>
              <p:nvPr/>
            </p:nvSpPr>
            <p:spPr bwMode="auto">
              <a:xfrm>
                <a:off x="355" y="2173"/>
                <a:ext cx="712"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Skills in Crop Husbandly </a:t>
                </a:r>
                <a:endParaRPr lang="en-US"/>
              </a:p>
            </p:txBody>
          </p:sp>
          <p:sp>
            <p:nvSpPr>
              <p:cNvPr id="31867" name="Rectangle 73"/>
              <p:cNvSpPr>
                <a:spLocks noChangeArrowheads="1"/>
              </p:cNvSpPr>
              <p:nvPr/>
            </p:nvSpPr>
            <p:spPr bwMode="auto">
              <a:xfrm>
                <a:off x="507" y="2246"/>
                <a:ext cx="35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and Business </a:t>
                </a:r>
                <a:endParaRPr lang="en-US"/>
              </a:p>
            </p:txBody>
          </p:sp>
          <p:sp>
            <p:nvSpPr>
              <p:cNvPr id="31868" name="Rectangle 74"/>
              <p:cNvSpPr>
                <a:spLocks noChangeArrowheads="1"/>
              </p:cNvSpPr>
              <p:nvPr/>
            </p:nvSpPr>
            <p:spPr bwMode="auto">
              <a:xfrm>
                <a:off x="500" y="2318"/>
                <a:ext cx="35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Management</a:t>
                </a:r>
                <a:endParaRPr lang="en-US"/>
              </a:p>
            </p:txBody>
          </p:sp>
          <p:pic>
            <p:nvPicPr>
              <p:cNvPr id="31869" name="Picture 75"/>
              <p:cNvPicPr>
                <a:picLocks noChangeAspect="1" noChangeArrowheads="1"/>
              </p:cNvPicPr>
              <p:nvPr/>
            </p:nvPicPr>
            <p:blipFill>
              <a:blip r:embed="rId35"/>
              <a:srcRect/>
              <a:stretch>
                <a:fillRect/>
              </a:stretch>
            </p:blipFill>
            <p:spPr bwMode="auto">
              <a:xfrm>
                <a:off x="1291" y="1760"/>
                <a:ext cx="650" cy="333"/>
              </a:xfrm>
              <a:prstGeom prst="rect">
                <a:avLst/>
              </a:prstGeom>
              <a:noFill/>
              <a:ln w="9525">
                <a:noFill/>
                <a:miter lim="800000"/>
                <a:headEnd/>
                <a:tailEnd/>
              </a:ln>
            </p:spPr>
          </p:pic>
          <p:pic>
            <p:nvPicPr>
              <p:cNvPr id="31870" name="Picture 76"/>
              <p:cNvPicPr>
                <a:picLocks noChangeAspect="1" noChangeArrowheads="1"/>
              </p:cNvPicPr>
              <p:nvPr/>
            </p:nvPicPr>
            <p:blipFill>
              <a:blip r:embed="rId36"/>
              <a:srcRect/>
              <a:stretch>
                <a:fillRect/>
              </a:stretch>
            </p:blipFill>
            <p:spPr bwMode="auto">
              <a:xfrm>
                <a:off x="1291" y="1760"/>
                <a:ext cx="650" cy="333"/>
              </a:xfrm>
              <a:prstGeom prst="rect">
                <a:avLst/>
              </a:prstGeom>
              <a:noFill/>
              <a:ln w="9525">
                <a:noFill/>
                <a:miter lim="800000"/>
                <a:headEnd/>
                <a:tailEnd/>
              </a:ln>
            </p:spPr>
          </p:pic>
          <p:pic>
            <p:nvPicPr>
              <p:cNvPr id="31871" name="Picture 77"/>
              <p:cNvPicPr>
                <a:picLocks noChangeAspect="1" noChangeArrowheads="1"/>
              </p:cNvPicPr>
              <p:nvPr/>
            </p:nvPicPr>
            <p:blipFill>
              <a:blip r:embed="rId37"/>
              <a:srcRect/>
              <a:stretch>
                <a:fillRect/>
              </a:stretch>
            </p:blipFill>
            <p:spPr bwMode="auto">
              <a:xfrm>
                <a:off x="1347" y="1761"/>
                <a:ext cx="554" cy="303"/>
              </a:xfrm>
              <a:prstGeom prst="rect">
                <a:avLst/>
              </a:prstGeom>
              <a:noFill/>
              <a:ln w="9525">
                <a:noFill/>
                <a:miter lim="800000"/>
                <a:headEnd/>
                <a:tailEnd/>
              </a:ln>
            </p:spPr>
          </p:pic>
          <p:pic>
            <p:nvPicPr>
              <p:cNvPr id="31872" name="Picture 78"/>
              <p:cNvPicPr>
                <a:picLocks noChangeAspect="1" noChangeArrowheads="1"/>
              </p:cNvPicPr>
              <p:nvPr/>
            </p:nvPicPr>
            <p:blipFill>
              <a:blip r:embed="rId38"/>
              <a:srcRect/>
              <a:stretch>
                <a:fillRect/>
              </a:stretch>
            </p:blipFill>
            <p:spPr bwMode="auto">
              <a:xfrm>
                <a:off x="1347" y="1761"/>
                <a:ext cx="554" cy="303"/>
              </a:xfrm>
              <a:prstGeom prst="rect">
                <a:avLst/>
              </a:prstGeom>
              <a:noFill/>
              <a:ln w="9525">
                <a:noFill/>
                <a:miter lim="800000"/>
                <a:headEnd/>
                <a:tailEnd/>
              </a:ln>
            </p:spPr>
          </p:pic>
          <p:pic>
            <p:nvPicPr>
              <p:cNvPr id="31873" name="Picture 79"/>
              <p:cNvPicPr>
                <a:picLocks noChangeAspect="1" noChangeArrowheads="1"/>
              </p:cNvPicPr>
              <p:nvPr/>
            </p:nvPicPr>
            <p:blipFill>
              <a:blip r:embed="rId39"/>
              <a:srcRect/>
              <a:stretch>
                <a:fillRect/>
              </a:stretch>
            </p:blipFill>
            <p:spPr bwMode="auto">
              <a:xfrm>
                <a:off x="1320" y="1776"/>
                <a:ext cx="590" cy="273"/>
              </a:xfrm>
              <a:prstGeom prst="rect">
                <a:avLst/>
              </a:prstGeom>
              <a:noFill/>
              <a:ln w="9525">
                <a:noFill/>
                <a:miter lim="800000"/>
                <a:headEnd/>
                <a:tailEnd/>
              </a:ln>
            </p:spPr>
          </p:pic>
          <p:sp>
            <p:nvSpPr>
              <p:cNvPr id="31874" name="Freeform 80"/>
              <p:cNvSpPr>
                <a:spLocks noEditPoints="1"/>
              </p:cNvSpPr>
              <p:nvPr/>
            </p:nvSpPr>
            <p:spPr bwMode="auto">
              <a:xfrm>
                <a:off x="1318" y="1774"/>
                <a:ext cx="595" cy="279"/>
              </a:xfrm>
              <a:custGeom>
                <a:avLst/>
                <a:gdLst>
                  <a:gd name="T0" fmla="*/ 0 w 5236"/>
                  <a:gd name="T1" fmla="*/ 0 h 2452"/>
                  <a:gd name="T2" fmla="*/ 0 w 5236"/>
                  <a:gd name="T3" fmla="*/ 0 h 2452"/>
                  <a:gd name="T4" fmla="*/ 0 w 5236"/>
                  <a:gd name="T5" fmla="*/ 0 h 2452"/>
                  <a:gd name="T6" fmla="*/ 0 w 5236"/>
                  <a:gd name="T7" fmla="*/ 0 h 2452"/>
                  <a:gd name="T8" fmla="*/ 0 w 5236"/>
                  <a:gd name="T9" fmla="*/ 0 h 2452"/>
                  <a:gd name="T10" fmla="*/ 0 w 5236"/>
                  <a:gd name="T11" fmla="*/ 0 h 2452"/>
                  <a:gd name="T12" fmla="*/ 0 w 5236"/>
                  <a:gd name="T13" fmla="*/ 0 h 2452"/>
                  <a:gd name="T14" fmla="*/ 0 w 5236"/>
                  <a:gd name="T15" fmla="*/ 0 h 2452"/>
                  <a:gd name="T16" fmla="*/ 0 w 5236"/>
                  <a:gd name="T17" fmla="*/ 0 h 2452"/>
                  <a:gd name="T18" fmla="*/ 0 w 5236"/>
                  <a:gd name="T19" fmla="*/ 0 h 2452"/>
                  <a:gd name="T20" fmla="*/ 0 w 5236"/>
                  <a:gd name="T21" fmla="*/ 0 h 2452"/>
                  <a:gd name="T22" fmla="*/ 0 w 5236"/>
                  <a:gd name="T23" fmla="*/ 0 h 2452"/>
                  <a:gd name="T24" fmla="*/ 0 w 5236"/>
                  <a:gd name="T25" fmla="*/ 0 h 2452"/>
                  <a:gd name="T26" fmla="*/ 0 w 5236"/>
                  <a:gd name="T27" fmla="*/ 0 h 2452"/>
                  <a:gd name="T28" fmla="*/ 0 w 5236"/>
                  <a:gd name="T29" fmla="*/ 0 h 2452"/>
                  <a:gd name="T30" fmla="*/ 0 w 5236"/>
                  <a:gd name="T31" fmla="*/ 0 h 2452"/>
                  <a:gd name="T32" fmla="*/ 0 w 5236"/>
                  <a:gd name="T33" fmla="*/ 0 h 2452"/>
                  <a:gd name="T34" fmla="*/ 0 w 5236"/>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36"/>
                  <a:gd name="T55" fmla="*/ 0 h 2452"/>
                  <a:gd name="T56" fmla="*/ 5236 w 5236"/>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36" h="2452">
                    <a:moveTo>
                      <a:pt x="0" y="33"/>
                    </a:moveTo>
                    <a:cubicBezTo>
                      <a:pt x="0" y="15"/>
                      <a:pt x="15" y="0"/>
                      <a:pt x="33" y="0"/>
                    </a:cubicBezTo>
                    <a:lnTo>
                      <a:pt x="5203" y="0"/>
                    </a:lnTo>
                    <a:cubicBezTo>
                      <a:pt x="5221" y="0"/>
                      <a:pt x="5236" y="15"/>
                      <a:pt x="5236" y="33"/>
                    </a:cubicBezTo>
                    <a:lnTo>
                      <a:pt x="5236" y="2419"/>
                    </a:lnTo>
                    <a:cubicBezTo>
                      <a:pt x="5236" y="2437"/>
                      <a:pt x="5221" y="2452"/>
                      <a:pt x="5203" y="2452"/>
                    </a:cubicBezTo>
                    <a:lnTo>
                      <a:pt x="33" y="2452"/>
                    </a:lnTo>
                    <a:cubicBezTo>
                      <a:pt x="15" y="2452"/>
                      <a:pt x="0" y="2437"/>
                      <a:pt x="0" y="2419"/>
                    </a:cubicBezTo>
                    <a:lnTo>
                      <a:pt x="0" y="33"/>
                    </a:lnTo>
                    <a:close/>
                    <a:moveTo>
                      <a:pt x="67" y="2419"/>
                    </a:moveTo>
                    <a:lnTo>
                      <a:pt x="33" y="2386"/>
                    </a:lnTo>
                    <a:lnTo>
                      <a:pt x="5203" y="2386"/>
                    </a:lnTo>
                    <a:lnTo>
                      <a:pt x="5170" y="2419"/>
                    </a:lnTo>
                    <a:lnTo>
                      <a:pt x="5170" y="33"/>
                    </a:lnTo>
                    <a:lnTo>
                      <a:pt x="5203" y="67"/>
                    </a:lnTo>
                    <a:lnTo>
                      <a:pt x="33" y="67"/>
                    </a:lnTo>
                    <a:lnTo>
                      <a:pt x="67" y="33"/>
                    </a:lnTo>
                    <a:lnTo>
                      <a:pt x="67"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75" name="Rectangle 81"/>
              <p:cNvSpPr>
                <a:spLocks noChangeArrowheads="1"/>
              </p:cNvSpPr>
              <p:nvPr/>
            </p:nvSpPr>
            <p:spPr bwMode="auto">
              <a:xfrm>
                <a:off x="1415" y="1795"/>
                <a:ext cx="436"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Limited access </a:t>
                </a:r>
                <a:endParaRPr lang="en-US"/>
              </a:p>
            </p:txBody>
          </p:sp>
          <p:sp>
            <p:nvSpPr>
              <p:cNvPr id="31876" name="Rectangle 82"/>
              <p:cNvSpPr>
                <a:spLocks noChangeArrowheads="1"/>
              </p:cNvSpPr>
              <p:nvPr/>
            </p:nvSpPr>
            <p:spPr bwMode="auto">
              <a:xfrm>
                <a:off x="1426" y="1870"/>
                <a:ext cx="414"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to production </a:t>
                </a:r>
                <a:endParaRPr lang="en-US"/>
              </a:p>
            </p:txBody>
          </p:sp>
          <p:sp>
            <p:nvSpPr>
              <p:cNvPr id="31877" name="Rectangle 83"/>
              <p:cNvSpPr>
                <a:spLocks noChangeArrowheads="1"/>
              </p:cNvSpPr>
              <p:nvPr/>
            </p:nvSpPr>
            <p:spPr bwMode="auto">
              <a:xfrm>
                <a:off x="1527" y="1943"/>
                <a:ext cx="183"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Inputs</a:t>
                </a:r>
                <a:endParaRPr lang="en-US"/>
              </a:p>
            </p:txBody>
          </p:sp>
          <p:pic>
            <p:nvPicPr>
              <p:cNvPr id="31878" name="Picture 84"/>
              <p:cNvPicPr>
                <a:picLocks noChangeAspect="1" noChangeArrowheads="1"/>
              </p:cNvPicPr>
              <p:nvPr/>
            </p:nvPicPr>
            <p:blipFill>
              <a:blip r:embed="rId40"/>
              <a:srcRect/>
              <a:stretch>
                <a:fillRect/>
              </a:stretch>
            </p:blipFill>
            <p:spPr bwMode="auto">
              <a:xfrm>
                <a:off x="296" y="3299"/>
                <a:ext cx="831" cy="396"/>
              </a:xfrm>
              <a:prstGeom prst="rect">
                <a:avLst/>
              </a:prstGeom>
              <a:noFill/>
              <a:ln w="9525">
                <a:noFill/>
                <a:miter lim="800000"/>
                <a:headEnd/>
                <a:tailEnd/>
              </a:ln>
            </p:spPr>
          </p:pic>
          <p:pic>
            <p:nvPicPr>
              <p:cNvPr id="31879" name="Picture 85"/>
              <p:cNvPicPr>
                <a:picLocks noChangeAspect="1" noChangeArrowheads="1"/>
              </p:cNvPicPr>
              <p:nvPr/>
            </p:nvPicPr>
            <p:blipFill>
              <a:blip r:embed="rId41"/>
              <a:srcRect/>
              <a:stretch>
                <a:fillRect/>
              </a:stretch>
            </p:blipFill>
            <p:spPr bwMode="auto">
              <a:xfrm>
                <a:off x="296" y="3299"/>
                <a:ext cx="831" cy="396"/>
              </a:xfrm>
              <a:prstGeom prst="rect">
                <a:avLst/>
              </a:prstGeom>
              <a:noFill/>
              <a:ln w="9525">
                <a:noFill/>
                <a:miter lim="800000"/>
                <a:headEnd/>
                <a:tailEnd/>
              </a:ln>
            </p:spPr>
          </p:pic>
          <p:pic>
            <p:nvPicPr>
              <p:cNvPr id="31880" name="Picture 86"/>
              <p:cNvPicPr>
                <a:picLocks noChangeAspect="1" noChangeArrowheads="1"/>
              </p:cNvPicPr>
              <p:nvPr/>
            </p:nvPicPr>
            <p:blipFill>
              <a:blip r:embed="rId42"/>
              <a:srcRect/>
              <a:stretch>
                <a:fillRect/>
              </a:stretch>
            </p:blipFill>
            <p:spPr bwMode="auto">
              <a:xfrm>
                <a:off x="327" y="3296"/>
                <a:ext cx="788" cy="402"/>
              </a:xfrm>
              <a:prstGeom prst="rect">
                <a:avLst/>
              </a:prstGeom>
              <a:noFill/>
              <a:ln w="9525">
                <a:noFill/>
                <a:miter lim="800000"/>
                <a:headEnd/>
                <a:tailEnd/>
              </a:ln>
            </p:spPr>
          </p:pic>
          <p:pic>
            <p:nvPicPr>
              <p:cNvPr id="31881" name="Picture 87"/>
              <p:cNvPicPr>
                <a:picLocks noChangeAspect="1" noChangeArrowheads="1"/>
              </p:cNvPicPr>
              <p:nvPr/>
            </p:nvPicPr>
            <p:blipFill>
              <a:blip r:embed="rId43"/>
              <a:srcRect/>
              <a:stretch>
                <a:fillRect/>
              </a:stretch>
            </p:blipFill>
            <p:spPr bwMode="auto">
              <a:xfrm>
                <a:off x="327" y="3296"/>
                <a:ext cx="788" cy="402"/>
              </a:xfrm>
              <a:prstGeom prst="rect">
                <a:avLst/>
              </a:prstGeom>
              <a:noFill/>
              <a:ln w="9525">
                <a:noFill/>
                <a:miter lim="800000"/>
                <a:headEnd/>
                <a:tailEnd/>
              </a:ln>
            </p:spPr>
          </p:pic>
          <p:pic>
            <p:nvPicPr>
              <p:cNvPr id="31882" name="Picture 88"/>
              <p:cNvPicPr>
                <a:picLocks noChangeAspect="1" noChangeArrowheads="1"/>
              </p:cNvPicPr>
              <p:nvPr/>
            </p:nvPicPr>
            <p:blipFill>
              <a:blip r:embed="rId44"/>
              <a:srcRect/>
              <a:stretch>
                <a:fillRect/>
              </a:stretch>
            </p:blipFill>
            <p:spPr bwMode="auto">
              <a:xfrm>
                <a:off x="327" y="3316"/>
                <a:ext cx="769" cy="335"/>
              </a:xfrm>
              <a:prstGeom prst="rect">
                <a:avLst/>
              </a:prstGeom>
              <a:noFill/>
              <a:ln w="9525">
                <a:noFill/>
                <a:miter lim="800000"/>
                <a:headEnd/>
                <a:tailEnd/>
              </a:ln>
            </p:spPr>
          </p:pic>
          <p:sp>
            <p:nvSpPr>
              <p:cNvPr id="31883" name="Freeform 89"/>
              <p:cNvSpPr>
                <a:spLocks noEditPoints="1"/>
              </p:cNvSpPr>
              <p:nvPr/>
            </p:nvSpPr>
            <p:spPr bwMode="auto">
              <a:xfrm>
                <a:off x="323" y="3314"/>
                <a:ext cx="776" cy="341"/>
              </a:xfrm>
              <a:custGeom>
                <a:avLst/>
                <a:gdLst>
                  <a:gd name="T0" fmla="*/ 0 w 6826"/>
                  <a:gd name="T1" fmla="*/ 0 h 2999"/>
                  <a:gd name="T2" fmla="*/ 0 w 6826"/>
                  <a:gd name="T3" fmla="*/ 0 h 2999"/>
                  <a:gd name="T4" fmla="*/ 0 w 6826"/>
                  <a:gd name="T5" fmla="*/ 0 h 2999"/>
                  <a:gd name="T6" fmla="*/ 0 w 6826"/>
                  <a:gd name="T7" fmla="*/ 0 h 2999"/>
                  <a:gd name="T8" fmla="*/ 0 w 6826"/>
                  <a:gd name="T9" fmla="*/ 0 h 2999"/>
                  <a:gd name="T10" fmla="*/ 0 w 6826"/>
                  <a:gd name="T11" fmla="*/ 0 h 2999"/>
                  <a:gd name="T12" fmla="*/ 0 w 6826"/>
                  <a:gd name="T13" fmla="*/ 0 h 2999"/>
                  <a:gd name="T14" fmla="*/ 0 w 6826"/>
                  <a:gd name="T15" fmla="*/ 0 h 2999"/>
                  <a:gd name="T16" fmla="*/ 0 w 6826"/>
                  <a:gd name="T17" fmla="*/ 0 h 2999"/>
                  <a:gd name="T18" fmla="*/ 0 w 6826"/>
                  <a:gd name="T19" fmla="*/ 0 h 2999"/>
                  <a:gd name="T20" fmla="*/ 0 w 6826"/>
                  <a:gd name="T21" fmla="*/ 0 h 2999"/>
                  <a:gd name="T22" fmla="*/ 0 w 6826"/>
                  <a:gd name="T23" fmla="*/ 0 h 2999"/>
                  <a:gd name="T24" fmla="*/ 0 w 6826"/>
                  <a:gd name="T25" fmla="*/ 0 h 2999"/>
                  <a:gd name="T26" fmla="*/ 0 w 6826"/>
                  <a:gd name="T27" fmla="*/ 0 h 2999"/>
                  <a:gd name="T28" fmla="*/ 0 w 6826"/>
                  <a:gd name="T29" fmla="*/ 0 h 2999"/>
                  <a:gd name="T30" fmla="*/ 0 w 6826"/>
                  <a:gd name="T31" fmla="*/ 0 h 2999"/>
                  <a:gd name="T32" fmla="*/ 0 w 6826"/>
                  <a:gd name="T33" fmla="*/ 0 h 2999"/>
                  <a:gd name="T34" fmla="*/ 0 w 6826"/>
                  <a:gd name="T35" fmla="*/ 0 h 29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26"/>
                  <a:gd name="T55" fmla="*/ 0 h 2999"/>
                  <a:gd name="T56" fmla="*/ 6826 w 6826"/>
                  <a:gd name="T57" fmla="*/ 2999 h 29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26" h="2999">
                    <a:moveTo>
                      <a:pt x="0" y="34"/>
                    </a:moveTo>
                    <a:cubicBezTo>
                      <a:pt x="0" y="15"/>
                      <a:pt x="15" y="0"/>
                      <a:pt x="33" y="0"/>
                    </a:cubicBezTo>
                    <a:lnTo>
                      <a:pt x="6793" y="0"/>
                    </a:lnTo>
                    <a:cubicBezTo>
                      <a:pt x="6812" y="0"/>
                      <a:pt x="6826" y="15"/>
                      <a:pt x="6826" y="34"/>
                    </a:cubicBezTo>
                    <a:lnTo>
                      <a:pt x="6826" y="2966"/>
                    </a:lnTo>
                    <a:cubicBezTo>
                      <a:pt x="6826" y="2984"/>
                      <a:pt x="6812" y="2999"/>
                      <a:pt x="6793" y="2999"/>
                    </a:cubicBezTo>
                    <a:lnTo>
                      <a:pt x="33" y="2999"/>
                    </a:lnTo>
                    <a:cubicBezTo>
                      <a:pt x="15" y="2999"/>
                      <a:pt x="0" y="2984"/>
                      <a:pt x="0" y="2966"/>
                    </a:cubicBezTo>
                    <a:lnTo>
                      <a:pt x="0" y="34"/>
                    </a:lnTo>
                    <a:close/>
                    <a:moveTo>
                      <a:pt x="67" y="2966"/>
                    </a:moveTo>
                    <a:lnTo>
                      <a:pt x="33" y="2933"/>
                    </a:lnTo>
                    <a:lnTo>
                      <a:pt x="6793" y="2933"/>
                    </a:lnTo>
                    <a:lnTo>
                      <a:pt x="6760" y="2966"/>
                    </a:lnTo>
                    <a:lnTo>
                      <a:pt x="6760" y="34"/>
                    </a:lnTo>
                    <a:lnTo>
                      <a:pt x="6793" y="67"/>
                    </a:lnTo>
                    <a:lnTo>
                      <a:pt x="33" y="67"/>
                    </a:lnTo>
                    <a:lnTo>
                      <a:pt x="67" y="34"/>
                    </a:lnTo>
                    <a:lnTo>
                      <a:pt x="67" y="2966"/>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84" name="Rectangle 90"/>
              <p:cNvSpPr>
                <a:spLocks noChangeArrowheads="1"/>
              </p:cNvSpPr>
              <p:nvPr/>
            </p:nvSpPr>
            <p:spPr bwMode="auto">
              <a:xfrm>
                <a:off x="465" y="3330"/>
                <a:ext cx="16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Under</a:t>
                </a:r>
                <a:endParaRPr lang="en-US"/>
              </a:p>
            </p:txBody>
          </p:sp>
          <p:sp>
            <p:nvSpPr>
              <p:cNvPr id="31885" name="Rectangle 91"/>
              <p:cNvSpPr>
                <a:spLocks noChangeArrowheads="1"/>
              </p:cNvSpPr>
              <p:nvPr/>
            </p:nvSpPr>
            <p:spPr bwMode="auto">
              <a:xfrm>
                <a:off x="640" y="3330"/>
                <a:ext cx="2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t>
                </a:r>
                <a:endParaRPr lang="en-US"/>
              </a:p>
            </p:txBody>
          </p:sp>
          <p:sp>
            <p:nvSpPr>
              <p:cNvPr id="31886" name="Rectangle 92"/>
              <p:cNvSpPr>
                <a:spLocks noChangeArrowheads="1"/>
              </p:cNvSpPr>
              <p:nvPr/>
            </p:nvSpPr>
            <p:spPr bwMode="auto">
              <a:xfrm>
                <a:off x="660" y="3330"/>
                <a:ext cx="28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developed </a:t>
                </a:r>
                <a:endParaRPr lang="en-US"/>
              </a:p>
            </p:txBody>
          </p:sp>
          <p:sp>
            <p:nvSpPr>
              <p:cNvPr id="31887" name="Rectangle 93"/>
              <p:cNvSpPr>
                <a:spLocks noChangeArrowheads="1"/>
              </p:cNvSpPr>
              <p:nvPr/>
            </p:nvSpPr>
            <p:spPr bwMode="auto">
              <a:xfrm>
                <a:off x="414" y="3405"/>
                <a:ext cx="56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supply of sustainable </a:t>
                </a:r>
                <a:endParaRPr lang="en-US"/>
              </a:p>
            </p:txBody>
          </p:sp>
          <p:sp>
            <p:nvSpPr>
              <p:cNvPr id="31888" name="Rectangle 94"/>
              <p:cNvSpPr>
                <a:spLocks noChangeArrowheads="1"/>
              </p:cNvSpPr>
              <p:nvPr/>
            </p:nvSpPr>
            <p:spPr bwMode="auto">
              <a:xfrm>
                <a:off x="394" y="3477"/>
                <a:ext cx="671"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business solutions and </a:t>
                </a:r>
                <a:endParaRPr lang="en-US"/>
              </a:p>
            </p:txBody>
          </p:sp>
          <p:sp>
            <p:nvSpPr>
              <p:cNvPr id="31889" name="Rectangle 95"/>
              <p:cNvSpPr>
                <a:spLocks noChangeArrowheads="1"/>
              </p:cNvSpPr>
              <p:nvPr/>
            </p:nvSpPr>
            <p:spPr bwMode="auto">
              <a:xfrm>
                <a:off x="493" y="3550"/>
                <a:ext cx="458"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service markets</a:t>
                </a:r>
                <a:endParaRPr lang="en-US"/>
              </a:p>
            </p:txBody>
          </p:sp>
          <p:pic>
            <p:nvPicPr>
              <p:cNvPr id="31890" name="Picture 96"/>
              <p:cNvPicPr>
                <a:picLocks noChangeAspect="1" noChangeArrowheads="1"/>
              </p:cNvPicPr>
              <p:nvPr/>
            </p:nvPicPr>
            <p:blipFill>
              <a:blip r:embed="rId45"/>
              <a:srcRect/>
              <a:stretch>
                <a:fillRect/>
              </a:stretch>
            </p:blipFill>
            <p:spPr bwMode="auto">
              <a:xfrm>
                <a:off x="1291" y="2439"/>
                <a:ext cx="560" cy="377"/>
              </a:xfrm>
              <a:prstGeom prst="rect">
                <a:avLst/>
              </a:prstGeom>
              <a:noFill/>
              <a:ln w="9525">
                <a:noFill/>
                <a:miter lim="800000"/>
                <a:headEnd/>
                <a:tailEnd/>
              </a:ln>
            </p:spPr>
          </p:pic>
          <p:pic>
            <p:nvPicPr>
              <p:cNvPr id="31891" name="Picture 97"/>
              <p:cNvPicPr>
                <a:picLocks noChangeAspect="1" noChangeArrowheads="1"/>
              </p:cNvPicPr>
              <p:nvPr/>
            </p:nvPicPr>
            <p:blipFill>
              <a:blip r:embed="rId46"/>
              <a:srcRect/>
              <a:stretch>
                <a:fillRect/>
              </a:stretch>
            </p:blipFill>
            <p:spPr bwMode="auto">
              <a:xfrm>
                <a:off x="1291" y="2439"/>
                <a:ext cx="560" cy="377"/>
              </a:xfrm>
              <a:prstGeom prst="rect">
                <a:avLst/>
              </a:prstGeom>
              <a:noFill/>
              <a:ln w="9525">
                <a:noFill/>
                <a:miter lim="800000"/>
                <a:headEnd/>
                <a:tailEnd/>
              </a:ln>
            </p:spPr>
          </p:pic>
          <p:pic>
            <p:nvPicPr>
              <p:cNvPr id="31892" name="Picture 98"/>
              <p:cNvPicPr>
                <a:picLocks noChangeAspect="1" noChangeArrowheads="1"/>
              </p:cNvPicPr>
              <p:nvPr/>
            </p:nvPicPr>
            <p:blipFill>
              <a:blip r:embed="rId47"/>
              <a:srcRect/>
              <a:stretch>
                <a:fillRect/>
              </a:stretch>
            </p:blipFill>
            <p:spPr bwMode="auto">
              <a:xfrm>
                <a:off x="1327" y="2499"/>
                <a:ext cx="503" cy="228"/>
              </a:xfrm>
              <a:prstGeom prst="rect">
                <a:avLst/>
              </a:prstGeom>
              <a:noFill/>
              <a:ln w="9525">
                <a:noFill/>
                <a:miter lim="800000"/>
                <a:headEnd/>
                <a:tailEnd/>
              </a:ln>
            </p:spPr>
          </p:pic>
          <p:pic>
            <p:nvPicPr>
              <p:cNvPr id="31893" name="Picture 99"/>
              <p:cNvPicPr>
                <a:picLocks noChangeAspect="1" noChangeArrowheads="1"/>
              </p:cNvPicPr>
              <p:nvPr/>
            </p:nvPicPr>
            <p:blipFill>
              <a:blip r:embed="rId48"/>
              <a:srcRect/>
              <a:stretch>
                <a:fillRect/>
              </a:stretch>
            </p:blipFill>
            <p:spPr bwMode="auto">
              <a:xfrm>
                <a:off x="1327" y="2499"/>
                <a:ext cx="503" cy="228"/>
              </a:xfrm>
              <a:prstGeom prst="rect">
                <a:avLst/>
              </a:prstGeom>
              <a:noFill/>
              <a:ln w="9525">
                <a:noFill/>
                <a:miter lim="800000"/>
                <a:headEnd/>
                <a:tailEnd/>
              </a:ln>
            </p:spPr>
          </p:pic>
          <p:pic>
            <p:nvPicPr>
              <p:cNvPr id="31894" name="Picture 100"/>
              <p:cNvPicPr>
                <a:picLocks noChangeAspect="1" noChangeArrowheads="1"/>
              </p:cNvPicPr>
              <p:nvPr/>
            </p:nvPicPr>
            <p:blipFill>
              <a:blip r:embed="rId49"/>
              <a:srcRect/>
              <a:stretch>
                <a:fillRect/>
              </a:stretch>
            </p:blipFill>
            <p:spPr bwMode="auto">
              <a:xfrm>
                <a:off x="1320" y="2456"/>
                <a:ext cx="499" cy="315"/>
              </a:xfrm>
              <a:prstGeom prst="rect">
                <a:avLst/>
              </a:prstGeom>
              <a:noFill/>
              <a:ln w="9525">
                <a:noFill/>
                <a:miter lim="800000"/>
                <a:headEnd/>
                <a:tailEnd/>
              </a:ln>
            </p:spPr>
          </p:pic>
          <p:sp>
            <p:nvSpPr>
              <p:cNvPr id="31895" name="Freeform 101"/>
              <p:cNvSpPr>
                <a:spLocks noEditPoints="1"/>
              </p:cNvSpPr>
              <p:nvPr/>
            </p:nvSpPr>
            <p:spPr bwMode="auto">
              <a:xfrm>
                <a:off x="1318" y="2453"/>
                <a:ext cx="505" cy="323"/>
              </a:xfrm>
              <a:custGeom>
                <a:avLst/>
                <a:gdLst>
                  <a:gd name="T0" fmla="*/ 0 w 4441"/>
                  <a:gd name="T1" fmla="*/ 0 h 2834"/>
                  <a:gd name="T2" fmla="*/ 0 w 4441"/>
                  <a:gd name="T3" fmla="*/ 0 h 2834"/>
                  <a:gd name="T4" fmla="*/ 0 w 4441"/>
                  <a:gd name="T5" fmla="*/ 0 h 2834"/>
                  <a:gd name="T6" fmla="*/ 0 w 4441"/>
                  <a:gd name="T7" fmla="*/ 0 h 2834"/>
                  <a:gd name="T8" fmla="*/ 0 w 4441"/>
                  <a:gd name="T9" fmla="*/ 0 h 2834"/>
                  <a:gd name="T10" fmla="*/ 0 w 4441"/>
                  <a:gd name="T11" fmla="*/ 0 h 2834"/>
                  <a:gd name="T12" fmla="*/ 0 w 4441"/>
                  <a:gd name="T13" fmla="*/ 0 h 2834"/>
                  <a:gd name="T14" fmla="*/ 0 w 4441"/>
                  <a:gd name="T15" fmla="*/ 0 h 2834"/>
                  <a:gd name="T16" fmla="*/ 0 w 4441"/>
                  <a:gd name="T17" fmla="*/ 0 h 2834"/>
                  <a:gd name="T18" fmla="*/ 0 w 4441"/>
                  <a:gd name="T19" fmla="*/ 0 h 2834"/>
                  <a:gd name="T20" fmla="*/ 0 w 4441"/>
                  <a:gd name="T21" fmla="*/ 0 h 2834"/>
                  <a:gd name="T22" fmla="*/ 0 w 4441"/>
                  <a:gd name="T23" fmla="*/ 0 h 2834"/>
                  <a:gd name="T24" fmla="*/ 0 w 4441"/>
                  <a:gd name="T25" fmla="*/ 0 h 2834"/>
                  <a:gd name="T26" fmla="*/ 0 w 4441"/>
                  <a:gd name="T27" fmla="*/ 0 h 2834"/>
                  <a:gd name="T28" fmla="*/ 0 w 4441"/>
                  <a:gd name="T29" fmla="*/ 0 h 2834"/>
                  <a:gd name="T30" fmla="*/ 0 w 4441"/>
                  <a:gd name="T31" fmla="*/ 0 h 2834"/>
                  <a:gd name="T32" fmla="*/ 0 w 4441"/>
                  <a:gd name="T33" fmla="*/ 0 h 2834"/>
                  <a:gd name="T34" fmla="*/ 0 w 4441"/>
                  <a:gd name="T35" fmla="*/ 0 h 28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41"/>
                  <a:gd name="T55" fmla="*/ 0 h 2834"/>
                  <a:gd name="T56" fmla="*/ 4441 w 4441"/>
                  <a:gd name="T57" fmla="*/ 2834 h 28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41" h="2834">
                    <a:moveTo>
                      <a:pt x="0" y="33"/>
                    </a:moveTo>
                    <a:cubicBezTo>
                      <a:pt x="0" y="15"/>
                      <a:pt x="15" y="0"/>
                      <a:pt x="33" y="0"/>
                    </a:cubicBezTo>
                    <a:lnTo>
                      <a:pt x="4407" y="0"/>
                    </a:lnTo>
                    <a:cubicBezTo>
                      <a:pt x="4426" y="0"/>
                      <a:pt x="4441" y="15"/>
                      <a:pt x="4441" y="33"/>
                    </a:cubicBezTo>
                    <a:lnTo>
                      <a:pt x="4441" y="2801"/>
                    </a:lnTo>
                    <a:cubicBezTo>
                      <a:pt x="4441" y="2819"/>
                      <a:pt x="4426" y="2834"/>
                      <a:pt x="4407" y="2834"/>
                    </a:cubicBezTo>
                    <a:lnTo>
                      <a:pt x="33" y="2834"/>
                    </a:lnTo>
                    <a:cubicBezTo>
                      <a:pt x="15" y="2834"/>
                      <a:pt x="0" y="2819"/>
                      <a:pt x="0" y="2801"/>
                    </a:cubicBezTo>
                    <a:lnTo>
                      <a:pt x="0" y="33"/>
                    </a:lnTo>
                    <a:close/>
                    <a:moveTo>
                      <a:pt x="67" y="2801"/>
                    </a:moveTo>
                    <a:lnTo>
                      <a:pt x="33" y="2767"/>
                    </a:lnTo>
                    <a:lnTo>
                      <a:pt x="4407" y="2767"/>
                    </a:lnTo>
                    <a:lnTo>
                      <a:pt x="4374" y="2801"/>
                    </a:lnTo>
                    <a:lnTo>
                      <a:pt x="4374" y="33"/>
                    </a:lnTo>
                    <a:lnTo>
                      <a:pt x="4407" y="66"/>
                    </a:lnTo>
                    <a:lnTo>
                      <a:pt x="33" y="66"/>
                    </a:lnTo>
                    <a:lnTo>
                      <a:pt x="67" y="33"/>
                    </a:lnTo>
                    <a:lnTo>
                      <a:pt x="67" y="2801"/>
                    </a:lnTo>
                    <a:close/>
                  </a:path>
                </a:pathLst>
              </a:custGeom>
              <a:solidFill>
                <a:srgbClr val="46AAC5"/>
              </a:solidFill>
              <a:ln w="0">
                <a:solidFill>
                  <a:srgbClr val="46AAC5"/>
                </a:solidFill>
                <a:round/>
                <a:headEnd/>
                <a:tailEnd/>
              </a:ln>
            </p:spPr>
            <p:txBody>
              <a:bodyPr/>
              <a:lstStyle/>
              <a:p>
                <a:pPr eaLnBrk="0" hangingPunct="0"/>
                <a:endParaRPr lang="en-US"/>
              </a:p>
            </p:txBody>
          </p:sp>
          <p:sp>
            <p:nvSpPr>
              <p:cNvPr id="31896" name="Rectangle 102"/>
              <p:cNvSpPr>
                <a:spLocks noChangeArrowheads="1"/>
              </p:cNvSpPr>
              <p:nvPr/>
            </p:nvSpPr>
            <p:spPr bwMode="auto">
              <a:xfrm>
                <a:off x="1395" y="2533"/>
                <a:ext cx="342"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Poor Quality </a:t>
                </a:r>
                <a:endParaRPr lang="en-US"/>
              </a:p>
            </p:txBody>
          </p:sp>
          <p:sp>
            <p:nvSpPr>
              <p:cNvPr id="31897" name="Rectangle 103"/>
              <p:cNvSpPr>
                <a:spLocks noChangeArrowheads="1"/>
              </p:cNvSpPr>
              <p:nvPr/>
            </p:nvSpPr>
            <p:spPr bwMode="auto">
              <a:xfrm>
                <a:off x="1446" y="2607"/>
                <a:ext cx="23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of Inputs</a:t>
                </a:r>
                <a:endParaRPr lang="en-US"/>
              </a:p>
            </p:txBody>
          </p:sp>
          <p:pic>
            <p:nvPicPr>
              <p:cNvPr id="31898" name="Picture 104"/>
              <p:cNvPicPr>
                <a:picLocks noChangeAspect="1" noChangeArrowheads="1"/>
              </p:cNvPicPr>
              <p:nvPr/>
            </p:nvPicPr>
            <p:blipFill>
              <a:blip r:embed="rId50"/>
              <a:srcRect/>
              <a:stretch>
                <a:fillRect/>
              </a:stretch>
            </p:blipFill>
            <p:spPr bwMode="auto">
              <a:xfrm>
                <a:off x="341" y="2483"/>
                <a:ext cx="741" cy="335"/>
              </a:xfrm>
              <a:prstGeom prst="rect">
                <a:avLst/>
              </a:prstGeom>
              <a:noFill/>
              <a:ln w="9525">
                <a:noFill/>
                <a:miter lim="800000"/>
                <a:headEnd/>
                <a:tailEnd/>
              </a:ln>
            </p:spPr>
          </p:pic>
          <p:pic>
            <p:nvPicPr>
              <p:cNvPr id="31899" name="Picture 105"/>
              <p:cNvPicPr>
                <a:picLocks noChangeAspect="1" noChangeArrowheads="1"/>
              </p:cNvPicPr>
              <p:nvPr/>
            </p:nvPicPr>
            <p:blipFill>
              <a:blip r:embed="rId51"/>
              <a:srcRect/>
              <a:stretch>
                <a:fillRect/>
              </a:stretch>
            </p:blipFill>
            <p:spPr bwMode="auto">
              <a:xfrm>
                <a:off x="341" y="2483"/>
                <a:ext cx="741" cy="335"/>
              </a:xfrm>
              <a:prstGeom prst="rect">
                <a:avLst/>
              </a:prstGeom>
              <a:noFill/>
              <a:ln w="9525">
                <a:noFill/>
                <a:miter lim="800000"/>
                <a:headEnd/>
                <a:tailEnd/>
              </a:ln>
            </p:spPr>
          </p:pic>
          <p:pic>
            <p:nvPicPr>
              <p:cNvPr id="31900" name="Picture 106"/>
              <p:cNvPicPr>
                <a:picLocks noChangeAspect="1" noChangeArrowheads="1"/>
              </p:cNvPicPr>
              <p:nvPr/>
            </p:nvPicPr>
            <p:blipFill>
              <a:blip r:embed="rId52"/>
              <a:srcRect/>
              <a:stretch>
                <a:fillRect/>
              </a:stretch>
            </p:blipFill>
            <p:spPr bwMode="auto">
              <a:xfrm>
                <a:off x="385" y="2487"/>
                <a:ext cx="651" cy="302"/>
              </a:xfrm>
              <a:prstGeom prst="rect">
                <a:avLst/>
              </a:prstGeom>
              <a:noFill/>
              <a:ln w="9525">
                <a:noFill/>
                <a:miter lim="800000"/>
                <a:headEnd/>
                <a:tailEnd/>
              </a:ln>
            </p:spPr>
          </p:pic>
          <p:pic>
            <p:nvPicPr>
              <p:cNvPr id="31901" name="Picture 107"/>
              <p:cNvPicPr>
                <a:picLocks noChangeAspect="1" noChangeArrowheads="1"/>
              </p:cNvPicPr>
              <p:nvPr/>
            </p:nvPicPr>
            <p:blipFill>
              <a:blip r:embed="rId53"/>
              <a:srcRect/>
              <a:stretch>
                <a:fillRect/>
              </a:stretch>
            </p:blipFill>
            <p:spPr bwMode="auto">
              <a:xfrm>
                <a:off x="385" y="2487"/>
                <a:ext cx="651" cy="302"/>
              </a:xfrm>
              <a:prstGeom prst="rect">
                <a:avLst/>
              </a:prstGeom>
              <a:noFill/>
              <a:ln w="9525">
                <a:noFill/>
                <a:miter lim="800000"/>
                <a:headEnd/>
                <a:tailEnd/>
              </a:ln>
            </p:spPr>
          </p:pic>
          <p:pic>
            <p:nvPicPr>
              <p:cNvPr id="31902" name="Picture 108"/>
              <p:cNvPicPr>
                <a:picLocks noChangeAspect="1" noChangeArrowheads="1"/>
              </p:cNvPicPr>
              <p:nvPr/>
            </p:nvPicPr>
            <p:blipFill>
              <a:blip r:embed="rId54"/>
              <a:srcRect/>
              <a:stretch>
                <a:fillRect/>
              </a:stretch>
            </p:blipFill>
            <p:spPr bwMode="auto">
              <a:xfrm>
                <a:off x="370" y="2501"/>
                <a:ext cx="679" cy="274"/>
              </a:xfrm>
              <a:prstGeom prst="rect">
                <a:avLst/>
              </a:prstGeom>
              <a:noFill/>
              <a:ln w="9525">
                <a:noFill/>
                <a:miter lim="800000"/>
                <a:headEnd/>
                <a:tailEnd/>
              </a:ln>
            </p:spPr>
          </p:pic>
          <p:sp>
            <p:nvSpPr>
              <p:cNvPr id="31903" name="Freeform 109"/>
              <p:cNvSpPr>
                <a:spLocks noEditPoints="1"/>
              </p:cNvSpPr>
              <p:nvPr/>
            </p:nvSpPr>
            <p:spPr bwMode="auto">
              <a:xfrm>
                <a:off x="368" y="2498"/>
                <a:ext cx="686" cy="280"/>
              </a:xfrm>
              <a:custGeom>
                <a:avLst/>
                <a:gdLst>
                  <a:gd name="T0" fmla="*/ 0 w 6031"/>
                  <a:gd name="T1" fmla="*/ 0 h 2452"/>
                  <a:gd name="T2" fmla="*/ 0 w 6031"/>
                  <a:gd name="T3" fmla="*/ 0 h 2452"/>
                  <a:gd name="T4" fmla="*/ 0 w 6031"/>
                  <a:gd name="T5" fmla="*/ 0 h 2452"/>
                  <a:gd name="T6" fmla="*/ 0 w 6031"/>
                  <a:gd name="T7" fmla="*/ 0 h 2452"/>
                  <a:gd name="T8" fmla="*/ 0 w 6031"/>
                  <a:gd name="T9" fmla="*/ 0 h 2452"/>
                  <a:gd name="T10" fmla="*/ 0 w 6031"/>
                  <a:gd name="T11" fmla="*/ 0 h 2452"/>
                  <a:gd name="T12" fmla="*/ 0 w 6031"/>
                  <a:gd name="T13" fmla="*/ 0 h 2452"/>
                  <a:gd name="T14" fmla="*/ 0 w 6031"/>
                  <a:gd name="T15" fmla="*/ 0 h 2452"/>
                  <a:gd name="T16" fmla="*/ 0 w 6031"/>
                  <a:gd name="T17" fmla="*/ 0 h 2452"/>
                  <a:gd name="T18" fmla="*/ 0 w 6031"/>
                  <a:gd name="T19" fmla="*/ 0 h 2452"/>
                  <a:gd name="T20" fmla="*/ 0 w 6031"/>
                  <a:gd name="T21" fmla="*/ 0 h 2452"/>
                  <a:gd name="T22" fmla="*/ 0 w 6031"/>
                  <a:gd name="T23" fmla="*/ 0 h 2452"/>
                  <a:gd name="T24" fmla="*/ 0 w 6031"/>
                  <a:gd name="T25" fmla="*/ 0 h 2452"/>
                  <a:gd name="T26" fmla="*/ 0 w 6031"/>
                  <a:gd name="T27" fmla="*/ 0 h 2452"/>
                  <a:gd name="T28" fmla="*/ 0 w 6031"/>
                  <a:gd name="T29" fmla="*/ 0 h 2452"/>
                  <a:gd name="T30" fmla="*/ 0 w 6031"/>
                  <a:gd name="T31" fmla="*/ 0 h 2452"/>
                  <a:gd name="T32" fmla="*/ 0 w 6031"/>
                  <a:gd name="T33" fmla="*/ 0 h 2452"/>
                  <a:gd name="T34" fmla="*/ 0 w 6031"/>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31"/>
                  <a:gd name="T55" fmla="*/ 0 h 2452"/>
                  <a:gd name="T56" fmla="*/ 6031 w 6031"/>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31" h="2452">
                    <a:moveTo>
                      <a:pt x="0" y="33"/>
                    </a:moveTo>
                    <a:cubicBezTo>
                      <a:pt x="0" y="15"/>
                      <a:pt x="15" y="0"/>
                      <a:pt x="33" y="0"/>
                    </a:cubicBezTo>
                    <a:lnTo>
                      <a:pt x="5998" y="0"/>
                    </a:lnTo>
                    <a:cubicBezTo>
                      <a:pt x="6016" y="0"/>
                      <a:pt x="6031" y="15"/>
                      <a:pt x="6031" y="33"/>
                    </a:cubicBezTo>
                    <a:lnTo>
                      <a:pt x="6031" y="2418"/>
                    </a:lnTo>
                    <a:cubicBezTo>
                      <a:pt x="6031" y="2437"/>
                      <a:pt x="6016" y="2452"/>
                      <a:pt x="5998" y="2452"/>
                    </a:cubicBezTo>
                    <a:lnTo>
                      <a:pt x="33" y="2452"/>
                    </a:lnTo>
                    <a:cubicBezTo>
                      <a:pt x="15" y="2452"/>
                      <a:pt x="0" y="2437"/>
                      <a:pt x="0" y="2418"/>
                    </a:cubicBezTo>
                    <a:lnTo>
                      <a:pt x="0" y="33"/>
                    </a:lnTo>
                    <a:close/>
                    <a:moveTo>
                      <a:pt x="66" y="2418"/>
                    </a:moveTo>
                    <a:lnTo>
                      <a:pt x="33" y="2385"/>
                    </a:lnTo>
                    <a:lnTo>
                      <a:pt x="5998" y="2385"/>
                    </a:lnTo>
                    <a:lnTo>
                      <a:pt x="5964" y="2418"/>
                    </a:lnTo>
                    <a:lnTo>
                      <a:pt x="5964" y="33"/>
                    </a:lnTo>
                    <a:lnTo>
                      <a:pt x="5998" y="66"/>
                    </a:lnTo>
                    <a:lnTo>
                      <a:pt x="33" y="66"/>
                    </a:lnTo>
                    <a:lnTo>
                      <a:pt x="66" y="33"/>
                    </a:lnTo>
                    <a:lnTo>
                      <a:pt x="66" y="2418"/>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04" name="Rectangle 110"/>
              <p:cNvSpPr>
                <a:spLocks noChangeArrowheads="1"/>
              </p:cNvSpPr>
              <p:nvPr/>
            </p:nvSpPr>
            <p:spPr bwMode="auto">
              <a:xfrm>
                <a:off x="551" y="2520"/>
                <a:ext cx="31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Inadequate </a:t>
                </a:r>
                <a:endParaRPr lang="en-US"/>
              </a:p>
            </p:txBody>
          </p:sp>
          <p:sp>
            <p:nvSpPr>
              <p:cNvPr id="31905" name="Rectangle 111"/>
              <p:cNvSpPr>
                <a:spLocks noChangeArrowheads="1"/>
              </p:cNvSpPr>
              <p:nvPr/>
            </p:nvSpPr>
            <p:spPr bwMode="auto">
              <a:xfrm>
                <a:off x="536" y="2594"/>
                <a:ext cx="347"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Training and </a:t>
                </a:r>
                <a:endParaRPr lang="en-US"/>
              </a:p>
            </p:txBody>
          </p:sp>
          <p:sp>
            <p:nvSpPr>
              <p:cNvPr id="31906" name="Rectangle 112"/>
              <p:cNvSpPr>
                <a:spLocks noChangeArrowheads="1"/>
              </p:cNvSpPr>
              <p:nvPr/>
            </p:nvSpPr>
            <p:spPr bwMode="auto">
              <a:xfrm>
                <a:off x="452" y="2668"/>
                <a:ext cx="47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Extension Services</a:t>
                </a:r>
                <a:endParaRPr lang="en-US"/>
              </a:p>
            </p:txBody>
          </p:sp>
          <p:pic>
            <p:nvPicPr>
              <p:cNvPr id="31907" name="Picture 113"/>
              <p:cNvPicPr>
                <a:picLocks noChangeAspect="1" noChangeArrowheads="1"/>
              </p:cNvPicPr>
              <p:nvPr/>
            </p:nvPicPr>
            <p:blipFill>
              <a:blip r:embed="rId55"/>
              <a:srcRect/>
              <a:stretch>
                <a:fillRect/>
              </a:stretch>
            </p:blipFill>
            <p:spPr bwMode="auto">
              <a:xfrm>
                <a:off x="3145" y="1851"/>
                <a:ext cx="741" cy="379"/>
              </a:xfrm>
              <a:prstGeom prst="rect">
                <a:avLst/>
              </a:prstGeom>
              <a:noFill/>
              <a:ln w="9525">
                <a:noFill/>
                <a:miter lim="800000"/>
                <a:headEnd/>
                <a:tailEnd/>
              </a:ln>
            </p:spPr>
          </p:pic>
          <p:pic>
            <p:nvPicPr>
              <p:cNvPr id="31908" name="Picture 114"/>
              <p:cNvPicPr>
                <a:picLocks noChangeAspect="1" noChangeArrowheads="1"/>
              </p:cNvPicPr>
              <p:nvPr/>
            </p:nvPicPr>
            <p:blipFill>
              <a:blip r:embed="rId56"/>
              <a:srcRect/>
              <a:stretch>
                <a:fillRect/>
              </a:stretch>
            </p:blipFill>
            <p:spPr bwMode="auto">
              <a:xfrm>
                <a:off x="3145" y="1851"/>
                <a:ext cx="741" cy="379"/>
              </a:xfrm>
              <a:prstGeom prst="rect">
                <a:avLst/>
              </a:prstGeom>
              <a:noFill/>
              <a:ln w="9525">
                <a:noFill/>
                <a:miter lim="800000"/>
                <a:headEnd/>
                <a:tailEnd/>
              </a:ln>
            </p:spPr>
          </p:pic>
          <p:pic>
            <p:nvPicPr>
              <p:cNvPr id="31909" name="Picture 115"/>
              <p:cNvPicPr>
                <a:picLocks noChangeAspect="1" noChangeArrowheads="1"/>
              </p:cNvPicPr>
              <p:nvPr/>
            </p:nvPicPr>
            <p:blipFill>
              <a:blip r:embed="rId57"/>
              <a:srcRect/>
              <a:stretch>
                <a:fillRect/>
              </a:stretch>
            </p:blipFill>
            <p:spPr bwMode="auto">
              <a:xfrm>
                <a:off x="3182" y="1838"/>
                <a:ext cx="667" cy="375"/>
              </a:xfrm>
              <a:prstGeom prst="rect">
                <a:avLst/>
              </a:prstGeom>
              <a:noFill/>
              <a:ln w="9525">
                <a:noFill/>
                <a:miter lim="800000"/>
                <a:headEnd/>
                <a:tailEnd/>
              </a:ln>
            </p:spPr>
          </p:pic>
          <p:pic>
            <p:nvPicPr>
              <p:cNvPr id="31910" name="Picture 116"/>
              <p:cNvPicPr>
                <a:picLocks noChangeAspect="1" noChangeArrowheads="1"/>
              </p:cNvPicPr>
              <p:nvPr/>
            </p:nvPicPr>
            <p:blipFill>
              <a:blip r:embed="rId58"/>
              <a:srcRect/>
              <a:stretch>
                <a:fillRect/>
              </a:stretch>
            </p:blipFill>
            <p:spPr bwMode="auto">
              <a:xfrm>
                <a:off x="3182" y="1838"/>
                <a:ext cx="667" cy="375"/>
              </a:xfrm>
              <a:prstGeom prst="rect">
                <a:avLst/>
              </a:prstGeom>
              <a:noFill/>
              <a:ln w="9525">
                <a:noFill/>
                <a:miter lim="800000"/>
                <a:headEnd/>
                <a:tailEnd/>
              </a:ln>
            </p:spPr>
          </p:pic>
          <p:pic>
            <p:nvPicPr>
              <p:cNvPr id="31911" name="Picture 117"/>
              <p:cNvPicPr>
                <a:picLocks noChangeAspect="1" noChangeArrowheads="1"/>
              </p:cNvPicPr>
              <p:nvPr/>
            </p:nvPicPr>
            <p:blipFill>
              <a:blip r:embed="rId59"/>
              <a:srcRect/>
              <a:stretch>
                <a:fillRect/>
              </a:stretch>
            </p:blipFill>
            <p:spPr bwMode="auto">
              <a:xfrm>
                <a:off x="3174" y="1867"/>
                <a:ext cx="679" cy="317"/>
              </a:xfrm>
              <a:prstGeom prst="rect">
                <a:avLst/>
              </a:prstGeom>
              <a:noFill/>
              <a:ln w="9525">
                <a:noFill/>
                <a:miter lim="800000"/>
                <a:headEnd/>
                <a:tailEnd/>
              </a:ln>
            </p:spPr>
          </p:pic>
          <p:sp>
            <p:nvSpPr>
              <p:cNvPr id="31912" name="Freeform 118"/>
              <p:cNvSpPr>
                <a:spLocks noEditPoints="1"/>
              </p:cNvSpPr>
              <p:nvPr/>
            </p:nvSpPr>
            <p:spPr bwMode="auto">
              <a:xfrm>
                <a:off x="3172" y="1864"/>
                <a:ext cx="686" cy="325"/>
              </a:xfrm>
              <a:custGeom>
                <a:avLst/>
                <a:gdLst>
                  <a:gd name="T0" fmla="*/ 0 w 6031"/>
                  <a:gd name="T1" fmla="*/ 0 h 2850"/>
                  <a:gd name="T2" fmla="*/ 0 w 6031"/>
                  <a:gd name="T3" fmla="*/ 0 h 2850"/>
                  <a:gd name="T4" fmla="*/ 0 w 6031"/>
                  <a:gd name="T5" fmla="*/ 0 h 2850"/>
                  <a:gd name="T6" fmla="*/ 0 w 6031"/>
                  <a:gd name="T7" fmla="*/ 0 h 2850"/>
                  <a:gd name="T8" fmla="*/ 0 w 6031"/>
                  <a:gd name="T9" fmla="*/ 0 h 2850"/>
                  <a:gd name="T10" fmla="*/ 0 w 6031"/>
                  <a:gd name="T11" fmla="*/ 0 h 2850"/>
                  <a:gd name="T12" fmla="*/ 0 w 6031"/>
                  <a:gd name="T13" fmla="*/ 0 h 2850"/>
                  <a:gd name="T14" fmla="*/ 0 w 6031"/>
                  <a:gd name="T15" fmla="*/ 0 h 2850"/>
                  <a:gd name="T16" fmla="*/ 0 w 6031"/>
                  <a:gd name="T17" fmla="*/ 0 h 2850"/>
                  <a:gd name="T18" fmla="*/ 0 w 6031"/>
                  <a:gd name="T19" fmla="*/ 0 h 2850"/>
                  <a:gd name="T20" fmla="*/ 0 w 6031"/>
                  <a:gd name="T21" fmla="*/ 0 h 2850"/>
                  <a:gd name="T22" fmla="*/ 0 w 6031"/>
                  <a:gd name="T23" fmla="*/ 0 h 2850"/>
                  <a:gd name="T24" fmla="*/ 0 w 6031"/>
                  <a:gd name="T25" fmla="*/ 0 h 2850"/>
                  <a:gd name="T26" fmla="*/ 0 w 6031"/>
                  <a:gd name="T27" fmla="*/ 0 h 2850"/>
                  <a:gd name="T28" fmla="*/ 0 w 6031"/>
                  <a:gd name="T29" fmla="*/ 0 h 2850"/>
                  <a:gd name="T30" fmla="*/ 0 w 6031"/>
                  <a:gd name="T31" fmla="*/ 0 h 2850"/>
                  <a:gd name="T32" fmla="*/ 0 w 6031"/>
                  <a:gd name="T33" fmla="*/ 0 h 2850"/>
                  <a:gd name="T34" fmla="*/ 0 w 6031"/>
                  <a:gd name="T35" fmla="*/ 0 h 2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31"/>
                  <a:gd name="T55" fmla="*/ 0 h 2850"/>
                  <a:gd name="T56" fmla="*/ 6031 w 6031"/>
                  <a:gd name="T57" fmla="*/ 2850 h 28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31" h="2850">
                    <a:moveTo>
                      <a:pt x="0" y="34"/>
                    </a:moveTo>
                    <a:cubicBezTo>
                      <a:pt x="0" y="15"/>
                      <a:pt x="15" y="0"/>
                      <a:pt x="34" y="0"/>
                    </a:cubicBezTo>
                    <a:lnTo>
                      <a:pt x="5998" y="0"/>
                    </a:lnTo>
                    <a:cubicBezTo>
                      <a:pt x="6017" y="0"/>
                      <a:pt x="6031" y="15"/>
                      <a:pt x="6031" y="34"/>
                    </a:cubicBezTo>
                    <a:lnTo>
                      <a:pt x="6031" y="2817"/>
                    </a:lnTo>
                    <a:cubicBezTo>
                      <a:pt x="6031" y="2835"/>
                      <a:pt x="6017" y="2850"/>
                      <a:pt x="5998" y="2850"/>
                    </a:cubicBezTo>
                    <a:lnTo>
                      <a:pt x="34" y="2850"/>
                    </a:lnTo>
                    <a:cubicBezTo>
                      <a:pt x="15" y="2850"/>
                      <a:pt x="0" y="2835"/>
                      <a:pt x="0" y="2817"/>
                    </a:cubicBezTo>
                    <a:lnTo>
                      <a:pt x="0" y="34"/>
                    </a:lnTo>
                    <a:close/>
                    <a:moveTo>
                      <a:pt x="67" y="2817"/>
                    </a:moveTo>
                    <a:lnTo>
                      <a:pt x="34" y="2784"/>
                    </a:lnTo>
                    <a:lnTo>
                      <a:pt x="5998" y="2784"/>
                    </a:lnTo>
                    <a:lnTo>
                      <a:pt x="5965" y="2817"/>
                    </a:lnTo>
                    <a:lnTo>
                      <a:pt x="5965" y="34"/>
                    </a:lnTo>
                    <a:lnTo>
                      <a:pt x="5998" y="67"/>
                    </a:lnTo>
                    <a:lnTo>
                      <a:pt x="34" y="67"/>
                    </a:lnTo>
                    <a:lnTo>
                      <a:pt x="67" y="34"/>
                    </a:lnTo>
                    <a:lnTo>
                      <a:pt x="67" y="2817"/>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13" name="Rectangle 119"/>
              <p:cNvSpPr>
                <a:spLocks noChangeArrowheads="1"/>
              </p:cNvSpPr>
              <p:nvPr/>
            </p:nvSpPr>
            <p:spPr bwMode="auto">
              <a:xfrm>
                <a:off x="3338" y="1872"/>
                <a:ext cx="34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Poor Market </a:t>
                </a:r>
                <a:endParaRPr lang="en-US"/>
              </a:p>
            </p:txBody>
          </p:sp>
          <p:sp>
            <p:nvSpPr>
              <p:cNvPr id="31914" name="Rectangle 120"/>
              <p:cNvSpPr>
                <a:spLocks noChangeArrowheads="1"/>
              </p:cNvSpPr>
              <p:nvPr/>
            </p:nvSpPr>
            <p:spPr bwMode="auto">
              <a:xfrm>
                <a:off x="3325" y="1946"/>
                <a:ext cx="37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Linkage, poor </a:t>
                </a:r>
                <a:endParaRPr lang="en-US"/>
              </a:p>
            </p:txBody>
          </p:sp>
          <p:sp>
            <p:nvSpPr>
              <p:cNvPr id="31915" name="Rectangle 121"/>
              <p:cNvSpPr>
                <a:spLocks noChangeArrowheads="1"/>
              </p:cNvSpPr>
              <p:nvPr/>
            </p:nvSpPr>
            <p:spPr bwMode="auto">
              <a:xfrm>
                <a:off x="3351" y="2020"/>
                <a:ext cx="323"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vertical and </a:t>
                </a:r>
                <a:endParaRPr lang="en-US"/>
              </a:p>
            </p:txBody>
          </p:sp>
          <p:sp>
            <p:nvSpPr>
              <p:cNvPr id="31916" name="Rectangle 122"/>
              <p:cNvSpPr>
                <a:spLocks noChangeArrowheads="1"/>
              </p:cNvSpPr>
              <p:nvPr/>
            </p:nvSpPr>
            <p:spPr bwMode="auto">
              <a:xfrm>
                <a:off x="3249" y="2092"/>
                <a:ext cx="56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horizontal linkages</a:t>
                </a:r>
                <a:endParaRPr lang="en-US"/>
              </a:p>
            </p:txBody>
          </p:sp>
          <p:pic>
            <p:nvPicPr>
              <p:cNvPr id="31917" name="Picture 123"/>
              <p:cNvPicPr>
                <a:picLocks noChangeAspect="1" noChangeArrowheads="1"/>
              </p:cNvPicPr>
              <p:nvPr/>
            </p:nvPicPr>
            <p:blipFill>
              <a:blip r:embed="rId60"/>
              <a:srcRect/>
              <a:stretch>
                <a:fillRect/>
              </a:stretch>
            </p:blipFill>
            <p:spPr bwMode="auto">
              <a:xfrm>
                <a:off x="3915" y="2483"/>
                <a:ext cx="695" cy="335"/>
              </a:xfrm>
              <a:prstGeom prst="rect">
                <a:avLst/>
              </a:prstGeom>
              <a:noFill/>
              <a:ln w="9525">
                <a:noFill/>
                <a:miter lim="800000"/>
                <a:headEnd/>
                <a:tailEnd/>
              </a:ln>
            </p:spPr>
          </p:pic>
          <p:pic>
            <p:nvPicPr>
              <p:cNvPr id="31918" name="Picture 124"/>
              <p:cNvPicPr>
                <a:picLocks noChangeAspect="1" noChangeArrowheads="1"/>
              </p:cNvPicPr>
              <p:nvPr/>
            </p:nvPicPr>
            <p:blipFill>
              <a:blip r:embed="rId61"/>
              <a:srcRect/>
              <a:stretch>
                <a:fillRect/>
              </a:stretch>
            </p:blipFill>
            <p:spPr bwMode="auto">
              <a:xfrm>
                <a:off x="3915" y="2483"/>
                <a:ext cx="695" cy="335"/>
              </a:xfrm>
              <a:prstGeom prst="rect">
                <a:avLst/>
              </a:prstGeom>
              <a:noFill/>
              <a:ln w="9525">
                <a:noFill/>
                <a:miter lim="800000"/>
                <a:headEnd/>
                <a:tailEnd/>
              </a:ln>
            </p:spPr>
          </p:pic>
          <p:pic>
            <p:nvPicPr>
              <p:cNvPr id="31919" name="Picture 125"/>
              <p:cNvPicPr>
                <a:picLocks noChangeAspect="1" noChangeArrowheads="1"/>
              </p:cNvPicPr>
              <p:nvPr/>
            </p:nvPicPr>
            <p:blipFill>
              <a:blip r:embed="rId62"/>
              <a:srcRect/>
              <a:stretch>
                <a:fillRect/>
              </a:stretch>
            </p:blipFill>
            <p:spPr bwMode="auto">
              <a:xfrm>
                <a:off x="3964" y="2450"/>
                <a:ext cx="609" cy="403"/>
              </a:xfrm>
              <a:prstGeom prst="rect">
                <a:avLst/>
              </a:prstGeom>
              <a:noFill/>
              <a:ln w="9525">
                <a:noFill/>
                <a:miter lim="800000"/>
                <a:headEnd/>
                <a:tailEnd/>
              </a:ln>
            </p:spPr>
          </p:pic>
          <p:pic>
            <p:nvPicPr>
              <p:cNvPr id="31920" name="Picture 126"/>
              <p:cNvPicPr>
                <a:picLocks noChangeAspect="1" noChangeArrowheads="1"/>
              </p:cNvPicPr>
              <p:nvPr/>
            </p:nvPicPr>
            <p:blipFill>
              <a:blip r:embed="rId63"/>
              <a:srcRect/>
              <a:stretch>
                <a:fillRect/>
              </a:stretch>
            </p:blipFill>
            <p:spPr bwMode="auto">
              <a:xfrm>
                <a:off x="3964" y="2450"/>
                <a:ext cx="609" cy="403"/>
              </a:xfrm>
              <a:prstGeom prst="rect">
                <a:avLst/>
              </a:prstGeom>
              <a:noFill/>
              <a:ln w="9525">
                <a:noFill/>
                <a:miter lim="800000"/>
                <a:headEnd/>
                <a:tailEnd/>
              </a:ln>
            </p:spPr>
          </p:pic>
          <p:pic>
            <p:nvPicPr>
              <p:cNvPr id="31921" name="Picture 127"/>
              <p:cNvPicPr>
                <a:picLocks noChangeAspect="1" noChangeArrowheads="1"/>
              </p:cNvPicPr>
              <p:nvPr/>
            </p:nvPicPr>
            <p:blipFill>
              <a:blip r:embed="rId64"/>
              <a:srcRect/>
              <a:stretch>
                <a:fillRect/>
              </a:stretch>
            </p:blipFill>
            <p:spPr bwMode="auto">
              <a:xfrm>
                <a:off x="3944" y="2501"/>
                <a:ext cx="633" cy="272"/>
              </a:xfrm>
              <a:prstGeom prst="rect">
                <a:avLst/>
              </a:prstGeom>
              <a:noFill/>
              <a:ln w="9525">
                <a:noFill/>
                <a:miter lim="800000"/>
                <a:headEnd/>
                <a:tailEnd/>
              </a:ln>
            </p:spPr>
          </p:pic>
          <p:sp>
            <p:nvSpPr>
              <p:cNvPr id="31922" name="Freeform 128"/>
              <p:cNvSpPr>
                <a:spLocks noEditPoints="1"/>
              </p:cNvSpPr>
              <p:nvPr/>
            </p:nvSpPr>
            <p:spPr bwMode="auto">
              <a:xfrm>
                <a:off x="3941" y="2498"/>
                <a:ext cx="640" cy="280"/>
              </a:xfrm>
              <a:custGeom>
                <a:avLst/>
                <a:gdLst>
                  <a:gd name="T0" fmla="*/ 0 w 2817"/>
                  <a:gd name="T1" fmla="*/ 0 h 1226"/>
                  <a:gd name="T2" fmla="*/ 0 w 2817"/>
                  <a:gd name="T3" fmla="*/ 0 h 1226"/>
                  <a:gd name="T4" fmla="*/ 0 w 2817"/>
                  <a:gd name="T5" fmla="*/ 0 h 1226"/>
                  <a:gd name="T6" fmla="*/ 0 w 2817"/>
                  <a:gd name="T7" fmla="*/ 0 h 1226"/>
                  <a:gd name="T8" fmla="*/ 0 w 2817"/>
                  <a:gd name="T9" fmla="*/ 0 h 1226"/>
                  <a:gd name="T10" fmla="*/ 0 w 2817"/>
                  <a:gd name="T11" fmla="*/ 0 h 1226"/>
                  <a:gd name="T12" fmla="*/ 0 w 2817"/>
                  <a:gd name="T13" fmla="*/ 0 h 1226"/>
                  <a:gd name="T14" fmla="*/ 0 w 2817"/>
                  <a:gd name="T15" fmla="*/ 0 h 1226"/>
                  <a:gd name="T16" fmla="*/ 0 w 2817"/>
                  <a:gd name="T17" fmla="*/ 0 h 1226"/>
                  <a:gd name="T18" fmla="*/ 0 w 2817"/>
                  <a:gd name="T19" fmla="*/ 0 h 1226"/>
                  <a:gd name="T20" fmla="*/ 0 w 2817"/>
                  <a:gd name="T21" fmla="*/ 0 h 1226"/>
                  <a:gd name="T22" fmla="*/ 0 w 2817"/>
                  <a:gd name="T23" fmla="*/ 0 h 1226"/>
                  <a:gd name="T24" fmla="*/ 0 w 2817"/>
                  <a:gd name="T25" fmla="*/ 0 h 1226"/>
                  <a:gd name="T26" fmla="*/ 0 w 2817"/>
                  <a:gd name="T27" fmla="*/ 0 h 1226"/>
                  <a:gd name="T28" fmla="*/ 0 w 2817"/>
                  <a:gd name="T29" fmla="*/ 0 h 1226"/>
                  <a:gd name="T30" fmla="*/ 0 w 2817"/>
                  <a:gd name="T31" fmla="*/ 0 h 1226"/>
                  <a:gd name="T32" fmla="*/ 0 w 2817"/>
                  <a:gd name="T33" fmla="*/ 0 h 1226"/>
                  <a:gd name="T34" fmla="*/ 0 w 2817"/>
                  <a:gd name="T35" fmla="*/ 0 h 1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7"/>
                  <a:gd name="T55" fmla="*/ 0 h 1226"/>
                  <a:gd name="T56" fmla="*/ 2817 w 2817"/>
                  <a:gd name="T57" fmla="*/ 1226 h 1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7" h="1226">
                    <a:moveTo>
                      <a:pt x="0" y="17"/>
                    </a:moveTo>
                    <a:cubicBezTo>
                      <a:pt x="0" y="8"/>
                      <a:pt x="7" y="0"/>
                      <a:pt x="16" y="0"/>
                    </a:cubicBezTo>
                    <a:lnTo>
                      <a:pt x="2800" y="0"/>
                    </a:lnTo>
                    <a:cubicBezTo>
                      <a:pt x="2809" y="0"/>
                      <a:pt x="2817" y="8"/>
                      <a:pt x="2817" y="17"/>
                    </a:cubicBezTo>
                    <a:lnTo>
                      <a:pt x="2817" y="1209"/>
                    </a:lnTo>
                    <a:cubicBezTo>
                      <a:pt x="2817" y="1219"/>
                      <a:pt x="2809" y="1226"/>
                      <a:pt x="2800" y="1226"/>
                    </a:cubicBezTo>
                    <a:lnTo>
                      <a:pt x="16" y="1226"/>
                    </a:lnTo>
                    <a:cubicBezTo>
                      <a:pt x="7" y="1226"/>
                      <a:pt x="0" y="1219"/>
                      <a:pt x="0" y="1209"/>
                    </a:cubicBezTo>
                    <a:lnTo>
                      <a:pt x="0" y="17"/>
                    </a:lnTo>
                    <a:close/>
                    <a:moveTo>
                      <a:pt x="33" y="1209"/>
                    </a:moveTo>
                    <a:lnTo>
                      <a:pt x="16" y="1193"/>
                    </a:lnTo>
                    <a:lnTo>
                      <a:pt x="2800" y="1193"/>
                    </a:lnTo>
                    <a:lnTo>
                      <a:pt x="2783" y="1209"/>
                    </a:lnTo>
                    <a:lnTo>
                      <a:pt x="2783" y="17"/>
                    </a:lnTo>
                    <a:lnTo>
                      <a:pt x="2800" y="33"/>
                    </a:lnTo>
                    <a:lnTo>
                      <a:pt x="16" y="33"/>
                    </a:lnTo>
                    <a:lnTo>
                      <a:pt x="33" y="17"/>
                    </a:lnTo>
                    <a:lnTo>
                      <a:pt x="33" y="1209"/>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23" name="Rectangle 129"/>
              <p:cNvSpPr>
                <a:spLocks noChangeArrowheads="1"/>
              </p:cNvSpPr>
              <p:nvPr/>
            </p:nvSpPr>
            <p:spPr bwMode="auto">
              <a:xfrm>
                <a:off x="4163" y="2483"/>
                <a:ext cx="222"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Lack of </a:t>
                </a:r>
                <a:endParaRPr lang="en-US"/>
              </a:p>
            </p:txBody>
          </p:sp>
          <p:sp>
            <p:nvSpPr>
              <p:cNvPr id="31924" name="Rectangle 130"/>
              <p:cNvSpPr>
                <a:spLocks noChangeArrowheads="1"/>
              </p:cNvSpPr>
              <p:nvPr/>
            </p:nvSpPr>
            <p:spPr bwMode="auto">
              <a:xfrm>
                <a:off x="4032" y="2558"/>
                <a:ext cx="495"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information and </a:t>
                </a:r>
                <a:endParaRPr lang="en-US"/>
              </a:p>
            </p:txBody>
          </p:sp>
          <p:sp>
            <p:nvSpPr>
              <p:cNvPr id="31925" name="Rectangle 131"/>
              <p:cNvSpPr>
                <a:spLocks noChangeArrowheads="1"/>
              </p:cNvSpPr>
              <p:nvPr/>
            </p:nvSpPr>
            <p:spPr bwMode="auto">
              <a:xfrm>
                <a:off x="4070" y="2631"/>
                <a:ext cx="415"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knowledge of </a:t>
                </a:r>
                <a:endParaRPr lang="en-US"/>
              </a:p>
            </p:txBody>
          </p:sp>
          <p:sp>
            <p:nvSpPr>
              <p:cNvPr id="31926" name="Rectangle 132"/>
              <p:cNvSpPr>
                <a:spLocks noChangeArrowheads="1"/>
              </p:cNvSpPr>
              <p:nvPr/>
            </p:nvSpPr>
            <p:spPr bwMode="auto">
              <a:xfrm>
                <a:off x="4145" y="2704"/>
                <a:ext cx="218"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Markets</a:t>
                </a:r>
                <a:endParaRPr lang="en-US"/>
              </a:p>
            </p:txBody>
          </p:sp>
          <p:pic>
            <p:nvPicPr>
              <p:cNvPr id="31927" name="Picture 133"/>
              <p:cNvPicPr>
                <a:picLocks noChangeAspect="1" noChangeArrowheads="1"/>
              </p:cNvPicPr>
              <p:nvPr/>
            </p:nvPicPr>
            <p:blipFill>
              <a:blip r:embed="rId65"/>
              <a:srcRect/>
              <a:stretch>
                <a:fillRect/>
              </a:stretch>
            </p:blipFill>
            <p:spPr bwMode="auto">
              <a:xfrm>
                <a:off x="2965" y="2937"/>
                <a:ext cx="921" cy="264"/>
              </a:xfrm>
              <a:prstGeom prst="rect">
                <a:avLst/>
              </a:prstGeom>
              <a:noFill/>
              <a:ln w="9525">
                <a:noFill/>
                <a:miter lim="800000"/>
                <a:headEnd/>
                <a:tailEnd/>
              </a:ln>
            </p:spPr>
          </p:pic>
          <p:pic>
            <p:nvPicPr>
              <p:cNvPr id="31928" name="Picture 134"/>
              <p:cNvPicPr>
                <a:picLocks noChangeAspect="1" noChangeArrowheads="1"/>
              </p:cNvPicPr>
              <p:nvPr/>
            </p:nvPicPr>
            <p:blipFill>
              <a:blip r:embed="rId66"/>
              <a:srcRect/>
              <a:stretch>
                <a:fillRect/>
              </a:stretch>
            </p:blipFill>
            <p:spPr bwMode="auto">
              <a:xfrm>
                <a:off x="2965" y="2937"/>
                <a:ext cx="921" cy="264"/>
              </a:xfrm>
              <a:prstGeom prst="rect">
                <a:avLst/>
              </a:prstGeom>
              <a:noFill/>
              <a:ln w="9525">
                <a:noFill/>
                <a:miter lim="800000"/>
                <a:headEnd/>
                <a:tailEnd/>
              </a:ln>
            </p:spPr>
          </p:pic>
          <p:pic>
            <p:nvPicPr>
              <p:cNvPr id="31929" name="Picture 135"/>
              <p:cNvPicPr>
                <a:picLocks noChangeAspect="1" noChangeArrowheads="1"/>
              </p:cNvPicPr>
              <p:nvPr/>
            </p:nvPicPr>
            <p:blipFill>
              <a:blip r:embed="rId67"/>
              <a:srcRect/>
              <a:stretch>
                <a:fillRect/>
              </a:stretch>
            </p:blipFill>
            <p:spPr bwMode="auto">
              <a:xfrm>
                <a:off x="2994" y="2955"/>
                <a:ext cx="861" cy="202"/>
              </a:xfrm>
              <a:prstGeom prst="rect">
                <a:avLst/>
              </a:prstGeom>
              <a:noFill/>
              <a:ln w="9525">
                <a:noFill/>
                <a:miter lim="800000"/>
                <a:headEnd/>
                <a:tailEnd/>
              </a:ln>
            </p:spPr>
          </p:pic>
          <p:sp>
            <p:nvSpPr>
              <p:cNvPr id="31930" name="Freeform 136"/>
              <p:cNvSpPr>
                <a:spLocks noEditPoints="1"/>
              </p:cNvSpPr>
              <p:nvPr/>
            </p:nvSpPr>
            <p:spPr bwMode="auto">
              <a:xfrm>
                <a:off x="2991" y="2951"/>
                <a:ext cx="867" cy="210"/>
              </a:xfrm>
              <a:custGeom>
                <a:avLst/>
                <a:gdLst>
                  <a:gd name="T0" fmla="*/ 0 w 7621"/>
                  <a:gd name="T1" fmla="*/ 0 h 1839"/>
                  <a:gd name="T2" fmla="*/ 0 w 7621"/>
                  <a:gd name="T3" fmla="*/ 0 h 1839"/>
                  <a:gd name="T4" fmla="*/ 0 w 7621"/>
                  <a:gd name="T5" fmla="*/ 0 h 1839"/>
                  <a:gd name="T6" fmla="*/ 0 w 7621"/>
                  <a:gd name="T7" fmla="*/ 0 h 1839"/>
                  <a:gd name="T8" fmla="*/ 0 w 7621"/>
                  <a:gd name="T9" fmla="*/ 0 h 1839"/>
                  <a:gd name="T10" fmla="*/ 0 w 7621"/>
                  <a:gd name="T11" fmla="*/ 0 h 1839"/>
                  <a:gd name="T12" fmla="*/ 0 w 7621"/>
                  <a:gd name="T13" fmla="*/ 0 h 1839"/>
                  <a:gd name="T14" fmla="*/ 0 w 7621"/>
                  <a:gd name="T15" fmla="*/ 0 h 1839"/>
                  <a:gd name="T16" fmla="*/ 0 w 7621"/>
                  <a:gd name="T17" fmla="*/ 0 h 1839"/>
                  <a:gd name="T18" fmla="*/ 0 w 7621"/>
                  <a:gd name="T19" fmla="*/ 0 h 1839"/>
                  <a:gd name="T20" fmla="*/ 0 w 7621"/>
                  <a:gd name="T21" fmla="*/ 0 h 1839"/>
                  <a:gd name="T22" fmla="*/ 0 w 7621"/>
                  <a:gd name="T23" fmla="*/ 0 h 1839"/>
                  <a:gd name="T24" fmla="*/ 0 w 7621"/>
                  <a:gd name="T25" fmla="*/ 0 h 1839"/>
                  <a:gd name="T26" fmla="*/ 0 w 7621"/>
                  <a:gd name="T27" fmla="*/ 0 h 1839"/>
                  <a:gd name="T28" fmla="*/ 0 w 7621"/>
                  <a:gd name="T29" fmla="*/ 0 h 1839"/>
                  <a:gd name="T30" fmla="*/ 0 w 7621"/>
                  <a:gd name="T31" fmla="*/ 0 h 1839"/>
                  <a:gd name="T32" fmla="*/ 0 w 7621"/>
                  <a:gd name="T33" fmla="*/ 0 h 1839"/>
                  <a:gd name="T34" fmla="*/ 0 w 7621"/>
                  <a:gd name="T35" fmla="*/ 0 h 18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21"/>
                  <a:gd name="T55" fmla="*/ 0 h 1839"/>
                  <a:gd name="T56" fmla="*/ 7621 w 7621"/>
                  <a:gd name="T57" fmla="*/ 1839 h 18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21" h="1839">
                    <a:moveTo>
                      <a:pt x="0" y="33"/>
                    </a:moveTo>
                    <a:cubicBezTo>
                      <a:pt x="0" y="14"/>
                      <a:pt x="15" y="0"/>
                      <a:pt x="33" y="0"/>
                    </a:cubicBezTo>
                    <a:lnTo>
                      <a:pt x="7588" y="0"/>
                    </a:lnTo>
                    <a:cubicBezTo>
                      <a:pt x="7607" y="0"/>
                      <a:pt x="7621" y="14"/>
                      <a:pt x="7621" y="33"/>
                    </a:cubicBezTo>
                    <a:lnTo>
                      <a:pt x="7621" y="1805"/>
                    </a:lnTo>
                    <a:cubicBezTo>
                      <a:pt x="7621" y="1824"/>
                      <a:pt x="7607" y="1839"/>
                      <a:pt x="7588" y="1839"/>
                    </a:cubicBezTo>
                    <a:lnTo>
                      <a:pt x="33" y="1839"/>
                    </a:lnTo>
                    <a:cubicBezTo>
                      <a:pt x="15" y="1839"/>
                      <a:pt x="0" y="1824"/>
                      <a:pt x="0" y="1805"/>
                    </a:cubicBezTo>
                    <a:lnTo>
                      <a:pt x="0" y="33"/>
                    </a:lnTo>
                    <a:close/>
                    <a:moveTo>
                      <a:pt x="66" y="1805"/>
                    </a:moveTo>
                    <a:lnTo>
                      <a:pt x="33" y="1772"/>
                    </a:lnTo>
                    <a:lnTo>
                      <a:pt x="7588" y="1772"/>
                    </a:lnTo>
                    <a:lnTo>
                      <a:pt x="7555" y="1805"/>
                    </a:lnTo>
                    <a:lnTo>
                      <a:pt x="7555" y="33"/>
                    </a:lnTo>
                    <a:lnTo>
                      <a:pt x="7588" y="66"/>
                    </a:lnTo>
                    <a:lnTo>
                      <a:pt x="33" y="66"/>
                    </a:lnTo>
                    <a:lnTo>
                      <a:pt x="66" y="33"/>
                    </a:lnTo>
                    <a:lnTo>
                      <a:pt x="66" y="1805"/>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31" name="Rectangle 137"/>
              <p:cNvSpPr>
                <a:spLocks noChangeArrowheads="1"/>
              </p:cNvSpPr>
              <p:nvPr/>
            </p:nvSpPr>
            <p:spPr bwMode="auto">
              <a:xfrm>
                <a:off x="3164" y="3011"/>
                <a:ext cx="551"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Weak Associations</a:t>
                </a:r>
                <a:endParaRPr lang="en-US"/>
              </a:p>
            </p:txBody>
          </p:sp>
          <p:pic>
            <p:nvPicPr>
              <p:cNvPr id="31932" name="Picture 138"/>
              <p:cNvPicPr>
                <a:picLocks noChangeAspect="1" noChangeArrowheads="1"/>
              </p:cNvPicPr>
              <p:nvPr/>
            </p:nvPicPr>
            <p:blipFill>
              <a:blip r:embed="rId68"/>
              <a:srcRect/>
              <a:stretch>
                <a:fillRect/>
              </a:stretch>
            </p:blipFill>
            <p:spPr bwMode="auto">
              <a:xfrm>
                <a:off x="334" y="103"/>
                <a:ext cx="4871" cy="231"/>
              </a:xfrm>
              <a:prstGeom prst="rect">
                <a:avLst/>
              </a:prstGeom>
              <a:noFill/>
              <a:ln w="9525">
                <a:noFill/>
                <a:miter lim="800000"/>
                <a:headEnd/>
                <a:tailEnd/>
              </a:ln>
            </p:spPr>
          </p:pic>
          <p:pic>
            <p:nvPicPr>
              <p:cNvPr id="31933" name="Picture 139"/>
              <p:cNvPicPr>
                <a:picLocks noChangeAspect="1" noChangeArrowheads="1"/>
              </p:cNvPicPr>
              <p:nvPr/>
            </p:nvPicPr>
            <p:blipFill>
              <a:blip r:embed="rId69"/>
              <a:srcRect/>
              <a:stretch>
                <a:fillRect/>
              </a:stretch>
            </p:blipFill>
            <p:spPr bwMode="auto">
              <a:xfrm>
                <a:off x="334" y="103"/>
                <a:ext cx="4871" cy="231"/>
              </a:xfrm>
              <a:prstGeom prst="rect">
                <a:avLst/>
              </a:prstGeom>
              <a:noFill/>
              <a:ln w="9525">
                <a:noFill/>
                <a:miter lim="800000"/>
                <a:headEnd/>
                <a:tailEnd/>
              </a:ln>
            </p:spPr>
          </p:pic>
          <p:pic>
            <p:nvPicPr>
              <p:cNvPr id="31934" name="Picture 140"/>
              <p:cNvPicPr>
                <a:picLocks noChangeAspect="1" noChangeArrowheads="1"/>
              </p:cNvPicPr>
              <p:nvPr/>
            </p:nvPicPr>
            <p:blipFill>
              <a:blip r:embed="rId70"/>
              <a:srcRect/>
              <a:stretch>
                <a:fillRect/>
              </a:stretch>
            </p:blipFill>
            <p:spPr bwMode="auto">
              <a:xfrm>
                <a:off x="2028" y="103"/>
                <a:ext cx="1477" cy="210"/>
              </a:xfrm>
              <a:prstGeom prst="rect">
                <a:avLst/>
              </a:prstGeom>
              <a:noFill/>
              <a:ln w="9525">
                <a:noFill/>
                <a:miter lim="800000"/>
                <a:headEnd/>
                <a:tailEnd/>
              </a:ln>
            </p:spPr>
          </p:pic>
          <p:pic>
            <p:nvPicPr>
              <p:cNvPr id="31935" name="Picture 141"/>
              <p:cNvPicPr>
                <a:picLocks noChangeAspect="1" noChangeArrowheads="1"/>
              </p:cNvPicPr>
              <p:nvPr/>
            </p:nvPicPr>
            <p:blipFill>
              <a:blip r:embed="rId71"/>
              <a:srcRect/>
              <a:stretch>
                <a:fillRect/>
              </a:stretch>
            </p:blipFill>
            <p:spPr bwMode="auto">
              <a:xfrm>
                <a:off x="2028" y="103"/>
                <a:ext cx="1477" cy="210"/>
              </a:xfrm>
              <a:prstGeom prst="rect">
                <a:avLst/>
              </a:prstGeom>
              <a:noFill/>
              <a:ln w="9525">
                <a:noFill/>
                <a:miter lim="800000"/>
                <a:headEnd/>
                <a:tailEnd/>
              </a:ln>
            </p:spPr>
          </p:pic>
          <p:sp>
            <p:nvSpPr>
              <p:cNvPr id="31936" name="Rectangle 142"/>
              <p:cNvSpPr>
                <a:spLocks noChangeArrowheads="1"/>
              </p:cNvSpPr>
              <p:nvPr/>
            </p:nvSpPr>
            <p:spPr bwMode="auto">
              <a:xfrm>
                <a:off x="372" y="102"/>
                <a:ext cx="4794" cy="181"/>
              </a:xfrm>
              <a:prstGeom prst="rect">
                <a:avLst/>
              </a:prstGeom>
              <a:solidFill>
                <a:srgbClr val="9BBB59"/>
              </a:solidFill>
              <a:ln w="9525">
                <a:noFill/>
                <a:miter lim="800000"/>
                <a:headEnd/>
                <a:tailEnd/>
              </a:ln>
            </p:spPr>
            <p:txBody>
              <a:bodyPr/>
              <a:lstStyle/>
              <a:p>
                <a:pPr eaLnBrk="0" hangingPunct="0"/>
                <a:endParaRPr lang="en-US"/>
              </a:p>
            </p:txBody>
          </p:sp>
          <p:sp>
            <p:nvSpPr>
              <p:cNvPr id="31937" name="Freeform 143"/>
              <p:cNvSpPr>
                <a:spLocks noEditPoints="1"/>
              </p:cNvSpPr>
              <p:nvPr/>
            </p:nvSpPr>
            <p:spPr bwMode="auto">
              <a:xfrm>
                <a:off x="361" y="91"/>
                <a:ext cx="4816" cy="204"/>
              </a:xfrm>
              <a:custGeom>
                <a:avLst/>
                <a:gdLst>
                  <a:gd name="T0" fmla="*/ 0 w 21174"/>
                  <a:gd name="T1" fmla="*/ 0 h 894"/>
                  <a:gd name="T2" fmla="*/ 0 w 21174"/>
                  <a:gd name="T3" fmla="*/ 0 h 894"/>
                  <a:gd name="T4" fmla="*/ 0 w 21174"/>
                  <a:gd name="T5" fmla="*/ 0 h 894"/>
                  <a:gd name="T6" fmla="*/ 0 w 21174"/>
                  <a:gd name="T7" fmla="*/ 0 h 894"/>
                  <a:gd name="T8" fmla="*/ 0 w 21174"/>
                  <a:gd name="T9" fmla="*/ 0 h 894"/>
                  <a:gd name="T10" fmla="*/ 0 w 21174"/>
                  <a:gd name="T11" fmla="*/ 0 h 894"/>
                  <a:gd name="T12" fmla="*/ 0 w 21174"/>
                  <a:gd name="T13" fmla="*/ 0 h 894"/>
                  <a:gd name="T14" fmla="*/ 0 w 21174"/>
                  <a:gd name="T15" fmla="*/ 0 h 894"/>
                  <a:gd name="T16" fmla="*/ 0 w 21174"/>
                  <a:gd name="T17" fmla="*/ 0 h 894"/>
                  <a:gd name="T18" fmla="*/ 0 w 21174"/>
                  <a:gd name="T19" fmla="*/ 0 h 894"/>
                  <a:gd name="T20" fmla="*/ 0 w 21174"/>
                  <a:gd name="T21" fmla="*/ 0 h 894"/>
                  <a:gd name="T22" fmla="*/ 0 w 21174"/>
                  <a:gd name="T23" fmla="*/ 0 h 894"/>
                  <a:gd name="T24" fmla="*/ 0 w 21174"/>
                  <a:gd name="T25" fmla="*/ 0 h 894"/>
                  <a:gd name="T26" fmla="*/ 0 w 21174"/>
                  <a:gd name="T27" fmla="*/ 0 h 894"/>
                  <a:gd name="T28" fmla="*/ 0 w 21174"/>
                  <a:gd name="T29" fmla="*/ 0 h 894"/>
                  <a:gd name="T30" fmla="*/ 0 w 21174"/>
                  <a:gd name="T31" fmla="*/ 0 h 894"/>
                  <a:gd name="T32" fmla="*/ 0 w 21174"/>
                  <a:gd name="T33" fmla="*/ 0 h 894"/>
                  <a:gd name="T34" fmla="*/ 0 w 21174"/>
                  <a:gd name="T35" fmla="*/ 0 h 8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74"/>
                  <a:gd name="T55" fmla="*/ 0 h 894"/>
                  <a:gd name="T56" fmla="*/ 21174 w 21174"/>
                  <a:gd name="T57" fmla="*/ 894 h 8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74" h="894">
                    <a:moveTo>
                      <a:pt x="0" y="49"/>
                    </a:moveTo>
                    <a:cubicBezTo>
                      <a:pt x="0" y="22"/>
                      <a:pt x="22" y="0"/>
                      <a:pt x="50" y="0"/>
                    </a:cubicBezTo>
                    <a:lnTo>
                      <a:pt x="21125" y="0"/>
                    </a:lnTo>
                    <a:cubicBezTo>
                      <a:pt x="21152" y="0"/>
                      <a:pt x="21174" y="22"/>
                      <a:pt x="21174" y="49"/>
                    </a:cubicBezTo>
                    <a:lnTo>
                      <a:pt x="21174" y="845"/>
                    </a:lnTo>
                    <a:cubicBezTo>
                      <a:pt x="21174" y="872"/>
                      <a:pt x="21152" y="894"/>
                      <a:pt x="21125" y="894"/>
                    </a:cubicBezTo>
                    <a:lnTo>
                      <a:pt x="50" y="894"/>
                    </a:lnTo>
                    <a:cubicBezTo>
                      <a:pt x="22" y="894"/>
                      <a:pt x="0" y="872"/>
                      <a:pt x="0" y="845"/>
                    </a:cubicBezTo>
                    <a:lnTo>
                      <a:pt x="0" y="49"/>
                    </a:lnTo>
                    <a:close/>
                    <a:moveTo>
                      <a:pt x="99" y="845"/>
                    </a:moveTo>
                    <a:lnTo>
                      <a:pt x="50" y="795"/>
                    </a:lnTo>
                    <a:lnTo>
                      <a:pt x="21125" y="795"/>
                    </a:lnTo>
                    <a:lnTo>
                      <a:pt x="21075" y="845"/>
                    </a:lnTo>
                    <a:lnTo>
                      <a:pt x="21075" y="49"/>
                    </a:lnTo>
                    <a:lnTo>
                      <a:pt x="21125" y="99"/>
                    </a:lnTo>
                    <a:lnTo>
                      <a:pt x="50" y="99"/>
                    </a:lnTo>
                    <a:lnTo>
                      <a:pt x="99" y="49"/>
                    </a:lnTo>
                    <a:lnTo>
                      <a:pt x="99" y="845"/>
                    </a:lnTo>
                    <a:close/>
                  </a:path>
                </a:pathLst>
              </a:custGeom>
              <a:solidFill>
                <a:srgbClr val="FFFFFF"/>
              </a:solidFill>
              <a:ln w="0">
                <a:solidFill>
                  <a:srgbClr val="FFFFFF"/>
                </a:solidFill>
                <a:round/>
                <a:headEnd/>
                <a:tailEnd/>
              </a:ln>
            </p:spPr>
            <p:txBody>
              <a:bodyPr/>
              <a:lstStyle/>
              <a:p>
                <a:pPr eaLnBrk="0" hangingPunct="0"/>
                <a:endParaRPr lang="en-US"/>
              </a:p>
            </p:txBody>
          </p:sp>
          <p:sp>
            <p:nvSpPr>
              <p:cNvPr id="31938" name="Rectangle 144"/>
              <p:cNvSpPr>
                <a:spLocks noChangeArrowheads="1"/>
              </p:cNvSpPr>
              <p:nvPr/>
            </p:nvSpPr>
            <p:spPr bwMode="auto">
              <a:xfrm>
                <a:off x="2138" y="111"/>
                <a:ext cx="1239"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CONTRAINTS ANALYSIS</a:t>
                </a:r>
                <a:endParaRPr lang="en-US"/>
              </a:p>
            </p:txBody>
          </p:sp>
          <p:pic>
            <p:nvPicPr>
              <p:cNvPr id="31939" name="Picture 145"/>
              <p:cNvPicPr>
                <a:picLocks noChangeAspect="1" noChangeArrowheads="1"/>
              </p:cNvPicPr>
              <p:nvPr/>
            </p:nvPicPr>
            <p:blipFill>
              <a:blip r:embed="rId72"/>
              <a:srcRect/>
              <a:stretch>
                <a:fillRect/>
              </a:stretch>
            </p:blipFill>
            <p:spPr bwMode="auto">
              <a:xfrm>
                <a:off x="4004" y="3345"/>
                <a:ext cx="786" cy="395"/>
              </a:xfrm>
              <a:prstGeom prst="rect">
                <a:avLst/>
              </a:prstGeom>
              <a:noFill/>
              <a:ln w="9525">
                <a:noFill/>
                <a:miter lim="800000"/>
                <a:headEnd/>
                <a:tailEnd/>
              </a:ln>
            </p:spPr>
          </p:pic>
          <p:pic>
            <p:nvPicPr>
              <p:cNvPr id="31940" name="Picture 146"/>
              <p:cNvPicPr>
                <a:picLocks noChangeAspect="1" noChangeArrowheads="1"/>
              </p:cNvPicPr>
              <p:nvPr/>
            </p:nvPicPr>
            <p:blipFill>
              <a:blip r:embed="rId73"/>
              <a:srcRect/>
              <a:stretch>
                <a:fillRect/>
              </a:stretch>
            </p:blipFill>
            <p:spPr bwMode="auto">
              <a:xfrm>
                <a:off x="4004" y="3345"/>
                <a:ext cx="786" cy="395"/>
              </a:xfrm>
              <a:prstGeom prst="rect">
                <a:avLst/>
              </a:prstGeom>
              <a:noFill/>
              <a:ln w="9525">
                <a:noFill/>
                <a:miter lim="800000"/>
                <a:headEnd/>
                <a:tailEnd/>
              </a:ln>
            </p:spPr>
          </p:pic>
          <p:pic>
            <p:nvPicPr>
              <p:cNvPr id="31941" name="Picture 147"/>
              <p:cNvPicPr>
                <a:picLocks noChangeAspect="1" noChangeArrowheads="1"/>
              </p:cNvPicPr>
              <p:nvPr/>
            </p:nvPicPr>
            <p:blipFill>
              <a:blip r:embed="rId74"/>
              <a:srcRect/>
              <a:stretch>
                <a:fillRect/>
              </a:stretch>
            </p:blipFill>
            <p:spPr bwMode="auto">
              <a:xfrm>
                <a:off x="4033" y="3341"/>
                <a:ext cx="746" cy="403"/>
              </a:xfrm>
              <a:prstGeom prst="rect">
                <a:avLst/>
              </a:prstGeom>
              <a:noFill/>
              <a:ln w="9525">
                <a:noFill/>
                <a:miter lim="800000"/>
                <a:headEnd/>
                <a:tailEnd/>
              </a:ln>
            </p:spPr>
          </p:pic>
          <p:pic>
            <p:nvPicPr>
              <p:cNvPr id="31942" name="Picture 148"/>
              <p:cNvPicPr>
                <a:picLocks noChangeAspect="1" noChangeArrowheads="1"/>
              </p:cNvPicPr>
              <p:nvPr/>
            </p:nvPicPr>
            <p:blipFill>
              <a:blip r:embed="rId75"/>
              <a:srcRect/>
              <a:stretch>
                <a:fillRect/>
              </a:stretch>
            </p:blipFill>
            <p:spPr bwMode="auto">
              <a:xfrm>
                <a:off x="4033" y="3341"/>
                <a:ext cx="746" cy="403"/>
              </a:xfrm>
              <a:prstGeom prst="rect">
                <a:avLst/>
              </a:prstGeom>
              <a:noFill/>
              <a:ln w="9525">
                <a:noFill/>
                <a:miter lim="800000"/>
                <a:headEnd/>
                <a:tailEnd/>
              </a:ln>
            </p:spPr>
          </p:pic>
          <p:pic>
            <p:nvPicPr>
              <p:cNvPr id="31943" name="Picture 149"/>
              <p:cNvPicPr>
                <a:picLocks noChangeAspect="1" noChangeArrowheads="1"/>
              </p:cNvPicPr>
              <p:nvPr/>
            </p:nvPicPr>
            <p:blipFill>
              <a:blip r:embed="rId76"/>
              <a:srcRect/>
              <a:stretch>
                <a:fillRect/>
              </a:stretch>
            </p:blipFill>
            <p:spPr bwMode="auto">
              <a:xfrm>
                <a:off x="4035" y="3361"/>
                <a:ext cx="724" cy="336"/>
              </a:xfrm>
              <a:prstGeom prst="rect">
                <a:avLst/>
              </a:prstGeom>
              <a:noFill/>
              <a:ln w="9525">
                <a:noFill/>
                <a:miter lim="800000"/>
                <a:headEnd/>
                <a:tailEnd/>
              </a:ln>
            </p:spPr>
          </p:pic>
          <p:sp>
            <p:nvSpPr>
              <p:cNvPr id="31944" name="Freeform 150"/>
              <p:cNvSpPr>
                <a:spLocks noEditPoints="1"/>
              </p:cNvSpPr>
              <p:nvPr/>
            </p:nvSpPr>
            <p:spPr bwMode="auto">
              <a:xfrm>
                <a:off x="4031" y="3359"/>
                <a:ext cx="731" cy="341"/>
              </a:xfrm>
              <a:custGeom>
                <a:avLst/>
                <a:gdLst>
                  <a:gd name="T0" fmla="*/ 0 w 3214"/>
                  <a:gd name="T1" fmla="*/ 0 h 1499"/>
                  <a:gd name="T2" fmla="*/ 0 w 3214"/>
                  <a:gd name="T3" fmla="*/ 0 h 1499"/>
                  <a:gd name="T4" fmla="*/ 0 w 3214"/>
                  <a:gd name="T5" fmla="*/ 0 h 1499"/>
                  <a:gd name="T6" fmla="*/ 0 w 3214"/>
                  <a:gd name="T7" fmla="*/ 0 h 1499"/>
                  <a:gd name="T8" fmla="*/ 0 w 3214"/>
                  <a:gd name="T9" fmla="*/ 0 h 1499"/>
                  <a:gd name="T10" fmla="*/ 0 w 3214"/>
                  <a:gd name="T11" fmla="*/ 0 h 1499"/>
                  <a:gd name="T12" fmla="*/ 0 w 3214"/>
                  <a:gd name="T13" fmla="*/ 0 h 1499"/>
                  <a:gd name="T14" fmla="*/ 0 w 3214"/>
                  <a:gd name="T15" fmla="*/ 0 h 1499"/>
                  <a:gd name="T16" fmla="*/ 0 w 3214"/>
                  <a:gd name="T17" fmla="*/ 0 h 1499"/>
                  <a:gd name="T18" fmla="*/ 0 w 3214"/>
                  <a:gd name="T19" fmla="*/ 0 h 1499"/>
                  <a:gd name="T20" fmla="*/ 0 w 3214"/>
                  <a:gd name="T21" fmla="*/ 0 h 1499"/>
                  <a:gd name="T22" fmla="*/ 0 w 3214"/>
                  <a:gd name="T23" fmla="*/ 0 h 1499"/>
                  <a:gd name="T24" fmla="*/ 0 w 3214"/>
                  <a:gd name="T25" fmla="*/ 0 h 1499"/>
                  <a:gd name="T26" fmla="*/ 0 w 3214"/>
                  <a:gd name="T27" fmla="*/ 0 h 1499"/>
                  <a:gd name="T28" fmla="*/ 0 w 3214"/>
                  <a:gd name="T29" fmla="*/ 0 h 1499"/>
                  <a:gd name="T30" fmla="*/ 0 w 3214"/>
                  <a:gd name="T31" fmla="*/ 0 h 1499"/>
                  <a:gd name="T32" fmla="*/ 0 w 3214"/>
                  <a:gd name="T33" fmla="*/ 0 h 1499"/>
                  <a:gd name="T34" fmla="*/ 0 w 3214"/>
                  <a:gd name="T35" fmla="*/ 0 h 1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4"/>
                  <a:gd name="T55" fmla="*/ 0 h 1499"/>
                  <a:gd name="T56" fmla="*/ 3214 w 3214"/>
                  <a:gd name="T57" fmla="*/ 1499 h 1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4" h="1499">
                    <a:moveTo>
                      <a:pt x="0" y="17"/>
                    </a:moveTo>
                    <a:cubicBezTo>
                      <a:pt x="0" y="8"/>
                      <a:pt x="7" y="0"/>
                      <a:pt x="16" y="0"/>
                    </a:cubicBezTo>
                    <a:lnTo>
                      <a:pt x="3197" y="0"/>
                    </a:lnTo>
                    <a:cubicBezTo>
                      <a:pt x="3206" y="0"/>
                      <a:pt x="3214" y="8"/>
                      <a:pt x="3214" y="17"/>
                    </a:cubicBezTo>
                    <a:lnTo>
                      <a:pt x="3214" y="1483"/>
                    </a:lnTo>
                    <a:cubicBezTo>
                      <a:pt x="3214" y="1492"/>
                      <a:pt x="3206" y="1499"/>
                      <a:pt x="3197" y="1499"/>
                    </a:cubicBezTo>
                    <a:lnTo>
                      <a:pt x="16" y="1499"/>
                    </a:lnTo>
                    <a:cubicBezTo>
                      <a:pt x="7" y="1499"/>
                      <a:pt x="0" y="1492"/>
                      <a:pt x="0" y="1483"/>
                    </a:cubicBezTo>
                    <a:lnTo>
                      <a:pt x="0" y="17"/>
                    </a:lnTo>
                    <a:close/>
                    <a:moveTo>
                      <a:pt x="33" y="1483"/>
                    </a:moveTo>
                    <a:lnTo>
                      <a:pt x="16" y="1466"/>
                    </a:lnTo>
                    <a:lnTo>
                      <a:pt x="3197" y="1466"/>
                    </a:lnTo>
                    <a:lnTo>
                      <a:pt x="3181" y="1483"/>
                    </a:lnTo>
                    <a:lnTo>
                      <a:pt x="3181" y="17"/>
                    </a:lnTo>
                    <a:lnTo>
                      <a:pt x="3197" y="33"/>
                    </a:lnTo>
                    <a:lnTo>
                      <a:pt x="16" y="33"/>
                    </a:lnTo>
                    <a:lnTo>
                      <a:pt x="33" y="17"/>
                    </a:lnTo>
                    <a:lnTo>
                      <a:pt x="33" y="1483"/>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45" name="Rectangle 151"/>
              <p:cNvSpPr>
                <a:spLocks noChangeArrowheads="1"/>
              </p:cNvSpPr>
              <p:nvPr/>
            </p:nvSpPr>
            <p:spPr bwMode="auto">
              <a:xfrm>
                <a:off x="4150" y="3375"/>
                <a:ext cx="16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Under</a:t>
                </a:r>
                <a:endParaRPr lang="en-US"/>
              </a:p>
            </p:txBody>
          </p:sp>
          <p:sp>
            <p:nvSpPr>
              <p:cNvPr id="31946" name="Rectangle 152"/>
              <p:cNvSpPr>
                <a:spLocks noChangeArrowheads="1"/>
              </p:cNvSpPr>
              <p:nvPr/>
            </p:nvSpPr>
            <p:spPr bwMode="auto">
              <a:xfrm>
                <a:off x="4324" y="3375"/>
                <a:ext cx="2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t>
                </a:r>
                <a:endParaRPr lang="en-US"/>
              </a:p>
            </p:txBody>
          </p:sp>
          <p:sp>
            <p:nvSpPr>
              <p:cNvPr id="31947" name="Rectangle 153"/>
              <p:cNvSpPr>
                <a:spLocks noChangeArrowheads="1"/>
              </p:cNvSpPr>
              <p:nvPr/>
            </p:nvSpPr>
            <p:spPr bwMode="auto">
              <a:xfrm>
                <a:off x="4344" y="3375"/>
                <a:ext cx="28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developed </a:t>
                </a:r>
                <a:endParaRPr lang="en-US"/>
              </a:p>
            </p:txBody>
          </p:sp>
          <p:sp>
            <p:nvSpPr>
              <p:cNvPr id="31948" name="Rectangle 154"/>
              <p:cNvSpPr>
                <a:spLocks noChangeArrowheads="1"/>
              </p:cNvSpPr>
              <p:nvPr/>
            </p:nvSpPr>
            <p:spPr bwMode="auto">
              <a:xfrm>
                <a:off x="4101" y="3449"/>
                <a:ext cx="56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supply of sustainable </a:t>
                </a:r>
                <a:endParaRPr lang="en-US"/>
              </a:p>
            </p:txBody>
          </p:sp>
          <p:sp>
            <p:nvSpPr>
              <p:cNvPr id="31949" name="Rectangle 155"/>
              <p:cNvSpPr>
                <a:spLocks noChangeArrowheads="1"/>
              </p:cNvSpPr>
              <p:nvPr/>
            </p:nvSpPr>
            <p:spPr bwMode="auto">
              <a:xfrm>
                <a:off x="4110" y="3523"/>
                <a:ext cx="54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business and service </a:t>
                </a:r>
                <a:endParaRPr lang="en-US"/>
              </a:p>
            </p:txBody>
          </p:sp>
          <p:sp>
            <p:nvSpPr>
              <p:cNvPr id="31950" name="Rectangle 156"/>
              <p:cNvSpPr>
                <a:spLocks noChangeArrowheads="1"/>
              </p:cNvSpPr>
              <p:nvPr/>
            </p:nvSpPr>
            <p:spPr bwMode="auto">
              <a:xfrm>
                <a:off x="4283" y="3595"/>
                <a:ext cx="24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markets</a:t>
                </a:r>
                <a:endParaRPr lang="en-US"/>
              </a:p>
            </p:txBody>
          </p:sp>
          <p:sp>
            <p:nvSpPr>
              <p:cNvPr id="31951" name="Freeform 157"/>
              <p:cNvSpPr>
                <a:spLocks noEditPoints="1"/>
              </p:cNvSpPr>
              <p:nvPr/>
            </p:nvSpPr>
            <p:spPr bwMode="auto">
              <a:xfrm>
                <a:off x="462" y="3766"/>
                <a:ext cx="4884" cy="9"/>
              </a:xfrm>
              <a:custGeom>
                <a:avLst/>
                <a:gdLst>
                  <a:gd name="T0" fmla="*/ 83 w 4884"/>
                  <a:gd name="T1" fmla="*/ 8 h 9"/>
                  <a:gd name="T2" fmla="*/ 159 w 4884"/>
                  <a:gd name="T3" fmla="*/ 1 h 9"/>
                  <a:gd name="T4" fmla="*/ 211 w 4884"/>
                  <a:gd name="T5" fmla="*/ 8 h 9"/>
                  <a:gd name="T6" fmla="*/ 347 w 4884"/>
                  <a:gd name="T7" fmla="*/ 1 h 9"/>
                  <a:gd name="T8" fmla="*/ 370 w 4884"/>
                  <a:gd name="T9" fmla="*/ 1 h 9"/>
                  <a:gd name="T10" fmla="*/ 506 w 4884"/>
                  <a:gd name="T11" fmla="*/ 8 h 9"/>
                  <a:gd name="T12" fmla="*/ 581 w 4884"/>
                  <a:gd name="T13" fmla="*/ 1 h 9"/>
                  <a:gd name="T14" fmla="*/ 634 w 4884"/>
                  <a:gd name="T15" fmla="*/ 8 h 9"/>
                  <a:gd name="T16" fmla="*/ 769 w 4884"/>
                  <a:gd name="T17" fmla="*/ 1 h 9"/>
                  <a:gd name="T18" fmla="*/ 792 w 4884"/>
                  <a:gd name="T19" fmla="*/ 1 h 9"/>
                  <a:gd name="T20" fmla="*/ 927 w 4884"/>
                  <a:gd name="T21" fmla="*/ 8 h 9"/>
                  <a:gd name="T22" fmla="*/ 1003 w 4884"/>
                  <a:gd name="T23" fmla="*/ 1 h 9"/>
                  <a:gd name="T24" fmla="*/ 1056 w 4884"/>
                  <a:gd name="T25" fmla="*/ 8 h 9"/>
                  <a:gd name="T26" fmla="*/ 1191 w 4884"/>
                  <a:gd name="T27" fmla="*/ 1 h 9"/>
                  <a:gd name="T28" fmla="*/ 1214 w 4884"/>
                  <a:gd name="T29" fmla="*/ 1 h 9"/>
                  <a:gd name="T30" fmla="*/ 1350 w 4884"/>
                  <a:gd name="T31" fmla="*/ 8 h 9"/>
                  <a:gd name="T32" fmla="*/ 1425 w 4884"/>
                  <a:gd name="T33" fmla="*/ 1 h 9"/>
                  <a:gd name="T34" fmla="*/ 1478 w 4884"/>
                  <a:gd name="T35" fmla="*/ 8 h 9"/>
                  <a:gd name="T36" fmla="*/ 1613 w 4884"/>
                  <a:gd name="T37" fmla="*/ 1 h 9"/>
                  <a:gd name="T38" fmla="*/ 1636 w 4884"/>
                  <a:gd name="T39" fmla="*/ 1 h 9"/>
                  <a:gd name="T40" fmla="*/ 1772 w 4884"/>
                  <a:gd name="T41" fmla="*/ 8 h 9"/>
                  <a:gd name="T42" fmla="*/ 1847 w 4884"/>
                  <a:gd name="T43" fmla="*/ 1 h 9"/>
                  <a:gd name="T44" fmla="*/ 1900 w 4884"/>
                  <a:gd name="T45" fmla="*/ 8 h 9"/>
                  <a:gd name="T46" fmla="*/ 2035 w 4884"/>
                  <a:gd name="T47" fmla="*/ 1 h 9"/>
                  <a:gd name="T48" fmla="*/ 2058 w 4884"/>
                  <a:gd name="T49" fmla="*/ 1 h 9"/>
                  <a:gd name="T50" fmla="*/ 2194 w 4884"/>
                  <a:gd name="T51" fmla="*/ 8 h 9"/>
                  <a:gd name="T52" fmla="*/ 2269 w 4884"/>
                  <a:gd name="T53" fmla="*/ 1 h 9"/>
                  <a:gd name="T54" fmla="*/ 2322 w 4884"/>
                  <a:gd name="T55" fmla="*/ 8 h 9"/>
                  <a:gd name="T56" fmla="*/ 2458 w 4884"/>
                  <a:gd name="T57" fmla="*/ 1 h 9"/>
                  <a:gd name="T58" fmla="*/ 2480 w 4884"/>
                  <a:gd name="T59" fmla="*/ 1 h 9"/>
                  <a:gd name="T60" fmla="*/ 2616 w 4884"/>
                  <a:gd name="T61" fmla="*/ 9 h 9"/>
                  <a:gd name="T62" fmla="*/ 2691 w 4884"/>
                  <a:gd name="T63" fmla="*/ 1 h 9"/>
                  <a:gd name="T64" fmla="*/ 2744 w 4884"/>
                  <a:gd name="T65" fmla="*/ 9 h 9"/>
                  <a:gd name="T66" fmla="*/ 2880 w 4884"/>
                  <a:gd name="T67" fmla="*/ 1 h 9"/>
                  <a:gd name="T68" fmla="*/ 2902 w 4884"/>
                  <a:gd name="T69" fmla="*/ 1 h 9"/>
                  <a:gd name="T70" fmla="*/ 3038 w 4884"/>
                  <a:gd name="T71" fmla="*/ 9 h 9"/>
                  <a:gd name="T72" fmla="*/ 3113 w 4884"/>
                  <a:gd name="T73" fmla="*/ 1 h 9"/>
                  <a:gd name="T74" fmla="*/ 3166 w 4884"/>
                  <a:gd name="T75" fmla="*/ 9 h 9"/>
                  <a:gd name="T76" fmla="*/ 3302 w 4884"/>
                  <a:gd name="T77" fmla="*/ 1 h 9"/>
                  <a:gd name="T78" fmla="*/ 3324 w 4884"/>
                  <a:gd name="T79" fmla="*/ 1 h 9"/>
                  <a:gd name="T80" fmla="*/ 3460 w 4884"/>
                  <a:gd name="T81" fmla="*/ 9 h 9"/>
                  <a:gd name="T82" fmla="*/ 3535 w 4884"/>
                  <a:gd name="T83" fmla="*/ 1 h 9"/>
                  <a:gd name="T84" fmla="*/ 3588 w 4884"/>
                  <a:gd name="T85" fmla="*/ 9 h 9"/>
                  <a:gd name="T86" fmla="*/ 3724 w 4884"/>
                  <a:gd name="T87" fmla="*/ 1 h 9"/>
                  <a:gd name="T88" fmla="*/ 3746 w 4884"/>
                  <a:gd name="T89" fmla="*/ 1 h 9"/>
                  <a:gd name="T90" fmla="*/ 3882 w 4884"/>
                  <a:gd name="T91" fmla="*/ 9 h 9"/>
                  <a:gd name="T92" fmla="*/ 3957 w 4884"/>
                  <a:gd name="T93" fmla="*/ 1 h 9"/>
                  <a:gd name="T94" fmla="*/ 4010 w 4884"/>
                  <a:gd name="T95" fmla="*/ 9 h 9"/>
                  <a:gd name="T96" fmla="*/ 4146 w 4884"/>
                  <a:gd name="T97" fmla="*/ 1 h 9"/>
                  <a:gd name="T98" fmla="*/ 4168 w 4884"/>
                  <a:gd name="T99" fmla="*/ 1 h 9"/>
                  <a:gd name="T100" fmla="*/ 4304 w 4884"/>
                  <a:gd name="T101" fmla="*/ 9 h 9"/>
                  <a:gd name="T102" fmla="*/ 4379 w 4884"/>
                  <a:gd name="T103" fmla="*/ 1 h 9"/>
                  <a:gd name="T104" fmla="*/ 4432 w 4884"/>
                  <a:gd name="T105" fmla="*/ 9 h 9"/>
                  <a:gd name="T106" fmla="*/ 4568 w 4884"/>
                  <a:gd name="T107" fmla="*/ 1 h 9"/>
                  <a:gd name="T108" fmla="*/ 4590 w 4884"/>
                  <a:gd name="T109" fmla="*/ 1 h 9"/>
                  <a:gd name="T110" fmla="*/ 4726 w 4884"/>
                  <a:gd name="T111" fmla="*/ 9 h 9"/>
                  <a:gd name="T112" fmla="*/ 4801 w 4884"/>
                  <a:gd name="T113" fmla="*/ 1 h 9"/>
                  <a:gd name="T114" fmla="*/ 4854 w 4884"/>
                  <a:gd name="T115" fmla="*/ 9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4"/>
                  <a:gd name="T175" fmla="*/ 0 h 9"/>
                  <a:gd name="T176" fmla="*/ 4884 w 4884"/>
                  <a:gd name="T177" fmla="*/ 9 h 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4" h="9">
                    <a:moveTo>
                      <a:pt x="0" y="0"/>
                    </a:moveTo>
                    <a:lnTo>
                      <a:pt x="31" y="0"/>
                    </a:lnTo>
                    <a:lnTo>
                      <a:pt x="31" y="8"/>
                    </a:lnTo>
                    <a:lnTo>
                      <a:pt x="0" y="8"/>
                    </a:lnTo>
                    <a:lnTo>
                      <a:pt x="0" y="0"/>
                    </a:lnTo>
                    <a:close/>
                    <a:moveTo>
                      <a:pt x="53" y="0"/>
                    </a:moveTo>
                    <a:lnTo>
                      <a:pt x="83" y="0"/>
                    </a:lnTo>
                    <a:lnTo>
                      <a:pt x="83" y="8"/>
                    </a:lnTo>
                    <a:lnTo>
                      <a:pt x="53" y="8"/>
                    </a:lnTo>
                    <a:lnTo>
                      <a:pt x="53" y="0"/>
                    </a:lnTo>
                    <a:close/>
                    <a:moveTo>
                      <a:pt x="106" y="0"/>
                    </a:moveTo>
                    <a:lnTo>
                      <a:pt x="136" y="1"/>
                    </a:lnTo>
                    <a:lnTo>
                      <a:pt x="136" y="8"/>
                    </a:lnTo>
                    <a:lnTo>
                      <a:pt x="106" y="8"/>
                    </a:lnTo>
                    <a:lnTo>
                      <a:pt x="106" y="0"/>
                    </a:lnTo>
                    <a:close/>
                    <a:moveTo>
                      <a:pt x="159" y="1"/>
                    </a:moveTo>
                    <a:lnTo>
                      <a:pt x="189" y="1"/>
                    </a:lnTo>
                    <a:lnTo>
                      <a:pt x="189" y="8"/>
                    </a:lnTo>
                    <a:lnTo>
                      <a:pt x="159" y="8"/>
                    </a:lnTo>
                    <a:lnTo>
                      <a:pt x="159" y="1"/>
                    </a:lnTo>
                    <a:close/>
                    <a:moveTo>
                      <a:pt x="211" y="1"/>
                    </a:moveTo>
                    <a:lnTo>
                      <a:pt x="242" y="1"/>
                    </a:lnTo>
                    <a:lnTo>
                      <a:pt x="242" y="8"/>
                    </a:lnTo>
                    <a:lnTo>
                      <a:pt x="211" y="8"/>
                    </a:lnTo>
                    <a:lnTo>
                      <a:pt x="211" y="1"/>
                    </a:lnTo>
                    <a:close/>
                    <a:moveTo>
                      <a:pt x="264" y="1"/>
                    </a:moveTo>
                    <a:lnTo>
                      <a:pt x="295" y="1"/>
                    </a:lnTo>
                    <a:lnTo>
                      <a:pt x="295" y="8"/>
                    </a:lnTo>
                    <a:lnTo>
                      <a:pt x="264" y="8"/>
                    </a:lnTo>
                    <a:lnTo>
                      <a:pt x="264" y="1"/>
                    </a:lnTo>
                    <a:close/>
                    <a:moveTo>
                      <a:pt x="317" y="1"/>
                    </a:moveTo>
                    <a:lnTo>
                      <a:pt x="347" y="1"/>
                    </a:lnTo>
                    <a:lnTo>
                      <a:pt x="347" y="8"/>
                    </a:lnTo>
                    <a:lnTo>
                      <a:pt x="317" y="8"/>
                    </a:lnTo>
                    <a:lnTo>
                      <a:pt x="317" y="1"/>
                    </a:lnTo>
                    <a:close/>
                    <a:moveTo>
                      <a:pt x="370" y="1"/>
                    </a:moveTo>
                    <a:lnTo>
                      <a:pt x="400" y="1"/>
                    </a:lnTo>
                    <a:lnTo>
                      <a:pt x="400" y="8"/>
                    </a:lnTo>
                    <a:lnTo>
                      <a:pt x="370" y="8"/>
                    </a:lnTo>
                    <a:lnTo>
                      <a:pt x="370" y="1"/>
                    </a:lnTo>
                    <a:close/>
                    <a:moveTo>
                      <a:pt x="423" y="1"/>
                    </a:moveTo>
                    <a:lnTo>
                      <a:pt x="453" y="1"/>
                    </a:lnTo>
                    <a:lnTo>
                      <a:pt x="453" y="8"/>
                    </a:lnTo>
                    <a:lnTo>
                      <a:pt x="423" y="8"/>
                    </a:lnTo>
                    <a:lnTo>
                      <a:pt x="423" y="1"/>
                    </a:lnTo>
                    <a:close/>
                    <a:moveTo>
                      <a:pt x="475" y="1"/>
                    </a:moveTo>
                    <a:lnTo>
                      <a:pt x="506" y="1"/>
                    </a:lnTo>
                    <a:lnTo>
                      <a:pt x="506" y="8"/>
                    </a:lnTo>
                    <a:lnTo>
                      <a:pt x="475" y="8"/>
                    </a:lnTo>
                    <a:lnTo>
                      <a:pt x="475" y="1"/>
                    </a:lnTo>
                    <a:close/>
                    <a:moveTo>
                      <a:pt x="528" y="1"/>
                    </a:moveTo>
                    <a:lnTo>
                      <a:pt x="558" y="1"/>
                    </a:lnTo>
                    <a:lnTo>
                      <a:pt x="558" y="8"/>
                    </a:lnTo>
                    <a:lnTo>
                      <a:pt x="528" y="8"/>
                    </a:lnTo>
                    <a:lnTo>
                      <a:pt x="528" y="1"/>
                    </a:lnTo>
                    <a:close/>
                    <a:moveTo>
                      <a:pt x="581" y="1"/>
                    </a:moveTo>
                    <a:lnTo>
                      <a:pt x="611" y="1"/>
                    </a:lnTo>
                    <a:lnTo>
                      <a:pt x="611" y="8"/>
                    </a:lnTo>
                    <a:lnTo>
                      <a:pt x="581" y="8"/>
                    </a:lnTo>
                    <a:lnTo>
                      <a:pt x="581" y="1"/>
                    </a:lnTo>
                    <a:close/>
                    <a:moveTo>
                      <a:pt x="634" y="1"/>
                    </a:moveTo>
                    <a:lnTo>
                      <a:pt x="664" y="1"/>
                    </a:lnTo>
                    <a:lnTo>
                      <a:pt x="664" y="8"/>
                    </a:lnTo>
                    <a:lnTo>
                      <a:pt x="634" y="8"/>
                    </a:lnTo>
                    <a:lnTo>
                      <a:pt x="634" y="1"/>
                    </a:lnTo>
                    <a:close/>
                    <a:moveTo>
                      <a:pt x="686" y="1"/>
                    </a:moveTo>
                    <a:lnTo>
                      <a:pt x="716" y="1"/>
                    </a:lnTo>
                    <a:lnTo>
                      <a:pt x="716" y="8"/>
                    </a:lnTo>
                    <a:lnTo>
                      <a:pt x="686" y="8"/>
                    </a:lnTo>
                    <a:lnTo>
                      <a:pt x="686" y="1"/>
                    </a:lnTo>
                    <a:close/>
                    <a:moveTo>
                      <a:pt x="739" y="1"/>
                    </a:moveTo>
                    <a:lnTo>
                      <a:pt x="769" y="1"/>
                    </a:lnTo>
                    <a:lnTo>
                      <a:pt x="769" y="8"/>
                    </a:lnTo>
                    <a:lnTo>
                      <a:pt x="739" y="8"/>
                    </a:lnTo>
                    <a:lnTo>
                      <a:pt x="739" y="1"/>
                    </a:lnTo>
                    <a:close/>
                    <a:moveTo>
                      <a:pt x="792" y="1"/>
                    </a:moveTo>
                    <a:lnTo>
                      <a:pt x="822" y="1"/>
                    </a:lnTo>
                    <a:lnTo>
                      <a:pt x="822" y="8"/>
                    </a:lnTo>
                    <a:lnTo>
                      <a:pt x="792" y="8"/>
                    </a:lnTo>
                    <a:lnTo>
                      <a:pt x="792" y="1"/>
                    </a:lnTo>
                    <a:close/>
                    <a:moveTo>
                      <a:pt x="845" y="1"/>
                    </a:moveTo>
                    <a:lnTo>
                      <a:pt x="875" y="1"/>
                    </a:lnTo>
                    <a:lnTo>
                      <a:pt x="875" y="8"/>
                    </a:lnTo>
                    <a:lnTo>
                      <a:pt x="845" y="8"/>
                    </a:lnTo>
                    <a:lnTo>
                      <a:pt x="845" y="1"/>
                    </a:lnTo>
                    <a:close/>
                    <a:moveTo>
                      <a:pt x="897" y="1"/>
                    </a:moveTo>
                    <a:lnTo>
                      <a:pt x="927" y="1"/>
                    </a:lnTo>
                    <a:lnTo>
                      <a:pt x="927" y="8"/>
                    </a:lnTo>
                    <a:lnTo>
                      <a:pt x="897" y="8"/>
                    </a:lnTo>
                    <a:lnTo>
                      <a:pt x="897" y="1"/>
                    </a:lnTo>
                    <a:close/>
                    <a:moveTo>
                      <a:pt x="950" y="1"/>
                    </a:moveTo>
                    <a:lnTo>
                      <a:pt x="980" y="1"/>
                    </a:lnTo>
                    <a:lnTo>
                      <a:pt x="980" y="8"/>
                    </a:lnTo>
                    <a:lnTo>
                      <a:pt x="950" y="8"/>
                    </a:lnTo>
                    <a:lnTo>
                      <a:pt x="950" y="1"/>
                    </a:lnTo>
                    <a:close/>
                    <a:moveTo>
                      <a:pt x="1003" y="1"/>
                    </a:moveTo>
                    <a:lnTo>
                      <a:pt x="1033" y="1"/>
                    </a:lnTo>
                    <a:lnTo>
                      <a:pt x="1033" y="8"/>
                    </a:lnTo>
                    <a:lnTo>
                      <a:pt x="1003" y="8"/>
                    </a:lnTo>
                    <a:lnTo>
                      <a:pt x="1003" y="1"/>
                    </a:lnTo>
                    <a:close/>
                    <a:moveTo>
                      <a:pt x="1056" y="1"/>
                    </a:moveTo>
                    <a:lnTo>
                      <a:pt x="1086" y="1"/>
                    </a:lnTo>
                    <a:lnTo>
                      <a:pt x="1086" y="8"/>
                    </a:lnTo>
                    <a:lnTo>
                      <a:pt x="1056" y="8"/>
                    </a:lnTo>
                    <a:lnTo>
                      <a:pt x="1056" y="1"/>
                    </a:lnTo>
                    <a:close/>
                    <a:moveTo>
                      <a:pt x="1108" y="1"/>
                    </a:moveTo>
                    <a:lnTo>
                      <a:pt x="1139" y="1"/>
                    </a:lnTo>
                    <a:lnTo>
                      <a:pt x="1139" y="8"/>
                    </a:lnTo>
                    <a:lnTo>
                      <a:pt x="1108" y="8"/>
                    </a:lnTo>
                    <a:lnTo>
                      <a:pt x="1108" y="1"/>
                    </a:lnTo>
                    <a:close/>
                    <a:moveTo>
                      <a:pt x="1161" y="1"/>
                    </a:moveTo>
                    <a:lnTo>
                      <a:pt x="1191" y="1"/>
                    </a:lnTo>
                    <a:lnTo>
                      <a:pt x="1191" y="8"/>
                    </a:lnTo>
                    <a:lnTo>
                      <a:pt x="1161" y="8"/>
                    </a:lnTo>
                    <a:lnTo>
                      <a:pt x="1161" y="1"/>
                    </a:lnTo>
                    <a:close/>
                    <a:moveTo>
                      <a:pt x="1214" y="1"/>
                    </a:moveTo>
                    <a:lnTo>
                      <a:pt x="1244" y="1"/>
                    </a:lnTo>
                    <a:lnTo>
                      <a:pt x="1244" y="8"/>
                    </a:lnTo>
                    <a:lnTo>
                      <a:pt x="1214" y="8"/>
                    </a:lnTo>
                    <a:lnTo>
                      <a:pt x="1214" y="1"/>
                    </a:lnTo>
                    <a:close/>
                    <a:moveTo>
                      <a:pt x="1267" y="1"/>
                    </a:moveTo>
                    <a:lnTo>
                      <a:pt x="1297" y="1"/>
                    </a:lnTo>
                    <a:lnTo>
                      <a:pt x="1297" y="8"/>
                    </a:lnTo>
                    <a:lnTo>
                      <a:pt x="1267" y="8"/>
                    </a:lnTo>
                    <a:lnTo>
                      <a:pt x="1267" y="1"/>
                    </a:lnTo>
                    <a:close/>
                    <a:moveTo>
                      <a:pt x="1319" y="1"/>
                    </a:moveTo>
                    <a:lnTo>
                      <a:pt x="1350" y="1"/>
                    </a:lnTo>
                    <a:lnTo>
                      <a:pt x="1350" y="8"/>
                    </a:lnTo>
                    <a:lnTo>
                      <a:pt x="1319" y="8"/>
                    </a:lnTo>
                    <a:lnTo>
                      <a:pt x="1319" y="1"/>
                    </a:lnTo>
                    <a:close/>
                    <a:moveTo>
                      <a:pt x="1372" y="1"/>
                    </a:moveTo>
                    <a:lnTo>
                      <a:pt x="1402" y="1"/>
                    </a:lnTo>
                    <a:lnTo>
                      <a:pt x="1402" y="8"/>
                    </a:lnTo>
                    <a:lnTo>
                      <a:pt x="1372" y="8"/>
                    </a:lnTo>
                    <a:lnTo>
                      <a:pt x="1372" y="1"/>
                    </a:lnTo>
                    <a:close/>
                    <a:moveTo>
                      <a:pt x="1425" y="1"/>
                    </a:moveTo>
                    <a:lnTo>
                      <a:pt x="1455" y="1"/>
                    </a:lnTo>
                    <a:lnTo>
                      <a:pt x="1455" y="8"/>
                    </a:lnTo>
                    <a:lnTo>
                      <a:pt x="1425" y="8"/>
                    </a:lnTo>
                    <a:lnTo>
                      <a:pt x="1425" y="1"/>
                    </a:lnTo>
                    <a:close/>
                    <a:moveTo>
                      <a:pt x="1478" y="1"/>
                    </a:moveTo>
                    <a:lnTo>
                      <a:pt x="1508" y="1"/>
                    </a:lnTo>
                    <a:lnTo>
                      <a:pt x="1508" y="8"/>
                    </a:lnTo>
                    <a:lnTo>
                      <a:pt x="1478" y="8"/>
                    </a:lnTo>
                    <a:lnTo>
                      <a:pt x="1478" y="1"/>
                    </a:lnTo>
                    <a:close/>
                    <a:moveTo>
                      <a:pt x="1530" y="1"/>
                    </a:moveTo>
                    <a:lnTo>
                      <a:pt x="1561" y="1"/>
                    </a:lnTo>
                    <a:lnTo>
                      <a:pt x="1561" y="8"/>
                    </a:lnTo>
                    <a:lnTo>
                      <a:pt x="1530" y="8"/>
                    </a:lnTo>
                    <a:lnTo>
                      <a:pt x="1530" y="1"/>
                    </a:lnTo>
                    <a:close/>
                    <a:moveTo>
                      <a:pt x="1583" y="1"/>
                    </a:moveTo>
                    <a:lnTo>
                      <a:pt x="1613" y="1"/>
                    </a:lnTo>
                    <a:lnTo>
                      <a:pt x="1613" y="8"/>
                    </a:lnTo>
                    <a:lnTo>
                      <a:pt x="1583" y="8"/>
                    </a:lnTo>
                    <a:lnTo>
                      <a:pt x="1583" y="1"/>
                    </a:lnTo>
                    <a:close/>
                    <a:moveTo>
                      <a:pt x="1636" y="1"/>
                    </a:moveTo>
                    <a:lnTo>
                      <a:pt x="1666" y="1"/>
                    </a:lnTo>
                    <a:lnTo>
                      <a:pt x="1666" y="8"/>
                    </a:lnTo>
                    <a:lnTo>
                      <a:pt x="1636" y="8"/>
                    </a:lnTo>
                    <a:lnTo>
                      <a:pt x="1636" y="1"/>
                    </a:lnTo>
                    <a:close/>
                    <a:moveTo>
                      <a:pt x="1689" y="1"/>
                    </a:moveTo>
                    <a:lnTo>
                      <a:pt x="1719" y="1"/>
                    </a:lnTo>
                    <a:lnTo>
                      <a:pt x="1719" y="8"/>
                    </a:lnTo>
                    <a:lnTo>
                      <a:pt x="1689" y="8"/>
                    </a:lnTo>
                    <a:lnTo>
                      <a:pt x="1689" y="1"/>
                    </a:lnTo>
                    <a:close/>
                    <a:moveTo>
                      <a:pt x="1742" y="1"/>
                    </a:moveTo>
                    <a:lnTo>
                      <a:pt x="1772" y="1"/>
                    </a:lnTo>
                    <a:lnTo>
                      <a:pt x="1772" y="8"/>
                    </a:lnTo>
                    <a:lnTo>
                      <a:pt x="1742" y="8"/>
                    </a:lnTo>
                    <a:lnTo>
                      <a:pt x="1742" y="1"/>
                    </a:lnTo>
                    <a:close/>
                    <a:moveTo>
                      <a:pt x="1794" y="1"/>
                    </a:moveTo>
                    <a:lnTo>
                      <a:pt x="1824" y="1"/>
                    </a:lnTo>
                    <a:lnTo>
                      <a:pt x="1824" y="8"/>
                    </a:lnTo>
                    <a:lnTo>
                      <a:pt x="1794" y="8"/>
                    </a:lnTo>
                    <a:lnTo>
                      <a:pt x="1794" y="1"/>
                    </a:lnTo>
                    <a:close/>
                    <a:moveTo>
                      <a:pt x="1847" y="1"/>
                    </a:moveTo>
                    <a:lnTo>
                      <a:pt x="1877" y="1"/>
                    </a:lnTo>
                    <a:lnTo>
                      <a:pt x="1877" y="8"/>
                    </a:lnTo>
                    <a:lnTo>
                      <a:pt x="1847" y="8"/>
                    </a:lnTo>
                    <a:lnTo>
                      <a:pt x="1847" y="1"/>
                    </a:lnTo>
                    <a:close/>
                    <a:moveTo>
                      <a:pt x="1900" y="1"/>
                    </a:moveTo>
                    <a:lnTo>
                      <a:pt x="1930" y="1"/>
                    </a:lnTo>
                    <a:lnTo>
                      <a:pt x="1930" y="8"/>
                    </a:lnTo>
                    <a:lnTo>
                      <a:pt x="1900" y="8"/>
                    </a:lnTo>
                    <a:lnTo>
                      <a:pt x="1900" y="1"/>
                    </a:lnTo>
                    <a:close/>
                    <a:moveTo>
                      <a:pt x="1953" y="1"/>
                    </a:moveTo>
                    <a:lnTo>
                      <a:pt x="1983" y="1"/>
                    </a:lnTo>
                    <a:lnTo>
                      <a:pt x="1983" y="8"/>
                    </a:lnTo>
                    <a:lnTo>
                      <a:pt x="1953" y="8"/>
                    </a:lnTo>
                    <a:lnTo>
                      <a:pt x="1953" y="1"/>
                    </a:lnTo>
                    <a:close/>
                    <a:moveTo>
                      <a:pt x="2005" y="1"/>
                    </a:moveTo>
                    <a:lnTo>
                      <a:pt x="2035" y="1"/>
                    </a:lnTo>
                    <a:lnTo>
                      <a:pt x="2035" y="8"/>
                    </a:lnTo>
                    <a:lnTo>
                      <a:pt x="2005" y="8"/>
                    </a:lnTo>
                    <a:lnTo>
                      <a:pt x="2005" y="1"/>
                    </a:lnTo>
                    <a:close/>
                    <a:moveTo>
                      <a:pt x="2058" y="1"/>
                    </a:moveTo>
                    <a:lnTo>
                      <a:pt x="2088" y="1"/>
                    </a:lnTo>
                    <a:lnTo>
                      <a:pt x="2088" y="8"/>
                    </a:lnTo>
                    <a:lnTo>
                      <a:pt x="2058" y="8"/>
                    </a:lnTo>
                    <a:lnTo>
                      <a:pt x="2058" y="1"/>
                    </a:lnTo>
                    <a:close/>
                    <a:moveTo>
                      <a:pt x="2111" y="1"/>
                    </a:moveTo>
                    <a:lnTo>
                      <a:pt x="2141" y="1"/>
                    </a:lnTo>
                    <a:lnTo>
                      <a:pt x="2141" y="8"/>
                    </a:lnTo>
                    <a:lnTo>
                      <a:pt x="2111" y="8"/>
                    </a:lnTo>
                    <a:lnTo>
                      <a:pt x="2111" y="1"/>
                    </a:lnTo>
                    <a:close/>
                    <a:moveTo>
                      <a:pt x="2164" y="1"/>
                    </a:moveTo>
                    <a:lnTo>
                      <a:pt x="2194" y="1"/>
                    </a:lnTo>
                    <a:lnTo>
                      <a:pt x="2194" y="8"/>
                    </a:lnTo>
                    <a:lnTo>
                      <a:pt x="2164" y="8"/>
                    </a:lnTo>
                    <a:lnTo>
                      <a:pt x="2164" y="1"/>
                    </a:lnTo>
                    <a:close/>
                    <a:moveTo>
                      <a:pt x="2216" y="1"/>
                    </a:moveTo>
                    <a:lnTo>
                      <a:pt x="2246" y="1"/>
                    </a:lnTo>
                    <a:lnTo>
                      <a:pt x="2246" y="8"/>
                    </a:lnTo>
                    <a:lnTo>
                      <a:pt x="2216" y="8"/>
                    </a:lnTo>
                    <a:lnTo>
                      <a:pt x="2216" y="1"/>
                    </a:lnTo>
                    <a:close/>
                    <a:moveTo>
                      <a:pt x="2269" y="1"/>
                    </a:moveTo>
                    <a:lnTo>
                      <a:pt x="2299" y="1"/>
                    </a:lnTo>
                    <a:lnTo>
                      <a:pt x="2299" y="8"/>
                    </a:lnTo>
                    <a:lnTo>
                      <a:pt x="2269" y="8"/>
                    </a:lnTo>
                    <a:lnTo>
                      <a:pt x="2269" y="1"/>
                    </a:lnTo>
                    <a:close/>
                    <a:moveTo>
                      <a:pt x="2322" y="1"/>
                    </a:moveTo>
                    <a:lnTo>
                      <a:pt x="2352" y="1"/>
                    </a:lnTo>
                    <a:lnTo>
                      <a:pt x="2352" y="8"/>
                    </a:lnTo>
                    <a:lnTo>
                      <a:pt x="2322" y="8"/>
                    </a:lnTo>
                    <a:lnTo>
                      <a:pt x="2322" y="1"/>
                    </a:lnTo>
                    <a:close/>
                    <a:moveTo>
                      <a:pt x="2374" y="1"/>
                    </a:moveTo>
                    <a:lnTo>
                      <a:pt x="2405" y="1"/>
                    </a:lnTo>
                    <a:lnTo>
                      <a:pt x="2405" y="9"/>
                    </a:lnTo>
                    <a:lnTo>
                      <a:pt x="2374" y="8"/>
                    </a:lnTo>
                    <a:lnTo>
                      <a:pt x="2374" y="1"/>
                    </a:lnTo>
                    <a:close/>
                    <a:moveTo>
                      <a:pt x="2427" y="1"/>
                    </a:moveTo>
                    <a:lnTo>
                      <a:pt x="2458" y="1"/>
                    </a:lnTo>
                    <a:lnTo>
                      <a:pt x="2458" y="9"/>
                    </a:lnTo>
                    <a:lnTo>
                      <a:pt x="2427" y="9"/>
                    </a:lnTo>
                    <a:lnTo>
                      <a:pt x="2427" y="1"/>
                    </a:lnTo>
                    <a:close/>
                    <a:moveTo>
                      <a:pt x="2480" y="1"/>
                    </a:moveTo>
                    <a:lnTo>
                      <a:pt x="2510" y="1"/>
                    </a:lnTo>
                    <a:lnTo>
                      <a:pt x="2510" y="9"/>
                    </a:lnTo>
                    <a:lnTo>
                      <a:pt x="2480" y="9"/>
                    </a:lnTo>
                    <a:lnTo>
                      <a:pt x="2480" y="1"/>
                    </a:lnTo>
                    <a:close/>
                    <a:moveTo>
                      <a:pt x="2533" y="1"/>
                    </a:moveTo>
                    <a:lnTo>
                      <a:pt x="2563" y="1"/>
                    </a:lnTo>
                    <a:lnTo>
                      <a:pt x="2563" y="9"/>
                    </a:lnTo>
                    <a:lnTo>
                      <a:pt x="2533" y="9"/>
                    </a:lnTo>
                    <a:lnTo>
                      <a:pt x="2533" y="1"/>
                    </a:lnTo>
                    <a:close/>
                    <a:moveTo>
                      <a:pt x="2586" y="1"/>
                    </a:moveTo>
                    <a:lnTo>
                      <a:pt x="2616" y="1"/>
                    </a:lnTo>
                    <a:lnTo>
                      <a:pt x="2616" y="9"/>
                    </a:lnTo>
                    <a:lnTo>
                      <a:pt x="2586" y="9"/>
                    </a:lnTo>
                    <a:lnTo>
                      <a:pt x="2586" y="1"/>
                    </a:lnTo>
                    <a:close/>
                    <a:moveTo>
                      <a:pt x="2638" y="1"/>
                    </a:moveTo>
                    <a:lnTo>
                      <a:pt x="2669" y="1"/>
                    </a:lnTo>
                    <a:lnTo>
                      <a:pt x="2669" y="9"/>
                    </a:lnTo>
                    <a:lnTo>
                      <a:pt x="2638" y="9"/>
                    </a:lnTo>
                    <a:lnTo>
                      <a:pt x="2638" y="1"/>
                    </a:lnTo>
                    <a:close/>
                    <a:moveTo>
                      <a:pt x="2691" y="1"/>
                    </a:moveTo>
                    <a:lnTo>
                      <a:pt x="2721" y="1"/>
                    </a:lnTo>
                    <a:lnTo>
                      <a:pt x="2721" y="9"/>
                    </a:lnTo>
                    <a:lnTo>
                      <a:pt x="2691" y="9"/>
                    </a:lnTo>
                    <a:lnTo>
                      <a:pt x="2691" y="1"/>
                    </a:lnTo>
                    <a:close/>
                    <a:moveTo>
                      <a:pt x="2744" y="1"/>
                    </a:moveTo>
                    <a:lnTo>
                      <a:pt x="2774" y="1"/>
                    </a:lnTo>
                    <a:lnTo>
                      <a:pt x="2774" y="9"/>
                    </a:lnTo>
                    <a:lnTo>
                      <a:pt x="2744" y="9"/>
                    </a:lnTo>
                    <a:lnTo>
                      <a:pt x="2744" y="1"/>
                    </a:lnTo>
                    <a:close/>
                    <a:moveTo>
                      <a:pt x="2797" y="1"/>
                    </a:moveTo>
                    <a:lnTo>
                      <a:pt x="2827" y="1"/>
                    </a:lnTo>
                    <a:lnTo>
                      <a:pt x="2827" y="9"/>
                    </a:lnTo>
                    <a:lnTo>
                      <a:pt x="2797" y="9"/>
                    </a:lnTo>
                    <a:lnTo>
                      <a:pt x="2797" y="1"/>
                    </a:lnTo>
                    <a:close/>
                    <a:moveTo>
                      <a:pt x="2849" y="1"/>
                    </a:moveTo>
                    <a:lnTo>
                      <a:pt x="2880" y="1"/>
                    </a:lnTo>
                    <a:lnTo>
                      <a:pt x="2880" y="9"/>
                    </a:lnTo>
                    <a:lnTo>
                      <a:pt x="2849" y="9"/>
                    </a:lnTo>
                    <a:lnTo>
                      <a:pt x="2849" y="1"/>
                    </a:lnTo>
                    <a:close/>
                    <a:moveTo>
                      <a:pt x="2902" y="1"/>
                    </a:moveTo>
                    <a:lnTo>
                      <a:pt x="2932" y="1"/>
                    </a:lnTo>
                    <a:lnTo>
                      <a:pt x="2932" y="9"/>
                    </a:lnTo>
                    <a:lnTo>
                      <a:pt x="2902" y="9"/>
                    </a:lnTo>
                    <a:lnTo>
                      <a:pt x="2902" y="1"/>
                    </a:lnTo>
                    <a:close/>
                    <a:moveTo>
                      <a:pt x="2955" y="1"/>
                    </a:moveTo>
                    <a:lnTo>
                      <a:pt x="2985" y="1"/>
                    </a:lnTo>
                    <a:lnTo>
                      <a:pt x="2985" y="9"/>
                    </a:lnTo>
                    <a:lnTo>
                      <a:pt x="2955" y="9"/>
                    </a:lnTo>
                    <a:lnTo>
                      <a:pt x="2955" y="1"/>
                    </a:lnTo>
                    <a:close/>
                    <a:moveTo>
                      <a:pt x="3008" y="1"/>
                    </a:moveTo>
                    <a:lnTo>
                      <a:pt x="3038" y="1"/>
                    </a:lnTo>
                    <a:lnTo>
                      <a:pt x="3038" y="9"/>
                    </a:lnTo>
                    <a:lnTo>
                      <a:pt x="3008" y="9"/>
                    </a:lnTo>
                    <a:lnTo>
                      <a:pt x="3008" y="1"/>
                    </a:lnTo>
                    <a:close/>
                    <a:moveTo>
                      <a:pt x="3060" y="1"/>
                    </a:moveTo>
                    <a:lnTo>
                      <a:pt x="3090" y="1"/>
                    </a:lnTo>
                    <a:lnTo>
                      <a:pt x="3090" y="9"/>
                    </a:lnTo>
                    <a:lnTo>
                      <a:pt x="3060" y="9"/>
                    </a:lnTo>
                    <a:lnTo>
                      <a:pt x="3060" y="1"/>
                    </a:lnTo>
                    <a:close/>
                    <a:moveTo>
                      <a:pt x="3113" y="1"/>
                    </a:moveTo>
                    <a:lnTo>
                      <a:pt x="3143" y="1"/>
                    </a:lnTo>
                    <a:lnTo>
                      <a:pt x="3143" y="9"/>
                    </a:lnTo>
                    <a:lnTo>
                      <a:pt x="3113" y="9"/>
                    </a:lnTo>
                    <a:lnTo>
                      <a:pt x="3113" y="1"/>
                    </a:lnTo>
                    <a:close/>
                    <a:moveTo>
                      <a:pt x="3166" y="1"/>
                    </a:moveTo>
                    <a:lnTo>
                      <a:pt x="3196" y="1"/>
                    </a:lnTo>
                    <a:lnTo>
                      <a:pt x="3196" y="9"/>
                    </a:lnTo>
                    <a:lnTo>
                      <a:pt x="3166" y="9"/>
                    </a:lnTo>
                    <a:lnTo>
                      <a:pt x="3166" y="1"/>
                    </a:lnTo>
                    <a:close/>
                    <a:moveTo>
                      <a:pt x="3219" y="1"/>
                    </a:moveTo>
                    <a:lnTo>
                      <a:pt x="3249" y="1"/>
                    </a:lnTo>
                    <a:lnTo>
                      <a:pt x="3249" y="9"/>
                    </a:lnTo>
                    <a:lnTo>
                      <a:pt x="3219" y="9"/>
                    </a:lnTo>
                    <a:lnTo>
                      <a:pt x="3219" y="1"/>
                    </a:lnTo>
                    <a:close/>
                    <a:moveTo>
                      <a:pt x="3272" y="1"/>
                    </a:moveTo>
                    <a:lnTo>
                      <a:pt x="3302" y="1"/>
                    </a:lnTo>
                    <a:lnTo>
                      <a:pt x="3302" y="9"/>
                    </a:lnTo>
                    <a:lnTo>
                      <a:pt x="3272" y="9"/>
                    </a:lnTo>
                    <a:lnTo>
                      <a:pt x="3272" y="1"/>
                    </a:lnTo>
                    <a:close/>
                    <a:moveTo>
                      <a:pt x="3324" y="1"/>
                    </a:moveTo>
                    <a:lnTo>
                      <a:pt x="3354" y="1"/>
                    </a:lnTo>
                    <a:lnTo>
                      <a:pt x="3354" y="9"/>
                    </a:lnTo>
                    <a:lnTo>
                      <a:pt x="3324" y="9"/>
                    </a:lnTo>
                    <a:lnTo>
                      <a:pt x="3324" y="1"/>
                    </a:lnTo>
                    <a:close/>
                    <a:moveTo>
                      <a:pt x="3377" y="1"/>
                    </a:moveTo>
                    <a:lnTo>
                      <a:pt x="3407" y="1"/>
                    </a:lnTo>
                    <a:lnTo>
                      <a:pt x="3407" y="9"/>
                    </a:lnTo>
                    <a:lnTo>
                      <a:pt x="3377" y="9"/>
                    </a:lnTo>
                    <a:lnTo>
                      <a:pt x="3377" y="1"/>
                    </a:lnTo>
                    <a:close/>
                    <a:moveTo>
                      <a:pt x="3430" y="1"/>
                    </a:moveTo>
                    <a:lnTo>
                      <a:pt x="3460" y="1"/>
                    </a:lnTo>
                    <a:lnTo>
                      <a:pt x="3460" y="9"/>
                    </a:lnTo>
                    <a:lnTo>
                      <a:pt x="3430" y="9"/>
                    </a:lnTo>
                    <a:lnTo>
                      <a:pt x="3430" y="1"/>
                    </a:lnTo>
                    <a:close/>
                    <a:moveTo>
                      <a:pt x="3482" y="1"/>
                    </a:moveTo>
                    <a:lnTo>
                      <a:pt x="3513" y="1"/>
                    </a:lnTo>
                    <a:lnTo>
                      <a:pt x="3513" y="9"/>
                    </a:lnTo>
                    <a:lnTo>
                      <a:pt x="3482" y="9"/>
                    </a:lnTo>
                    <a:lnTo>
                      <a:pt x="3482" y="1"/>
                    </a:lnTo>
                    <a:close/>
                    <a:moveTo>
                      <a:pt x="3535" y="1"/>
                    </a:moveTo>
                    <a:lnTo>
                      <a:pt x="3565" y="1"/>
                    </a:lnTo>
                    <a:lnTo>
                      <a:pt x="3565" y="9"/>
                    </a:lnTo>
                    <a:lnTo>
                      <a:pt x="3535" y="9"/>
                    </a:lnTo>
                    <a:lnTo>
                      <a:pt x="3535" y="1"/>
                    </a:lnTo>
                    <a:close/>
                    <a:moveTo>
                      <a:pt x="3588" y="1"/>
                    </a:moveTo>
                    <a:lnTo>
                      <a:pt x="3618" y="1"/>
                    </a:lnTo>
                    <a:lnTo>
                      <a:pt x="3618" y="9"/>
                    </a:lnTo>
                    <a:lnTo>
                      <a:pt x="3588" y="9"/>
                    </a:lnTo>
                    <a:lnTo>
                      <a:pt x="3588" y="1"/>
                    </a:lnTo>
                    <a:close/>
                    <a:moveTo>
                      <a:pt x="3641" y="1"/>
                    </a:moveTo>
                    <a:lnTo>
                      <a:pt x="3671" y="1"/>
                    </a:lnTo>
                    <a:lnTo>
                      <a:pt x="3671" y="9"/>
                    </a:lnTo>
                    <a:lnTo>
                      <a:pt x="3641" y="9"/>
                    </a:lnTo>
                    <a:lnTo>
                      <a:pt x="3641" y="1"/>
                    </a:lnTo>
                    <a:close/>
                    <a:moveTo>
                      <a:pt x="3693" y="1"/>
                    </a:moveTo>
                    <a:lnTo>
                      <a:pt x="3724" y="1"/>
                    </a:lnTo>
                    <a:lnTo>
                      <a:pt x="3724" y="9"/>
                    </a:lnTo>
                    <a:lnTo>
                      <a:pt x="3693" y="9"/>
                    </a:lnTo>
                    <a:lnTo>
                      <a:pt x="3693" y="1"/>
                    </a:lnTo>
                    <a:close/>
                    <a:moveTo>
                      <a:pt x="3746" y="1"/>
                    </a:moveTo>
                    <a:lnTo>
                      <a:pt x="3776" y="1"/>
                    </a:lnTo>
                    <a:lnTo>
                      <a:pt x="3776" y="9"/>
                    </a:lnTo>
                    <a:lnTo>
                      <a:pt x="3746" y="9"/>
                    </a:lnTo>
                    <a:lnTo>
                      <a:pt x="3746" y="1"/>
                    </a:lnTo>
                    <a:close/>
                    <a:moveTo>
                      <a:pt x="3799" y="1"/>
                    </a:moveTo>
                    <a:lnTo>
                      <a:pt x="3829" y="1"/>
                    </a:lnTo>
                    <a:lnTo>
                      <a:pt x="3829" y="9"/>
                    </a:lnTo>
                    <a:lnTo>
                      <a:pt x="3799" y="9"/>
                    </a:lnTo>
                    <a:lnTo>
                      <a:pt x="3799" y="1"/>
                    </a:lnTo>
                    <a:close/>
                    <a:moveTo>
                      <a:pt x="3852" y="1"/>
                    </a:moveTo>
                    <a:lnTo>
                      <a:pt x="3882" y="1"/>
                    </a:lnTo>
                    <a:lnTo>
                      <a:pt x="3882" y="9"/>
                    </a:lnTo>
                    <a:lnTo>
                      <a:pt x="3852" y="9"/>
                    </a:lnTo>
                    <a:lnTo>
                      <a:pt x="3852" y="1"/>
                    </a:lnTo>
                    <a:close/>
                    <a:moveTo>
                      <a:pt x="3905" y="1"/>
                    </a:moveTo>
                    <a:lnTo>
                      <a:pt x="3935" y="1"/>
                    </a:lnTo>
                    <a:lnTo>
                      <a:pt x="3935" y="9"/>
                    </a:lnTo>
                    <a:lnTo>
                      <a:pt x="3905" y="9"/>
                    </a:lnTo>
                    <a:lnTo>
                      <a:pt x="3905" y="1"/>
                    </a:lnTo>
                    <a:close/>
                    <a:moveTo>
                      <a:pt x="3957" y="1"/>
                    </a:moveTo>
                    <a:lnTo>
                      <a:pt x="3988" y="1"/>
                    </a:lnTo>
                    <a:lnTo>
                      <a:pt x="3988" y="9"/>
                    </a:lnTo>
                    <a:lnTo>
                      <a:pt x="3957" y="9"/>
                    </a:lnTo>
                    <a:lnTo>
                      <a:pt x="3957" y="1"/>
                    </a:lnTo>
                    <a:close/>
                    <a:moveTo>
                      <a:pt x="4010" y="1"/>
                    </a:moveTo>
                    <a:lnTo>
                      <a:pt x="4040" y="1"/>
                    </a:lnTo>
                    <a:lnTo>
                      <a:pt x="4040" y="9"/>
                    </a:lnTo>
                    <a:lnTo>
                      <a:pt x="4010" y="9"/>
                    </a:lnTo>
                    <a:lnTo>
                      <a:pt x="4010" y="1"/>
                    </a:lnTo>
                    <a:close/>
                    <a:moveTo>
                      <a:pt x="4063" y="1"/>
                    </a:moveTo>
                    <a:lnTo>
                      <a:pt x="4093" y="1"/>
                    </a:lnTo>
                    <a:lnTo>
                      <a:pt x="4093" y="9"/>
                    </a:lnTo>
                    <a:lnTo>
                      <a:pt x="4063" y="9"/>
                    </a:lnTo>
                    <a:lnTo>
                      <a:pt x="4063" y="1"/>
                    </a:lnTo>
                    <a:close/>
                    <a:moveTo>
                      <a:pt x="4116" y="1"/>
                    </a:moveTo>
                    <a:lnTo>
                      <a:pt x="4146" y="1"/>
                    </a:lnTo>
                    <a:lnTo>
                      <a:pt x="4146" y="9"/>
                    </a:lnTo>
                    <a:lnTo>
                      <a:pt x="4116" y="9"/>
                    </a:lnTo>
                    <a:lnTo>
                      <a:pt x="4116" y="1"/>
                    </a:lnTo>
                    <a:close/>
                    <a:moveTo>
                      <a:pt x="4168" y="1"/>
                    </a:moveTo>
                    <a:lnTo>
                      <a:pt x="4198" y="1"/>
                    </a:lnTo>
                    <a:lnTo>
                      <a:pt x="4198" y="9"/>
                    </a:lnTo>
                    <a:lnTo>
                      <a:pt x="4168" y="9"/>
                    </a:lnTo>
                    <a:lnTo>
                      <a:pt x="4168" y="1"/>
                    </a:lnTo>
                    <a:close/>
                    <a:moveTo>
                      <a:pt x="4221" y="1"/>
                    </a:moveTo>
                    <a:lnTo>
                      <a:pt x="4251" y="1"/>
                    </a:lnTo>
                    <a:lnTo>
                      <a:pt x="4251" y="9"/>
                    </a:lnTo>
                    <a:lnTo>
                      <a:pt x="4221" y="9"/>
                    </a:lnTo>
                    <a:lnTo>
                      <a:pt x="4221" y="1"/>
                    </a:lnTo>
                    <a:close/>
                    <a:moveTo>
                      <a:pt x="4274" y="1"/>
                    </a:moveTo>
                    <a:lnTo>
                      <a:pt x="4304" y="1"/>
                    </a:lnTo>
                    <a:lnTo>
                      <a:pt x="4304" y="9"/>
                    </a:lnTo>
                    <a:lnTo>
                      <a:pt x="4274" y="9"/>
                    </a:lnTo>
                    <a:lnTo>
                      <a:pt x="4274" y="1"/>
                    </a:lnTo>
                    <a:close/>
                    <a:moveTo>
                      <a:pt x="4327" y="1"/>
                    </a:moveTo>
                    <a:lnTo>
                      <a:pt x="4357" y="1"/>
                    </a:lnTo>
                    <a:lnTo>
                      <a:pt x="4357" y="9"/>
                    </a:lnTo>
                    <a:lnTo>
                      <a:pt x="4327" y="9"/>
                    </a:lnTo>
                    <a:lnTo>
                      <a:pt x="4327" y="1"/>
                    </a:lnTo>
                    <a:close/>
                    <a:moveTo>
                      <a:pt x="4379" y="1"/>
                    </a:moveTo>
                    <a:lnTo>
                      <a:pt x="4409" y="1"/>
                    </a:lnTo>
                    <a:lnTo>
                      <a:pt x="4409" y="9"/>
                    </a:lnTo>
                    <a:lnTo>
                      <a:pt x="4379" y="9"/>
                    </a:lnTo>
                    <a:lnTo>
                      <a:pt x="4379" y="1"/>
                    </a:lnTo>
                    <a:close/>
                    <a:moveTo>
                      <a:pt x="4432" y="1"/>
                    </a:moveTo>
                    <a:lnTo>
                      <a:pt x="4462" y="1"/>
                    </a:lnTo>
                    <a:lnTo>
                      <a:pt x="4462" y="9"/>
                    </a:lnTo>
                    <a:lnTo>
                      <a:pt x="4432" y="9"/>
                    </a:lnTo>
                    <a:lnTo>
                      <a:pt x="4432" y="1"/>
                    </a:lnTo>
                    <a:close/>
                    <a:moveTo>
                      <a:pt x="4485" y="1"/>
                    </a:moveTo>
                    <a:lnTo>
                      <a:pt x="4515" y="1"/>
                    </a:lnTo>
                    <a:lnTo>
                      <a:pt x="4515" y="9"/>
                    </a:lnTo>
                    <a:lnTo>
                      <a:pt x="4485" y="9"/>
                    </a:lnTo>
                    <a:lnTo>
                      <a:pt x="4485" y="1"/>
                    </a:lnTo>
                    <a:close/>
                    <a:moveTo>
                      <a:pt x="4538" y="1"/>
                    </a:moveTo>
                    <a:lnTo>
                      <a:pt x="4568" y="1"/>
                    </a:lnTo>
                    <a:lnTo>
                      <a:pt x="4568" y="9"/>
                    </a:lnTo>
                    <a:lnTo>
                      <a:pt x="4538" y="9"/>
                    </a:lnTo>
                    <a:lnTo>
                      <a:pt x="4538" y="1"/>
                    </a:lnTo>
                    <a:close/>
                    <a:moveTo>
                      <a:pt x="4590" y="1"/>
                    </a:moveTo>
                    <a:lnTo>
                      <a:pt x="4621" y="1"/>
                    </a:lnTo>
                    <a:lnTo>
                      <a:pt x="4621" y="9"/>
                    </a:lnTo>
                    <a:lnTo>
                      <a:pt x="4590" y="9"/>
                    </a:lnTo>
                    <a:lnTo>
                      <a:pt x="4590" y="1"/>
                    </a:lnTo>
                    <a:close/>
                    <a:moveTo>
                      <a:pt x="4643" y="1"/>
                    </a:moveTo>
                    <a:lnTo>
                      <a:pt x="4673" y="1"/>
                    </a:lnTo>
                    <a:lnTo>
                      <a:pt x="4673" y="9"/>
                    </a:lnTo>
                    <a:lnTo>
                      <a:pt x="4643" y="9"/>
                    </a:lnTo>
                    <a:lnTo>
                      <a:pt x="4643" y="1"/>
                    </a:lnTo>
                    <a:close/>
                    <a:moveTo>
                      <a:pt x="4696" y="1"/>
                    </a:moveTo>
                    <a:lnTo>
                      <a:pt x="4726" y="1"/>
                    </a:lnTo>
                    <a:lnTo>
                      <a:pt x="4726" y="9"/>
                    </a:lnTo>
                    <a:lnTo>
                      <a:pt x="4696" y="9"/>
                    </a:lnTo>
                    <a:lnTo>
                      <a:pt x="4696" y="1"/>
                    </a:lnTo>
                    <a:close/>
                    <a:moveTo>
                      <a:pt x="4749" y="1"/>
                    </a:moveTo>
                    <a:lnTo>
                      <a:pt x="4779" y="1"/>
                    </a:lnTo>
                    <a:lnTo>
                      <a:pt x="4779" y="9"/>
                    </a:lnTo>
                    <a:lnTo>
                      <a:pt x="4749" y="9"/>
                    </a:lnTo>
                    <a:lnTo>
                      <a:pt x="4749" y="1"/>
                    </a:lnTo>
                    <a:close/>
                    <a:moveTo>
                      <a:pt x="4801" y="1"/>
                    </a:moveTo>
                    <a:lnTo>
                      <a:pt x="4832" y="1"/>
                    </a:lnTo>
                    <a:lnTo>
                      <a:pt x="4832" y="9"/>
                    </a:lnTo>
                    <a:lnTo>
                      <a:pt x="4801" y="9"/>
                    </a:lnTo>
                    <a:lnTo>
                      <a:pt x="4801" y="1"/>
                    </a:lnTo>
                    <a:close/>
                    <a:moveTo>
                      <a:pt x="4854" y="1"/>
                    </a:moveTo>
                    <a:lnTo>
                      <a:pt x="4884" y="1"/>
                    </a:lnTo>
                    <a:lnTo>
                      <a:pt x="4884" y="9"/>
                    </a:lnTo>
                    <a:lnTo>
                      <a:pt x="4854" y="9"/>
                    </a:lnTo>
                    <a:lnTo>
                      <a:pt x="4854" y="1"/>
                    </a:lnTo>
                    <a:close/>
                  </a:path>
                </a:pathLst>
              </a:custGeom>
              <a:solidFill>
                <a:srgbClr val="4A7EBB"/>
              </a:solidFill>
              <a:ln w="0">
                <a:solidFill>
                  <a:srgbClr val="4A7EBB"/>
                </a:solidFill>
                <a:round/>
                <a:headEnd/>
                <a:tailEnd/>
              </a:ln>
            </p:spPr>
            <p:txBody>
              <a:bodyPr/>
              <a:lstStyle/>
              <a:p>
                <a:pPr eaLnBrk="0" hangingPunct="0"/>
                <a:endParaRPr lang="en-US"/>
              </a:p>
            </p:txBody>
          </p:sp>
          <p:sp>
            <p:nvSpPr>
              <p:cNvPr id="31952" name="Rectangle 158"/>
              <p:cNvSpPr>
                <a:spLocks noChangeArrowheads="1"/>
              </p:cNvSpPr>
              <p:nvPr/>
            </p:nvSpPr>
            <p:spPr bwMode="auto">
              <a:xfrm>
                <a:off x="327" y="3861"/>
                <a:ext cx="5155" cy="226"/>
              </a:xfrm>
              <a:prstGeom prst="rect">
                <a:avLst/>
              </a:prstGeom>
              <a:solidFill>
                <a:srgbClr val="4F81BD"/>
              </a:solidFill>
              <a:ln w="9525">
                <a:noFill/>
                <a:miter lim="800000"/>
                <a:headEnd/>
                <a:tailEnd/>
              </a:ln>
            </p:spPr>
            <p:txBody>
              <a:bodyPr/>
              <a:lstStyle/>
              <a:p>
                <a:pPr eaLnBrk="0" hangingPunct="0"/>
                <a:endParaRPr lang="en-US"/>
              </a:p>
            </p:txBody>
          </p:sp>
          <p:sp>
            <p:nvSpPr>
              <p:cNvPr id="31953" name="Freeform 159"/>
              <p:cNvSpPr>
                <a:spLocks noEditPoints="1"/>
              </p:cNvSpPr>
              <p:nvPr/>
            </p:nvSpPr>
            <p:spPr bwMode="auto">
              <a:xfrm>
                <a:off x="319" y="3853"/>
                <a:ext cx="5170" cy="242"/>
              </a:xfrm>
              <a:custGeom>
                <a:avLst/>
                <a:gdLst>
                  <a:gd name="T0" fmla="*/ 0 w 22731"/>
                  <a:gd name="T1" fmla="*/ 0 h 1061"/>
                  <a:gd name="T2" fmla="*/ 0 w 22731"/>
                  <a:gd name="T3" fmla="*/ 0 h 1061"/>
                  <a:gd name="T4" fmla="*/ 0 w 22731"/>
                  <a:gd name="T5" fmla="*/ 0 h 1061"/>
                  <a:gd name="T6" fmla="*/ 0 w 22731"/>
                  <a:gd name="T7" fmla="*/ 0 h 1061"/>
                  <a:gd name="T8" fmla="*/ 0 w 22731"/>
                  <a:gd name="T9" fmla="*/ 0 h 1061"/>
                  <a:gd name="T10" fmla="*/ 0 w 22731"/>
                  <a:gd name="T11" fmla="*/ 0 h 1061"/>
                  <a:gd name="T12" fmla="*/ 0 w 22731"/>
                  <a:gd name="T13" fmla="*/ 0 h 1061"/>
                  <a:gd name="T14" fmla="*/ 0 w 22731"/>
                  <a:gd name="T15" fmla="*/ 0 h 1061"/>
                  <a:gd name="T16" fmla="*/ 0 w 22731"/>
                  <a:gd name="T17" fmla="*/ 0 h 1061"/>
                  <a:gd name="T18" fmla="*/ 0 w 22731"/>
                  <a:gd name="T19" fmla="*/ 0 h 1061"/>
                  <a:gd name="T20" fmla="*/ 0 w 22731"/>
                  <a:gd name="T21" fmla="*/ 0 h 1061"/>
                  <a:gd name="T22" fmla="*/ 0 w 22731"/>
                  <a:gd name="T23" fmla="*/ 0 h 1061"/>
                  <a:gd name="T24" fmla="*/ 0 w 22731"/>
                  <a:gd name="T25" fmla="*/ 0 h 1061"/>
                  <a:gd name="T26" fmla="*/ 0 w 22731"/>
                  <a:gd name="T27" fmla="*/ 0 h 1061"/>
                  <a:gd name="T28" fmla="*/ 0 w 22731"/>
                  <a:gd name="T29" fmla="*/ 0 h 1061"/>
                  <a:gd name="T30" fmla="*/ 0 w 22731"/>
                  <a:gd name="T31" fmla="*/ 0 h 1061"/>
                  <a:gd name="T32" fmla="*/ 0 w 22731"/>
                  <a:gd name="T33" fmla="*/ 0 h 1061"/>
                  <a:gd name="T34" fmla="*/ 0 w 22731"/>
                  <a:gd name="T35" fmla="*/ 0 h 10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31"/>
                  <a:gd name="T55" fmla="*/ 0 h 1061"/>
                  <a:gd name="T56" fmla="*/ 22731 w 22731"/>
                  <a:gd name="T57" fmla="*/ 1061 h 10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31" h="1061">
                    <a:moveTo>
                      <a:pt x="0" y="34"/>
                    </a:moveTo>
                    <a:cubicBezTo>
                      <a:pt x="0" y="15"/>
                      <a:pt x="15" y="0"/>
                      <a:pt x="33" y="0"/>
                    </a:cubicBezTo>
                    <a:lnTo>
                      <a:pt x="22698" y="0"/>
                    </a:lnTo>
                    <a:cubicBezTo>
                      <a:pt x="22717" y="0"/>
                      <a:pt x="22731" y="15"/>
                      <a:pt x="22731" y="34"/>
                    </a:cubicBezTo>
                    <a:lnTo>
                      <a:pt x="22731" y="1028"/>
                    </a:lnTo>
                    <a:cubicBezTo>
                      <a:pt x="22731" y="1046"/>
                      <a:pt x="22717" y="1061"/>
                      <a:pt x="22698" y="1061"/>
                    </a:cubicBezTo>
                    <a:lnTo>
                      <a:pt x="33" y="1061"/>
                    </a:lnTo>
                    <a:cubicBezTo>
                      <a:pt x="15" y="1061"/>
                      <a:pt x="0" y="1046"/>
                      <a:pt x="0" y="1028"/>
                    </a:cubicBezTo>
                    <a:lnTo>
                      <a:pt x="0" y="34"/>
                    </a:lnTo>
                    <a:close/>
                    <a:moveTo>
                      <a:pt x="66" y="1028"/>
                    </a:moveTo>
                    <a:lnTo>
                      <a:pt x="33" y="994"/>
                    </a:lnTo>
                    <a:lnTo>
                      <a:pt x="22698" y="994"/>
                    </a:lnTo>
                    <a:lnTo>
                      <a:pt x="22665" y="1028"/>
                    </a:lnTo>
                    <a:lnTo>
                      <a:pt x="22665" y="34"/>
                    </a:lnTo>
                    <a:lnTo>
                      <a:pt x="22698" y="67"/>
                    </a:lnTo>
                    <a:lnTo>
                      <a:pt x="33" y="67"/>
                    </a:lnTo>
                    <a:lnTo>
                      <a:pt x="66" y="34"/>
                    </a:lnTo>
                    <a:lnTo>
                      <a:pt x="66" y="1028"/>
                    </a:lnTo>
                    <a:close/>
                  </a:path>
                </a:pathLst>
              </a:custGeom>
              <a:solidFill>
                <a:srgbClr val="385D8A"/>
              </a:solidFill>
              <a:ln w="0">
                <a:solidFill>
                  <a:srgbClr val="385D8A"/>
                </a:solidFill>
                <a:round/>
                <a:headEnd/>
                <a:tailEnd/>
              </a:ln>
            </p:spPr>
            <p:txBody>
              <a:bodyPr/>
              <a:lstStyle/>
              <a:p>
                <a:pPr eaLnBrk="0" hangingPunct="0"/>
                <a:endParaRPr lang="en-US"/>
              </a:p>
            </p:txBody>
          </p:sp>
          <p:sp>
            <p:nvSpPr>
              <p:cNvPr id="31954" name="Rectangle 160"/>
              <p:cNvSpPr>
                <a:spLocks noChangeArrowheads="1"/>
              </p:cNvSpPr>
              <p:nvPr/>
            </p:nvSpPr>
            <p:spPr bwMode="auto">
              <a:xfrm>
                <a:off x="1048" y="3891"/>
                <a:ext cx="284"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Socio</a:t>
                </a:r>
                <a:endParaRPr lang="en-US"/>
              </a:p>
            </p:txBody>
          </p:sp>
          <p:sp>
            <p:nvSpPr>
              <p:cNvPr id="31955" name="Rectangle 161"/>
              <p:cNvSpPr>
                <a:spLocks noChangeArrowheads="1"/>
              </p:cNvSpPr>
              <p:nvPr/>
            </p:nvSpPr>
            <p:spPr bwMode="auto">
              <a:xfrm>
                <a:off x="1345" y="3891"/>
                <a:ext cx="41"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a:t>
                </a:r>
                <a:endParaRPr lang="en-US"/>
              </a:p>
            </p:txBody>
          </p:sp>
          <p:sp>
            <p:nvSpPr>
              <p:cNvPr id="31956" name="Rectangle 162"/>
              <p:cNvSpPr>
                <a:spLocks noChangeArrowheads="1"/>
              </p:cNvSpPr>
              <p:nvPr/>
            </p:nvSpPr>
            <p:spPr bwMode="auto">
              <a:xfrm>
                <a:off x="1387" y="3891"/>
                <a:ext cx="2630"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economic factors, Limited Household Resources, </a:t>
                </a:r>
                <a:endParaRPr lang="en-US"/>
              </a:p>
            </p:txBody>
          </p:sp>
          <p:sp>
            <p:nvSpPr>
              <p:cNvPr id="31957" name="Rectangle 163"/>
              <p:cNvSpPr>
                <a:spLocks noChangeArrowheads="1"/>
              </p:cNvSpPr>
              <p:nvPr/>
            </p:nvSpPr>
            <p:spPr bwMode="auto">
              <a:xfrm>
                <a:off x="4076" y="3891"/>
                <a:ext cx="665"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Policy Issues</a:t>
                </a:r>
                <a:endParaRPr lang="en-US"/>
              </a:p>
            </p:txBody>
          </p:sp>
          <p:sp>
            <p:nvSpPr>
              <p:cNvPr id="31958" name="Freeform 164"/>
              <p:cNvSpPr>
                <a:spLocks noEditPoints="1"/>
              </p:cNvSpPr>
              <p:nvPr/>
            </p:nvSpPr>
            <p:spPr bwMode="auto">
              <a:xfrm>
                <a:off x="1472" y="3771"/>
                <a:ext cx="61" cy="91"/>
              </a:xfrm>
              <a:custGeom>
                <a:avLst/>
                <a:gdLst>
                  <a:gd name="T0" fmla="*/ 0 w 269"/>
                  <a:gd name="T1" fmla="*/ 0 h 398"/>
                  <a:gd name="T2" fmla="*/ 0 w 269"/>
                  <a:gd name="T3" fmla="*/ 0 h 398"/>
                  <a:gd name="T4" fmla="*/ 0 w 269"/>
                  <a:gd name="T5" fmla="*/ 0 h 398"/>
                  <a:gd name="T6" fmla="*/ 0 w 269"/>
                  <a:gd name="T7" fmla="*/ 0 h 398"/>
                  <a:gd name="T8" fmla="*/ 0 w 269"/>
                  <a:gd name="T9" fmla="*/ 0 h 398"/>
                  <a:gd name="T10" fmla="*/ 0 w 269"/>
                  <a:gd name="T11" fmla="*/ 0 h 398"/>
                  <a:gd name="T12" fmla="*/ 0 w 269"/>
                  <a:gd name="T13" fmla="*/ 0 h 398"/>
                  <a:gd name="T14" fmla="*/ 0 w 269"/>
                  <a:gd name="T15" fmla="*/ 0 h 398"/>
                  <a:gd name="T16" fmla="*/ 0 w 269"/>
                  <a:gd name="T17" fmla="*/ 0 h 398"/>
                  <a:gd name="T18" fmla="*/ 0 w 269"/>
                  <a:gd name="T19" fmla="*/ 0 h 398"/>
                  <a:gd name="T20" fmla="*/ 0 w 269"/>
                  <a:gd name="T21" fmla="*/ 0 h 398"/>
                  <a:gd name="T22" fmla="*/ 0 w 269"/>
                  <a:gd name="T23" fmla="*/ 0 h 398"/>
                  <a:gd name="T24" fmla="*/ 0 w 269"/>
                  <a:gd name="T25" fmla="*/ 0 h 398"/>
                  <a:gd name="T26" fmla="*/ 0 w 269"/>
                  <a:gd name="T27" fmla="*/ 0 h 398"/>
                  <a:gd name="T28" fmla="*/ 0 w 269"/>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398"/>
                  <a:gd name="T47" fmla="*/ 269 w 269"/>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398">
                    <a:moveTo>
                      <a:pt x="115" y="397"/>
                    </a:moveTo>
                    <a:lnTo>
                      <a:pt x="122" y="33"/>
                    </a:lnTo>
                    <a:lnTo>
                      <a:pt x="155" y="33"/>
                    </a:lnTo>
                    <a:lnTo>
                      <a:pt x="148" y="398"/>
                    </a:lnTo>
                    <a:lnTo>
                      <a:pt x="115" y="397"/>
                    </a:lnTo>
                    <a:close/>
                    <a:moveTo>
                      <a:pt x="4" y="221"/>
                    </a:moveTo>
                    <a:lnTo>
                      <a:pt x="139" y="0"/>
                    </a:lnTo>
                    <a:lnTo>
                      <a:pt x="265" y="226"/>
                    </a:lnTo>
                    <a:cubicBezTo>
                      <a:pt x="269" y="234"/>
                      <a:pt x="267" y="244"/>
                      <a:pt x="259" y="249"/>
                    </a:cubicBezTo>
                    <a:cubicBezTo>
                      <a:pt x="251" y="253"/>
                      <a:pt x="240" y="250"/>
                      <a:pt x="236" y="242"/>
                    </a:cubicBezTo>
                    <a:lnTo>
                      <a:pt x="124" y="41"/>
                    </a:lnTo>
                    <a:lnTo>
                      <a:pt x="153" y="42"/>
                    </a:lnTo>
                    <a:lnTo>
                      <a:pt x="33" y="238"/>
                    </a:lnTo>
                    <a:cubicBezTo>
                      <a:pt x="28" y="246"/>
                      <a:pt x="18" y="248"/>
                      <a:pt x="10" y="243"/>
                    </a:cubicBezTo>
                    <a:cubicBezTo>
                      <a:pt x="2" y="239"/>
                      <a:pt x="0" y="228"/>
                      <a:pt x="4" y="2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59" name="Freeform 165"/>
              <p:cNvSpPr>
                <a:spLocks noEditPoints="1"/>
              </p:cNvSpPr>
              <p:nvPr/>
            </p:nvSpPr>
            <p:spPr bwMode="auto">
              <a:xfrm>
                <a:off x="3054" y="3771"/>
                <a:ext cx="62" cy="91"/>
              </a:xfrm>
              <a:custGeom>
                <a:avLst/>
                <a:gdLst>
                  <a:gd name="T0" fmla="*/ 0 w 270"/>
                  <a:gd name="T1" fmla="*/ 0 h 398"/>
                  <a:gd name="T2" fmla="*/ 0 w 270"/>
                  <a:gd name="T3" fmla="*/ 0 h 398"/>
                  <a:gd name="T4" fmla="*/ 0 w 270"/>
                  <a:gd name="T5" fmla="*/ 0 h 398"/>
                  <a:gd name="T6" fmla="*/ 0 w 270"/>
                  <a:gd name="T7" fmla="*/ 0 h 398"/>
                  <a:gd name="T8" fmla="*/ 0 w 270"/>
                  <a:gd name="T9" fmla="*/ 0 h 398"/>
                  <a:gd name="T10" fmla="*/ 0 w 270"/>
                  <a:gd name="T11" fmla="*/ 0 h 398"/>
                  <a:gd name="T12" fmla="*/ 0 w 270"/>
                  <a:gd name="T13" fmla="*/ 0 h 398"/>
                  <a:gd name="T14" fmla="*/ 0 w 270"/>
                  <a:gd name="T15" fmla="*/ 0 h 398"/>
                  <a:gd name="T16" fmla="*/ 0 w 270"/>
                  <a:gd name="T17" fmla="*/ 0 h 398"/>
                  <a:gd name="T18" fmla="*/ 0 w 270"/>
                  <a:gd name="T19" fmla="*/ 0 h 398"/>
                  <a:gd name="T20" fmla="*/ 0 w 270"/>
                  <a:gd name="T21" fmla="*/ 0 h 398"/>
                  <a:gd name="T22" fmla="*/ 0 w 270"/>
                  <a:gd name="T23" fmla="*/ 0 h 398"/>
                  <a:gd name="T24" fmla="*/ 0 w 270"/>
                  <a:gd name="T25" fmla="*/ 0 h 398"/>
                  <a:gd name="T26" fmla="*/ 0 w 270"/>
                  <a:gd name="T27" fmla="*/ 0 h 398"/>
                  <a:gd name="T28" fmla="*/ 0 w 270"/>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398"/>
                  <a:gd name="T47" fmla="*/ 270 w 270"/>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398">
                    <a:moveTo>
                      <a:pt x="115" y="397"/>
                    </a:moveTo>
                    <a:lnTo>
                      <a:pt x="123" y="33"/>
                    </a:lnTo>
                    <a:lnTo>
                      <a:pt x="156" y="33"/>
                    </a:lnTo>
                    <a:lnTo>
                      <a:pt x="148" y="398"/>
                    </a:lnTo>
                    <a:lnTo>
                      <a:pt x="115" y="397"/>
                    </a:lnTo>
                    <a:close/>
                    <a:moveTo>
                      <a:pt x="5" y="221"/>
                    </a:moveTo>
                    <a:lnTo>
                      <a:pt x="140" y="0"/>
                    </a:lnTo>
                    <a:lnTo>
                      <a:pt x="266" y="226"/>
                    </a:lnTo>
                    <a:cubicBezTo>
                      <a:pt x="270" y="234"/>
                      <a:pt x="267" y="244"/>
                      <a:pt x="259" y="249"/>
                    </a:cubicBezTo>
                    <a:cubicBezTo>
                      <a:pt x="251" y="253"/>
                      <a:pt x="241" y="250"/>
                      <a:pt x="237" y="242"/>
                    </a:cubicBezTo>
                    <a:lnTo>
                      <a:pt x="125" y="41"/>
                    </a:lnTo>
                    <a:lnTo>
                      <a:pt x="154" y="42"/>
                    </a:lnTo>
                    <a:lnTo>
                      <a:pt x="33" y="238"/>
                    </a:lnTo>
                    <a:cubicBezTo>
                      <a:pt x="29" y="246"/>
                      <a:pt x="18" y="248"/>
                      <a:pt x="11" y="243"/>
                    </a:cubicBezTo>
                    <a:cubicBezTo>
                      <a:pt x="3" y="239"/>
                      <a:pt x="0" y="228"/>
                      <a:pt x="5" y="2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60" name="Freeform 166"/>
              <p:cNvSpPr>
                <a:spLocks noEditPoints="1"/>
              </p:cNvSpPr>
              <p:nvPr/>
            </p:nvSpPr>
            <p:spPr bwMode="auto">
              <a:xfrm>
                <a:off x="4094" y="3771"/>
                <a:ext cx="62" cy="91"/>
              </a:xfrm>
              <a:custGeom>
                <a:avLst/>
                <a:gdLst>
                  <a:gd name="T0" fmla="*/ 0 w 270"/>
                  <a:gd name="T1" fmla="*/ 0 h 398"/>
                  <a:gd name="T2" fmla="*/ 0 w 270"/>
                  <a:gd name="T3" fmla="*/ 0 h 398"/>
                  <a:gd name="T4" fmla="*/ 0 w 270"/>
                  <a:gd name="T5" fmla="*/ 0 h 398"/>
                  <a:gd name="T6" fmla="*/ 0 w 270"/>
                  <a:gd name="T7" fmla="*/ 0 h 398"/>
                  <a:gd name="T8" fmla="*/ 0 w 270"/>
                  <a:gd name="T9" fmla="*/ 0 h 398"/>
                  <a:gd name="T10" fmla="*/ 0 w 270"/>
                  <a:gd name="T11" fmla="*/ 0 h 398"/>
                  <a:gd name="T12" fmla="*/ 0 w 270"/>
                  <a:gd name="T13" fmla="*/ 0 h 398"/>
                  <a:gd name="T14" fmla="*/ 0 w 270"/>
                  <a:gd name="T15" fmla="*/ 0 h 398"/>
                  <a:gd name="T16" fmla="*/ 0 w 270"/>
                  <a:gd name="T17" fmla="*/ 0 h 398"/>
                  <a:gd name="T18" fmla="*/ 0 w 270"/>
                  <a:gd name="T19" fmla="*/ 0 h 398"/>
                  <a:gd name="T20" fmla="*/ 0 w 270"/>
                  <a:gd name="T21" fmla="*/ 0 h 398"/>
                  <a:gd name="T22" fmla="*/ 0 w 270"/>
                  <a:gd name="T23" fmla="*/ 0 h 398"/>
                  <a:gd name="T24" fmla="*/ 0 w 270"/>
                  <a:gd name="T25" fmla="*/ 0 h 398"/>
                  <a:gd name="T26" fmla="*/ 0 w 270"/>
                  <a:gd name="T27" fmla="*/ 0 h 398"/>
                  <a:gd name="T28" fmla="*/ 0 w 270"/>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398"/>
                  <a:gd name="T47" fmla="*/ 270 w 270"/>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398">
                    <a:moveTo>
                      <a:pt x="115" y="397"/>
                    </a:moveTo>
                    <a:lnTo>
                      <a:pt x="123" y="33"/>
                    </a:lnTo>
                    <a:lnTo>
                      <a:pt x="156" y="33"/>
                    </a:lnTo>
                    <a:lnTo>
                      <a:pt x="148" y="398"/>
                    </a:lnTo>
                    <a:lnTo>
                      <a:pt x="115" y="397"/>
                    </a:lnTo>
                    <a:close/>
                    <a:moveTo>
                      <a:pt x="5" y="221"/>
                    </a:moveTo>
                    <a:lnTo>
                      <a:pt x="140" y="0"/>
                    </a:lnTo>
                    <a:lnTo>
                      <a:pt x="266" y="226"/>
                    </a:lnTo>
                    <a:cubicBezTo>
                      <a:pt x="270" y="234"/>
                      <a:pt x="267" y="244"/>
                      <a:pt x="259" y="249"/>
                    </a:cubicBezTo>
                    <a:cubicBezTo>
                      <a:pt x="251" y="253"/>
                      <a:pt x="241" y="250"/>
                      <a:pt x="237" y="242"/>
                    </a:cubicBezTo>
                    <a:lnTo>
                      <a:pt x="125" y="41"/>
                    </a:lnTo>
                    <a:lnTo>
                      <a:pt x="153" y="42"/>
                    </a:lnTo>
                    <a:lnTo>
                      <a:pt x="33" y="238"/>
                    </a:lnTo>
                    <a:cubicBezTo>
                      <a:pt x="28" y="246"/>
                      <a:pt x="18" y="248"/>
                      <a:pt x="10" y="243"/>
                    </a:cubicBezTo>
                    <a:cubicBezTo>
                      <a:pt x="3" y="239"/>
                      <a:pt x="0" y="228"/>
                      <a:pt x="5" y="2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61" name="Freeform 167"/>
              <p:cNvSpPr>
                <a:spLocks noEditPoints="1"/>
              </p:cNvSpPr>
              <p:nvPr/>
            </p:nvSpPr>
            <p:spPr bwMode="auto">
              <a:xfrm>
                <a:off x="1744" y="1145"/>
                <a:ext cx="61" cy="226"/>
              </a:xfrm>
              <a:custGeom>
                <a:avLst/>
                <a:gdLst>
                  <a:gd name="T0" fmla="*/ 0 w 540"/>
                  <a:gd name="T1" fmla="*/ 0 h 1989"/>
                  <a:gd name="T2" fmla="*/ 0 w 540"/>
                  <a:gd name="T3" fmla="*/ 0 h 1989"/>
                  <a:gd name="T4" fmla="*/ 0 w 540"/>
                  <a:gd name="T5" fmla="*/ 0 h 1989"/>
                  <a:gd name="T6" fmla="*/ 0 w 540"/>
                  <a:gd name="T7" fmla="*/ 0 h 1989"/>
                  <a:gd name="T8" fmla="*/ 0 w 540"/>
                  <a:gd name="T9" fmla="*/ 0 h 1989"/>
                  <a:gd name="T10" fmla="*/ 0 w 540"/>
                  <a:gd name="T11" fmla="*/ 0 h 1989"/>
                  <a:gd name="T12" fmla="*/ 0 w 540"/>
                  <a:gd name="T13" fmla="*/ 0 h 1989"/>
                  <a:gd name="T14" fmla="*/ 0 w 540"/>
                  <a:gd name="T15" fmla="*/ 0 h 1989"/>
                  <a:gd name="T16" fmla="*/ 0 w 540"/>
                  <a:gd name="T17" fmla="*/ 0 h 1989"/>
                  <a:gd name="T18" fmla="*/ 0 w 540"/>
                  <a:gd name="T19" fmla="*/ 0 h 1989"/>
                  <a:gd name="T20" fmla="*/ 0 w 540"/>
                  <a:gd name="T21" fmla="*/ 0 h 1989"/>
                  <a:gd name="T22" fmla="*/ 0 w 540"/>
                  <a:gd name="T23" fmla="*/ 0 h 1989"/>
                  <a:gd name="T24" fmla="*/ 0 w 540"/>
                  <a:gd name="T25" fmla="*/ 0 h 1989"/>
                  <a:gd name="T26" fmla="*/ 0 w 540"/>
                  <a:gd name="T27" fmla="*/ 0 h 1989"/>
                  <a:gd name="T28" fmla="*/ 0 w 540"/>
                  <a:gd name="T29" fmla="*/ 0 h 19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989"/>
                  <a:gd name="T47" fmla="*/ 540 w 540"/>
                  <a:gd name="T48" fmla="*/ 1989 h 19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989">
                    <a:moveTo>
                      <a:pt x="224" y="1988"/>
                    </a:moveTo>
                    <a:lnTo>
                      <a:pt x="240" y="66"/>
                    </a:lnTo>
                    <a:lnTo>
                      <a:pt x="307" y="66"/>
                    </a:lnTo>
                    <a:lnTo>
                      <a:pt x="291" y="1989"/>
                    </a:lnTo>
                    <a:lnTo>
                      <a:pt x="224" y="1988"/>
                    </a:lnTo>
                    <a:close/>
                    <a:moveTo>
                      <a:pt x="10" y="445"/>
                    </a:moveTo>
                    <a:lnTo>
                      <a:pt x="274" y="0"/>
                    </a:lnTo>
                    <a:lnTo>
                      <a:pt x="531" y="449"/>
                    </a:lnTo>
                    <a:cubicBezTo>
                      <a:pt x="540" y="465"/>
                      <a:pt x="535" y="485"/>
                      <a:pt x="519" y="494"/>
                    </a:cubicBezTo>
                    <a:cubicBezTo>
                      <a:pt x="503" y="503"/>
                      <a:pt x="483" y="498"/>
                      <a:pt x="473" y="482"/>
                    </a:cubicBezTo>
                    <a:lnTo>
                      <a:pt x="245" y="82"/>
                    </a:lnTo>
                    <a:lnTo>
                      <a:pt x="302" y="83"/>
                    </a:lnTo>
                    <a:lnTo>
                      <a:pt x="67" y="479"/>
                    </a:lnTo>
                    <a:cubicBezTo>
                      <a:pt x="57" y="494"/>
                      <a:pt x="37" y="499"/>
                      <a:pt x="21" y="490"/>
                    </a:cubicBezTo>
                    <a:cubicBezTo>
                      <a:pt x="6" y="481"/>
                      <a:pt x="0" y="460"/>
                      <a:pt x="10" y="44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62" name="Freeform 168"/>
              <p:cNvSpPr>
                <a:spLocks noEditPoints="1"/>
              </p:cNvSpPr>
              <p:nvPr/>
            </p:nvSpPr>
            <p:spPr bwMode="auto">
              <a:xfrm>
                <a:off x="4095" y="1145"/>
                <a:ext cx="62" cy="226"/>
              </a:xfrm>
              <a:custGeom>
                <a:avLst/>
                <a:gdLst>
                  <a:gd name="T0" fmla="*/ 0 w 270"/>
                  <a:gd name="T1" fmla="*/ 0 h 994"/>
                  <a:gd name="T2" fmla="*/ 0 w 270"/>
                  <a:gd name="T3" fmla="*/ 0 h 994"/>
                  <a:gd name="T4" fmla="*/ 0 w 270"/>
                  <a:gd name="T5" fmla="*/ 0 h 994"/>
                  <a:gd name="T6" fmla="*/ 0 w 270"/>
                  <a:gd name="T7" fmla="*/ 0 h 994"/>
                  <a:gd name="T8" fmla="*/ 0 w 270"/>
                  <a:gd name="T9" fmla="*/ 0 h 994"/>
                  <a:gd name="T10" fmla="*/ 0 w 270"/>
                  <a:gd name="T11" fmla="*/ 0 h 994"/>
                  <a:gd name="T12" fmla="*/ 0 w 270"/>
                  <a:gd name="T13" fmla="*/ 0 h 994"/>
                  <a:gd name="T14" fmla="*/ 0 w 270"/>
                  <a:gd name="T15" fmla="*/ 0 h 994"/>
                  <a:gd name="T16" fmla="*/ 0 w 270"/>
                  <a:gd name="T17" fmla="*/ 0 h 994"/>
                  <a:gd name="T18" fmla="*/ 0 w 270"/>
                  <a:gd name="T19" fmla="*/ 0 h 994"/>
                  <a:gd name="T20" fmla="*/ 0 w 270"/>
                  <a:gd name="T21" fmla="*/ 0 h 994"/>
                  <a:gd name="T22" fmla="*/ 0 w 270"/>
                  <a:gd name="T23" fmla="*/ 0 h 994"/>
                  <a:gd name="T24" fmla="*/ 0 w 270"/>
                  <a:gd name="T25" fmla="*/ 0 h 994"/>
                  <a:gd name="T26" fmla="*/ 0 w 270"/>
                  <a:gd name="T27" fmla="*/ 0 h 994"/>
                  <a:gd name="T28" fmla="*/ 0 w 270"/>
                  <a:gd name="T29" fmla="*/ 0 h 9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994"/>
                  <a:gd name="T47" fmla="*/ 270 w 270"/>
                  <a:gd name="T48" fmla="*/ 994 h 9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994">
                    <a:moveTo>
                      <a:pt x="112" y="994"/>
                    </a:moveTo>
                    <a:lnTo>
                      <a:pt x="120" y="33"/>
                    </a:lnTo>
                    <a:lnTo>
                      <a:pt x="153" y="33"/>
                    </a:lnTo>
                    <a:lnTo>
                      <a:pt x="145" y="994"/>
                    </a:lnTo>
                    <a:lnTo>
                      <a:pt x="112" y="994"/>
                    </a:lnTo>
                    <a:close/>
                    <a:moveTo>
                      <a:pt x="5" y="222"/>
                    </a:moveTo>
                    <a:lnTo>
                      <a:pt x="137" y="0"/>
                    </a:lnTo>
                    <a:lnTo>
                      <a:pt x="265" y="224"/>
                    </a:lnTo>
                    <a:cubicBezTo>
                      <a:pt x="270" y="232"/>
                      <a:pt x="267" y="242"/>
                      <a:pt x="259" y="247"/>
                    </a:cubicBezTo>
                    <a:cubicBezTo>
                      <a:pt x="251" y="251"/>
                      <a:pt x="241" y="249"/>
                      <a:pt x="237" y="241"/>
                    </a:cubicBezTo>
                    <a:lnTo>
                      <a:pt x="122" y="41"/>
                    </a:lnTo>
                    <a:lnTo>
                      <a:pt x="151" y="41"/>
                    </a:lnTo>
                    <a:lnTo>
                      <a:pt x="33" y="239"/>
                    </a:lnTo>
                    <a:cubicBezTo>
                      <a:pt x="29" y="247"/>
                      <a:pt x="18" y="249"/>
                      <a:pt x="11" y="245"/>
                    </a:cubicBezTo>
                    <a:cubicBezTo>
                      <a:pt x="3" y="240"/>
                      <a:pt x="0" y="230"/>
                      <a:pt x="5" y="22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63" name="Freeform 169"/>
              <p:cNvSpPr>
                <a:spLocks noEditPoints="1"/>
              </p:cNvSpPr>
              <p:nvPr/>
            </p:nvSpPr>
            <p:spPr bwMode="auto">
              <a:xfrm>
                <a:off x="868" y="1500"/>
                <a:ext cx="589" cy="281"/>
              </a:xfrm>
              <a:custGeom>
                <a:avLst/>
                <a:gdLst>
                  <a:gd name="T0" fmla="*/ 0 w 5183"/>
                  <a:gd name="T1" fmla="*/ 0 h 2466"/>
                  <a:gd name="T2" fmla="*/ 0 w 5183"/>
                  <a:gd name="T3" fmla="*/ 0 h 2466"/>
                  <a:gd name="T4" fmla="*/ 0 w 5183"/>
                  <a:gd name="T5" fmla="*/ 0 h 2466"/>
                  <a:gd name="T6" fmla="*/ 0 w 5183"/>
                  <a:gd name="T7" fmla="*/ 0 h 2466"/>
                  <a:gd name="T8" fmla="*/ 0 w 5183"/>
                  <a:gd name="T9" fmla="*/ 0 h 2466"/>
                  <a:gd name="T10" fmla="*/ 0 w 5183"/>
                  <a:gd name="T11" fmla="*/ 0 h 2466"/>
                  <a:gd name="T12" fmla="*/ 0 w 5183"/>
                  <a:gd name="T13" fmla="*/ 0 h 2466"/>
                  <a:gd name="T14" fmla="*/ 0 w 5183"/>
                  <a:gd name="T15" fmla="*/ 0 h 2466"/>
                  <a:gd name="T16" fmla="*/ 0 w 5183"/>
                  <a:gd name="T17" fmla="*/ 0 h 2466"/>
                  <a:gd name="T18" fmla="*/ 0 w 5183"/>
                  <a:gd name="T19" fmla="*/ 0 h 2466"/>
                  <a:gd name="T20" fmla="*/ 0 w 5183"/>
                  <a:gd name="T21" fmla="*/ 0 h 2466"/>
                  <a:gd name="T22" fmla="*/ 0 w 5183"/>
                  <a:gd name="T23" fmla="*/ 0 h 2466"/>
                  <a:gd name="T24" fmla="*/ 0 w 5183"/>
                  <a:gd name="T25" fmla="*/ 0 h 2466"/>
                  <a:gd name="T26" fmla="*/ 0 w 5183"/>
                  <a:gd name="T27" fmla="*/ 0 h 2466"/>
                  <a:gd name="T28" fmla="*/ 0 w 5183"/>
                  <a:gd name="T29" fmla="*/ 0 h 24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83"/>
                  <a:gd name="T46" fmla="*/ 0 h 2466"/>
                  <a:gd name="T47" fmla="*/ 5183 w 5183"/>
                  <a:gd name="T48" fmla="*/ 2466 h 24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83" h="2466">
                    <a:moveTo>
                      <a:pt x="0" y="2406"/>
                    </a:moveTo>
                    <a:lnTo>
                      <a:pt x="5110" y="48"/>
                    </a:lnTo>
                    <a:lnTo>
                      <a:pt x="5138" y="108"/>
                    </a:lnTo>
                    <a:lnTo>
                      <a:pt x="28" y="2466"/>
                    </a:lnTo>
                    <a:lnTo>
                      <a:pt x="0" y="2406"/>
                    </a:lnTo>
                    <a:close/>
                    <a:moveTo>
                      <a:pt x="4669" y="1"/>
                    </a:moveTo>
                    <a:lnTo>
                      <a:pt x="5183" y="51"/>
                    </a:lnTo>
                    <a:lnTo>
                      <a:pt x="4887" y="475"/>
                    </a:lnTo>
                    <a:cubicBezTo>
                      <a:pt x="4877" y="490"/>
                      <a:pt x="4856" y="493"/>
                      <a:pt x="4841" y="483"/>
                    </a:cubicBezTo>
                    <a:cubicBezTo>
                      <a:pt x="4826" y="472"/>
                      <a:pt x="4822" y="452"/>
                      <a:pt x="4833" y="437"/>
                    </a:cubicBezTo>
                    <a:lnTo>
                      <a:pt x="5097" y="59"/>
                    </a:lnTo>
                    <a:lnTo>
                      <a:pt x="5121" y="111"/>
                    </a:lnTo>
                    <a:lnTo>
                      <a:pt x="4662" y="67"/>
                    </a:lnTo>
                    <a:cubicBezTo>
                      <a:pt x="4644" y="66"/>
                      <a:pt x="4631" y="49"/>
                      <a:pt x="4633" y="31"/>
                    </a:cubicBezTo>
                    <a:cubicBezTo>
                      <a:pt x="4634" y="13"/>
                      <a:pt x="4650" y="0"/>
                      <a:pt x="4669" y="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64" name="Freeform 170"/>
              <p:cNvSpPr>
                <a:spLocks noEditPoints="1"/>
              </p:cNvSpPr>
              <p:nvPr/>
            </p:nvSpPr>
            <p:spPr bwMode="auto">
              <a:xfrm>
                <a:off x="1698" y="1643"/>
                <a:ext cx="62" cy="136"/>
              </a:xfrm>
              <a:custGeom>
                <a:avLst/>
                <a:gdLst>
                  <a:gd name="T0" fmla="*/ 0 w 540"/>
                  <a:gd name="T1" fmla="*/ 0 h 1193"/>
                  <a:gd name="T2" fmla="*/ 0 w 540"/>
                  <a:gd name="T3" fmla="*/ 0 h 1193"/>
                  <a:gd name="T4" fmla="*/ 0 w 540"/>
                  <a:gd name="T5" fmla="*/ 0 h 1193"/>
                  <a:gd name="T6" fmla="*/ 0 w 540"/>
                  <a:gd name="T7" fmla="*/ 0 h 1193"/>
                  <a:gd name="T8" fmla="*/ 0 w 540"/>
                  <a:gd name="T9" fmla="*/ 0 h 1193"/>
                  <a:gd name="T10" fmla="*/ 0 w 540"/>
                  <a:gd name="T11" fmla="*/ 0 h 1193"/>
                  <a:gd name="T12" fmla="*/ 0 w 540"/>
                  <a:gd name="T13" fmla="*/ 0 h 1193"/>
                  <a:gd name="T14" fmla="*/ 0 w 540"/>
                  <a:gd name="T15" fmla="*/ 0 h 1193"/>
                  <a:gd name="T16" fmla="*/ 0 w 540"/>
                  <a:gd name="T17" fmla="*/ 0 h 1193"/>
                  <a:gd name="T18" fmla="*/ 0 w 540"/>
                  <a:gd name="T19" fmla="*/ 0 h 1193"/>
                  <a:gd name="T20" fmla="*/ 0 w 540"/>
                  <a:gd name="T21" fmla="*/ 0 h 1193"/>
                  <a:gd name="T22" fmla="*/ 0 w 540"/>
                  <a:gd name="T23" fmla="*/ 0 h 1193"/>
                  <a:gd name="T24" fmla="*/ 0 w 540"/>
                  <a:gd name="T25" fmla="*/ 0 h 1193"/>
                  <a:gd name="T26" fmla="*/ 0 w 540"/>
                  <a:gd name="T27" fmla="*/ 0 h 1193"/>
                  <a:gd name="T28" fmla="*/ 0 w 540"/>
                  <a:gd name="T29" fmla="*/ 0 h 1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193"/>
                  <a:gd name="T47" fmla="*/ 540 w 540"/>
                  <a:gd name="T48" fmla="*/ 1193 h 1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193">
                    <a:moveTo>
                      <a:pt x="227" y="1192"/>
                    </a:moveTo>
                    <a:lnTo>
                      <a:pt x="242" y="65"/>
                    </a:lnTo>
                    <a:lnTo>
                      <a:pt x="309" y="66"/>
                    </a:lnTo>
                    <a:lnTo>
                      <a:pt x="293" y="1193"/>
                    </a:lnTo>
                    <a:lnTo>
                      <a:pt x="227" y="1192"/>
                    </a:lnTo>
                    <a:close/>
                    <a:moveTo>
                      <a:pt x="10" y="443"/>
                    </a:moveTo>
                    <a:lnTo>
                      <a:pt x="276" y="0"/>
                    </a:lnTo>
                    <a:lnTo>
                      <a:pt x="531" y="450"/>
                    </a:lnTo>
                    <a:cubicBezTo>
                      <a:pt x="540" y="466"/>
                      <a:pt x="534" y="486"/>
                      <a:pt x="518" y="495"/>
                    </a:cubicBezTo>
                    <a:cubicBezTo>
                      <a:pt x="502" y="504"/>
                      <a:pt x="482" y="498"/>
                      <a:pt x="473" y="483"/>
                    </a:cubicBezTo>
                    <a:lnTo>
                      <a:pt x="247" y="82"/>
                    </a:lnTo>
                    <a:lnTo>
                      <a:pt x="304" y="83"/>
                    </a:lnTo>
                    <a:lnTo>
                      <a:pt x="66" y="477"/>
                    </a:lnTo>
                    <a:cubicBezTo>
                      <a:pt x="57" y="493"/>
                      <a:pt x="37" y="498"/>
                      <a:pt x="21" y="488"/>
                    </a:cubicBezTo>
                    <a:cubicBezTo>
                      <a:pt x="5" y="479"/>
                      <a:pt x="0" y="458"/>
                      <a:pt x="10" y="443"/>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65" name="Freeform 171"/>
              <p:cNvSpPr>
                <a:spLocks noEditPoints="1"/>
              </p:cNvSpPr>
              <p:nvPr/>
            </p:nvSpPr>
            <p:spPr bwMode="auto">
              <a:xfrm>
                <a:off x="567" y="2412"/>
                <a:ext cx="61" cy="91"/>
              </a:xfrm>
              <a:custGeom>
                <a:avLst/>
                <a:gdLst>
                  <a:gd name="T0" fmla="*/ 0 w 539"/>
                  <a:gd name="T1" fmla="*/ 0 h 803"/>
                  <a:gd name="T2" fmla="*/ 0 w 539"/>
                  <a:gd name="T3" fmla="*/ 0 h 803"/>
                  <a:gd name="T4" fmla="*/ 0 w 539"/>
                  <a:gd name="T5" fmla="*/ 0 h 803"/>
                  <a:gd name="T6" fmla="*/ 0 w 539"/>
                  <a:gd name="T7" fmla="*/ 0 h 803"/>
                  <a:gd name="T8" fmla="*/ 0 w 539"/>
                  <a:gd name="T9" fmla="*/ 0 h 803"/>
                  <a:gd name="T10" fmla="*/ 0 w 539"/>
                  <a:gd name="T11" fmla="*/ 0 h 803"/>
                  <a:gd name="T12" fmla="*/ 0 w 539"/>
                  <a:gd name="T13" fmla="*/ 0 h 803"/>
                  <a:gd name="T14" fmla="*/ 0 w 539"/>
                  <a:gd name="T15" fmla="*/ 0 h 803"/>
                  <a:gd name="T16" fmla="*/ 0 w 539"/>
                  <a:gd name="T17" fmla="*/ 0 h 803"/>
                  <a:gd name="T18" fmla="*/ 0 w 539"/>
                  <a:gd name="T19" fmla="*/ 0 h 803"/>
                  <a:gd name="T20" fmla="*/ 0 w 539"/>
                  <a:gd name="T21" fmla="*/ 0 h 803"/>
                  <a:gd name="T22" fmla="*/ 0 w 539"/>
                  <a:gd name="T23" fmla="*/ 0 h 803"/>
                  <a:gd name="T24" fmla="*/ 0 w 539"/>
                  <a:gd name="T25" fmla="*/ 0 h 803"/>
                  <a:gd name="T26" fmla="*/ 0 w 539"/>
                  <a:gd name="T27" fmla="*/ 0 h 803"/>
                  <a:gd name="T28" fmla="*/ 0 w 539"/>
                  <a:gd name="T29" fmla="*/ 0 h 8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9"/>
                  <a:gd name="T46" fmla="*/ 0 h 803"/>
                  <a:gd name="T47" fmla="*/ 539 w 539"/>
                  <a:gd name="T48" fmla="*/ 803 h 8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9" h="803">
                    <a:moveTo>
                      <a:pt x="233" y="803"/>
                    </a:moveTo>
                    <a:lnTo>
                      <a:pt x="240" y="65"/>
                    </a:lnTo>
                    <a:lnTo>
                      <a:pt x="307" y="66"/>
                    </a:lnTo>
                    <a:lnTo>
                      <a:pt x="299" y="803"/>
                    </a:lnTo>
                    <a:lnTo>
                      <a:pt x="233" y="803"/>
                    </a:lnTo>
                    <a:close/>
                    <a:moveTo>
                      <a:pt x="9" y="443"/>
                    </a:moveTo>
                    <a:lnTo>
                      <a:pt x="274" y="0"/>
                    </a:lnTo>
                    <a:lnTo>
                      <a:pt x="530" y="449"/>
                    </a:lnTo>
                    <a:cubicBezTo>
                      <a:pt x="539" y="465"/>
                      <a:pt x="534" y="485"/>
                      <a:pt x="518" y="494"/>
                    </a:cubicBezTo>
                    <a:cubicBezTo>
                      <a:pt x="502" y="503"/>
                      <a:pt x="482" y="498"/>
                      <a:pt x="473" y="482"/>
                    </a:cubicBezTo>
                    <a:lnTo>
                      <a:pt x="245" y="82"/>
                    </a:lnTo>
                    <a:lnTo>
                      <a:pt x="302" y="82"/>
                    </a:lnTo>
                    <a:lnTo>
                      <a:pt x="66" y="477"/>
                    </a:lnTo>
                    <a:cubicBezTo>
                      <a:pt x="57" y="493"/>
                      <a:pt x="36" y="498"/>
                      <a:pt x="21" y="489"/>
                    </a:cubicBezTo>
                    <a:cubicBezTo>
                      <a:pt x="5" y="480"/>
                      <a:pt x="0" y="459"/>
                      <a:pt x="9" y="443"/>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1966" name="Picture 172"/>
              <p:cNvPicPr>
                <a:picLocks noChangeAspect="1" noChangeArrowheads="1"/>
              </p:cNvPicPr>
              <p:nvPr/>
            </p:nvPicPr>
            <p:blipFill>
              <a:blip r:embed="rId77"/>
              <a:srcRect/>
              <a:stretch>
                <a:fillRect/>
              </a:stretch>
            </p:blipFill>
            <p:spPr bwMode="auto">
              <a:xfrm>
                <a:off x="1970" y="2077"/>
                <a:ext cx="839" cy="333"/>
              </a:xfrm>
              <a:prstGeom prst="rect">
                <a:avLst/>
              </a:prstGeom>
              <a:noFill/>
              <a:ln w="9525">
                <a:noFill/>
                <a:miter lim="800000"/>
                <a:headEnd/>
                <a:tailEnd/>
              </a:ln>
            </p:spPr>
          </p:pic>
          <p:pic>
            <p:nvPicPr>
              <p:cNvPr id="31967" name="Picture 173"/>
              <p:cNvPicPr>
                <a:picLocks noChangeAspect="1" noChangeArrowheads="1"/>
              </p:cNvPicPr>
              <p:nvPr/>
            </p:nvPicPr>
            <p:blipFill>
              <a:blip r:embed="rId78"/>
              <a:srcRect/>
              <a:stretch>
                <a:fillRect/>
              </a:stretch>
            </p:blipFill>
            <p:spPr bwMode="auto">
              <a:xfrm>
                <a:off x="1970" y="2077"/>
                <a:ext cx="839" cy="333"/>
              </a:xfrm>
              <a:prstGeom prst="rect">
                <a:avLst/>
              </a:prstGeom>
              <a:noFill/>
              <a:ln w="9525">
                <a:noFill/>
                <a:miter lim="800000"/>
                <a:headEnd/>
                <a:tailEnd/>
              </a:ln>
            </p:spPr>
          </p:pic>
          <p:pic>
            <p:nvPicPr>
              <p:cNvPr id="31968" name="Picture 174"/>
              <p:cNvPicPr>
                <a:picLocks noChangeAspect="1" noChangeArrowheads="1"/>
              </p:cNvPicPr>
              <p:nvPr/>
            </p:nvPicPr>
            <p:blipFill>
              <a:blip r:embed="rId79"/>
              <a:srcRect/>
              <a:stretch>
                <a:fillRect/>
              </a:stretch>
            </p:blipFill>
            <p:spPr bwMode="auto">
              <a:xfrm>
                <a:off x="2084" y="2075"/>
                <a:ext cx="630" cy="317"/>
              </a:xfrm>
              <a:prstGeom prst="rect">
                <a:avLst/>
              </a:prstGeom>
              <a:noFill/>
              <a:ln w="9525">
                <a:noFill/>
                <a:miter lim="800000"/>
                <a:headEnd/>
                <a:tailEnd/>
              </a:ln>
            </p:spPr>
          </p:pic>
          <p:pic>
            <p:nvPicPr>
              <p:cNvPr id="31969" name="Picture 175"/>
              <p:cNvPicPr>
                <a:picLocks noChangeAspect="1" noChangeArrowheads="1"/>
              </p:cNvPicPr>
              <p:nvPr/>
            </p:nvPicPr>
            <p:blipFill>
              <a:blip r:embed="rId80"/>
              <a:srcRect/>
              <a:stretch>
                <a:fillRect/>
              </a:stretch>
            </p:blipFill>
            <p:spPr bwMode="auto">
              <a:xfrm>
                <a:off x="2084" y="2075"/>
                <a:ext cx="630" cy="317"/>
              </a:xfrm>
              <a:prstGeom prst="rect">
                <a:avLst/>
              </a:prstGeom>
              <a:noFill/>
              <a:ln w="9525">
                <a:noFill/>
                <a:miter lim="800000"/>
                <a:headEnd/>
                <a:tailEnd/>
              </a:ln>
            </p:spPr>
          </p:pic>
          <p:pic>
            <p:nvPicPr>
              <p:cNvPr id="31970" name="Picture 176"/>
              <p:cNvPicPr>
                <a:picLocks noChangeAspect="1" noChangeArrowheads="1"/>
              </p:cNvPicPr>
              <p:nvPr/>
            </p:nvPicPr>
            <p:blipFill>
              <a:blip r:embed="rId81"/>
              <a:srcRect/>
              <a:stretch>
                <a:fillRect/>
              </a:stretch>
            </p:blipFill>
            <p:spPr bwMode="auto">
              <a:xfrm>
                <a:off x="1999" y="2093"/>
                <a:ext cx="777" cy="273"/>
              </a:xfrm>
              <a:prstGeom prst="rect">
                <a:avLst/>
              </a:prstGeom>
              <a:noFill/>
              <a:ln w="9525">
                <a:noFill/>
                <a:miter lim="800000"/>
                <a:headEnd/>
                <a:tailEnd/>
              </a:ln>
            </p:spPr>
          </p:pic>
          <p:sp>
            <p:nvSpPr>
              <p:cNvPr id="31971" name="Freeform 177"/>
              <p:cNvSpPr>
                <a:spLocks noEditPoints="1"/>
              </p:cNvSpPr>
              <p:nvPr/>
            </p:nvSpPr>
            <p:spPr bwMode="auto">
              <a:xfrm>
                <a:off x="1996" y="2091"/>
                <a:ext cx="784" cy="279"/>
              </a:xfrm>
              <a:custGeom>
                <a:avLst/>
                <a:gdLst>
                  <a:gd name="T0" fmla="*/ 0 w 6892"/>
                  <a:gd name="T1" fmla="*/ 0 h 2452"/>
                  <a:gd name="T2" fmla="*/ 0 w 6892"/>
                  <a:gd name="T3" fmla="*/ 0 h 2452"/>
                  <a:gd name="T4" fmla="*/ 0 w 6892"/>
                  <a:gd name="T5" fmla="*/ 0 h 2452"/>
                  <a:gd name="T6" fmla="*/ 0 w 6892"/>
                  <a:gd name="T7" fmla="*/ 0 h 2452"/>
                  <a:gd name="T8" fmla="*/ 0 w 6892"/>
                  <a:gd name="T9" fmla="*/ 0 h 2452"/>
                  <a:gd name="T10" fmla="*/ 0 w 6892"/>
                  <a:gd name="T11" fmla="*/ 0 h 2452"/>
                  <a:gd name="T12" fmla="*/ 0 w 6892"/>
                  <a:gd name="T13" fmla="*/ 0 h 2452"/>
                  <a:gd name="T14" fmla="*/ 0 w 6892"/>
                  <a:gd name="T15" fmla="*/ 0 h 2452"/>
                  <a:gd name="T16" fmla="*/ 0 w 6892"/>
                  <a:gd name="T17" fmla="*/ 0 h 2452"/>
                  <a:gd name="T18" fmla="*/ 0 w 6892"/>
                  <a:gd name="T19" fmla="*/ 0 h 2452"/>
                  <a:gd name="T20" fmla="*/ 0 w 6892"/>
                  <a:gd name="T21" fmla="*/ 0 h 2452"/>
                  <a:gd name="T22" fmla="*/ 0 w 6892"/>
                  <a:gd name="T23" fmla="*/ 0 h 2452"/>
                  <a:gd name="T24" fmla="*/ 0 w 6892"/>
                  <a:gd name="T25" fmla="*/ 0 h 2452"/>
                  <a:gd name="T26" fmla="*/ 0 w 6892"/>
                  <a:gd name="T27" fmla="*/ 0 h 2452"/>
                  <a:gd name="T28" fmla="*/ 0 w 6892"/>
                  <a:gd name="T29" fmla="*/ 0 h 2452"/>
                  <a:gd name="T30" fmla="*/ 0 w 6892"/>
                  <a:gd name="T31" fmla="*/ 0 h 2452"/>
                  <a:gd name="T32" fmla="*/ 0 w 6892"/>
                  <a:gd name="T33" fmla="*/ 0 h 2452"/>
                  <a:gd name="T34" fmla="*/ 0 w 6892"/>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92"/>
                  <a:gd name="T55" fmla="*/ 0 h 2452"/>
                  <a:gd name="T56" fmla="*/ 6892 w 6892"/>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92" h="2452">
                    <a:moveTo>
                      <a:pt x="0" y="34"/>
                    </a:moveTo>
                    <a:cubicBezTo>
                      <a:pt x="0" y="15"/>
                      <a:pt x="15" y="0"/>
                      <a:pt x="33" y="0"/>
                    </a:cubicBezTo>
                    <a:lnTo>
                      <a:pt x="6859" y="0"/>
                    </a:lnTo>
                    <a:cubicBezTo>
                      <a:pt x="6877" y="0"/>
                      <a:pt x="6892" y="15"/>
                      <a:pt x="6892" y="34"/>
                    </a:cubicBezTo>
                    <a:lnTo>
                      <a:pt x="6892" y="2419"/>
                    </a:lnTo>
                    <a:cubicBezTo>
                      <a:pt x="6892" y="2437"/>
                      <a:pt x="6877" y="2452"/>
                      <a:pt x="6859" y="2452"/>
                    </a:cubicBezTo>
                    <a:lnTo>
                      <a:pt x="33" y="2452"/>
                    </a:lnTo>
                    <a:cubicBezTo>
                      <a:pt x="15" y="2452"/>
                      <a:pt x="0" y="2437"/>
                      <a:pt x="0" y="2419"/>
                    </a:cubicBezTo>
                    <a:lnTo>
                      <a:pt x="0" y="34"/>
                    </a:lnTo>
                    <a:close/>
                    <a:moveTo>
                      <a:pt x="66" y="2419"/>
                    </a:moveTo>
                    <a:lnTo>
                      <a:pt x="33" y="2386"/>
                    </a:lnTo>
                    <a:lnTo>
                      <a:pt x="6859" y="2386"/>
                    </a:lnTo>
                    <a:lnTo>
                      <a:pt x="6826" y="2419"/>
                    </a:lnTo>
                    <a:lnTo>
                      <a:pt x="6826" y="34"/>
                    </a:lnTo>
                    <a:lnTo>
                      <a:pt x="6859" y="67"/>
                    </a:lnTo>
                    <a:lnTo>
                      <a:pt x="33" y="67"/>
                    </a:lnTo>
                    <a:lnTo>
                      <a:pt x="66" y="34"/>
                    </a:lnTo>
                    <a:lnTo>
                      <a:pt x="66"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72" name="Rectangle 179"/>
              <p:cNvSpPr>
                <a:spLocks noChangeArrowheads="1"/>
              </p:cNvSpPr>
              <p:nvPr/>
            </p:nvSpPr>
            <p:spPr bwMode="auto">
              <a:xfrm>
                <a:off x="1970" y="2112"/>
                <a:ext cx="842" cy="155"/>
              </a:xfrm>
              <a:prstGeom prst="rect">
                <a:avLst/>
              </a:prstGeom>
              <a:noFill/>
              <a:ln w="9525">
                <a:noFill/>
                <a:miter lim="800000"/>
                <a:headEnd/>
                <a:tailEnd/>
              </a:ln>
            </p:spPr>
            <p:txBody>
              <a:bodyPr lIns="0" tIns="0" rIns="0" bIns="0">
                <a:spAutoFit/>
              </a:bodyPr>
              <a:lstStyle/>
              <a:p>
                <a:pPr algn="ctr" eaLnBrk="0" hangingPunct="0"/>
                <a:r>
                  <a:rPr lang="en-US" sz="800" b="1">
                    <a:solidFill>
                      <a:srgbClr val="404040"/>
                    </a:solidFill>
                    <a:latin typeface="Calibri" pitchFamily="34" charset="0"/>
                  </a:rPr>
                  <a:t>Inadequate cash flow to purchase inputs</a:t>
                </a:r>
                <a:endParaRPr lang="en-US" sz="800" b="1"/>
              </a:p>
            </p:txBody>
          </p:sp>
          <p:sp>
            <p:nvSpPr>
              <p:cNvPr id="31973" name="Rectangle 180"/>
              <p:cNvSpPr>
                <a:spLocks noChangeArrowheads="1"/>
              </p:cNvSpPr>
              <p:nvPr/>
            </p:nvSpPr>
            <p:spPr bwMode="auto">
              <a:xfrm>
                <a:off x="2293" y="2271"/>
                <a:ext cx="0" cy="233"/>
              </a:xfrm>
              <a:prstGeom prst="rect">
                <a:avLst/>
              </a:prstGeom>
              <a:noFill/>
              <a:ln w="9525">
                <a:noFill/>
                <a:miter lim="800000"/>
                <a:headEnd/>
                <a:tailEnd/>
              </a:ln>
            </p:spPr>
            <p:txBody>
              <a:bodyPr wrap="none" lIns="0" tIns="0" rIns="0" bIns="0">
                <a:spAutoFit/>
              </a:bodyPr>
              <a:lstStyle/>
              <a:p>
                <a:pPr eaLnBrk="0" hangingPunct="0"/>
                <a:endParaRPr lang="en-US"/>
              </a:p>
            </p:txBody>
          </p:sp>
          <p:sp>
            <p:nvSpPr>
              <p:cNvPr id="31974" name="Freeform 181"/>
              <p:cNvSpPr>
                <a:spLocks noEditPoints="1"/>
              </p:cNvSpPr>
              <p:nvPr/>
            </p:nvSpPr>
            <p:spPr bwMode="auto">
              <a:xfrm>
                <a:off x="1819" y="2049"/>
                <a:ext cx="184" cy="184"/>
              </a:xfrm>
              <a:custGeom>
                <a:avLst/>
                <a:gdLst>
                  <a:gd name="T0" fmla="*/ 0 w 1614"/>
                  <a:gd name="T1" fmla="*/ 0 h 1614"/>
                  <a:gd name="T2" fmla="*/ 0 w 1614"/>
                  <a:gd name="T3" fmla="*/ 0 h 1614"/>
                  <a:gd name="T4" fmla="*/ 0 w 1614"/>
                  <a:gd name="T5" fmla="*/ 0 h 1614"/>
                  <a:gd name="T6" fmla="*/ 0 w 1614"/>
                  <a:gd name="T7" fmla="*/ 0 h 1614"/>
                  <a:gd name="T8" fmla="*/ 0 w 1614"/>
                  <a:gd name="T9" fmla="*/ 0 h 1614"/>
                  <a:gd name="T10" fmla="*/ 0 w 1614"/>
                  <a:gd name="T11" fmla="*/ 0 h 1614"/>
                  <a:gd name="T12" fmla="*/ 0 w 1614"/>
                  <a:gd name="T13" fmla="*/ 0 h 1614"/>
                  <a:gd name="T14" fmla="*/ 0 w 1614"/>
                  <a:gd name="T15" fmla="*/ 0 h 1614"/>
                  <a:gd name="T16" fmla="*/ 0 w 1614"/>
                  <a:gd name="T17" fmla="*/ 0 h 1614"/>
                  <a:gd name="T18" fmla="*/ 0 w 1614"/>
                  <a:gd name="T19" fmla="*/ 0 h 1614"/>
                  <a:gd name="T20" fmla="*/ 0 w 1614"/>
                  <a:gd name="T21" fmla="*/ 0 h 1614"/>
                  <a:gd name="T22" fmla="*/ 0 w 1614"/>
                  <a:gd name="T23" fmla="*/ 0 h 1614"/>
                  <a:gd name="T24" fmla="*/ 0 w 1614"/>
                  <a:gd name="T25" fmla="*/ 0 h 1614"/>
                  <a:gd name="T26" fmla="*/ 0 w 1614"/>
                  <a:gd name="T27" fmla="*/ 0 h 1614"/>
                  <a:gd name="T28" fmla="*/ 0 w 1614"/>
                  <a:gd name="T29" fmla="*/ 0 h 16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4"/>
                  <a:gd name="T46" fmla="*/ 0 h 1614"/>
                  <a:gd name="T47" fmla="*/ 1614 w 1614"/>
                  <a:gd name="T48" fmla="*/ 1614 h 16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4" h="1614">
                    <a:moveTo>
                      <a:pt x="1568" y="1614"/>
                    </a:moveTo>
                    <a:lnTo>
                      <a:pt x="23" y="70"/>
                    </a:lnTo>
                    <a:lnTo>
                      <a:pt x="70" y="23"/>
                    </a:lnTo>
                    <a:lnTo>
                      <a:pt x="1614" y="1567"/>
                    </a:lnTo>
                    <a:lnTo>
                      <a:pt x="1568" y="1614"/>
                    </a:lnTo>
                    <a:close/>
                    <a:moveTo>
                      <a:pt x="132" y="500"/>
                    </a:moveTo>
                    <a:lnTo>
                      <a:pt x="0" y="0"/>
                    </a:lnTo>
                    <a:lnTo>
                      <a:pt x="500" y="131"/>
                    </a:lnTo>
                    <a:cubicBezTo>
                      <a:pt x="518" y="136"/>
                      <a:pt x="529" y="154"/>
                      <a:pt x="524" y="172"/>
                    </a:cubicBezTo>
                    <a:cubicBezTo>
                      <a:pt x="519" y="190"/>
                      <a:pt x="501" y="200"/>
                      <a:pt x="484" y="196"/>
                    </a:cubicBezTo>
                    <a:lnTo>
                      <a:pt x="38" y="78"/>
                    </a:lnTo>
                    <a:lnTo>
                      <a:pt x="79" y="38"/>
                    </a:lnTo>
                    <a:lnTo>
                      <a:pt x="196" y="483"/>
                    </a:lnTo>
                    <a:cubicBezTo>
                      <a:pt x="201" y="501"/>
                      <a:pt x="190" y="519"/>
                      <a:pt x="172" y="524"/>
                    </a:cubicBezTo>
                    <a:cubicBezTo>
                      <a:pt x="155" y="528"/>
                      <a:pt x="137" y="518"/>
                      <a:pt x="132" y="500"/>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75" name="Freeform 182"/>
              <p:cNvSpPr>
                <a:spLocks noEditPoints="1"/>
              </p:cNvSpPr>
              <p:nvPr/>
            </p:nvSpPr>
            <p:spPr bwMode="auto">
              <a:xfrm>
                <a:off x="681" y="2775"/>
                <a:ext cx="62" cy="543"/>
              </a:xfrm>
              <a:custGeom>
                <a:avLst/>
                <a:gdLst>
                  <a:gd name="T0" fmla="*/ 0 w 540"/>
                  <a:gd name="T1" fmla="*/ 0 h 4771"/>
                  <a:gd name="T2" fmla="*/ 0 w 540"/>
                  <a:gd name="T3" fmla="*/ 0 h 4771"/>
                  <a:gd name="T4" fmla="*/ 0 w 540"/>
                  <a:gd name="T5" fmla="*/ 0 h 4771"/>
                  <a:gd name="T6" fmla="*/ 0 w 540"/>
                  <a:gd name="T7" fmla="*/ 0 h 4771"/>
                  <a:gd name="T8" fmla="*/ 0 w 540"/>
                  <a:gd name="T9" fmla="*/ 0 h 4771"/>
                  <a:gd name="T10" fmla="*/ 0 w 540"/>
                  <a:gd name="T11" fmla="*/ 0 h 4771"/>
                  <a:gd name="T12" fmla="*/ 0 w 540"/>
                  <a:gd name="T13" fmla="*/ 0 h 4771"/>
                  <a:gd name="T14" fmla="*/ 0 w 540"/>
                  <a:gd name="T15" fmla="*/ 0 h 4771"/>
                  <a:gd name="T16" fmla="*/ 0 w 540"/>
                  <a:gd name="T17" fmla="*/ 0 h 4771"/>
                  <a:gd name="T18" fmla="*/ 0 w 540"/>
                  <a:gd name="T19" fmla="*/ 0 h 4771"/>
                  <a:gd name="T20" fmla="*/ 0 w 540"/>
                  <a:gd name="T21" fmla="*/ 0 h 4771"/>
                  <a:gd name="T22" fmla="*/ 0 w 540"/>
                  <a:gd name="T23" fmla="*/ 0 h 4771"/>
                  <a:gd name="T24" fmla="*/ 0 w 540"/>
                  <a:gd name="T25" fmla="*/ 0 h 4771"/>
                  <a:gd name="T26" fmla="*/ 0 w 540"/>
                  <a:gd name="T27" fmla="*/ 0 h 4771"/>
                  <a:gd name="T28" fmla="*/ 0 w 540"/>
                  <a:gd name="T29" fmla="*/ 0 h 47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4771"/>
                  <a:gd name="T47" fmla="*/ 540 w 540"/>
                  <a:gd name="T48" fmla="*/ 4771 h 47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4771">
                    <a:moveTo>
                      <a:pt x="222" y="4771"/>
                    </a:moveTo>
                    <a:lnTo>
                      <a:pt x="238" y="65"/>
                    </a:lnTo>
                    <a:lnTo>
                      <a:pt x="305" y="65"/>
                    </a:lnTo>
                    <a:lnTo>
                      <a:pt x="288" y="4771"/>
                    </a:lnTo>
                    <a:lnTo>
                      <a:pt x="222" y="4771"/>
                    </a:lnTo>
                    <a:close/>
                    <a:moveTo>
                      <a:pt x="9" y="445"/>
                    </a:moveTo>
                    <a:lnTo>
                      <a:pt x="272" y="0"/>
                    </a:lnTo>
                    <a:lnTo>
                      <a:pt x="531" y="447"/>
                    </a:lnTo>
                    <a:cubicBezTo>
                      <a:pt x="540" y="463"/>
                      <a:pt x="534" y="483"/>
                      <a:pt x="519" y="492"/>
                    </a:cubicBezTo>
                    <a:cubicBezTo>
                      <a:pt x="503" y="502"/>
                      <a:pt x="482" y="496"/>
                      <a:pt x="473" y="480"/>
                    </a:cubicBezTo>
                    <a:lnTo>
                      <a:pt x="243" y="82"/>
                    </a:lnTo>
                    <a:lnTo>
                      <a:pt x="300" y="82"/>
                    </a:lnTo>
                    <a:lnTo>
                      <a:pt x="67" y="479"/>
                    </a:lnTo>
                    <a:cubicBezTo>
                      <a:pt x="57" y="495"/>
                      <a:pt x="37" y="500"/>
                      <a:pt x="21" y="491"/>
                    </a:cubicBezTo>
                    <a:cubicBezTo>
                      <a:pt x="5" y="481"/>
                      <a:pt x="0" y="461"/>
                      <a:pt x="9" y="44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76" name="Freeform 183"/>
              <p:cNvSpPr>
                <a:spLocks noEditPoints="1"/>
              </p:cNvSpPr>
              <p:nvPr/>
            </p:nvSpPr>
            <p:spPr bwMode="auto">
              <a:xfrm>
                <a:off x="867" y="2774"/>
                <a:ext cx="545" cy="546"/>
              </a:xfrm>
              <a:custGeom>
                <a:avLst/>
                <a:gdLst>
                  <a:gd name="T0" fmla="*/ 0 w 4795"/>
                  <a:gd name="T1" fmla="*/ 0 h 4795"/>
                  <a:gd name="T2" fmla="*/ 0 w 4795"/>
                  <a:gd name="T3" fmla="*/ 0 h 4795"/>
                  <a:gd name="T4" fmla="*/ 0 w 4795"/>
                  <a:gd name="T5" fmla="*/ 0 h 4795"/>
                  <a:gd name="T6" fmla="*/ 0 w 4795"/>
                  <a:gd name="T7" fmla="*/ 0 h 4795"/>
                  <a:gd name="T8" fmla="*/ 0 w 4795"/>
                  <a:gd name="T9" fmla="*/ 0 h 4795"/>
                  <a:gd name="T10" fmla="*/ 0 w 4795"/>
                  <a:gd name="T11" fmla="*/ 0 h 4795"/>
                  <a:gd name="T12" fmla="*/ 0 w 4795"/>
                  <a:gd name="T13" fmla="*/ 0 h 4795"/>
                  <a:gd name="T14" fmla="*/ 0 w 4795"/>
                  <a:gd name="T15" fmla="*/ 0 h 4795"/>
                  <a:gd name="T16" fmla="*/ 0 w 4795"/>
                  <a:gd name="T17" fmla="*/ 0 h 4795"/>
                  <a:gd name="T18" fmla="*/ 0 w 4795"/>
                  <a:gd name="T19" fmla="*/ 0 h 4795"/>
                  <a:gd name="T20" fmla="*/ 0 w 4795"/>
                  <a:gd name="T21" fmla="*/ 0 h 4795"/>
                  <a:gd name="T22" fmla="*/ 0 w 4795"/>
                  <a:gd name="T23" fmla="*/ 0 h 4795"/>
                  <a:gd name="T24" fmla="*/ 0 w 4795"/>
                  <a:gd name="T25" fmla="*/ 0 h 4795"/>
                  <a:gd name="T26" fmla="*/ 0 w 4795"/>
                  <a:gd name="T27" fmla="*/ 0 h 4795"/>
                  <a:gd name="T28" fmla="*/ 0 w 4795"/>
                  <a:gd name="T29" fmla="*/ 0 h 47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95"/>
                  <a:gd name="T46" fmla="*/ 0 h 4795"/>
                  <a:gd name="T47" fmla="*/ 4795 w 4795"/>
                  <a:gd name="T48" fmla="*/ 4795 h 47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95" h="4795">
                    <a:moveTo>
                      <a:pt x="0" y="4748"/>
                    </a:moveTo>
                    <a:lnTo>
                      <a:pt x="4725" y="23"/>
                    </a:lnTo>
                    <a:lnTo>
                      <a:pt x="4772" y="70"/>
                    </a:lnTo>
                    <a:lnTo>
                      <a:pt x="46" y="4795"/>
                    </a:lnTo>
                    <a:lnTo>
                      <a:pt x="0" y="4748"/>
                    </a:lnTo>
                    <a:close/>
                    <a:moveTo>
                      <a:pt x="4295" y="132"/>
                    </a:moveTo>
                    <a:lnTo>
                      <a:pt x="4795" y="0"/>
                    </a:lnTo>
                    <a:lnTo>
                      <a:pt x="4663" y="500"/>
                    </a:lnTo>
                    <a:cubicBezTo>
                      <a:pt x="4659" y="518"/>
                      <a:pt x="4640" y="529"/>
                      <a:pt x="4623" y="524"/>
                    </a:cubicBezTo>
                    <a:cubicBezTo>
                      <a:pt x="4605" y="519"/>
                      <a:pt x="4594" y="501"/>
                      <a:pt x="4599" y="484"/>
                    </a:cubicBezTo>
                    <a:lnTo>
                      <a:pt x="4716" y="38"/>
                    </a:lnTo>
                    <a:lnTo>
                      <a:pt x="4757" y="79"/>
                    </a:lnTo>
                    <a:lnTo>
                      <a:pt x="4312" y="196"/>
                    </a:lnTo>
                    <a:cubicBezTo>
                      <a:pt x="4294" y="201"/>
                      <a:pt x="4276" y="190"/>
                      <a:pt x="4271" y="172"/>
                    </a:cubicBezTo>
                    <a:cubicBezTo>
                      <a:pt x="4266" y="155"/>
                      <a:pt x="4277" y="137"/>
                      <a:pt x="4295" y="13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77" name="Freeform 184"/>
              <p:cNvSpPr>
                <a:spLocks noEditPoints="1"/>
              </p:cNvSpPr>
              <p:nvPr/>
            </p:nvSpPr>
            <p:spPr bwMode="auto">
              <a:xfrm>
                <a:off x="3734" y="1643"/>
                <a:ext cx="61" cy="225"/>
              </a:xfrm>
              <a:custGeom>
                <a:avLst/>
                <a:gdLst>
                  <a:gd name="T0" fmla="*/ 0 w 540"/>
                  <a:gd name="T1" fmla="*/ 0 h 1980"/>
                  <a:gd name="T2" fmla="*/ 0 w 540"/>
                  <a:gd name="T3" fmla="*/ 0 h 1980"/>
                  <a:gd name="T4" fmla="*/ 0 w 540"/>
                  <a:gd name="T5" fmla="*/ 0 h 1980"/>
                  <a:gd name="T6" fmla="*/ 0 w 540"/>
                  <a:gd name="T7" fmla="*/ 0 h 1980"/>
                  <a:gd name="T8" fmla="*/ 0 w 540"/>
                  <a:gd name="T9" fmla="*/ 0 h 1980"/>
                  <a:gd name="T10" fmla="*/ 0 w 540"/>
                  <a:gd name="T11" fmla="*/ 0 h 1980"/>
                  <a:gd name="T12" fmla="*/ 0 w 540"/>
                  <a:gd name="T13" fmla="*/ 0 h 1980"/>
                  <a:gd name="T14" fmla="*/ 0 w 540"/>
                  <a:gd name="T15" fmla="*/ 0 h 1980"/>
                  <a:gd name="T16" fmla="*/ 0 w 540"/>
                  <a:gd name="T17" fmla="*/ 0 h 1980"/>
                  <a:gd name="T18" fmla="*/ 0 w 540"/>
                  <a:gd name="T19" fmla="*/ 0 h 1980"/>
                  <a:gd name="T20" fmla="*/ 0 w 540"/>
                  <a:gd name="T21" fmla="*/ 0 h 1980"/>
                  <a:gd name="T22" fmla="*/ 0 w 540"/>
                  <a:gd name="T23" fmla="*/ 0 h 1980"/>
                  <a:gd name="T24" fmla="*/ 0 w 540"/>
                  <a:gd name="T25" fmla="*/ 0 h 1980"/>
                  <a:gd name="T26" fmla="*/ 0 w 540"/>
                  <a:gd name="T27" fmla="*/ 0 h 1980"/>
                  <a:gd name="T28" fmla="*/ 0 w 540"/>
                  <a:gd name="T29" fmla="*/ 0 h 19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980"/>
                  <a:gd name="T47" fmla="*/ 540 w 540"/>
                  <a:gd name="T48" fmla="*/ 1980 h 19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980">
                    <a:moveTo>
                      <a:pt x="231" y="1979"/>
                    </a:moveTo>
                    <a:lnTo>
                      <a:pt x="239" y="65"/>
                    </a:lnTo>
                    <a:lnTo>
                      <a:pt x="305" y="66"/>
                    </a:lnTo>
                    <a:lnTo>
                      <a:pt x="297" y="1980"/>
                    </a:lnTo>
                    <a:lnTo>
                      <a:pt x="231" y="1979"/>
                    </a:lnTo>
                    <a:close/>
                    <a:moveTo>
                      <a:pt x="10" y="445"/>
                    </a:moveTo>
                    <a:lnTo>
                      <a:pt x="272" y="0"/>
                    </a:lnTo>
                    <a:lnTo>
                      <a:pt x="531" y="447"/>
                    </a:lnTo>
                    <a:cubicBezTo>
                      <a:pt x="540" y="463"/>
                      <a:pt x="535" y="484"/>
                      <a:pt x="519" y="493"/>
                    </a:cubicBezTo>
                    <a:cubicBezTo>
                      <a:pt x="503" y="502"/>
                      <a:pt x="483" y="496"/>
                      <a:pt x="474" y="481"/>
                    </a:cubicBezTo>
                    <a:lnTo>
                      <a:pt x="243" y="82"/>
                    </a:lnTo>
                    <a:lnTo>
                      <a:pt x="300" y="82"/>
                    </a:lnTo>
                    <a:lnTo>
                      <a:pt x="67" y="479"/>
                    </a:lnTo>
                    <a:cubicBezTo>
                      <a:pt x="58" y="495"/>
                      <a:pt x="37" y="500"/>
                      <a:pt x="21" y="491"/>
                    </a:cubicBezTo>
                    <a:cubicBezTo>
                      <a:pt x="6" y="481"/>
                      <a:pt x="0" y="461"/>
                      <a:pt x="10" y="44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78" name="Freeform 185"/>
              <p:cNvSpPr>
                <a:spLocks noEditPoints="1"/>
              </p:cNvSpPr>
              <p:nvPr/>
            </p:nvSpPr>
            <p:spPr bwMode="auto">
              <a:xfrm>
                <a:off x="4397" y="1642"/>
                <a:ext cx="364" cy="387"/>
              </a:xfrm>
              <a:custGeom>
                <a:avLst/>
                <a:gdLst>
                  <a:gd name="T0" fmla="*/ 0 w 1602"/>
                  <a:gd name="T1" fmla="*/ 0 h 1702"/>
                  <a:gd name="T2" fmla="*/ 0 w 1602"/>
                  <a:gd name="T3" fmla="*/ 0 h 1702"/>
                  <a:gd name="T4" fmla="*/ 0 w 1602"/>
                  <a:gd name="T5" fmla="*/ 0 h 1702"/>
                  <a:gd name="T6" fmla="*/ 0 w 1602"/>
                  <a:gd name="T7" fmla="*/ 0 h 1702"/>
                  <a:gd name="T8" fmla="*/ 0 w 1602"/>
                  <a:gd name="T9" fmla="*/ 0 h 1702"/>
                  <a:gd name="T10" fmla="*/ 0 w 1602"/>
                  <a:gd name="T11" fmla="*/ 0 h 1702"/>
                  <a:gd name="T12" fmla="*/ 0 w 1602"/>
                  <a:gd name="T13" fmla="*/ 0 h 1702"/>
                  <a:gd name="T14" fmla="*/ 0 w 1602"/>
                  <a:gd name="T15" fmla="*/ 0 h 1702"/>
                  <a:gd name="T16" fmla="*/ 0 w 1602"/>
                  <a:gd name="T17" fmla="*/ 0 h 1702"/>
                  <a:gd name="T18" fmla="*/ 0 w 1602"/>
                  <a:gd name="T19" fmla="*/ 0 h 1702"/>
                  <a:gd name="T20" fmla="*/ 0 w 1602"/>
                  <a:gd name="T21" fmla="*/ 0 h 1702"/>
                  <a:gd name="T22" fmla="*/ 0 w 1602"/>
                  <a:gd name="T23" fmla="*/ 0 h 1702"/>
                  <a:gd name="T24" fmla="*/ 0 w 1602"/>
                  <a:gd name="T25" fmla="*/ 0 h 1702"/>
                  <a:gd name="T26" fmla="*/ 0 w 1602"/>
                  <a:gd name="T27" fmla="*/ 0 h 1702"/>
                  <a:gd name="T28" fmla="*/ 0 w 1602"/>
                  <a:gd name="T29" fmla="*/ 0 h 17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2"/>
                  <a:gd name="T46" fmla="*/ 0 h 1702"/>
                  <a:gd name="T47" fmla="*/ 1602 w 1602"/>
                  <a:gd name="T48" fmla="*/ 1702 h 17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2" h="1702">
                    <a:moveTo>
                      <a:pt x="1578" y="1702"/>
                    </a:moveTo>
                    <a:lnTo>
                      <a:pt x="10" y="36"/>
                    </a:lnTo>
                    <a:lnTo>
                      <a:pt x="34" y="13"/>
                    </a:lnTo>
                    <a:lnTo>
                      <a:pt x="1602" y="1679"/>
                    </a:lnTo>
                    <a:lnTo>
                      <a:pt x="1578" y="1702"/>
                    </a:lnTo>
                    <a:close/>
                    <a:moveTo>
                      <a:pt x="58" y="252"/>
                    </a:moveTo>
                    <a:lnTo>
                      <a:pt x="0" y="0"/>
                    </a:lnTo>
                    <a:lnTo>
                      <a:pt x="248" y="74"/>
                    </a:lnTo>
                    <a:cubicBezTo>
                      <a:pt x="256" y="76"/>
                      <a:pt x="261" y="86"/>
                      <a:pt x="259" y="94"/>
                    </a:cubicBezTo>
                    <a:cubicBezTo>
                      <a:pt x="256" y="103"/>
                      <a:pt x="247" y="108"/>
                      <a:pt x="238" y="106"/>
                    </a:cubicBezTo>
                    <a:lnTo>
                      <a:pt x="17" y="40"/>
                    </a:lnTo>
                    <a:lnTo>
                      <a:pt x="38" y="21"/>
                    </a:lnTo>
                    <a:lnTo>
                      <a:pt x="90" y="245"/>
                    </a:lnTo>
                    <a:cubicBezTo>
                      <a:pt x="92" y="254"/>
                      <a:pt x="87" y="263"/>
                      <a:pt x="78" y="265"/>
                    </a:cubicBezTo>
                    <a:cubicBezTo>
                      <a:pt x="69" y="267"/>
                      <a:pt x="60" y="261"/>
                      <a:pt x="58" y="25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79" name="Freeform 186"/>
              <p:cNvSpPr>
                <a:spLocks noEditPoints="1"/>
              </p:cNvSpPr>
              <p:nvPr/>
            </p:nvSpPr>
            <p:spPr bwMode="auto">
              <a:xfrm>
                <a:off x="5045" y="2186"/>
                <a:ext cx="61" cy="227"/>
              </a:xfrm>
              <a:custGeom>
                <a:avLst/>
                <a:gdLst>
                  <a:gd name="T0" fmla="*/ 0 w 270"/>
                  <a:gd name="T1" fmla="*/ 0 h 994"/>
                  <a:gd name="T2" fmla="*/ 0 w 270"/>
                  <a:gd name="T3" fmla="*/ 0 h 994"/>
                  <a:gd name="T4" fmla="*/ 0 w 270"/>
                  <a:gd name="T5" fmla="*/ 0 h 994"/>
                  <a:gd name="T6" fmla="*/ 0 w 270"/>
                  <a:gd name="T7" fmla="*/ 0 h 994"/>
                  <a:gd name="T8" fmla="*/ 0 w 270"/>
                  <a:gd name="T9" fmla="*/ 0 h 994"/>
                  <a:gd name="T10" fmla="*/ 0 w 270"/>
                  <a:gd name="T11" fmla="*/ 0 h 994"/>
                  <a:gd name="T12" fmla="*/ 0 w 270"/>
                  <a:gd name="T13" fmla="*/ 0 h 994"/>
                  <a:gd name="T14" fmla="*/ 0 w 270"/>
                  <a:gd name="T15" fmla="*/ 0 h 994"/>
                  <a:gd name="T16" fmla="*/ 0 w 270"/>
                  <a:gd name="T17" fmla="*/ 0 h 994"/>
                  <a:gd name="T18" fmla="*/ 0 w 270"/>
                  <a:gd name="T19" fmla="*/ 0 h 994"/>
                  <a:gd name="T20" fmla="*/ 0 w 270"/>
                  <a:gd name="T21" fmla="*/ 0 h 994"/>
                  <a:gd name="T22" fmla="*/ 0 w 270"/>
                  <a:gd name="T23" fmla="*/ 0 h 994"/>
                  <a:gd name="T24" fmla="*/ 0 w 270"/>
                  <a:gd name="T25" fmla="*/ 0 h 994"/>
                  <a:gd name="T26" fmla="*/ 0 w 270"/>
                  <a:gd name="T27" fmla="*/ 0 h 994"/>
                  <a:gd name="T28" fmla="*/ 0 w 270"/>
                  <a:gd name="T29" fmla="*/ 0 h 9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994"/>
                  <a:gd name="T47" fmla="*/ 270 w 270"/>
                  <a:gd name="T48" fmla="*/ 994 h 9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994">
                    <a:moveTo>
                      <a:pt x="112" y="994"/>
                    </a:moveTo>
                    <a:lnTo>
                      <a:pt x="120" y="33"/>
                    </a:lnTo>
                    <a:lnTo>
                      <a:pt x="153" y="33"/>
                    </a:lnTo>
                    <a:lnTo>
                      <a:pt x="145" y="994"/>
                    </a:lnTo>
                    <a:lnTo>
                      <a:pt x="112" y="994"/>
                    </a:lnTo>
                    <a:close/>
                    <a:moveTo>
                      <a:pt x="5" y="222"/>
                    </a:moveTo>
                    <a:lnTo>
                      <a:pt x="137" y="0"/>
                    </a:lnTo>
                    <a:lnTo>
                      <a:pt x="266" y="225"/>
                    </a:lnTo>
                    <a:cubicBezTo>
                      <a:pt x="270" y="233"/>
                      <a:pt x="267" y="243"/>
                      <a:pt x="259" y="247"/>
                    </a:cubicBezTo>
                    <a:cubicBezTo>
                      <a:pt x="251" y="252"/>
                      <a:pt x="241" y="249"/>
                      <a:pt x="237" y="241"/>
                    </a:cubicBezTo>
                    <a:lnTo>
                      <a:pt x="122" y="41"/>
                    </a:lnTo>
                    <a:lnTo>
                      <a:pt x="151" y="42"/>
                    </a:lnTo>
                    <a:lnTo>
                      <a:pt x="33" y="239"/>
                    </a:lnTo>
                    <a:cubicBezTo>
                      <a:pt x="29" y="247"/>
                      <a:pt x="19" y="250"/>
                      <a:pt x="11" y="245"/>
                    </a:cubicBezTo>
                    <a:cubicBezTo>
                      <a:pt x="3" y="240"/>
                      <a:pt x="0" y="230"/>
                      <a:pt x="5" y="22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80" name="Freeform 187"/>
              <p:cNvSpPr>
                <a:spLocks/>
              </p:cNvSpPr>
              <p:nvPr/>
            </p:nvSpPr>
            <p:spPr bwMode="auto">
              <a:xfrm>
                <a:off x="5118" y="2952"/>
                <a:ext cx="6" cy="7"/>
              </a:xfrm>
              <a:custGeom>
                <a:avLst/>
                <a:gdLst>
                  <a:gd name="T0" fmla="*/ 0 w 6"/>
                  <a:gd name="T1" fmla="*/ 1 h 7"/>
                  <a:gd name="T2" fmla="*/ 0 w 6"/>
                  <a:gd name="T3" fmla="*/ 0 h 7"/>
                  <a:gd name="T4" fmla="*/ 6 w 6"/>
                  <a:gd name="T5" fmla="*/ 6 h 7"/>
                  <a:gd name="T6" fmla="*/ 5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0"/>
                    </a:lnTo>
                    <a:lnTo>
                      <a:pt x="6" y="6"/>
                    </a:lnTo>
                    <a:lnTo>
                      <a:pt x="5" y="7"/>
                    </a:lnTo>
                    <a:lnTo>
                      <a:pt x="0" y="1"/>
                    </a:lnTo>
                    <a:close/>
                  </a:path>
                </a:pathLst>
              </a:custGeom>
              <a:solidFill>
                <a:srgbClr val="4A7EBB"/>
              </a:solidFill>
              <a:ln w="0">
                <a:solidFill>
                  <a:srgbClr val="4A7EBB"/>
                </a:solidFill>
                <a:round/>
                <a:headEnd/>
                <a:tailEnd/>
              </a:ln>
            </p:spPr>
            <p:txBody>
              <a:bodyPr/>
              <a:lstStyle/>
              <a:p>
                <a:pPr eaLnBrk="0" hangingPunct="0"/>
                <a:endParaRPr lang="en-US"/>
              </a:p>
            </p:txBody>
          </p:sp>
          <p:sp>
            <p:nvSpPr>
              <p:cNvPr id="31981" name="Freeform 188"/>
              <p:cNvSpPr>
                <a:spLocks noEditPoints="1"/>
              </p:cNvSpPr>
              <p:nvPr/>
            </p:nvSpPr>
            <p:spPr bwMode="auto">
              <a:xfrm>
                <a:off x="3418" y="3181"/>
                <a:ext cx="61" cy="182"/>
              </a:xfrm>
              <a:custGeom>
                <a:avLst/>
                <a:gdLst>
                  <a:gd name="T0" fmla="*/ 0 w 540"/>
                  <a:gd name="T1" fmla="*/ 0 h 1590"/>
                  <a:gd name="T2" fmla="*/ 0 w 540"/>
                  <a:gd name="T3" fmla="*/ 0 h 1590"/>
                  <a:gd name="T4" fmla="*/ 0 w 540"/>
                  <a:gd name="T5" fmla="*/ 0 h 1590"/>
                  <a:gd name="T6" fmla="*/ 0 w 540"/>
                  <a:gd name="T7" fmla="*/ 0 h 1590"/>
                  <a:gd name="T8" fmla="*/ 0 w 540"/>
                  <a:gd name="T9" fmla="*/ 0 h 1590"/>
                  <a:gd name="T10" fmla="*/ 0 w 540"/>
                  <a:gd name="T11" fmla="*/ 0 h 1590"/>
                  <a:gd name="T12" fmla="*/ 0 w 540"/>
                  <a:gd name="T13" fmla="*/ 0 h 1590"/>
                  <a:gd name="T14" fmla="*/ 0 w 540"/>
                  <a:gd name="T15" fmla="*/ 0 h 1590"/>
                  <a:gd name="T16" fmla="*/ 0 w 540"/>
                  <a:gd name="T17" fmla="*/ 0 h 1590"/>
                  <a:gd name="T18" fmla="*/ 0 w 540"/>
                  <a:gd name="T19" fmla="*/ 0 h 1590"/>
                  <a:gd name="T20" fmla="*/ 0 w 540"/>
                  <a:gd name="T21" fmla="*/ 0 h 1590"/>
                  <a:gd name="T22" fmla="*/ 0 w 540"/>
                  <a:gd name="T23" fmla="*/ 0 h 1590"/>
                  <a:gd name="T24" fmla="*/ 0 w 540"/>
                  <a:gd name="T25" fmla="*/ 0 h 1590"/>
                  <a:gd name="T26" fmla="*/ 0 w 540"/>
                  <a:gd name="T27" fmla="*/ 0 h 1590"/>
                  <a:gd name="T28" fmla="*/ 0 w 540"/>
                  <a:gd name="T29" fmla="*/ 0 h 15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590"/>
                  <a:gd name="T47" fmla="*/ 540 w 540"/>
                  <a:gd name="T48" fmla="*/ 1590 h 15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590">
                    <a:moveTo>
                      <a:pt x="225" y="1590"/>
                    </a:moveTo>
                    <a:lnTo>
                      <a:pt x="241" y="65"/>
                    </a:lnTo>
                    <a:lnTo>
                      <a:pt x="307" y="66"/>
                    </a:lnTo>
                    <a:lnTo>
                      <a:pt x="292" y="1590"/>
                    </a:lnTo>
                    <a:lnTo>
                      <a:pt x="225" y="1590"/>
                    </a:lnTo>
                    <a:close/>
                    <a:moveTo>
                      <a:pt x="10" y="444"/>
                    </a:moveTo>
                    <a:lnTo>
                      <a:pt x="275" y="0"/>
                    </a:lnTo>
                    <a:lnTo>
                      <a:pt x="531" y="449"/>
                    </a:lnTo>
                    <a:cubicBezTo>
                      <a:pt x="540" y="465"/>
                      <a:pt x="534" y="485"/>
                      <a:pt x="519" y="494"/>
                    </a:cubicBezTo>
                    <a:cubicBezTo>
                      <a:pt x="503" y="503"/>
                      <a:pt x="482" y="498"/>
                      <a:pt x="473" y="482"/>
                    </a:cubicBezTo>
                    <a:lnTo>
                      <a:pt x="246" y="82"/>
                    </a:lnTo>
                    <a:lnTo>
                      <a:pt x="303" y="82"/>
                    </a:lnTo>
                    <a:lnTo>
                      <a:pt x="67" y="477"/>
                    </a:lnTo>
                    <a:cubicBezTo>
                      <a:pt x="57" y="493"/>
                      <a:pt x="37" y="498"/>
                      <a:pt x="21" y="489"/>
                    </a:cubicBezTo>
                    <a:cubicBezTo>
                      <a:pt x="6" y="480"/>
                      <a:pt x="0" y="459"/>
                      <a:pt x="10" y="44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82" name="Freeform 189"/>
              <p:cNvSpPr>
                <a:spLocks noEditPoints="1"/>
              </p:cNvSpPr>
              <p:nvPr/>
            </p:nvSpPr>
            <p:spPr bwMode="auto">
              <a:xfrm>
                <a:off x="3371" y="2185"/>
                <a:ext cx="61" cy="272"/>
              </a:xfrm>
              <a:custGeom>
                <a:avLst/>
                <a:gdLst>
                  <a:gd name="T0" fmla="*/ 0 w 540"/>
                  <a:gd name="T1" fmla="*/ 0 h 2389"/>
                  <a:gd name="T2" fmla="*/ 0 w 540"/>
                  <a:gd name="T3" fmla="*/ 0 h 2389"/>
                  <a:gd name="T4" fmla="*/ 0 w 540"/>
                  <a:gd name="T5" fmla="*/ 0 h 2389"/>
                  <a:gd name="T6" fmla="*/ 0 w 540"/>
                  <a:gd name="T7" fmla="*/ 0 h 2389"/>
                  <a:gd name="T8" fmla="*/ 0 w 540"/>
                  <a:gd name="T9" fmla="*/ 0 h 2389"/>
                  <a:gd name="T10" fmla="*/ 0 w 540"/>
                  <a:gd name="T11" fmla="*/ 0 h 2389"/>
                  <a:gd name="T12" fmla="*/ 0 w 540"/>
                  <a:gd name="T13" fmla="*/ 0 h 2389"/>
                  <a:gd name="T14" fmla="*/ 0 w 540"/>
                  <a:gd name="T15" fmla="*/ 0 h 2389"/>
                  <a:gd name="T16" fmla="*/ 0 w 540"/>
                  <a:gd name="T17" fmla="*/ 0 h 2389"/>
                  <a:gd name="T18" fmla="*/ 0 w 540"/>
                  <a:gd name="T19" fmla="*/ 0 h 2389"/>
                  <a:gd name="T20" fmla="*/ 0 w 540"/>
                  <a:gd name="T21" fmla="*/ 0 h 2389"/>
                  <a:gd name="T22" fmla="*/ 0 w 540"/>
                  <a:gd name="T23" fmla="*/ 0 h 2389"/>
                  <a:gd name="T24" fmla="*/ 0 w 540"/>
                  <a:gd name="T25" fmla="*/ 0 h 2389"/>
                  <a:gd name="T26" fmla="*/ 0 w 540"/>
                  <a:gd name="T27" fmla="*/ 0 h 2389"/>
                  <a:gd name="T28" fmla="*/ 0 w 540"/>
                  <a:gd name="T29" fmla="*/ 0 h 23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2389"/>
                  <a:gd name="T47" fmla="*/ 540 w 540"/>
                  <a:gd name="T48" fmla="*/ 2389 h 23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2389">
                    <a:moveTo>
                      <a:pt x="234" y="2389"/>
                    </a:moveTo>
                    <a:lnTo>
                      <a:pt x="238" y="65"/>
                    </a:lnTo>
                    <a:lnTo>
                      <a:pt x="304" y="65"/>
                    </a:lnTo>
                    <a:lnTo>
                      <a:pt x="300" y="2389"/>
                    </a:lnTo>
                    <a:lnTo>
                      <a:pt x="234" y="2389"/>
                    </a:lnTo>
                    <a:close/>
                    <a:moveTo>
                      <a:pt x="9" y="446"/>
                    </a:moveTo>
                    <a:lnTo>
                      <a:pt x="271" y="0"/>
                    </a:lnTo>
                    <a:lnTo>
                      <a:pt x="531" y="447"/>
                    </a:lnTo>
                    <a:cubicBezTo>
                      <a:pt x="540" y="462"/>
                      <a:pt x="534" y="483"/>
                      <a:pt x="519" y="492"/>
                    </a:cubicBezTo>
                    <a:cubicBezTo>
                      <a:pt x="503" y="501"/>
                      <a:pt x="483" y="496"/>
                      <a:pt x="473" y="480"/>
                    </a:cubicBezTo>
                    <a:lnTo>
                      <a:pt x="242" y="82"/>
                    </a:lnTo>
                    <a:lnTo>
                      <a:pt x="299" y="82"/>
                    </a:lnTo>
                    <a:lnTo>
                      <a:pt x="67" y="479"/>
                    </a:lnTo>
                    <a:cubicBezTo>
                      <a:pt x="57" y="495"/>
                      <a:pt x="37" y="500"/>
                      <a:pt x="21" y="491"/>
                    </a:cubicBezTo>
                    <a:cubicBezTo>
                      <a:pt x="6" y="482"/>
                      <a:pt x="0" y="462"/>
                      <a:pt x="9" y="446"/>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1983" name="Picture 190"/>
              <p:cNvPicPr>
                <a:picLocks noChangeAspect="1" noChangeArrowheads="1"/>
              </p:cNvPicPr>
              <p:nvPr/>
            </p:nvPicPr>
            <p:blipFill>
              <a:blip r:embed="rId82"/>
              <a:srcRect/>
              <a:stretch>
                <a:fillRect/>
              </a:stretch>
            </p:blipFill>
            <p:spPr bwMode="auto">
              <a:xfrm>
                <a:off x="4774" y="2891"/>
                <a:ext cx="786" cy="397"/>
              </a:xfrm>
              <a:prstGeom prst="rect">
                <a:avLst/>
              </a:prstGeom>
              <a:noFill/>
              <a:ln w="9525">
                <a:noFill/>
                <a:miter lim="800000"/>
                <a:headEnd/>
                <a:tailEnd/>
              </a:ln>
            </p:spPr>
          </p:pic>
          <p:pic>
            <p:nvPicPr>
              <p:cNvPr id="31984" name="Picture 191"/>
              <p:cNvPicPr>
                <a:picLocks noChangeAspect="1" noChangeArrowheads="1"/>
              </p:cNvPicPr>
              <p:nvPr/>
            </p:nvPicPr>
            <p:blipFill>
              <a:blip r:embed="rId83"/>
              <a:srcRect/>
              <a:stretch>
                <a:fillRect/>
              </a:stretch>
            </p:blipFill>
            <p:spPr bwMode="auto">
              <a:xfrm>
                <a:off x="4774" y="2891"/>
                <a:ext cx="786" cy="397"/>
              </a:xfrm>
              <a:prstGeom prst="rect">
                <a:avLst/>
              </a:prstGeom>
              <a:noFill/>
              <a:ln w="9525">
                <a:noFill/>
                <a:miter lim="800000"/>
                <a:headEnd/>
                <a:tailEnd/>
              </a:ln>
            </p:spPr>
          </p:pic>
          <p:pic>
            <p:nvPicPr>
              <p:cNvPr id="31985" name="Picture 192"/>
              <p:cNvPicPr>
                <a:picLocks noChangeAspect="1" noChangeArrowheads="1"/>
              </p:cNvPicPr>
              <p:nvPr/>
            </p:nvPicPr>
            <p:blipFill>
              <a:blip r:embed="rId84"/>
              <a:srcRect/>
              <a:stretch>
                <a:fillRect/>
              </a:stretch>
            </p:blipFill>
            <p:spPr bwMode="auto">
              <a:xfrm>
                <a:off x="4815" y="2962"/>
                <a:ext cx="721" cy="257"/>
              </a:xfrm>
              <a:prstGeom prst="rect">
                <a:avLst/>
              </a:prstGeom>
              <a:noFill/>
              <a:ln w="9525">
                <a:noFill/>
                <a:miter lim="800000"/>
                <a:headEnd/>
                <a:tailEnd/>
              </a:ln>
            </p:spPr>
          </p:pic>
          <p:pic>
            <p:nvPicPr>
              <p:cNvPr id="31986" name="Picture 193"/>
              <p:cNvPicPr>
                <a:picLocks noChangeAspect="1" noChangeArrowheads="1"/>
              </p:cNvPicPr>
              <p:nvPr/>
            </p:nvPicPr>
            <p:blipFill>
              <a:blip r:embed="rId85"/>
              <a:srcRect/>
              <a:stretch>
                <a:fillRect/>
              </a:stretch>
            </p:blipFill>
            <p:spPr bwMode="auto">
              <a:xfrm>
                <a:off x="4815" y="2962"/>
                <a:ext cx="721" cy="257"/>
              </a:xfrm>
              <a:prstGeom prst="rect">
                <a:avLst/>
              </a:prstGeom>
              <a:noFill/>
              <a:ln w="9525">
                <a:noFill/>
                <a:miter lim="800000"/>
                <a:headEnd/>
                <a:tailEnd/>
              </a:ln>
            </p:spPr>
          </p:pic>
          <p:pic>
            <p:nvPicPr>
              <p:cNvPr id="31987" name="Picture 194"/>
              <p:cNvPicPr>
                <a:picLocks noChangeAspect="1" noChangeArrowheads="1"/>
              </p:cNvPicPr>
              <p:nvPr/>
            </p:nvPicPr>
            <p:blipFill>
              <a:blip r:embed="rId86"/>
              <a:srcRect/>
              <a:stretch>
                <a:fillRect/>
              </a:stretch>
            </p:blipFill>
            <p:spPr bwMode="auto">
              <a:xfrm>
                <a:off x="4803" y="2909"/>
                <a:ext cx="724" cy="336"/>
              </a:xfrm>
              <a:prstGeom prst="rect">
                <a:avLst/>
              </a:prstGeom>
              <a:noFill/>
              <a:ln w="9525">
                <a:noFill/>
                <a:miter lim="800000"/>
                <a:headEnd/>
                <a:tailEnd/>
              </a:ln>
            </p:spPr>
          </p:pic>
          <p:sp>
            <p:nvSpPr>
              <p:cNvPr id="31988" name="Freeform 195"/>
              <p:cNvSpPr>
                <a:spLocks noEditPoints="1"/>
              </p:cNvSpPr>
              <p:nvPr/>
            </p:nvSpPr>
            <p:spPr bwMode="auto">
              <a:xfrm>
                <a:off x="4800" y="2906"/>
                <a:ext cx="731" cy="342"/>
              </a:xfrm>
              <a:custGeom>
                <a:avLst/>
                <a:gdLst>
                  <a:gd name="T0" fmla="*/ 0 w 3215"/>
                  <a:gd name="T1" fmla="*/ 0 h 1500"/>
                  <a:gd name="T2" fmla="*/ 0 w 3215"/>
                  <a:gd name="T3" fmla="*/ 0 h 1500"/>
                  <a:gd name="T4" fmla="*/ 0 w 3215"/>
                  <a:gd name="T5" fmla="*/ 0 h 1500"/>
                  <a:gd name="T6" fmla="*/ 0 w 3215"/>
                  <a:gd name="T7" fmla="*/ 0 h 1500"/>
                  <a:gd name="T8" fmla="*/ 0 w 3215"/>
                  <a:gd name="T9" fmla="*/ 0 h 1500"/>
                  <a:gd name="T10" fmla="*/ 0 w 3215"/>
                  <a:gd name="T11" fmla="*/ 0 h 1500"/>
                  <a:gd name="T12" fmla="*/ 0 w 3215"/>
                  <a:gd name="T13" fmla="*/ 0 h 1500"/>
                  <a:gd name="T14" fmla="*/ 0 w 3215"/>
                  <a:gd name="T15" fmla="*/ 0 h 1500"/>
                  <a:gd name="T16" fmla="*/ 0 w 3215"/>
                  <a:gd name="T17" fmla="*/ 0 h 1500"/>
                  <a:gd name="T18" fmla="*/ 0 w 3215"/>
                  <a:gd name="T19" fmla="*/ 0 h 1500"/>
                  <a:gd name="T20" fmla="*/ 0 w 3215"/>
                  <a:gd name="T21" fmla="*/ 0 h 1500"/>
                  <a:gd name="T22" fmla="*/ 0 w 3215"/>
                  <a:gd name="T23" fmla="*/ 0 h 1500"/>
                  <a:gd name="T24" fmla="*/ 0 w 3215"/>
                  <a:gd name="T25" fmla="*/ 0 h 1500"/>
                  <a:gd name="T26" fmla="*/ 0 w 3215"/>
                  <a:gd name="T27" fmla="*/ 0 h 1500"/>
                  <a:gd name="T28" fmla="*/ 0 w 3215"/>
                  <a:gd name="T29" fmla="*/ 0 h 1500"/>
                  <a:gd name="T30" fmla="*/ 0 w 3215"/>
                  <a:gd name="T31" fmla="*/ 0 h 1500"/>
                  <a:gd name="T32" fmla="*/ 0 w 3215"/>
                  <a:gd name="T33" fmla="*/ 0 h 1500"/>
                  <a:gd name="T34" fmla="*/ 0 w 3215"/>
                  <a:gd name="T35" fmla="*/ 0 h 1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5"/>
                  <a:gd name="T55" fmla="*/ 0 h 1500"/>
                  <a:gd name="T56" fmla="*/ 3215 w 3215"/>
                  <a:gd name="T57" fmla="*/ 1500 h 15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5" h="1500">
                    <a:moveTo>
                      <a:pt x="0" y="17"/>
                    </a:moveTo>
                    <a:cubicBezTo>
                      <a:pt x="0" y="8"/>
                      <a:pt x="8" y="0"/>
                      <a:pt x="17" y="0"/>
                    </a:cubicBezTo>
                    <a:lnTo>
                      <a:pt x="3198" y="0"/>
                    </a:lnTo>
                    <a:cubicBezTo>
                      <a:pt x="3207" y="0"/>
                      <a:pt x="3215" y="8"/>
                      <a:pt x="3215" y="17"/>
                    </a:cubicBezTo>
                    <a:lnTo>
                      <a:pt x="3215" y="1483"/>
                    </a:lnTo>
                    <a:cubicBezTo>
                      <a:pt x="3215" y="1492"/>
                      <a:pt x="3207" y="1500"/>
                      <a:pt x="3198" y="1500"/>
                    </a:cubicBezTo>
                    <a:lnTo>
                      <a:pt x="17" y="1500"/>
                    </a:lnTo>
                    <a:cubicBezTo>
                      <a:pt x="8" y="1500"/>
                      <a:pt x="0" y="1492"/>
                      <a:pt x="0" y="1483"/>
                    </a:cubicBezTo>
                    <a:lnTo>
                      <a:pt x="0" y="17"/>
                    </a:lnTo>
                    <a:close/>
                    <a:moveTo>
                      <a:pt x="34" y="1483"/>
                    </a:moveTo>
                    <a:lnTo>
                      <a:pt x="17" y="1466"/>
                    </a:lnTo>
                    <a:lnTo>
                      <a:pt x="3198" y="1466"/>
                    </a:lnTo>
                    <a:lnTo>
                      <a:pt x="3182" y="1483"/>
                    </a:lnTo>
                    <a:lnTo>
                      <a:pt x="3182" y="17"/>
                    </a:lnTo>
                    <a:lnTo>
                      <a:pt x="3198" y="33"/>
                    </a:lnTo>
                    <a:lnTo>
                      <a:pt x="17" y="33"/>
                    </a:lnTo>
                    <a:lnTo>
                      <a:pt x="34" y="17"/>
                    </a:lnTo>
                    <a:lnTo>
                      <a:pt x="34" y="1483"/>
                    </a:lnTo>
                    <a:close/>
                  </a:path>
                </a:pathLst>
              </a:custGeom>
              <a:solidFill>
                <a:srgbClr val="46AAC5"/>
              </a:solidFill>
              <a:ln w="0">
                <a:solidFill>
                  <a:srgbClr val="46AAC5"/>
                </a:solidFill>
                <a:round/>
                <a:headEnd/>
                <a:tailEnd/>
              </a:ln>
            </p:spPr>
            <p:txBody>
              <a:bodyPr/>
              <a:lstStyle/>
              <a:p>
                <a:pPr eaLnBrk="0" hangingPunct="0"/>
                <a:endParaRPr lang="en-US"/>
              </a:p>
            </p:txBody>
          </p:sp>
          <p:sp>
            <p:nvSpPr>
              <p:cNvPr id="31989" name="Rectangle 196"/>
              <p:cNvSpPr>
                <a:spLocks noChangeArrowheads="1"/>
              </p:cNvSpPr>
              <p:nvPr/>
            </p:nvSpPr>
            <p:spPr bwMode="auto">
              <a:xfrm>
                <a:off x="4882" y="2995"/>
                <a:ext cx="615"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Inadequate capacity </a:t>
                </a:r>
                <a:endParaRPr lang="en-US"/>
              </a:p>
            </p:txBody>
          </p:sp>
          <p:sp>
            <p:nvSpPr>
              <p:cNvPr id="31990" name="Rectangle 197"/>
              <p:cNvSpPr>
                <a:spLocks noChangeArrowheads="1"/>
              </p:cNvSpPr>
              <p:nvPr/>
            </p:nvSpPr>
            <p:spPr bwMode="auto">
              <a:xfrm>
                <a:off x="5051" y="3070"/>
                <a:ext cx="24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building</a:t>
                </a:r>
                <a:endParaRPr lang="en-US"/>
              </a:p>
            </p:txBody>
          </p:sp>
          <p:sp>
            <p:nvSpPr>
              <p:cNvPr id="31991" name="Freeform 198"/>
              <p:cNvSpPr>
                <a:spLocks noEditPoints="1"/>
              </p:cNvSpPr>
              <p:nvPr/>
            </p:nvSpPr>
            <p:spPr bwMode="auto">
              <a:xfrm>
                <a:off x="5090" y="2729"/>
                <a:ext cx="62" cy="181"/>
              </a:xfrm>
              <a:custGeom>
                <a:avLst/>
                <a:gdLst>
                  <a:gd name="T0" fmla="*/ 0 w 270"/>
                  <a:gd name="T1" fmla="*/ 0 h 795"/>
                  <a:gd name="T2" fmla="*/ 0 w 270"/>
                  <a:gd name="T3" fmla="*/ 0 h 795"/>
                  <a:gd name="T4" fmla="*/ 0 w 270"/>
                  <a:gd name="T5" fmla="*/ 0 h 795"/>
                  <a:gd name="T6" fmla="*/ 0 w 270"/>
                  <a:gd name="T7" fmla="*/ 0 h 795"/>
                  <a:gd name="T8" fmla="*/ 0 w 270"/>
                  <a:gd name="T9" fmla="*/ 0 h 795"/>
                  <a:gd name="T10" fmla="*/ 0 w 270"/>
                  <a:gd name="T11" fmla="*/ 0 h 795"/>
                  <a:gd name="T12" fmla="*/ 0 w 270"/>
                  <a:gd name="T13" fmla="*/ 0 h 795"/>
                  <a:gd name="T14" fmla="*/ 0 w 270"/>
                  <a:gd name="T15" fmla="*/ 0 h 795"/>
                  <a:gd name="T16" fmla="*/ 0 w 270"/>
                  <a:gd name="T17" fmla="*/ 0 h 795"/>
                  <a:gd name="T18" fmla="*/ 0 w 270"/>
                  <a:gd name="T19" fmla="*/ 0 h 795"/>
                  <a:gd name="T20" fmla="*/ 0 w 270"/>
                  <a:gd name="T21" fmla="*/ 0 h 795"/>
                  <a:gd name="T22" fmla="*/ 0 w 270"/>
                  <a:gd name="T23" fmla="*/ 0 h 795"/>
                  <a:gd name="T24" fmla="*/ 0 w 270"/>
                  <a:gd name="T25" fmla="*/ 0 h 795"/>
                  <a:gd name="T26" fmla="*/ 0 w 270"/>
                  <a:gd name="T27" fmla="*/ 0 h 795"/>
                  <a:gd name="T28" fmla="*/ 0 w 270"/>
                  <a:gd name="T29" fmla="*/ 0 h 7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795"/>
                  <a:gd name="T47" fmla="*/ 270 w 270"/>
                  <a:gd name="T48" fmla="*/ 795 h 7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795">
                    <a:moveTo>
                      <a:pt x="115" y="795"/>
                    </a:moveTo>
                    <a:lnTo>
                      <a:pt x="119" y="32"/>
                    </a:lnTo>
                    <a:lnTo>
                      <a:pt x="152" y="33"/>
                    </a:lnTo>
                    <a:lnTo>
                      <a:pt x="148" y="795"/>
                    </a:lnTo>
                    <a:lnTo>
                      <a:pt x="115" y="795"/>
                    </a:lnTo>
                    <a:close/>
                    <a:moveTo>
                      <a:pt x="4" y="222"/>
                    </a:moveTo>
                    <a:lnTo>
                      <a:pt x="136" y="0"/>
                    </a:lnTo>
                    <a:lnTo>
                      <a:pt x="265" y="224"/>
                    </a:lnTo>
                    <a:cubicBezTo>
                      <a:pt x="270" y="232"/>
                      <a:pt x="267" y="242"/>
                      <a:pt x="259" y="246"/>
                    </a:cubicBezTo>
                    <a:cubicBezTo>
                      <a:pt x="251" y="251"/>
                      <a:pt x="241" y="248"/>
                      <a:pt x="236" y="240"/>
                    </a:cubicBezTo>
                    <a:lnTo>
                      <a:pt x="121" y="41"/>
                    </a:lnTo>
                    <a:lnTo>
                      <a:pt x="150" y="41"/>
                    </a:lnTo>
                    <a:lnTo>
                      <a:pt x="33" y="239"/>
                    </a:lnTo>
                    <a:cubicBezTo>
                      <a:pt x="28" y="247"/>
                      <a:pt x="18" y="250"/>
                      <a:pt x="10" y="245"/>
                    </a:cubicBezTo>
                    <a:cubicBezTo>
                      <a:pt x="2" y="240"/>
                      <a:pt x="0" y="230"/>
                      <a:pt x="4" y="22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92" name="Freeform 199"/>
              <p:cNvSpPr>
                <a:spLocks noEditPoints="1"/>
              </p:cNvSpPr>
              <p:nvPr/>
            </p:nvSpPr>
            <p:spPr bwMode="auto">
              <a:xfrm>
                <a:off x="4394" y="3077"/>
                <a:ext cx="410" cy="289"/>
              </a:xfrm>
              <a:custGeom>
                <a:avLst/>
                <a:gdLst>
                  <a:gd name="T0" fmla="*/ 0 w 1799"/>
                  <a:gd name="T1" fmla="*/ 0 h 1268"/>
                  <a:gd name="T2" fmla="*/ 0 w 1799"/>
                  <a:gd name="T3" fmla="*/ 0 h 1268"/>
                  <a:gd name="T4" fmla="*/ 0 w 1799"/>
                  <a:gd name="T5" fmla="*/ 0 h 1268"/>
                  <a:gd name="T6" fmla="*/ 0 w 1799"/>
                  <a:gd name="T7" fmla="*/ 0 h 1268"/>
                  <a:gd name="T8" fmla="*/ 0 w 1799"/>
                  <a:gd name="T9" fmla="*/ 0 h 1268"/>
                  <a:gd name="T10" fmla="*/ 0 w 1799"/>
                  <a:gd name="T11" fmla="*/ 0 h 1268"/>
                  <a:gd name="T12" fmla="*/ 0 w 1799"/>
                  <a:gd name="T13" fmla="*/ 0 h 1268"/>
                  <a:gd name="T14" fmla="*/ 0 w 1799"/>
                  <a:gd name="T15" fmla="*/ 0 h 1268"/>
                  <a:gd name="T16" fmla="*/ 0 w 1799"/>
                  <a:gd name="T17" fmla="*/ 0 h 1268"/>
                  <a:gd name="T18" fmla="*/ 0 w 1799"/>
                  <a:gd name="T19" fmla="*/ 0 h 1268"/>
                  <a:gd name="T20" fmla="*/ 0 w 1799"/>
                  <a:gd name="T21" fmla="*/ 0 h 1268"/>
                  <a:gd name="T22" fmla="*/ 0 w 1799"/>
                  <a:gd name="T23" fmla="*/ 0 h 1268"/>
                  <a:gd name="T24" fmla="*/ 0 w 1799"/>
                  <a:gd name="T25" fmla="*/ 0 h 1268"/>
                  <a:gd name="T26" fmla="*/ 0 w 1799"/>
                  <a:gd name="T27" fmla="*/ 0 h 1268"/>
                  <a:gd name="T28" fmla="*/ 0 w 1799"/>
                  <a:gd name="T29" fmla="*/ 0 h 1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9"/>
                  <a:gd name="T46" fmla="*/ 0 h 1268"/>
                  <a:gd name="T47" fmla="*/ 1799 w 1799"/>
                  <a:gd name="T48" fmla="*/ 1268 h 1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9" h="1268">
                    <a:moveTo>
                      <a:pt x="0" y="1241"/>
                    </a:moveTo>
                    <a:lnTo>
                      <a:pt x="1763" y="5"/>
                    </a:lnTo>
                    <a:lnTo>
                      <a:pt x="1782" y="32"/>
                    </a:lnTo>
                    <a:lnTo>
                      <a:pt x="19" y="1268"/>
                    </a:lnTo>
                    <a:lnTo>
                      <a:pt x="0" y="1241"/>
                    </a:lnTo>
                    <a:close/>
                    <a:moveTo>
                      <a:pt x="1541" y="21"/>
                    </a:moveTo>
                    <a:lnTo>
                      <a:pt x="1799" y="0"/>
                    </a:lnTo>
                    <a:lnTo>
                      <a:pt x="1691" y="235"/>
                    </a:lnTo>
                    <a:cubicBezTo>
                      <a:pt x="1687" y="243"/>
                      <a:pt x="1677" y="247"/>
                      <a:pt x="1669" y="243"/>
                    </a:cubicBezTo>
                    <a:cubicBezTo>
                      <a:pt x="1661" y="239"/>
                      <a:pt x="1657" y="229"/>
                      <a:pt x="1661" y="221"/>
                    </a:cubicBezTo>
                    <a:lnTo>
                      <a:pt x="1757" y="12"/>
                    </a:lnTo>
                    <a:lnTo>
                      <a:pt x="1774" y="35"/>
                    </a:lnTo>
                    <a:lnTo>
                      <a:pt x="1544" y="54"/>
                    </a:lnTo>
                    <a:cubicBezTo>
                      <a:pt x="1535" y="55"/>
                      <a:pt x="1527" y="48"/>
                      <a:pt x="1526" y="39"/>
                    </a:cubicBezTo>
                    <a:cubicBezTo>
                      <a:pt x="1526" y="30"/>
                      <a:pt x="1532" y="22"/>
                      <a:pt x="1541" y="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93" name="Freeform 200"/>
              <p:cNvSpPr>
                <a:spLocks noEditPoints="1"/>
              </p:cNvSpPr>
              <p:nvPr/>
            </p:nvSpPr>
            <p:spPr bwMode="auto">
              <a:xfrm>
                <a:off x="3854" y="2027"/>
                <a:ext cx="410" cy="478"/>
              </a:xfrm>
              <a:custGeom>
                <a:avLst/>
                <a:gdLst>
                  <a:gd name="T0" fmla="*/ 0 w 1802"/>
                  <a:gd name="T1" fmla="*/ 0 h 2098"/>
                  <a:gd name="T2" fmla="*/ 0 w 1802"/>
                  <a:gd name="T3" fmla="*/ 0 h 2098"/>
                  <a:gd name="T4" fmla="*/ 0 w 1802"/>
                  <a:gd name="T5" fmla="*/ 0 h 2098"/>
                  <a:gd name="T6" fmla="*/ 0 w 1802"/>
                  <a:gd name="T7" fmla="*/ 0 h 2098"/>
                  <a:gd name="T8" fmla="*/ 0 w 1802"/>
                  <a:gd name="T9" fmla="*/ 0 h 2098"/>
                  <a:gd name="T10" fmla="*/ 0 w 1802"/>
                  <a:gd name="T11" fmla="*/ 0 h 2098"/>
                  <a:gd name="T12" fmla="*/ 0 w 1802"/>
                  <a:gd name="T13" fmla="*/ 0 h 2098"/>
                  <a:gd name="T14" fmla="*/ 0 w 1802"/>
                  <a:gd name="T15" fmla="*/ 0 h 2098"/>
                  <a:gd name="T16" fmla="*/ 0 w 1802"/>
                  <a:gd name="T17" fmla="*/ 0 h 2098"/>
                  <a:gd name="T18" fmla="*/ 0 w 1802"/>
                  <a:gd name="T19" fmla="*/ 0 h 2098"/>
                  <a:gd name="T20" fmla="*/ 0 w 1802"/>
                  <a:gd name="T21" fmla="*/ 0 h 2098"/>
                  <a:gd name="T22" fmla="*/ 0 w 1802"/>
                  <a:gd name="T23" fmla="*/ 0 h 2098"/>
                  <a:gd name="T24" fmla="*/ 0 w 1802"/>
                  <a:gd name="T25" fmla="*/ 0 h 2098"/>
                  <a:gd name="T26" fmla="*/ 0 w 1802"/>
                  <a:gd name="T27" fmla="*/ 0 h 2098"/>
                  <a:gd name="T28" fmla="*/ 0 w 1802"/>
                  <a:gd name="T29" fmla="*/ 0 h 20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2"/>
                  <a:gd name="T46" fmla="*/ 0 h 2098"/>
                  <a:gd name="T47" fmla="*/ 1802 w 1802"/>
                  <a:gd name="T48" fmla="*/ 2098 h 20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2" h="2098">
                    <a:moveTo>
                      <a:pt x="1777" y="2098"/>
                    </a:moveTo>
                    <a:lnTo>
                      <a:pt x="9" y="36"/>
                    </a:lnTo>
                    <a:lnTo>
                      <a:pt x="34" y="14"/>
                    </a:lnTo>
                    <a:lnTo>
                      <a:pt x="1802" y="2077"/>
                    </a:lnTo>
                    <a:lnTo>
                      <a:pt x="1777" y="2098"/>
                    </a:lnTo>
                    <a:close/>
                    <a:moveTo>
                      <a:pt x="46" y="255"/>
                    </a:moveTo>
                    <a:lnTo>
                      <a:pt x="0" y="0"/>
                    </a:lnTo>
                    <a:lnTo>
                      <a:pt x="244" y="85"/>
                    </a:lnTo>
                    <a:cubicBezTo>
                      <a:pt x="253" y="88"/>
                      <a:pt x="257" y="97"/>
                      <a:pt x="254" y="106"/>
                    </a:cubicBezTo>
                    <a:cubicBezTo>
                      <a:pt x="251" y="115"/>
                      <a:pt x="242" y="119"/>
                      <a:pt x="233" y="116"/>
                    </a:cubicBezTo>
                    <a:lnTo>
                      <a:pt x="16" y="41"/>
                    </a:lnTo>
                    <a:lnTo>
                      <a:pt x="37" y="22"/>
                    </a:lnTo>
                    <a:lnTo>
                      <a:pt x="79" y="249"/>
                    </a:lnTo>
                    <a:cubicBezTo>
                      <a:pt x="80" y="258"/>
                      <a:pt x="74" y="266"/>
                      <a:pt x="65" y="268"/>
                    </a:cubicBezTo>
                    <a:cubicBezTo>
                      <a:pt x="56" y="270"/>
                      <a:pt x="48" y="264"/>
                      <a:pt x="46" y="25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94" name="Freeform 201"/>
              <p:cNvSpPr>
                <a:spLocks noEditPoints="1"/>
              </p:cNvSpPr>
              <p:nvPr/>
            </p:nvSpPr>
            <p:spPr bwMode="auto">
              <a:xfrm>
                <a:off x="1518" y="2050"/>
                <a:ext cx="61" cy="407"/>
              </a:xfrm>
              <a:custGeom>
                <a:avLst/>
                <a:gdLst>
                  <a:gd name="T0" fmla="*/ 0 w 540"/>
                  <a:gd name="T1" fmla="*/ 0 h 3570"/>
                  <a:gd name="T2" fmla="*/ 0 w 540"/>
                  <a:gd name="T3" fmla="*/ 0 h 3570"/>
                  <a:gd name="T4" fmla="*/ 0 w 540"/>
                  <a:gd name="T5" fmla="*/ 0 h 3570"/>
                  <a:gd name="T6" fmla="*/ 0 w 540"/>
                  <a:gd name="T7" fmla="*/ 0 h 3570"/>
                  <a:gd name="T8" fmla="*/ 0 w 540"/>
                  <a:gd name="T9" fmla="*/ 0 h 3570"/>
                  <a:gd name="T10" fmla="*/ 0 w 540"/>
                  <a:gd name="T11" fmla="*/ 0 h 3570"/>
                  <a:gd name="T12" fmla="*/ 0 w 540"/>
                  <a:gd name="T13" fmla="*/ 0 h 3570"/>
                  <a:gd name="T14" fmla="*/ 0 w 540"/>
                  <a:gd name="T15" fmla="*/ 0 h 3570"/>
                  <a:gd name="T16" fmla="*/ 0 w 540"/>
                  <a:gd name="T17" fmla="*/ 0 h 3570"/>
                  <a:gd name="T18" fmla="*/ 0 w 540"/>
                  <a:gd name="T19" fmla="*/ 0 h 3570"/>
                  <a:gd name="T20" fmla="*/ 0 w 540"/>
                  <a:gd name="T21" fmla="*/ 0 h 3570"/>
                  <a:gd name="T22" fmla="*/ 0 w 540"/>
                  <a:gd name="T23" fmla="*/ 0 h 3570"/>
                  <a:gd name="T24" fmla="*/ 0 w 540"/>
                  <a:gd name="T25" fmla="*/ 0 h 3570"/>
                  <a:gd name="T26" fmla="*/ 0 w 540"/>
                  <a:gd name="T27" fmla="*/ 0 h 3570"/>
                  <a:gd name="T28" fmla="*/ 0 w 540"/>
                  <a:gd name="T29" fmla="*/ 0 h 35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3570"/>
                  <a:gd name="T47" fmla="*/ 540 w 540"/>
                  <a:gd name="T48" fmla="*/ 3570 h 35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3570">
                    <a:moveTo>
                      <a:pt x="230" y="3570"/>
                    </a:moveTo>
                    <a:lnTo>
                      <a:pt x="238" y="66"/>
                    </a:lnTo>
                    <a:lnTo>
                      <a:pt x="304" y="66"/>
                    </a:lnTo>
                    <a:lnTo>
                      <a:pt x="296" y="3570"/>
                    </a:lnTo>
                    <a:lnTo>
                      <a:pt x="230" y="3570"/>
                    </a:lnTo>
                    <a:close/>
                    <a:moveTo>
                      <a:pt x="9" y="446"/>
                    </a:moveTo>
                    <a:lnTo>
                      <a:pt x="271" y="0"/>
                    </a:lnTo>
                    <a:lnTo>
                      <a:pt x="530" y="447"/>
                    </a:lnTo>
                    <a:cubicBezTo>
                      <a:pt x="540" y="463"/>
                      <a:pt x="534" y="483"/>
                      <a:pt x="518" y="493"/>
                    </a:cubicBezTo>
                    <a:cubicBezTo>
                      <a:pt x="503" y="502"/>
                      <a:pt x="482" y="496"/>
                      <a:pt x="473" y="481"/>
                    </a:cubicBezTo>
                    <a:lnTo>
                      <a:pt x="242" y="82"/>
                    </a:lnTo>
                    <a:lnTo>
                      <a:pt x="299" y="83"/>
                    </a:lnTo>
                    <a:lnTo>
                      <a:pt x="66" y="480"/>
                    </a:lnTo>
                    <a:cubicBezTo>
                      <a:pt x="57" y="495"/>
                      <a:pt x="37" y="501"/>
                      <a:pt x="21" y="491"/>
                    </a:cubicBezTo>
                    <a:cubicBezTo>
                      <a:pt x="5" y="482"/>
                      <a:pt x="0" y="462"/>
                      <a:pt x="9" y="446"/>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995" name="Rectangle 202"/>
              <p:cNvSpPr>
                <a:spLocks noChangeArrowheads="1"/>
              </p:cNvSpPr>
              <p:nvPr/>
            </p:nvSpPr>
            <p:spPr bwMode="auto">
              <a:xfrm>
                <a:off x="372" y="600"/>
                <a:ext cx="4839" cy="227"/>
              </a:xfrm>
              <a:prstGeom prst="rect">
                <a:avLst/>
              </a:prstGeom>
              <a:solidFill>
                <a:srgbClr val="FFFFFF"/>
              </a:solidFill>
              <a:ln w="9525">
                <a:noFill/>
                <a:miter lim="800000"/>
                <a:headEnd/>
                <a:tailEnd/>
              </a:ln>
            </p:spPr>
            <p:txBody>
              <a:bodyPr/>
              <a:lstStyle/>
              <a:p>
                <a:pPr eaLnBrk="0" hangingPunct="0"/>
                <a:endParaRPr lang="en-US"/>
              </a:p>
            </p:txBody>
          </p:sp>
          <p:sp>
            <p:nvSpPr>
              <p:cNvPr id="31996" name="Freeform 203"/>
              <p:cNvSpPr>
                <a:spLocks noEditPoints="1"/>
              </p:cNvSpPr>
              <p:nvPr/>
            </p:nvSpPr>
            <p:spPr bwMode="auto">
              <a:xfrm>
                <a:off x="368" y="597"/>
                <a:ext cx="4846" cy="234"/>
              </a:xfrm>
              <a:custGeom>
                <a:avLst/>
                <a:gdLst>
                  <a:gd name="T0" fmla="*/ 0 w 21307"/>
                  <a:gd name="T1" fmla="*/ 0 h 1027"/>
                  <a:gd name="T2" fmla="*/ 0 w 21307"/>
                  <a:gd name="T3" fmla="*/ 0 h 1027"/>
                  <a:gd name="T4" fmla="*/ 0 w 21307"/>
                  <a:gd name="T5" fmla="*/ 0 h 1027"/>
                  <a:gd name="T6" fmla="*/ 0 w 21307"/>
                  <a:gd name="T7" fmla="*/ 0 h 1027"/>
                  <a:gd name="T8" fmla="*/ 0 w 21307"/>
                  <a:gd name="T9" fmla="*/ 0 h 1027"/>
                  <a:gd name="T10" fmla="*/ 0 w 21307"/>
                  <a:gd name="T11" fmla="*/ 0 h 1027"/>
                  <a:gd name="T12" fmla="*/ 0 w 21307"/>
                  <a:gd name="T13" fmla="*/ 0 h 1027"/>
                  <a:gd name="T14" fmla="*/ 0 w 21307"/>
                  <a:gd name="T15" fmla="*/ 0 h 1027"/>
                  <a:gd name="T16" fmla="*/ 0 w 21307"/>
                  <a:gd name="T17" fmla="*/ 0 h 1027"/>
                  <a:gd name="T18" fmla="*/ 0 w 21307"/>
                  <a:gd name="T19" fmla="*/ 0 h 1027"/>
                  <a:gd name="T20" fmla="*/ 0 w 21307"/>
                  <a:gd name="T21" fmla="*/ 0 h 1027"/>
                  <a:gd name="T22" fmla="*/ 0 w 21307"/>
                  <a:gd name="T23" fmla="*/ 0 h 1027"/>
                  <a:gd name="T24" fmla="*/ 0 w 21307"/>
                  <a:gd name="T25" fmla="*/ 0 h 1027"/>
                  <a:gd name="T26" fmla="*/ 0 w 21307"/>
                  <a:gd name="T27" fmla="*/ 0 h 1027"/>
                  <a:gd name="T28" fmla="*/ 0 w 21307"/>
                  <a:gd name="T29" fmla="*/ 0 h 1027"/>
                  <a:gd name="T30" fmla="*/ 0 w 21307"/>
                  <a:gd name="T31" fmla="*/ 0 h 1027"/>
                  <a:gd name="T32" fmla="*/ 0 w 21307"/>
                  <a:gd name="T33" fmla="*/ 0 h 1027"/>
                  <a:gd name="T34" fmla="*/ 0 w 21307"/>
                  <a:gd name="T35" fmla="*/ 0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07"/>
                  <a:gd name="T55" fmla="*/ 0 h 1027"/>
                  <a:gd name="T56" fmla="*/ 21307 w 21307"/>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07" h="1027">
                    <a:moveTo>
                      <a:pt x="0" y="16"/>
                    </a:moveTo>
                    <a:cubicBezTo>
                      <a:pt x="0" y="7"/>
                      <a:pt x="8" y="0"/>
                      <a:pt x="17" y="0"/>
                    </a:cubicBezTo>
                    <a:lnTo>
                      <a:pt x="21290" y="0"/>
                    </a:lnTo>
                    <a:cubicBezTo>
                      <a:pt x="21300" y="0"/>
                      <a:pt x="21307" y="7"/>
                      <a:pt x="21307" y="16"/>
                    </a:cubicBezTo>
                    <a:lnTo>
                      <a:pt x="21307" y="1010"/>
                    </a:lnTo>
                    <a:cubicBezTo>
                      <a:pt x="21307" y="1019"/>
                      <a:pt x="21300" y="1027"/>
                      <a:pt x="21290" y="1027"/>
                    </a:cubicBezTo>
                    <a:lnTo>
                      <a:pt x="17" y="1027"/>
                    </a:lnTo>
                    <a:cubicBezTo>
                      <a:pt x="8" y="1027"/>
                      <a:pt x="0" y="1019"/>
                      <a:pt x="0" y="1010"/>
                    </a:cubicBezTo>
                    <a:lnTo>
                      <a:pt x="0" y="16"/>
                    </a:lnTo>
                    <a:close/>
                    <a:moveTo>
                      <a:pt x="33" y="1010"/>
                    </a:moveTo>
                    <a:lnTo>
                      <a:pt x="17" y="994"/>
                    </a:lnTo>
                    <a:lnTo>
                      <a:pt x="21290" y="994"/>
                    </a:lnTo>
                    <a:lnTo>
                      <a:pt x="21274" y="1010"/>
                    </a:lnTo>
                    <a:lnTo>
                      <a:pt x="21274" y="16"/>
                    </a:lnTo>
                    <a:lnTo>
                      <a:pt x="21290" y="33"/>
                    </a:lnTo>
                    <a:lnTo>
                      <a:pt x="17" y="33"/>
                    </a:lnTo>
                    <a:lnTo>
                      <a:pt x="33" y="16"/>
                    </a:lnTo>
                    <a:lnTo>
                      <a:pt x="33" y="1010"/>
                    </a:lnTo>
                    <a:close/>
                  </a:path>
                </a:pathLst>
              </a:custGeom>
              <a:solidFill>
                <a:srgbClr val="000000"/>
              </a:solidFill>
              <a:ln w="0">
                <a:solidFill>
                  <a:srgbClr val="000000"/>
                </a:solidFill>
                <a:round/>
                <a:headEnd/>
                <a:tailEnd/>
              </a:ln>
            </p:spPr>
            <p:txBody>
              <a:bodyPr/>
              <a:lstStyle/>
              <a:p>
                <a:pPr eaLnBrk="0" hangingPunct="0"/>
                <a:endParaRPr lang="en-US"/>
              </a:p>
            </p:txBody>
          </p:sp>
          <p:sp>
            <p:nvSpPr>
              <p:cNvPr id="31997" name="Rectangle 204"/>
              <p:cNvSpPr>
                <a:spLocks noChangeArrowheads="1"/>
              </p:cNvSpPr>
              <p:nvPr/>
            </p:nvSpPr>
            <p:spPr bwMode="auto">
              <a:xfrm>
                <a:off x="434" y="602"/>
                <a:ext cx="824"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PURPOSE STATEMENT: </a:t>
                </a:r>
                <a:endParaRPr lang="en-US"/>
              </a:p>
            </p:txBody>
          </p:sp>
          <p:sp>
            <p:nvSpPr>
              <p:cNvPr id="31998" name="Rectangle 205"/>
              <p:cNvSpPr>
                <a:spLocks noChangeArrowheads="1"/>
              </p:cNvSpPr>
              <p:nvPr/>
            </p:nvSpPr>
            <p:spPr bwMode="auto">
              <a:xfrm>
                <a:off x="1518" y="602"/>
                <a:ext cx="3559" cy="116"/>
              </a:xfrm>
              <a:prstGeom prst="rect">
                <a:avLst/>
              </a:prstGeom>
              <a:noFill/>
              <a:ln w="9525">
                <a:noFill/>
                <a:miter lim="800000"/>
                <a:headEnd/>
                <a:tailEnd/>
              </a:ln>
            </p:spPr>
            <p:txBody>
              <a:bodyPr wrap="none" lIns="0" tIns="0" rIns="0" bIns="0">
                <a:spAutoFit/>
              </a:bodyPr>
              <a:lstStyle/>
              <a:p>
                <a:pPr eaLnBrk="0" hangingPunct="0"/>
                <a:r>
                  <a:rPr lang="en-US" sz="1200">
                    <a:solidFill>
                      <a:srgbClr val="404040"/>
                    </a:solidFill>
                    <a:latin typeface="Calibri" pitchFamily="34" charset="0"/>
                  </a:rPr>
                  <a:t>To enable excluded poor and HIV/AIDS affected populations to increase their productivity and </a:t>
                </a:r>
                <a:endParaRPr lang="en-US" sz="1200"/>
              </a:p>
            </p:txBody>
          </p:sp>
        </p:grpSp>
        <p:sp>
          <p:nvSpPr>
            <p:cNvPr id="31766" name="Rectangle 207"/>
            <p:cNvSpPr>
              <a:spLocks noChangeArrowheads="1"/>
            </p:cNvSpPr>
            <p:nvPr/>
          </p:nvSpPr>
          <p:spPr bwMode="auto">
            <a:xfrm>
              <a:off x="1518" y="712"/>
              <a:ext cx="2105" cy="116"/>
            </a:xfrm>
            <a:prstGeom prst="rect">
              <a:avLst/>
            </a:prstGeom>
            <a:noFill/>
            <a:ln w="9525">
              <a:noFill/>
              <a:miter lim="800000"/>
              <a:headEnd/>
              <a:tailEnd/>
            </a:ln>
          </p:spPr>
          <p:txBody>
            <a:bodyPr wrap="none" lIns="0" tIns="0" rIns="0" bIns="0">
              <a:spAutoFit/>
            </a:bodyPr>
            <a:lstStyle/>
            <a:p>
              <a:pPr eaLnBrk="0" hangingPunct="0"/>
              <a:r>
                <a:rPr lang="en-US" sz="1200">
                  <a:solidFill>
                    <a:srgbClr val="404040"/>
                  </a:solidFill>
                  <a:latin typeface="Calibri" pitchFamily="34" charset="0"/>
                </a:rPr>
                <a:t>access to high value export, regional and local markets.</a:t>
              </a:r>
              <a:endParaRPr lang="en-US" sz="1200"/>
            </a:p>
          </p:txBody>
        </p:sp>
        <p:pic>
          <p:nvPicPr>
            <p:cNvPr id="31767" name="Picture 208"/>
            <p:cNvPicPr>
              <a:picLocks noChangeAspect="1" noChangeArrowheads="1"/>
            </p:cNvPicPr>
            <p:nvPr/>
          </p:nvPicPr>
          <p:blipFill>
            <a:blip r:embed="rId87"/>
            <a:srcRect/>
            <a:stretch>
              <a:fillRect/>
            </a:stretch>
          </p:blipFill>
          <p:spPr bwMode="auto">
            <a:xfrm>
              <a:off x="2512" y="1351"/>
              <a:ext cx="875" cy="334"/>
            </a:xfrm>
            <a:prstGeom prst="rect">
              <a:avLst/>
            </a:prstGeom>
            <a:noFill/>
            <a:ln w="9525">
              <a:noFill/>
              <a:miter lim="800000"/>
              <a:headEnd/>
              <a:tailEnd/>
            </a:ln>
          </p:spPr>
        </p:pic>
        <p:pic>
          <p:nvPicPr>
            <p:cNvPr id="31768" name="Picture 209"/>
            <p:cNvPicPr>
              <a:picLocks noChangeAspect="1" noChangeArrowheads="1"/>
            </p:cNvPicPr>
            <p:nvPr/>
          </p:nvPicPr>
          <p:blipFill>
            <a:blip r:embed="rId88"/>
            <a:srcRect/>
            <a:stretch>
              <a:fillRect/>
            </a:stretch>
          </p:blipFill>
          <p:spPr bwMode="auto">
            <a:xfrm>
              <a:off x="2512" y="1351"/>
              <a:ext cx="875" cy="334"/>
            </a:xfrm>
            <a:prstGeom prst="rect">
              <a:avLst/>
            </a:prstGeom>
            <a:noFill/>
            <a:ln w="9525">
              <a:noFill/>
              <a:miter lim="800000"/>
              <a:headEnd/>
              <a:tailEnd/>
            </a:ln>
          </p:spPr>
        </p:pic>
        <p:pic>
          <p:nvPicPr>
            <p:cNvPr id="31769" name="Picture 210"/>
            <p:cNvPicPr>
              <a:picLocks noChangeAspect="1" noChangeArrowheads="1"/>
            </p:cNvPicPr>
            <p:nvPr/>
          </p:nvPicPr>
          <p:blipFill>
            <a:blip r:embed="rId27"/>
            <a:srcRect/>
            <a:stretch>
              <a:fillRect/>
            </a:stretch>
          </p:blipFill>
          <p:spPr bwMode="auto">
            <a:xfrm>
              <a:off x="2541" y="1370"/>
              <a:ext cx="813" cy="273"/>
            </a:xfrm>
            <a:prstGeom prst="rect">
              <a:avLst/>
            </a:prstGeom>
            <a:noFill/>
            <a:ln w="9525">
              <a:noFill/>
              <a:miter lim="800000"/>
              <a:headEnd/>
              <a:tailEnd/>
            </a:ln>
          </p:spPr>
        </p:pic>
        <p:sp>
          <p:nvSpPr>
            <p:cNvPr id="31770" name="Freeform 211"/>
            <p:cNvSpPr>
              <a:spLocks noEditPoints="1"/>
            </p:cNvSpPr>
            <p:nvPr/>
          </p:nvSpPr>
          <p:spPr bwMode="auto">
            <a:xfrm>
              <a:off x="2539" y="1366"/>
              <a:ext cx="819" cy="280"/>
            </a:xfrm>
            <a:custGeom>
              <a:avLst/>
              <a:gdLst>
                <a:gd name="T0" fmla="*/ 0 w 7207"/>
                <a:gd name="T1" fmla="*/ 0 h 2452"/>
                <a:gd name="T2" fmla="*/ 0 w 7207"/>
                <a:gd name="T3" fmla="*/ 0 h 2452"/>
                <a:gd name="T4" fmla="*/ 0 w 7207"/>
                <a:gd name="T5" fmla="*/ 0 h 2452"/>
                <a:gd name="T6" fmla="*/ 0 w 7207"/>
                <a:gd name="T7" fmla="*/ 0 h 2452"/>
                <a:gd name="T8" fmla="*/ 0 w 7207"/>
                <a:gd name="T9" fmla="*/ 0 h 2452"/>
                <a:gd name="T10" fmla="*/ 0 w 7207"/>
                <a:gd name="T11" fmla="*/ 0 h 2452"/>
                <a:gd name="T12" fmla="*/ 0 w 7207"/>
                <a:gd name="T13" fmla="*/ 0 h 2452"/>
                <a:gd name="T14" fmla="*/ 0 w 7207"/>
                <a:gd name="T15" fmla="*/ 0 h 2452"/>
                <a:gd name="T16" fmla="*/ 0 w 7207"/>
                <a:gd name="T17" fmla="*/ 0 h 2452"/>
                <a:gd name="T18" fmla="*/ 0 w 7207"/>
                <a:gd name="T19" fmla="*/ 0 h 2452"/>
                <a:gd name="T20" fmla="*/ 0 w 7207"/>
                <a:gd name="T21" fmla="*/ 0 h 2452"/>
                <a:gd name="T22" fmla="*/ 0 w 7207"/>
                <a:gd name="T23" fmla="*/ 0 h 2452"/>
                <a:gd name="T24" fmla="*/ 0 w 7207"/>
                <a:gd name="T25" fmla="*/ 0 h 2452"/>
                <a:gd name="T26" fmla="*/ 0 w 7207"/>
                <a:gd name="T27" fmla="*/ 0 h 2452"/>
                <a:gd name="T28" fmla="*/ 0 w 7207"/>
                <a:gd name="T29" fmla="*/ 0 h 2452"/>
                <a:gd name="T30" fmla="*/ 0 w 7207"/>
                <a:gd name="T31" fmla="*/ 0 h 2452"/>
                <a:gd name="T32" fmla="*/ 0 w 7207"/>
                <a:gd name="T33" fmla="*/ 0 h 2452"/>
                <a:gd name="T34" fmla="*/ 0 w 7207"/>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7"/>
                <a:gd name="T55" fmla="*/ 0 h 2452"/>
                <a:gd name="T56" fmla="*/ 7207 w 7207"/>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7" h="2452">
                  <a:moveTo>
                    <a:pt x="0" y="33"/>
                  </a:moveTo>
                  <a:cubicBezTo>
                    <a:pt x="0" y="15"/>
                    <a:pt x="14" y="0"/>
                    <a:pt x="33" y="0"/>
                  </a:cubicBezTo>
                  <a:lnTo>
                    <a:pt x="7174" y="0"/>
                  </a:lnTo>
                  <a:cubicBezTo>
                    <a:pt x="7192" y="0"/>
                    <a:pt x="7207" y="15"/>
                    <a:pt x="7207" y="33"/>
                  </a:cubicBezTo>
                  <a:lnTo>
                    <a:pt x="7207" y="2419"/>
                  </a:lnTo>
                  <a:cubicBezTo>
                    <a:pt x="7207" y="2437"/>
                    <a:pt x="7192" y="2452"/>
                    <a:pt x="7174" y="2452"/>
                  </a:cubicBezTo>
                  <a:lnTo>
                    <a:pt x="33" y="2452"/>
                  </a:lnTo>
                  <a:cubicBezTo>
                    <a:pt x="14" y="2452"/>
                    <a:pt x="0" y="2437"/>
                    <a:pt x="0" y="2419"/>
                  </a:cubicBezTo>
                  <a:lnTo>
                    <a:pt x="0" y="33"/>
                  </a:lnTo>
                  <a:close/>
                  <a:moveTo>
                    <a:pt x="66" y="2419"/>
                  </a:moveTo>
                  <a:lnTo>
                    <a:pt x="33" y="2385"/>
                  </a:lnTo>
                  <a:lnTo>
                    <a:pt x="7174" y="2385"/>
                  </a:lnTo>
                  <a:lnTo>
                    <a:pt x="7140" y="2419"/>
                  </a:lnTo>
                  <a:lnTo>
                    <a:pt x="7140" y="33"/>
                  </a:lnTo>
                  <a:lnTo>
                    <a:pt x="7174" y="66"/>
                  </a:lnTo>
                  <a:lnTo>
                    <a:pt x="33" y="66"/>
                  </a:lnTo>
                  <a:lnTo>
                    <a:pt x="66" y="33"/>
                  </a:lnTo>
                  <a:lnTo>
                    <a:pt x="66"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1771" name="Rectangle 212"/>
            <p:cNvSpPr>
              <a:spLocks noChangeArrowheads="1"/>
            </p:cNvSpPr>
            <p:nvPr/>
          </p:nvSpPr>
          <p:spPr bwMode="auto">
            <a:xfrm>
              <a:off x="2701" y="1446"/>
              <a:ext cx="473" cy="107"/>
            </a:xfrm>
            <a:prstGeom prst="rect">
              <a:avLst/>
            </a:prstGeom>
            <a:noFill/>
            <a:ln w="9525">
              <a:noFill/>
              <a:miter lim="800000"/>
              <a:headEnd/>
              <a:tailEnd/>
            </a:ln>
          </p:spPr>
          <p:txBody>
            <a:bodyPr wrap="none" lIns="0" tIns="0" rIns="0" bIns="0">
              <a:spAutoFit/>
            </a:bodyPr>
            <a:lstStyle/>
            <a:p>
              <a:pPr eaLnBrk="0" hangingPunct="0"/>
              <a:r>
                <a:rPr lang="en-US" sz="1100" b="1">
                  <a:solidFill>
                    <a:srgbClr val="404040"/>
                  </a:solidFill>
                  <a:latin typeface="Calibri" pitchFamily="34" charset="0"/>
                </a:rPr>
                <a:t>Health Issues</a:t>
              </a:r>
              <a:endParaRPr lang="en-US"/>
            </a:p>
          </p:txBody>
        </p:sp>
        <p:sp>
          <p:nvSpPr>
            <p:cNvPr id="31772" name="Freeform 213"/>
            <p:cNvSpPr>
              <a:spLocks noEditPoints="1"/>
            </p:cNvSpPr>
            <p:nvPr/>
          </p:nvSpPr>
          <p:spPr bwMode="auto">
            <a:xfrm>
              <a:off x="2875" y="1144"/>
              <a:ext cx="61" cy="226"/>
            </a:xfrm>
            <a:custGeom>
              <a:avLst/>
              <a:gdLst>
                <a:gd name="T0" fmla="*/ 0 w 539"/>
                <a:gd name="T1" fmla="*/ 0 h 1988"/>
                <a:gd name="T2" fmla="*/ 0 w 539"/>
                <a:gd name="T3" fmla="*/ 0 h 1988"/>
                <a:gd name="T4" fmla="*/ 0 w 539"/>
                <a:gd name="T5" fmla="*/ 0 h 1988"/>
                <a:gd name="T6" fmla="*/ 0 w 539"/>
                <a:gd name="T7" fmla="*/ 0 h 1988"/>
                <a:gd name="T8" fmla="*/ 0 w 539"/>
                <a:gd name="T9" fmla="*/ 0 h 1988"/>
                <a:gd name="T10" fmla="*/ 0 w 539"/>
                <a:gd name="T11" fmla="*/ 0 h 1988"/>
                <a:gd name="T12" fmla="*/ 0 w 539"/>
                <a:gd name="T13" fmla="*/ 0 h 1988"/>
                <a:gd name="T14" fmla="*/ 0 w 539"/>
                <a:gd name="T15" fmla="*/ 0 h 1988"/>
                <a:gd name="T16" fmla="*/ 0 w 539"/>
                <a:gd name="T17" fmla="*/ 0 h 1988"/>
                <a:gd name="T18" fmla="*/ 0 w 539"/>
                <a:gd name="T19" fmla="*/ 0 h 1988"/>
                <a:gd name="T20" fmla="*/ 0 w 539"/>
                <a:gd name="T21" fmla="*/ 0 h 1988"/>
                <a:gd name="T22" fmla="*/ 0 w 539"/>
                <a:gd name="T23" fmla="*/ 0 h 1988"/>
                <a:gd name="T24" fmla="*/ 0 w 539"/>
                <a:gd name="T25" fmla="*/ 0 h 1988"/>
                <a:gd name="T26" fmla="*/ 0 w 539"/>
                <a:gd name="T27" fmla="*/ 0 h 1988"/>
                <a:gd name="T28" fmla="*/ 0 w 539"/>
                <a:gd name="T29" fmla="*/ 0 h 19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9"/>
                <a:gd name="T46" fmla="*/ 0 h 1988"/>
                <a:gd name="T47" fmla="*/ 539 w 539"/>
                <a:gd name="T48" fmla="*/ 1988 h 19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9" h="1988">
                  <a:moveTo>
                    <a:pt x="224" y="1988"/>
                  </a:moveTo>
                  <a:lnTo>
                    <a:pt x="240" y="65"/>
                  </a:lnTo>
                  <a:lnTo>
                    <a:pt x="306" y="66"/>
                  </a:lnTo>
                  <a:lnTo>
                    <a:pt x="290" y="1988"/>
                  </a:lnTo>
                  <a:lnTo>
                    <a:pt x="224" y="1988"/>
                  </a:lnTo>
                  <a:close/>
                  <a:moveTo>
                    <a:pt x="9" y="444"/>
                  </a:moveTo>
                  <a:lnTo>
                    <a:pt x="273" y="0"/>
                  </a:lnTo>
                  <a:lnTo>
                    <a:pt x="530" y="449"/>
                  </a:lnTo>
                  <a:cubicBezTo>
                    <a:pt x="539" y="465"/>
                    <a:pt x="534" y="485"/>
                    <a:pt x="518" y="494"/>
                  </a:cubicBezTo>
                  <a:cubicBezTo>
                    <a:pt x="502" y="503"/>
                    <a:pt x="482" y="498"/>
                    <a:pt x="473" y="482"/>
                  </a:cubicBezTo>
                  <a:lnTo>
                    <a:pt x="244" y="82"/>
                  </a:lnTo>
                  <a:lnTo>
                    <a:pt x="301" y="83"/>
                  </a:lnTo>
                  <a:lnTo>
                    <a:pt x="66" y="478"/>
                  </a:lnTo>
                  <a:cubicBezTo>
                    <a:pt x="57" y="494"/>
                    <a:pt x="36" y="499"/>
                    <a:pt x="21" y="490"/>
                  </a:cubicBezTo>
                  <a:cubicBezTo>
                    <a:pt x="5" y="480"/>
                    <a:pt x="0" y="460"/>
                    <a:pt x="9" y="444"/>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1773" name="Picture 214"/>
            <p:cNvPicPr>
              <a:picLocks noChangeAspect="1" noChangeArrowheads="1"/>
            </p:cNvPicPr>
            <p:nvPr/>
          </p:nvPicPr>
          <p:blipFill>
            <a:blip r:embed="rId89"/>
            <a:srcRect/>
            <a:stretch>
              <a:fillRect/>
            </a:stretch>
          </p:blipFill>
          <p:spPr bwMode="auto">
            <a:xfrm>
              <a:off x="341" y="1668"/>
              <a:ext cx="561" cy="378"/>
            </a:xfrm>
            <a:prstGeom prst="rect">
              <a:avLst/>
            </a:prstGeom>
            <a:noFill/>
            <a:ln w="9525">
              <a:noFill/>
              <a:miter lim="800000"/>
              <a:headEnd/>
              <a:tailEnd/>
            </a:ln>
          </p:spPr>
        </p:pic>
        <p:pic>
          <p:nvPicPr>
            <p:cNvPr id="31774" name="Picture 215"/>
            <p:cNvPicPr>
              <a:picLocks noChangeAspect="1" noChangeArrowheads="1"/>
            </p:cNvPicPr>
            <p:nvPr/>
          </p:nvPicPr>
          <p:blipFill>
            <a:blip r:embed="rId90"/>
            <a:srcRect/>
            <a:stretch>
              <a:fillRect/>
            </a:stretch>
          </p:blipFill>
          <p:spPr bwMode="auto">
            <a:xfrm>
              <a:off x="341" y="1668"/>
              <a:ext cx="561" cy="378"/>
            </a:xfrm>
            <a:prstGeom prst="rect">
              <a:avLst/>
            </a:prstGeom>
            <a:noFill/>
            <a:ln w="9525">
              <a:noFill/>
              <a:miter lim="800000"/>
              <a:headEnd/>
              <a:tailEnd/>
            </a:ln>
          </p:spPr>
        </p:pic>
        <p:pic>
          <p:nvPicPr>
            <p:cNvPr id="31775" name="Picture 216"/>
            <p:cNvPicPr>
              <a:picLocks noChangeAspect="1" noChangeArrowheads="1"/>
            </p:cNvPicPr>
            <p:nvPr/>
          </p:nvPicPr>
          <p:blipFill>
            <a:blip r:embed="rId91"/>
            <a:srcRect/>
            <a:stretch>
              <a:fillRect/>
            </a:stretch>
          </p:blipFill>
          <p:spPr bwMode="auto">
            <a:xfrm>
              <a:off x="383" y="1692"/>
              <a:ext cx="493" cy="303"/>
            </a:xfrm>
            <a:prstGeom prst="rect">
              <a:avLst/>
            </a:prstGeom>
            <a:noFill/>
            <a:ln w="9525">
              <a:noFill/>
              <a:miter lim="800000"/>
              <a:headEnd/>
              <a:tailEnd/>
            </a:ln>
          </p:spPr>
        </p:pic>
        <p:pic>
          <p:nvPicPr>
            <p:cNvPr id="31776" name="Picture 217"/>
            <p:cNvPicPr>
              <a:picLocks noChangeAspect="1" noChangeArrowheads="1"/>
            </p:cNvPicPr>
            <p:nvPr/>
          </p:nvPicPr>
          <p:blipFill>
            <a:blip r:embed="rId92"/>
            <a:srcRect/>
            <a:stretch>
              <a:fillRect/>
            </a:stretch>
          </p:blipFill>
          <p:spPr bwMode="auto">
            <a:xfrm>
              <a:off x="383" y="1692"/>
              <a:ext cx="493" cy="303"/>
            </a:xfrm>
            <a:prstGeom prst="rect">
              <a:avLst/>
            </a:prstGeom>
            <a:noFill/>
            <a:ln w="9525">
              <a:noFill/>
              <a:miter lim="800000"/>
              <a:headEnd/>
              <a:tailEnd/>
            </a:ln>
          </p:spPr>
        </p:pic>
        <p:pic>
          <p:nvPicPr>
            <p:cNvPr id="31777" name="Picture 218"/>
            <p:cNvPicPr>
              <a:picLocks noChangeAspect="1" noChangeArrowheads="1"/>
            </p:cNvPicPr>
            <p:nvPr/>
          </p:nvPicPr>
          <p:blipFill>
            <a:blip r:embed="rId93"/>
            <a:srcRect/>
            <a:stretch>
              <a:fillRect/>
            </a:stretch>
          </p:blipFill>
          <p:spPr bwMode="auto">
            <a:xfrm>
              <a:off x="370" y="1687"/>
              <a:ext cx="499" cy="315"/>
            </a:xfrm>
            <a:prstGeom prst="rect">
              <a:avLst/>
            </a:prstGeom>
            <a:noFill/>
            <a:ln w="9525">
              <a:noFill/>
              <a:miter lim="800000"/>
              <a:headEnd/>
              <a:tailEnd/>
            </a:ln>
          </p:spPr>
        </p:pic>
        <p:sp>
          <p:nvSpPr>
            <p:cNvPr id="31778" name="Freeform 219"/>
            <p:cNvSpPr>
              <a:spLocks noEditPoints="1"/>
            </p:cNvSpPr>
            <p:nvPr/>
          </p:nvSpPr>
          <p:spPr bwMode="auto">
            <a:xfrm>
              <a:off x="368" y="1683"/>
              <a:ext cx="505" cy="323"/>
            </a:xfrm>
            <a:custGeom>
              <a:avLst/>
              <a:gdLst>
                <a:gd name="T0" fmla="*/ 0 w 4440"/>
                <a:gd name="T1" fmla="*/ 0 h 2834"/>
                <a:gd name="T2" fmla="*/ 0 w 4440"/>
                <a:gd name="T3" fmla="*/ 0 h 2834"/>
                <a:gd name="T4" fmla="*/ 0 w 4440"/>
                <a:gd name="T5" fmla="*/ 0 h 2834"/>
                <a:gd name="T6" fmla="*/ 0 w 4440"/>
                <a:gd name="T7" fmla="*/ 0 h 2834"/>
                <a:gd name="T8" fmla="*/ 0 w 4440"/>
                <a:gd name="T9" fmla="*/ 0 h 2834"/>
                <a:gd name="T10" fmla="*/ 0 w 4440"/>
                <a:gd name="T11" fmla="*/ 0 h 2834"/>
                <a:gd name="T12" fmla="*/ 0 w 4440"/>
                <a:gd name="T13" fmla="*/ 0 h 2834"/>
                <a:gd name="T14" fmla="*/ 0 w 4440"/>
                <a:gd name="T15" fmla="*/ 0 h 2834"/>
                <a:gd name="T16" fmla="*/ 0 w 4440"/>
                <a:gd name="T17" fmla="*/ 0 h 2834"/>
                <a:gd name="T18" fmla="*/ 0 w 4440"/>
                <a:gd name="T19" fmla="*/ 0 h 2834"/>
                <a:gd name="T20" fmla="*/ 0 w 4440"/>
                <a:gd name="T21" fmla="*/ 0 h 2834"/>
                <a:gd name="T22" fmla="*/ 0 w 4440"/>
                <a:gd name="T23" fmla="*/ 0 h 2834"/>
                <a:gd name="T24" fmla="*/ 0 w 4440"/>
                <a:gd name="T25" fmla="*/ 0 h 2834"/>
                <a:gd name="T26" fmla="*/ 0 w 4440"/>
                <a:gd name="T27" fmla="*/ 0 h 2834"/>
                <a:gd name="T28" fmla="*/ 0 w 4440"/>
                <a:gd name="T29" fmla="*/ 0 h 2834"/>
                <a:gd name="T30" fmla="*/ 0 w 4440"/>
                <a:gd name="T31" fmla="*/ 0 h 2834"/>
                <a:gd name="T32" fmla="*/ 0 w 4440"/>
                <a:gd name="T33" fmla="*/ 0 h 2834"/>
                <a:gd name="T34" fmla="*/ 0 w 4440"/>
                <a:gd name="T35" fmla="*/ 0 h 28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40"/>
                <a:gd name="T55" fmla="*/ 0 h 2834"/>
                <a:gd name="T56" fmla="*/ 4440 w 4440"/>
                <a:gd name="T57" fmla="*/ 2834 h 28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40" h="2834">
                  <a:moveTo>
                    <a:pt x="0" y="33"/>
                  </a:moveTo>
                  <a:cubicBezTo>
                    <a:pt x="0" y="15"/>
                    <a:pt x="15" y="0"/>
                    <a:pt x="33" y="0"/>
                  </a:cubicBezTo>
                  <a:lnTo>
                    <a:pt x="4407" y="0"/>
                  </a:lnTo>
                  <a:cubicBezTo>
                    <a:pt x="4425" y="0"/>
                    <a:pt x="4440" y="15"/>
                    <a:pt x="4440" y="33"/>
                  </a:cubicBezTo>
                  <a:lnTo>
                    <a:pt x="4440" y="2800"/>
                  </a:lnTo>
                  <a:cubicBezTo>
                    <a:pt x="4440" y="2819"/>
                    <a:pt x="4425" y="2834"/>
                    <a:pt x="4407" y="2834"/>
                  </a:cubicBezTo>
                  <a:lnTo>
                    <a:pt x="33" y="2834"/>
                  </a:lnTo>
                  <a:cubicBezTo>
                    <a:pt x="15" y="2834"/>
                    <a:pt x="0" y="2819"/>
                    <a:pt x="0" y="2800"/>
                  </a:cubicBezTo>
                  <a:lnTo>
                    <a:pt x="0" y="33"/>
                  </a:lnTo>
                  <a:close/>
                  <a:moveTo>
                    <a:pt x="66" y="2800"/>
                  </a:moveTo>
                  <a:lnTo>
                    <a:pt x="33" y="2767"/>
                  </a:lnTo>
                  <a:lnTo>
                    <a:pt x="4407" y="2767"/>
                  </a:lnTo>
                  <a:lnTo>
                    <a:pt x="4374" y="2800"/>
                  </a:lnTo>
                  <a:lnTo>
                    <a:pt x="4374" y="33"/>
                  </a:lnTo>
                  <a:lnTo>
                    <a:pt x="4407" y="66"/>
                  </a:lnTo>
                  <a:lnTo>
                    <a:pt x="33" y="66"/>
                  </a:lnTo>
                  <a:lnTo>
                    <a:pt x="66" y="33"/>
                  </a:lnTo>
                  <a:lnTo>
                    <a:pt x="66" y="2800"/>
                  </a:lnTo>
                  <a:close/>
                </a:path>
              </a:pathLst>
            </a:custGeom>
            <a:solidFill>
              <a:srgbClr val="46AAC5"/>
            </a:solidFill>
            <a:ln w="0">
              <a:solidFill>
                <a:srgbClr val="46AAC5"/>
              </a:solidFill>
              <a:round/>
              <a:headEnd/>
              <a:tailEnd/>
            </a:ln>
          </p:spPr>
          <p:txBody>
            <a:bodyPr/>
            <a:lstStyle/>
            <a:p>
              <a:pPr eaLnBrk="0" hangingPunct="0"/>
              <a:endParaRPr lang="en-US"/>
            </a:p>
          </p:txBody>
        </p:sp>
        <p:sp>
          <p:nvSpPr>
            <p:cNvPr id="31779" name="Rectangle 220"/>
            <p:cNvSpPr>
              <a:spLocks noChangeArrowheads="1"/>
            </p:cNvSpPr>
            <p:nvPr/>
          </p:nvSpPr>
          <p:spPr bwMode="auto">
            <a:xfrm>
              <a:off x="451" y="1727"/>
              <a:ext cx="33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Poor quality </a:t>
              </a:r>
              <a:endParaRPr lang="en-US"/>
            </a:p>
          </p:txBody>
        </p:sp>
        <p:sp>
          <p:nvSpPr>
            <p:cNvPr id="31780" name="Rectangle 221"/>
            <p:cNvSpPr>
              <a:spLocks noChangeArrowheads="1"/>
            </p:cNvSpPr>
            <p:nvPr/>
          </p:nvSpPr>
          <p:spPr bwMode="auto">
            <a:xfrm>
              <a:off x="549" y="1801"/>
              <a:ext cx="17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 low </a:t>
              </a:r>
              <a:endParaRPr lang="en-US"/>
            </a:p>
          </p:txBody>
        </p:sp>
        <p:sp>
          <p:nvSpPr>
            <p:cNvPr id="31781" name="Rectangle 222"/>
            <p:cNvSpPr>
              <a:spLocks noChangeArrowheads="1"/>
            </p:cNvSpPr>
            <p:nvPr/>
          </p:nvSpPr>
          <p:spPr bwMode="auto">
            <a:xfrm>
              <a:off x="516" y="1874"/>
              <a:ext cx="217"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volume</a:t>
              </a:r>
              <a:endParaRPr lang="en-US"/>
            </a:p>
          </p:txBody>
        </p:sp>
        <p:sp>
          <p:nvSpPr>
            <p:cNvPr id="31782" name="Freeform 223"/>
            <p:cNvSpPr>
              <a:spLocks noEditPoints="1"/>
            </p:cNvSpPr>
            <p:nvPr/>
          </p:nvSpPr>
          <p:spPr bwMode="auto">
            <a:xfrm>
              <a:off x="657" y="2004"/>
              <a:ext cx="62" cy="92"/>
            </a:xfrm>
            <a:custGeom>
              <a:avLst/>
              <a:gdLst>
                <a:gd name="T0" fmla="*/ 0 w 540"/>
                <a:gd name="T1" fmla="*/ 0 h 804"/>
                <a:gd name="T2" fmla="*/ 0 w 540"/>
                <a:gd name="T3" fmla="*/ 0 h 804"/>
                <a:gd name="T4" fmla="*/ 0 w 540"/>
                <a:gd name="T5" fmla="*/ 0 h 804"/>
                <a:gd name="T6" fmla="*/ 0 w 540"/>
                <a:gd name="T7" fmla="*/ 0 h 804"/>
                <a:gd name="T8" fmla="*/ 0 w 540"/>
                <a:gd name="T9" fmla="*/ 0 h 804"/>
                <a:gd name="T10" fmla="*/ 0 w 540"/>
                <a:gd name="T11" fmla="*/ 0 h 804"/>
                <a:gd name="T12" fmla="*/ 0 w 540"/>
                <a:gd name="T13" fmla="*/ 0 h 804"/>
                <a:gd name="T14" fmla="*/ 0 w 540"/>
                <a:gd name="T15" fmla="*/ 0 h 804"/>
                <a:gd name="T16" fmla="*/ 0 w 540"/>
                <a:gd name="T17" fmla="*/ 0 h 804"/>
                <a:gd name="T18" fmla="*/ 0 w 540"/>
                <a:gd name="T19" fmla="*/ 0 h 804"/>
                <a:gd name="T20" fmla="*/ 0 w 540"/>
                <a:gd name="T21" fmla="*/ 0 h 804"/>
                <a:gd name="T22" fmla="*/ 0 w 540"/>
                <a:gd name="T23" fmla="*/ 0 h 804"/>
                <a:gd name="T24" fmla="*/ 0 w 540"/>
                <a:gd name="T25" fmla="*/ 0 h 804"/>
                <a:gd name="T26" fmla="*/ 0 w 540"/>
                <a:gd name="T27" fmla="*/ 0 h 804"/>
                <a:gd name="T28" fmla="*/ 0 w 540"/>
                <a:gd name="T29" fmla="*/ 0 h 8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804"/>
                <a:gd name="T47" fmla="*/ 540 w 540"/>
                <a:gd name="T48" fmla="*/ 804 h 8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804">
                  <a:moveTo>
                    <a:pt x="233" y="803"/>
                  </a:moveTo>
                  <a:lnTo>
                    <a:pt x="241" y="66"/>
                  </a:lnTo>
                  <a:lnTo>
                    <a:pt x="307" y="66"/>
                  </a:lnTo>
                  <a:lnTo>
                    <a:pt x="299" y="804"/>
                  </a:lnTo>
                  <a:lnTo>
                    <a:pt x="233" y="803"/>
                  </a:lnTo>
                  <a:close/>
                  <a:moveTo>
                    <a:pt x="9" y="444"/>
                  </a:moveTo>
                  <a:lnTo>
                    <a:pt x="274" y="0"/>
                  </a:lnTo>
                  <a:lnTo>
                    <a:pt x="530" y="450"/>
                  </a:lnTo>
                  <a:cubicBezTo>
                    <a:pt x="540" y="465"/>
                    <a:pt x="534" y="486"/>
                    <a:pt x="518" y="495"/>
                  </a:cubicBezTo>
                  <a:cubicBezTo>
                    <a:pt x="502" y="504"/>
                    <a:pt x="482" y="498"/>
                    <a:pt x="473" y="482"/>
                  </a:cubicBezTo>
                  <a:lnTo>
                    <a:pt x="245" y="82"/>
                  </a:lnTo>
                  <a:lnTo>
                    <a:pt x="302" y="83"/>
                  </a:lnTo>
                  <a:lnTo>
                    <a:pt x="66" y="478"/>
                  </a:lnTo>
                  <a:cubicBezTo>
                    <a:pt x="57" y="494"/>
                    <a:pt x="36" y="499"/>
                    <a:pt x="21" y="490"/>
                  </a:cubicBezTo>
                  <a:cubicBezTo>
                    <a:pt x="5" y="480"/>
                    <a:pt x="0" y="460"/>
                    <a:pt x="9" y="444"/>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1783" name="Picture 224"/>
            <p:cNvPicPr>
              <a:picLocks noChangeAspect="1" noChangeArrowheads="1"/>
            </p:cNvPicPr>
            <p:nvPr/>
          </p:nvPicPr>
          <p:blipFill>
            <a:blip r:embed="rId94"/>
            <a:srcRect/>
            <a:stretch>
              <a:fillRect/>
            </a:stretch>
          </p:blipFill>
          <p:spPr bwMode="auto">
            <a:xfrm>
              <a:off x="1833" y="2846"/>
              <a:ext cx="606" cy="424"/>
            </a:xfrm>
            <a:prstGeom prst="rect">
              <a:avLst/>
            </a:prstGeom>
            <a:noFill/>
            <a:ln w="9525">
              <a:noFill/>
              <a:miter lim="800000"/>
              <a:headEnd/>
              <a:tailEnd/>
            </a:ln>
          </p:spPr>
        </p:pic>
        <p:pic>
          <p:nvPicPr>
            <p:cNvPr id="31784" name="Picture 225"/>
            <p:cNvPicPr>
              <a:picLocks noChangeAspect="1" noChangeArrowheads="1"/>
            </p:cNvPicPr>
            <p:nvPr/>
          </p:nvPicPr>
          <p:blipFill>
            <a:blip r:embed="rId95"/>
            <a:srcRect/>
            <a:stretch>
              <a:fillRect/>
            </a:stretch>
          </p:blipFill>
          <p:spPr bwMode="auto">
            <a:xfrm>
              <a:off x="1833" y="2846"/>
              <a:ext cx="606" cy="424"/>
            </a:xfrm>
            <a:prstGeom prst="rect">
              <a:avLst/>
            </a:prstGeom>
            <a:noFill/>
            <a:ln w="9525">
              <a:noFill/>
              <a:miter lim="800000"/>
              <a:headEnd/>
              <a:tailEnd/>
            </a:ln>
          </p:spPr>
        </p:pic>
        <p:pic>
          <p:nvPicPr>
            <p:cNvPr id="31785" name="Picture 226"/>
            <p:cNvPicPr>
              <a:picLocks noChangeAspect="1" noChangeArrowheads="1"/>
            </p:cNvPicPr>
            <p:nvPr/>
          </p:nvPicPr>
          <p:blipFill>
            <a:blip r:embed="rId96"/>
            <a:srcRect/>
            <a:stretch>
              <a:fillRect/>
            </a:stretch>
          </p:blipFill>
          <p:spPr bwMode="auto">
            <a:xfrm>
              <a:off x="1881" y="2820"/>
              <a:ext cx="525" cy="448"/>
            </a:xfrm>
            <a:prstGeom prst="rect">
              <a:avLst/>
            </a:prstGeom>
            <a:noFill/>
            <a:ln w="9525">
              <a:noFill/>
              <a:miter lim="800000"/>
              <a:headEnd/>
              <a:tailEnd/>
            </a:ln>
          </p:spPr>
        </p:pic>
        <p:pic>
          <p:nvPicPr>
            <p:cNvPr id="31786" name="Picture 227"/>
            <p:cNvPicPr>
              <a:picLocks noChangeAspect="1" noChangeArrowheads="1"/>
            </p:cNvPicPr>
            <p:nvPr/>
          </p:nvPicPr>
          <p:blipFill>
            <a:blip r:embed="rId97"/>
            <a:srcRect/>
            <a:stretch>
              <a:fillRect/>
            </a:stretch>
          </p:blipFill>
          <p:spPr bwMode="auto">
            <a:xfrm>
              <a:off x="1881" y="2820"/>
              <a:ext cx="525" cy="448"/>
            </a:xfrm>
            <a:prstGeom prst="rect">
              <a:avLst/>
            </a:prstGeom>
            <a:noFill/>
            <a:ln w="9525">
              <a:noFill/>
              <a:miter lim="800000"/>
              <a:headEnd/>
              <a:tailEnd/>
            </a:ln>
          </p:spPr>
        </p:pic>
        <p:pic>
          <p:nvPicPr>
            <p:cNvPr id="31787" name="Picture 228"/>
            <p:cNvPicPr>
              <a:picLocks noChangeAspect="1" noChangeArrowheads="1"/>
            </p:cNvPicPr>
            <p:nvPr/>
          </p:nvPicPr>
          <p:blipFill>
            <a:blip r:embed="rId98"/>
            <a:srcRect/>
            <a:stretch>
              <a:fillRect/>
            </a:stretch>
          </p:blipFill>
          <p:spPr bwMode="auto">
            <a:xfrm>
              <a:off x="1864" y="2864"/>
              <a:ext cx="544" cy="362"/>
            </a:xfrm>
            <a:prstGeom prst="rect">
              <a:avLst/>
            </a:prstGeom>
            <a:noFill/>
            <a:ln w="9525">
              <a:noFill/>
              <a:miter lim="800000"/>
              <a:headEnd/>
              <a:tailEnd/>
            </a:ln>
          </p:spPr>
        </p:pic>
        <p:sp>
          <p:nvSpPr>
            <p:cNvPr id="31788" name="Freeform 229"/>
            <p:cNvSpPr>
              <a:spLocks noEditPoints="1"/>
            </p:cNvSpPr>
            <p:nvPr/>
          </p:nvSpPr>
          <p:spPr bwMode="auto">
            <a:xfrm>
              <a:off x="1861" y="2861"/>
              <a:ext cx="550" cy="369"/>
            </a:xfrm>
            <a:custGeom>
              <a:avLst/>
              <a:gdLst>
                <a:gd name="T0" fmla="*/ 0 w 4838"/>
                <a:gd name="T1" fmla="*/ 0 h 3247"/>
                <a:gd name="T2" fmla="*/ 0 w 4838"/>
                <a:gd name="T3" fmla="*/ 0 h 3247"/>
                <a:gd name="T4" fmla="*/ 0 w 4838"/>
                <a:gd name="T5" fmla="*/ 0 h 3247"/>
                <a:gd name="T6" fmla="*/ 0 w 4838"/>
                <a:gd name="T7" fmla="*/ 0 h 3247"/>
                <a:gd name="T8" fmla="*/ 0 w 4838"/>
                <a:gd name="T9" fmla="*/ 0 h 3247"/>
                <a:gd name="T10" fmla="*/ 0 w 4838"/>
                <a:gd name="T11" fmla="*/ 0 h 3247"/>
                <a:gd name="T12" fmla="*/ 0 w 4838"/>
                <a:gd name="T13" fmla="*/ 0 h 3247"/>
                <a:gd name="T14" fmla="*/ 0 w 4838"/>
                <a:gd name="T15" fmla="*/ 0 h 3247"/>
                <a:gd name="T16" fmla="*/ 0 w 4838"/>
                <a:gd name="T17" fmla="*/ 0 h 3247"/>
                <a:gd name="T18" fmla="*/ 0 w 4838"/>
                <a:gd name="T19" fmla="*/ 0 h 3247"/>
                <a:gd name="T20" fmla="*/ 0 w 4838"/>
                <a:gd name="T21" fmla="*/ 0 h 3247"/>
                <a:gd name="T22" fmla="*/ 0 w 4838"/>
                <a:gd name="T23" fmla="*/ 0 h 3247"/>
                <a:gd name="T24" fmla="*/ 0 w 4838"/>
                <a:gd name="T25" fmla="*/ 0 h 3247"/>
                <a:gd name="T26" fmla="*/ 0 w 4838"/>
                <a:gd name="T27" fmla="*/ 0 h 3247"/>
                <a:gd name="T28" fmla="*/ 0 w 4838"/>
                <a:gd name="T29" fmla="*/ 0 h 3247"/>
                <a:gd name="T30" fmla="*/ 0 w 4838"/>
                <a:gd name="T31" fmla="*/ 0 h 3247"/>
                <a:gd name="T32" fmla="*/ 0 w 4838"/>
                <a:gd name="T33" fmla="*/ 0 h 3247"/>
                <a:gd name="T34" fmla="*/ 0 w 4838"/>
                <a:gd name="T35" fmla="*/ 0 h 3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38"/>
                <a:gd name="T55" fmla="*/ 0 h 3247"/>
                <a:gd name="T56" fmla="*/ 4838 w 4838"/>
                <a:gd name="T57" fmla="*/ 3247 h 3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38" h="3247">
                  <a:moveTo>
                    <a:pt x="0" y="34"/>
                  </a:moveTo>
                  <a:cubicBezTo>
                    <a:pt x="0" y="15"/>
                    <a:pt x="15" y="0"/>
                    <a:pt x="33" y="0"/>
                  </a:cubicBezTo>
                  <a:lnTo>
                    <a:pt x="4805" y="0"/>
                  </a:lnTo>
                  <a:cubicBezTo>
                    <a:pt x="4823" y="0"/>
                    <a:pt x="4838" y="15"/>
                    <a:pt x="4838" y="34"/>
                  </a:cubicBezTo>
                  <a:lnTo>
                    <a:pt x="4838" y="3214"/>
                  </a:lnTo>
                  <a:cubicBezTo>
                    <a:pt x="4838" y="3233"/>
                    <a:pt x="4823" y="3247"/>
                    <a:pt x="4805" y="3247"/>
                  </a:cubicBezTo>
                  <a:lnTo>
                    <a:pt x="33" y="3247"/>
                  </a:lnTo>
                  <a:cubicBezTo>
                    <a:pt x="15" y="3247"/>
                    <a:pt x="0" y="3233"/>
                    <a:pt x="0" y="3214"/>
                  </a:cubicBezTo>
                  <a:lnTo>
                    <a:pt x="0" y="34"/>
                  </a:lnTo>
                  <a:close/>
                  <a:moveTo>
                    <a:pt x="66" y="3214"/>
                  </a:moveTo>
                  <a:lnTo>
                    <a:pt x="33" y="3181"/>
                  </a:lnTo>
                  <a:lnTo>
                    <a:pt x="4805" y="3181"/>
                  </a:lnTo>
                  <a:lnTo>
                    <a:pt x="4772" y="3214"/>
                  </a:lnTo>
                  <a:lnTo>
                    <a:pt x="4772" y="34"/>
                  </a:lnTo>
                  <a:lnTo>
                    <a:pt x="4805" y="67"/>
                  </a:lnTo>
                  <a:lnTo>
                    <a:pt x="33" y="67"/>
                  </a:lnTo>
                  <a:lnTo>
                    <a:pt x="66" y="34"/>
                  </a:lnTo>
                  <a:lnTo>
                    <a:pt x="66" y="3214"/>
                  </a:lnTo>
                  <a:close/>
                </a:path>
              </a:pathLst>
            </a:custGeom>
            <a:solidFill>
              <a:srgbClr val="46AAC5"/>
            </a:solidFill>
            <a:ln w="0">
              <a:solidFill>
                <a:srgbClr val="46AAC5"/>
              </a:solidFill>
              <a:round/>
              <a:headEnd/>
              <a:tailEnd/>
            </a:ln>
          </p:spPr>
          <p:txBody>
            <a:bodyPr/>
            <a:lstStyle/>
            <a:p>
              <a:pPr eaLnBrk="0" hangingPunct="0"/>
              <a:endParaRPr lang="en-US"/>
            </a:p>
          </p:txBody>
        </p:sp>
        <p:sp>
          <p:nvSpPr>
            <p:cNvPr id="31789" name="Rectangle 230"/>
            <p:cNvSpPr>
              <a:spLocks noChangeArrowheads="1"/>
            </p:cNvSpPr>
            <p:nvPr/>
          </p:nvSpPr>
          <p:spPr bwMode="auto">
            <a:xfrm>
              <a:off x="2077" y="2854"/>
              <a:ext cx="12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Low </a:t>
              </a:r>
              <a:endParaRPr lang="en-US"/>
            </a:p>
          </p:txBody>
        </p:sp>
        <p:sp>
          <p:nvSpPr>
            <p:cNvPr id="31790" name="Rectangle 231"/>
            <p:cNvSpPr>
              <a:spLocks noChangeArrowheads="1"/>
            </p:cNvSpPr>
            <p:nvPr/>
          </p:nvSpPr>
          <p:spPr bwMode="auto">
            <a:xfrm>
              <a:off x="1948" y="2928"/>
              <a:ext cx="36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awareness or </a:t>
              </a:r>
              <a:endParaRPr lang="en-US"/>
            </a:p>
          </p:txBody>
        </p:sp>
        <p:sp>
          <p:nvSpPr>
            <p:cNvPr id="31791" name="Rectangle 232"/>
            <p:cNvSpPr>
              <a:spLocks noChangeArrowheads="1"/>
            </p:cNvSpPr>
            <p:nvPr/>
          </p:nvSpPr>
          <p:spPr bwMode="auto">
            <a:xfrm>
              <a:off x="1983" y="3001"/>
              <a:ext cx="307"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availability </a:t>
              </a:r>
              <a:endParaRPr lang="en-US"/>
            </a:p>
          </p:txBody>
        </p:sp>
        <p:sp>
          <p:nvSpPr>
            <p:cNvPr id="31792" name="Rectangle 233"/>
            <p:cNvSpPr>
              <a:spLocks noChangeArrowheads="1"/>
            </p:cNvSpPr>
            <p:nvPr/>
          </p:nvSpPr>
          <p:spPr bwMode="auto">
            <a:xfrm>
              <a:off x="1970" y="3075"/>
              <a:ext cx="328"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appropriate </a:t>
              </a:r>
              <a:endParaRPr lang="en-US"/>
            </a:p>
          </p:txBody>
        </p:sp>
        <p:sp>
          <p:nvSpPr>
            <p:cNvPr id="31793" name="Rectangle 234"/>
            <p:cNvSpPr>
              <a:spLocks noChangeArrowheads="1"/>
            </p:cNvSpPr>
            <p:nvPr/>
          </p:nvSpPr>
          <p:spPr bwMode="auto">
            <a:xfrm>
              <a:off x="2056" y="3148"/>
              <a:ext cx="15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credit</a:t>
              </a:r>
              <a:endParaRPr lang="en-US"/>
            </a:p>
          </p:txBody>
        </p:sp>
        <p:sp>
          <p:nvSpPr>
            <p:cNvPr id="31794" name="Freeform 235"/>
            <p:cNvSpPr>
              <a:spLocks noEditPoints="1"/>
            </p:cNvSpPr>
            <p:nvPr/>
          </p:nvSpPr>
          <p:spPr bwMode="auto">
            <a:xfrm>
              <a:off x="2041" y="2366"/>
              <a:ext cx="76" cy="499"/>
            </a:xfrm>
            <a:custGeom>
              <a:avLst/>
              <a:gdLst>
                <a:gd name="T0" fmla="*/ 0 w 664"/>
                <a:gd name="T1" fmla="*/ 0 h 4377"/>
                <a:gd name="T2" fmla="*/ 0 w 664"/>
                <a:gd name="T3" fmla="*/ 0 h 4377"/>
                <a:gd name="T4" fmla="*/ 0 w 664"/>
                <a:gd name="T5" fmla="*/ 0 h 4377"/>
                <a:gd name="T6" fmla="*/ 0 w 664"/>
                <a:gd name="T7" fmla="*/ 0 h 4377"/>
                <a:gd name="T8" fmla="*/ 0 w 664"/>
                <a:gd name="T9" fmla="*/ 0 h 4377"/>
                <a:gd name="T10" fmla="*/ 0 w 664"/>
                <a:gd name="T11" fmla="*/ 0 h 4377"/>
                <a:gd name="T12" fmla="*/ 0 w 664"/>
                <a:gd name="T13" fmla="*/ 0 h 4377"/>
                <a:gd name="T14" fmla="*/ 0 w 664"/>
                <a:gd name="T15" fmla="*/ 0 h 4377"/>
                <a:gd name="T16" fmla="*/ 0 w 664"/>
                <a:gd name="T17" fmla="*/ 0 h 4377"/>
                <a:gd name="T18" fmla="*/ 0 w 664"/>
                <a:gd name="T19" fmla="*/ 0 h 4377"/>
                <a:gd name="T20" fmla="*/ 0 w 664"/>
                <a:gd name="T21" fmla="*/ 0 h 4377"/>
                <a:gd name="T22" fmla="*/ 0 w 664"/>
                <a:gd name="T23" fmla="*/ 0 h 4377"/>
                <a:gd name="T24" fmla="*/ 0 w 664"/>
                <a:gd name="T25" fmla="*/ 0 h 4377"/>
                <a:gd name="T26" fmla="*/ 0 w 664"/>
                <a:gd name="T27" fmla="*/ 0 h 4377"/>
                <a:gd name="T28" fmla="*/ 0 w 664"/>
                <a:gd name="T29" fmla="*/ 0 h 43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4"/>
                <a:gd name="T46" fmla="*/ 0 h 4377"/>
                <a:gd name="T47" fmla="*/ 664 w 664"/>
                <a:gd name="T48" fmla="*/ 4377 h 43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4" h="4377">
                  <a:moveTo>
                    <a:pt x="0" y="4371"/>
                  </a:moveTo>
                  <a:lnTo>
                    <a:pt x="400" y="62"/>
                  </a:lnTo>
                  <a:lnTo>
                    <a:pt x="466" y="68"/>
                  </a:lnTo>
                  <a:lnTo>
                    <a:pt x="66" y="4377"/>
                  </a:lnTo>
                  <a:lnTo>
                    <a:pt x="0" y="4371"/>
                  </a:lnTo>
                  <a:close/>
                  <a:moveTo>
                    <a:pt x="138" y="421"/>
                  </a:moveTo>
                  <a:lnTo>
                    <a:pt x="439" y="0"/>
                  </a:lnTo>
                  <a:lnTo>
                    <a:pt x="657" y="469"/>
                  </a:lnTo>
                  <a:cubicBezTo>
                    <a:pt x="664" y="485"/>
                    <a:pt x="657" y="505"/>
                    <a:pt x="641" y="513"/>
                  </a:cubicBezTo>
                  <a:cubicBezTo>
                    <a:pt x="624" y="520"/>
                    <a:pt x="604" y="513"/>
                    <a:pt x="597" y="497"/>
                  </a:cubicBezTo>
                  <a:lnTo>
                    <a:pt x="402" y="79"/>
                  </a:lnTo>
                  <a:lnTo>
                    <a:pt x="459" y="85"/>
                  </a:lnTo>
                  <a:lnTo>
                    <a:pt x="192" y="459"/>
                  </a:lnTo>
                  <a:cubicBezTo>
                    <a:pt x="181" y="474"/>
                    <a:pt x="160" y="477"/>
                    <a:pt x="146" y="467"/>
                  </a:cubicBezTo>
                  <a:cubicBezTo>
                    <a:pt x="131" y="456"/>
                    <a:pt x="127" y="435"/>
                    <a:pt x="138" y="4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795" name="Freeform 236"/>
            <p:cNvSpPr>
              <a:spLocks noEditPoints="1"/>
            </p:cNvSpPr>
            <p:nvPr/>
          </p:nvSpPr>
          <p:spPr bwMode="auto">
            <a:xfrm>
              <a:off x="1093" y="3046"/>
              <a:ext cx="771" cy="501"/>
            </a:xfrm>
            <a:custGeom>
              <a:avLst/>
              <a:gdLst>
                <a:gd name="T0" fmla="*/ 0 w 6778"/>
                <a:gd name="T1" fmla="*/ 0 h 4401"/>
                <a:gd name="T2" fmla="*/ 0 w 6778"/>
                <a:gd name="T3" fmla="*/ 0 h 4401"/>
                <a:gd name="T4" fmla="*/ 0 w 6778"/>
                <a:gd name="T5" fmla="*/ 0 h 4401"/>
                <a:gd name="T6" fmla="*/ 0 w 6778"/>
                <a:gd name="T7" fmla="*/ 0 h 4401"/>
                <a:gd name="T8" fmla="*/ 0 w 6778"/>
                <a:gd name="T9" fmla="*/ 0 h 4401"/>
                <a:gd name="T10" fmla="*/ 0 w 6778"/>
                <a:gd name="T11" fmla="*/ 0 h 4401"/>
                <a:gd name="T12" fmla="*/ 0 w 6778"/>
                <a:gd name="T13" fmla="*/ 0 h 4401"/>
                <a:gd name="T14" fmla="*/ 0 w 6778"/>
                <a:gd name="T15" fmla="*/ 0 h 4401"/>
                <a:gd name="T16" fmla="*/ 0 w 6778"/>
                <a:gd name="T17" fmla="*/ 0 h 4401"/>
                <a:gd name="T18" fmla="*/ 0 w 6778"/>
                <a:gd name="T19" fmla="*/ 0 h 4401"/>
                <a:gd name="T20" fmla="*/ 0 w 6778"/>
                <a:gd name="T21" fmla="*/ 0 h 4401"/>
                <a:gd name="T22" fmla="*/ 0 w 6778"/>
                <a:gd name="T23" fmla="*/ 0 h 4401"/>
                <a:gd name="T24" fmla="*/ 0 w 6778"/>
                <a:gd name="T25" fmla="*/ 0 h 4401"/>
                <a:gd name="T26" fmla="*/ 0 w 6778"/>
                <a:gd name="T27" fmla="*/ 0 h 4401"/>
                <a:gd name="T28" fmla="*/ 0 w 6778"/>
                <a:gd name="T29" fmla="*/ 0 h 44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78"/>
                <a:gd name="T46" fmla="*/ 0 h 4401"/>
                <a:gd name="T47" fmla="*/ 6778 w 6778"/>
                <a:gd name="T48" fmla="*/ 4401 h 44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78" h="4401">
                  <a:moveTo>
                    <a:pt x="0" y="4346"/>
                  </a:moveTo>
                  <a:lnTo>
                    <a:pt x="6705" y="8"/>
                  </a:lnTo>
                  <a:lnTo>
                    <a:pt x="6741" y="63"/>
                  </a:lnTo>
                  <a:lnTo>
                    <a:pt x="36" y="4401"/>
                  </a:lnTo>
                  <a:lnTo>
                    <a:pt x="0" y="4346"/>
                  </a:lnTo>
                  <a:close/>
                  <a:moveTo>
                    <a:pt x="6262" y="24"/>
                  </a:moveTo>
                  <a:lnTo>
                    <a:pt x="6778" y="0"/>
                  </a:lnTo>
                  <a:lnTo>
                    <a:pt x="6545" y="461"/>
                  </a:lnTo>
                  <a:cubicBezTo>
                    <a:pt x="6536" y="478"/>
                    <a:pt x="6517" y="484"/>
                    <a:pt x="6500" y="476"/>
                  </a:cubicBezTo>
                  <a:cubicBezTo>
                    <a:pt x="6484" y="468"/>
                    <a:pt x="6477" y="448"/>
                    <a:pt x="6486" y="431"/>
                  </a:cubicBezTo>
                  <a:lnTo>
                    <a:pt x="6693" y="21"/>
                  </a:lnTo>
                  <a:lnTo>
                    <a:pt x="6725" y="69"/>
                  </a:lnTo>
                  <a:lnTo>
                    <a:pt x="6265" y="90"/>
                  </a:lnTo>
                  <a:cubicBezTo>
                    <a:pt x="6246" y="91"/>
                    <a:pt x="6231" y="77"/>
                    <a:pt x="6230" y="58"/>
                  </a:cubicBezTo>
                  <a:cubicBezTo>
                    <a:pt x="6229" y="40"/>
                    <a:pt x="6243" y="25"/>
                    <a:pt x="6262" y="2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796" name="Freeform 237"/>
            <p:cNvSpPr>
              <a:spLocks noEditPoints="1"/>
            </p:cNvSpPr>
            <p:nvPr/>
          </p:nvSpPr>
          <p:spPr bwMode="auto">
            <a:xfrm>
              <a:off x="3192" y="2774"/>
              <a:ext cx="61" cy="181"/>
            </a:xfrm>
            <a:custGeom>
              <a:avLst/>
              <a:gdLst>
                <a:gd name="T0" fmla="*/ 0 w 540"/>
                <a:gd name="T1" fmla="*/ 0 h 1591"/>
                <a:gd name="T2" fmla="*/ 0 w 540"/>
                <a:gd name="T3" fmla="*/ 0 h 1591"/>
                <a:gd name="T4" fmla="*/ 0 w 540"/>
                <a:gd name="T5" fmla="*/ 0 h 1591"/>
                <a:gd name="T6" fmla="*/ 0 w 540"/>
                <a:gd name="T7" fmla="*/ 0 h 1591"/>
                <a:gd name="T8" fmla="*/ 0 w 540"/>
                <a:gd name="T9" fmla="*/ 0 h 1591"/>
                <a:gd name="T10" fmla="*/ 0 w 540"/>
                <a:gd name="T11" fmla="*/ 0 h 1591"/>
                <a:gd name="T12" fmla="*/ 0 w 540"/>
                <a:gd name="T13" fmla="*/ 0 h 1591"/>
                <a:gd name="T14" fmla="*/ 0 w 540"/>
                <a:gd name="T15" fmla="*/ 0 h 1591"/>
                <a:gd name="T16" fmla="*/ 0 w 540"/>
                <a:gd name="T17" fmla="*/ 0 h 1591"/>
                <a:gd name="T18" fmla="*/ 0 w 540"/>
                <a:gd name="T19" fmla="*/ 0 h 1591"/>
                <a:gd name="T20" fmla="*/ 0 w 540"/>
                <a:gd name="T21" fmla="*/ 0 h 1591"/>
                <a:gd name="T22" fmla="*/ 0 w 540"/>
                <a:gd name="T23" fmla="*/ 0 h 1591"/>
                <a:gd name="T24" fmla="*/ 0 w 540"/>
                <a:gd name="T25" fmla="*/ 0 h 1591"/>
                <a:gd name="T26" fmla="*/ 0 w 540"/>
                <a:gd name="T27" fmla="*/ 0 h 1591"/>
                <a:gd name="T28" fmla="*/ 0 w 540"/>
                <a:gd name="T29" fmla="*/ 0 h 15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591"/>
                <a:gd name="T47" fmla="*/ 540 w 540"/>
                <a:gd name="T48" fmla="*/ 1591 h 15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591">
                  <a:moveTo>
                    <a:pt x="225" y="1590"/>
                  </a:moveTo>
                  <a:lnTo>
                    <a:pt x="241" y="66"/>
                  </a:lnTo>
                  <a:lnTo>
                    <a:pt x="307" y="66"/>
                  </a:lnTo>
                  <a:lnTo>
                    <a:pt x="291" y="1591"/>
                  </a:lnTo>
                  <a:lnTo>
                    <a:pt x="225" y="1590"/>
                  </a:lnTo>
                  <a:close/>
                  <a:moveTo>
                    <a:pt x="10" y="444"/>
                  </a:moveTo>
                  <a:lnTo>
                    <a:pt x="275" y="0"/>
                  </a:lnTo>
                  <a:lnTo>
                    <a:pt x="531" y="450"/>
                  </a:lnTo>
                  <a:cubicBezTo>
                    <a:pt x="540" y="466"/>
                    <a:pt x="534" y="486"/>
                    <a:pt x="518" y="495"/>
                  </a:cubicBezTo>
                  <a:cubicBezTo>
                    <a:pt x="502" y="504"/>
                    <a:pt x="482" y="498"/>
                    <a:pt x="473" y="482"/>
                  </a:cubicBezTo>
                  <a:lnTo>
                    <a:pt x="245" y="82"/>
                  </a:lnTo>
                  <a:lnTo>
                    <a:pt x="303" y="83"/>
                  </a:lnTo>
                  <a:lnTo>
                    <a:pt x="67" y="478"/>
                  </a:lnTo>
                  <a:cubicBezTo>
                    <a:pt x="57" y="494"/>
                    <a:pt x="37" y="499"/>
                    <a:pt x="21" y="490"/>
                  </a:cubicBezTo>
                  <a:cubicBezTo>
                    <a:pt x="5" y="480"/>
                    <a:pt x="0" y="460"/>
                    <a:pt x="10" y="44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797" name="Freeform 238"/>
            <p:cNvSpPr>
              <a:spLocks noEditPoints="1"/>
            </p:cNvSpPr>
            <p:nvPr/>
          </p:nvSpPr>
          <p:spPr bwMode="auto">
            <a:xfrm>
              <a:off x="3851" y="2774"/>
              <a:ext cx="184" cy="274"/>
            </a:xfrm>
            <a:custGeom>
              <a:avLst/>
              <a:gdLst>
                <a:gd name="T0" fmla="*/ 0 w 809"/>
                <a:gd name="T1" fmla="*/ 0 h 1202"/>
                <a:gd name="T2" fmla="*/ 0 w 809"/>
                <a:gd name="T3" fmla="*/ 0 h 1202"/>
                <a:gd name="T4" fmla="*/ 0 w 809"/>
                <a:gd name="T5" fmla="*/ 0 h 1202"/>
                <a:gd name="T6" fmla="*/ 0 w 809"/>
                <a:gd name="T7" fmla="*/ 0 h 1202"/>
                <a:gd name="T8" fmla="*/ 0 w 809"/>
                <a:gd name="T9" fmla="*/ 0 h 1202"/>
                <a:gd name="T10" fmla="*/ 0 w 809"/>
                <a:gd name="T11" fmla="*/ 0 h 1202"/>
                <a:gd name="T12" fmla="*/ 0 w 809"/>
                <a:gd name="T13" fmla="*/ 0 h 1202"/>
                <a:gd name="T14" fmla="*/ 0 w 809"/>
                <a:gd name="T15" fmla="*/ 0 h 1202"/>
                <a:gd name="T16" fmla="*/ 0 w 809"/>
                <a:gd name="T17" fmla="*/ 0 h 1202"/>
                <a:gd name="T18" fmla="*/ 0 w 809"/>
                <a:gd name="T19" fmla="*/ 0 h 1202"/>
                <a:gd name="T20" fmla="*/ 0 w 809"/>
                <a:gd name="T21" fmla="*/ 0 h 1202"/>
                <a:gd name="T22" fmla="*/ 0 w 809"/>
                <a:gd name="T23" fmla="*/ 0 h 1202"/>
                <a:gd name="T24" fmla="*/ 0 w 809"/>
                <a:gd name="T25" fmla="*/ 0 h 1202"/>
                <a:gd name="T26" fmla="*/ 0 w 809"/>
                <a:gd name="T27" fmla="*/ 0 h 1202"/>
                <a:gd name="T28" fmla="*/ 0 w 809"/>
                <a:gd name="T29" fmla="*/ 0 h 1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9"/>
                <a:gd name="T46" fmla="*/ 0 h 1202"/>
                <a:gd name="T47" fmla="*/ 809 w 809"/>
                <a:gd name="T48" fmla="*/ 1202 h 1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9" h="1202">
                  <a:moveTo>
                    <a:pt x="0" y="1184"/>
                  </a:moveTo>
                  <a:lnTo>
                    <a:pt x="777" y="19"/>
                  </a:lnTo>
                  <a:lnTo>
                    <a:pt x="805" y="37"/>
                  </a:lnTo>
                  <a:lnTo>
                    <a:pt x="28" y="1202"/>
                  </a:lnTo>
                  <a:lnTo>
                    <a:pt x="0" y="1184"/>
                  </a:lnTo>
                  <a:close/>
                  <a:moveTo>
                    <a:pt x="577" y="114"/>
                  </a:moveTo>
                  <a:lnTo>
                    <a:pt x="809" y="0"/>
                  </a:lnTo>
                  <a:lnTo>
                    <a:pt x="794" y="258"/>
                  </a:lnTo>
                  <a:cubicBezTo>
                    <a:pt x="793" y="268"/>
                    <a:pt x="785" y="275"/>
                    <a:pt x="776" y="274"/>
                  </a:cubicBezTo>
                  <a:cubicBezTo>
                    <a:pt x="767" y="273"/>
                    <a:pt x="760" y="266"/>
                    <a:pt x="761" y="256"/>
                  </a:cubicBezTo>
                  <a:lnTo>
                    <a:pt x="774" y="27"/>
                  </a:lnTo>
                  <a:lnTo>
                    <a:pt x="798" y="43"/>
                  </a:lnTo>
                  <a:lnTo>
                    <a:pt x="591" y="144"/>
                  </a:lnTo>
                  <a:cubicBezTo>
                    <a:pt x="583" y="148"/>
                    <a:pt x="573" y="144"/>
                    <a:pt x="569" y="136"/>
                  </a:cubicBezTo>
                  <a:cubicBezTo>
                    <a:pt x="565" y="128"/>
                    <a:pt x="569" y="118"/>
                    <a:pt x="577" y="11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798" name="Freeform 239"/>
            <p:cNvSpPr>
              <a:spLocks noEditPoints="1"/>
            </p:cNvSpPr>
            <p:nvPr/>
          </p:nvSpPr>
          <p:spPr bwMode="auto">
            <a:xfrm>
              <a:off x="3809" y="3492"/>
              <a:ext cx="226" cy="62"/>
            </a:xfrm>
            <a:custGeom>
              <a:avLst/>
              <a:gdLst>
                <a:gd name="T0" fmla="*/ 0 w 995"/>
                <a:gd name="T1" fmla="*/ 0 h 270"/>
                <a:gd name="T2" fmla="*/ 0 w 995"/>
                <a:gd name="T3" fmla="*/ 0 h 270"/>
                <a:gd name="T4" fmla="*/ 0 w 995"/>
                <a:gd name="T5" fmla="*/ 0 h 270"/>
                <a:gd name="T6" fmla="*/ 0 w 995"/>
                <a:gd name="T7" fmla="*/ 0 h 270"/>
                <a:gd name="T8" fmla="*/ 0 w 995"/>
                <a:gd name="T9" fmla="*/ 0 h 270"/>
                <a:gd name="T10" fmla="*/ 0 w 995"/>
                <a:gd name="T11" fmla="*/ 0 h 270"/>
                <a:gd name="T12" fmla="*/ 0 w 995"/>
                <a:gd name="T13" fmla="*/ 0 h 270"/>
                <a:gd name="T14" fmla="*/ 0 w 995"/>
                <a:gd name="T15" fmla="*/ 0 h 270"/>
                <a:gd name="T16" fmla="*/ 0 w 995"/>
                <a:gd name="T17" fmla="*/ 0 h 270"/>
                <a:gd name="T18" fmla="*/ 0 w 995"/>
                <a:gd name="T19" fmla="*/ 0 h 270"/>
                <a:gd name="T20" fmla="*/ 0 w 995"/>
                <a:gd name="T21" fmla="*/ 0 h 270"/>
                <a:gd name="T22" fmla="*/ 0 w 995"/>
                <a:gd name="T23" fmla="*/ 0 h 270"/>
                <a:gd name="T24" fmla="*/ 0 w 995"/>
                <a:gd name="T25" fmla="*/ 0 h 270"/>
                <a:gd name="T26" fmla="*/ 0 w 995"/>
                <a:gd name="T27" fmla="*/ 0 h 270"/>
                <a:gd name="T28" fmla="*/ 0 w 995"/>
                <a:gd name="T29" fmla="*/ 0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5"/>
                <a:gd name="T46" fmla="*/ 0 h 270"/>
                <a:gd name="T47" fmla="*/ 995 w 995"/>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5" h="270">
                  <a:moveTo>
                    <a:pt x="993" y="180"/>
                  </a:moveTo>
                  <a:lnTo>
                    <a:pt x="32" y="144"/>
                  </a:lnTo>
                  <a:lnTo>
                    <a:pt x="33" y="111"/>
                  </a:lnTo>
                  <a:lnTo>
                    <a:pt x="995" y="147"/>
                  </a:lnTo>
                  <a:lnTo>
                    <a:pt x="993" y="180"/>
                  </a:lnTo>
                  <a:close/>
                  <a:moveTo>
                    <a:pt x="218" y="265"/>
                  </a:moveTo>
                  <a:lnTo>
                    <a:pt x="0" y="127"/>
                  </a:lnTo>
                  <a:lnTo>
                    <a:pt x="228" y="5"/>
                  </a:lnTo>
                  <a:cubicBezTo>
                    <a:pt x="236" y="0"/>
                    <a:pt x="246" y="4"/>
                    <a:pt x="250" y="12"/>
                  </a:cubicBezTo>
                  <a:cubicBezTo>
                    <a:pt x="255" y="20"/>
                    <a:pt x="252" y="30"/>
                    <a:pt x="244" y="34"/>
                  </a:cubicBezTo>
                  <a:lnTo>
                    <a:pt x="41" y="142"/>
                  </a:lnTo>
                  <a:lnTo>
                    <a:pt x="42" y="114"/>
                  </a:lnTo>
                  <a:lnTo>
                    <a:pt x="236" y="237"/>
                  </a:lnTo>
                  <a:cubicBezTo>
                    <a:pt x="244" y="242"/>
                    <a:pt x="246" y="252"/>
                    <a:pt x="241" y="260"/>
                  </a:cubicBezTo>
                  <a:cubicBezTo>
                    <a:pt x="236" y="268"/>
                    <a:pt x="226" y="270"/>
                    <a:pt x="218" y="26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1799" name="Freeform 240"/>
            <p:cNvSpPr>
              <a:spLocks noEditPoints="1"/>
            </p:cNvSpPr>
            <p:nvPr/>
          </p:nvSpPr>
          <p:spPr bwMode="auto">
            <a:xfrm>
              <a:off x="4212" y="2774"/>
              <a:ext cx="76" cy="603"/>
            </a:xfrm>
            <a:custGeom>
              <a:avLst/>
              <a:gdLst>
                <a:gd name="T0" fmla="*/ 0 w 332"/>
                <a:gd name="T1" fmla="*/ 0 h 2648"/>
                <a:gd name="T2" fmla="*/ 0 w 332"/>
                <a:gd name="T3" fmla="*/ 0 h 2648"/>
                <a:gd name="T4" fmla="*/ 0 w 332"/>
                <a:gd name="T5" fmla="*/ 0 h 2648"/>
                <a:gd name="T6" fmla="*/ 0 w 332"/>
                <a:gd name="T7" fmla="*/ 0 h 2648"/>
                <a:gd name="T8" fmla="*/ 0 w 332"/>
                <a:gd name="T9" fmla="*/ 0 h 2648"/>
                <a:gd name="T10" fmla="*/ 0 w 332"/>
                <a:gd name="T11" fmla="*/ 0 h 2648"/>
                <a:gd name="T12" fmla="*/ 0 w 332"/>
                <a:gd name="T13" fmla="*/ 0 h 2648"/>
                <a:gd name="T14" fmla="*/ 0 w 332"/>
                <a:gd name="T15" fmla="*/ 0 h 2648"/>
                <a:gd name="T16" fmla="*/ 0 w 332"/>
                <a:gd name="T17" fmla="*/ 0 h 2648"/>
                <a:gd name="T18" fmla="*/ 0 w 332"/>
                <a:gd name="T19" fmla="*/ 0 h 2648"/>
                <a:gd name="T20" fmla="*/ 0 w 332"/>
                <a:gd name="T21" fmla="*/ 0 h 2648"/>
                <a:gd name="T22" fmla="*/ 0 w 332"/>
                <a:gd name="T23" fmla="*/ 0 h 2648"/>
                <a:gd name="T24" fmla="*/ 0 w 332"/>
                <a:gd name="T25" fmla="*/ 0 h 2648"/>
                <a:gd name="T26" fmla="*/ 0 w 332"/>
                <a:gd name="T27" fmla="*/ 0 h 2648"/>
                <a:gd name="T28" fmla="*/ 0 w 332"/>
                <a:gd name="T29" fmla="*/ 0 h 26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2"/>
                <a:gd name="T46" fmla="*/ 0 h 2648"/>
                <a:gd name="T47" fmla="*/ 332 w 332"/>
                <a:gd name="T48" fmla="*/ 2648 h 26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2" h="2648">
                  <a:moveTo>
                    <a:pt x="0" y="2646"/>
                  </a:moveTo>
                  <a:lnTo>
                    <a:pt x="196" y="32"/>
                  </a:lnTo>
                  <a:lnTo>
                    <a:pt x="229" y="34"/>
                  </a:lnTo>
                  <a:lnTo>
                    <a:pt x="33" y="2648"/>
                  </a:lnTo>
                  <a:lnTo>
                    <a:pt x="0" y="2646"/>
                  </a:lnTo>
                  <a:close/>
                  <a:moveTo>
                    <a:pt x="69" y="213"/>
                  </a:moveTo>
                  <a:lnTo>
                    <a:pt x="215" y="0"/>
                  </a:lnTo>
                  <a:lnTo>
                    <a:pt x="328" y="233"/>
                  </a:lnTo>
                  <a:cubicBezTo>
                    <a:pt x="332" y="241"/>
                    <a:pt x="329" y="251"/>
                    <a:pt x="321" y="255"/>
                  </a:cubicBezTo>
                  <a:cubicBezTo>
                    <a:pt x="313" y="259"/>
                    <a:pt x="303" y="256"/>
                    <a:pt x="299" y="247"/>
                  </a:cubicBezTo>
                  <a:lnTo>
                    <a:pt x="198" y="40"/>
                  </a:lnTo>
                  <a:lnTo>
                    <a:pt x="226" y="43"/>
                  </a:lnTo>
                  <a:lnTo>
                    <a:pt x="96" y="232"/>
                  </a:lnTo>
                  <a:cubicBezTo>
                    <a:pt x="91" y="240"/>
                    <a:pt x="80" y="242"/>
                    <a:pt x="73" y="236"/>
                  </a:cubicBezTo>
                  <a:cubicBezTo>
                    <a:pt x="65" y="231"/>
                    <a:pt x="63" y="221"/>
                    <a:pt x="69" y="213"/>
                  </a:cubicBezTo>
                  <a:close/>
                </a:path>
              </a:pathLst>
            </a:custGeom>
            <a:solidFill>
              <a:srgbClr val="4A7EBB"/>
            </a:solidFill>
            <a:ln w="0">
              <a:solidFill>
                <a:srgbClr val="4A7EBB"/>
              </a:solidFill>
              <a:round/>
              <a:headEnd/>
              <a:tailEnd/>
            </a:ln>
          </p:spPr>
          <p:txBody>
            <a:bodyPr/>
            <a:lstStyle/>
            <a:p>
              <a:pPr eaLnBrk="0" hangingPunct="0"/>
              <a:endParaRPr lang="en-US"/>
            </a:p>
          </p:txBody>
        </p:sp>
      </p:grpSp>
    </p:spTree>
  </p:cSld>
  <p:clrMapOvr>
    <a:masterClrMapping/>
  </p:clrMapOvr>
  <p:transition advTm="4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73050"/>
            <a:ext cx="3008313" cy="1162050"/>
          </a:xfrm>
        </p:spPr>
        <p:txBody>
          <a:bodyPr/>
          <a:lstStyle/>
          <a:p>
            <a:pPr eaLnBrk="1" hangingPunct="1"/>
            <a:endParaRPr lang="en-US" smtClean="0"/>
          </a:p>
        </p:txBody>
      </p:sp>
      <p:sp>
        <p:nvSpPr>
          <p:cNvPr id="1029" name="Text Placeholder 3"/>
          <p:cNvSpPr>
            <a:spLocks noGrp="1"/>
          </p:cNvSpPr>
          <p:nvPr>
            <p:ph type="body" sz="half" idx="2"/>
          </p:nvPr>
        </p:nvSpPr>
        <p:spPr>
          <a:xfrm>
            <a:off x="457200" y="1435100"/>
            <a:ext cx="3008313" cy="4691063"/>
          </a:xfrm>
        </p:spPr>
        <p:txBody>
          <a:bodyPr/>
          <a:lstStyle/>
          <a:p>
            <a:pPr eaLnBrk="1" hangingPunct="1"/>
            <a:endParaRPr lang="en-US" smtClean="0"/>
          </a:p>
        </p:txBody>
      </p:sp>
      <p:sp>
        <p:nvSpPr>
          <p:cNvPr id="1030" name="Rectangle 2"/>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026" name="Object 1"/>
          <p:cNvGraphicFramePr>
            <a:graphicFrameLocks noChangeAspect="1"/>
          </p:cNvGraphicFramePr>
          <p:nvPr/>
        </p:nvGraphicFramePr>
        <p:xfrm>
          <a:off x="542925" y="292100"/>
          <a:ext cx="8204200" cy="6148388"/>
        </p:xfrm>
        <a:graphic>
          <a:graphicData uri="http://schemas.openxmlformats.org/presentationml/2006/ole">
            <p:oleObj spid="_x0000_s1026" name="Slide" r:id="rId4" imgW="3515905" imgH="2636351" progId="PowerPoint.Slide.12">
              <p:embed/>
            </p:oleObj>
          </a:graphicData>
        </a:graphic>
      </p:graphicFrame>
      <p:sp>
        <p:nvSpPr>
          <p:cNvPr id="8" name="Content Placeholder 7"/>
          <p:cNvSpPr>
            <a:spLocks noGrp="1"/>
          </p:cNvSpPr>
          <p:nvPr>
            <p:ph idx="1"/>
          </p:nvPr>
        </p:nvSpPr>
        <p:spPr/>
        <p:txBody>
          <a:bodyPr/>
          <a:lstStyle/>
          <a:p>
            <a:endParaRPr lang="en-US"/>
          </a:p>
        </p:txBody>
      </p:sp>
    </p:spTree>
  </p:cSld>
  <p:clrMapOvr>
    <a:masterClrMapping/>
  </p:clrMapOvr>
  <p:transition advTm="1971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3050"/>
            <a:ext cx="3008313" cy="1162050"/>
          </a:xfrm>
        </p:spPr>
        <p:txBody>
          <a:bodyPr/>
          <a:lstStyle/>
          <a:p>
            <a:pPr eaLnBrk="1" hangingPunct="1"/>
            <a:endParaRPr lang="en-US" smtClean="0"/>
          </a:p>
        </p:txBody>
      </p:sp>
      <p:graphicFrame>
        <p:nvGraphicFramePr>
          <p:cNvPr id="243" name="Content Placeholder 242"/>
          <p:cNvGraphicFramePr>
            <a:graphicFrameLocks noGrp="1"/>
          </p:cNvGraphicFramePr>
          <p:nvPr>
            <p:ph idx="1"/>
          </p:nvPr>
        </p:nvGraphicFramePr>
        <p:xfrm>
          <a:off x="3575050" y="2312988"/>
          <a:ext cx="5111751" cy="3017520"/>
        </p:xfrm>
        <a:graphic>
          <a:graphicData uri="http://schemas.openxmlformats.org/drawingml/2006/table">
            <a:tbl>
              <a:tblPr/>
              <a:tblGrid>
                <a:gridCol w="1015195"/>
                <a:gridCol w="2130577"/>
                <a:gridCol w="1965979"/>
              </a:tblGrid>
              <a:tr h="2263140">
                <a:tc>
                  <a:txBody>
                    <a:bodyPr/>
                    <a:lstStyle/>
                    <a:p>
                      <a:pPr marL="0" marR="0">
                        <a:spcBef>
                          <a:spcPts val="0"/>
                        </a:spcBef>
                        <a:spcAft>
                          <a:spcPts val="0"/>
                        </a:spcAft>
                      </a:pPr>
                      <a:r>
                        <a:rPr lang="en-GB" sz="800">
                          <a:latin typeface="Garamond"/>
                          <a:ea typeface="Times New Roman"/>
                        </a:rPr>
                        <a:t>Support Products and Services (Fee-for-service)</a:t>
                      </a:r>
                      <a:endParaRPr lang="en-US" sz="90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a:latin typeface="Times New Roman"/>
                          <a:ea typeface="Times New Roman"/>
                        </a:rPr>
                        <a:t>Poor have difficult time accessing convenient capital</a:t>
                      </a:r>
                      <a:endParaRPr lang="en-US" sz="900">
                        <a:latin typeface="Times New Roman"/>
                        <a:ea typeface="Times New Roman"/>
                      </a:endParaRPr>
                    </a:p>
                    <a:p>
                      <a:pPr marL="342900" marR="0" lvl="0" indent="-342900">
                        <a:spcBef>
                          <a:spcPts val="0"/>
                        </a:spcBef>
                        <a:spcAft>
                          <a:spcPts val="0"/>
                        </a:spcAft>
                        <a:buFont typeface="Symbol"/>
                        <a:buChar char=""/>
                      </a:pPr>
                      <a:r>
                        <a:rPr lang="en-GB" sz="800">
                          <a:latin typeface="Times New Roman"/>
                          <a:ea typeface="Times New Roman"/>
                        </a:rPr>
                        <a:t>No solid commercial agricultural extension support</a:t>
                      </a:r>
                      <a:endParaRPr lang="en-US" sz="900">
                        <a:latin typeface="Times New Roman"/>
                        <a:ea typeface="Times New Roman"/>
                      </a:endParaRPr>
                    </a:p>
                    <a:p>
                      <a:pPr marL="342900" marR="0" lvl="0" indent="-342900">
                        <a:spcBef>
                          <a:spcPts val="0"/>
                        </a:spcBef>
                        <a:spcAft>
                          <a:spcPts val="0"/>
                        </a:spcAft>
                        <a:buFont typeface="Symbol"/>
                        <a:buChar char=""/>
                      </a:pPr>
                      <a:r>
                        <a:rPr lang="en-GB" sz="800">
                          <a:latin typeface="Times New Roman"/>
                          <a:ea typeface="Times New Roman"/>
                        </a:rPr>
                        <a:t>BDS providers are typically MFIs that limit business training support to a few days training</a:t>
                      </a:r>
                      <a:endParaRPr lang="en-US" sz="900">
                        <a:latin typeface="Times New Roman"/>
                        <a:ea typeface="Times New Roman"/>
                      </a:endParaRPr>
                    </a:p>
                    <a:p>
                      <a:pPr marL="342900" marR="0" lvl="0" indent="-342900">
                        <a:spcBef>
                          <a:spcPts val="0"/>
                        </a:spcBef>
                        <a:spcAft>
                          <a:spcPts val="0"/>
                        </a:spcAft>
                        <a:buFont typeface="Symbol"/>
                        <a:buChar char=""/>
                      </a:pPr>
                      <a:r>
                        <a:rPr lang="en-GB" sz="800">
                          <a:latin typeface="Times New Roman"/>
                          <a:ea typeface="Times New Roman"/>
                        </a:rPr>
                        <a:t>Inadequate packaging and handling </a:t>
                      </a:r>
                      <a:endParaRPr lang="en-US" sz="90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a:latin typeface="Garamond"/>
                          <a:ea typeface="Times New Roman"/>
                        </a:rPr>
                        <a:t>Lower financial barrier: Lower start up cost, Increase access to credit, Group savings</a:t>
                      </a:r>
                      <a:endParaRPr lang="en-US" sz="900">
                        <a:latin typeface="Times New Roman"/>
                        <a:ea typeface="Times New Roman"/>
                      </a:endParaRPr>
                    </a:p>
                    <a:p>
                      <a:pPr marL="342900" marR="0" lvl="0" indent="-342900">
                        <a:spcBef>
                          <a:spcPts val="0"/>
                        </a:spcBef>
                        <a:spcAft>
                          <a:spcPts val="0"/>
                        </a:spcAft>
                        <a:buFont typeface="Symbol"/>
                        <a:buChar char=""/>
                      </a:pPr>
                      <a:r>
                        <a:rPr lang="en-GB" sz="800">
                          <a:latin typeface="Garamond"/>
                          <a:ea typeface="Times New Roman"/>
                        </a:rPr>
                        <a:t>Work with medium to large processors to provide agricultural extension support</a:t>
                      </a:r>
                      <a:endParaRPr lang="en-US" sz="900">
                        <a:latin typeface="Times New Roman"/>
                        <a:ea typeface="Times New Roman"/>
                      </a:endParaRPr>
                    </a:p>
                    <a:p>
                      <a:pPr marL="342900" marR="0" lvl="0" indent="-342900">
                        <a:spcBef>
                          <a:spcPts val="0"/>
                        </a:spcBef>
                        <a:spcAft>
                          <a:spcPts val="0"/>
                        </a:spcAft>
                        <a:buFont typeface="Symbol"/>
                        <a:buChar char=""/>
                      </a:pPr>
                      <a:r>
                        <a:rPr lang="en-GB" sz="800">
                          <a:latin typeface="Garamond"/>
                          <a:ea typeface="Times New Roman"/>
                        </a:rPr>
                        <a:t>Facilitate meetings between support product/service providers and MEs</a:t>
                      </a:r>
                      <a:endParaRPr lang="en-US" sz="900">
                        <a:latin typeface="Times New Roman"/>
                        <a:ea typeface="Times New Roman"/>
                      </a:endParaRPr>
                    </a:p>
                    <a:p>
                      <a:pPr marL="342900" marR="0" lvl="0" indent="-342900">
                        <a:spcBef>
                          <a:spcPts val="0"/>
                        </a:spcBef>
                        <a:spcAft>
                          <a:spcPts val="0"/>
                        </a:spcAft>
                        <a:buFont typeface="Symbol"/>
                        <a:buChar char=""/>
                      </a:pPr>
                      <a:r>
                        <a:rPr lang="en-GB" sz="800">
                          <a:latin typeface="Garamond"/>
                          <a:ea typeface="Times New Roman"/>
                        </a:rPr>
                        <a:t>Facilitate training on handling/transport of fruits</a:t>
                      </a:r>
                      <a:endParaRPr lang="en-US" sz="90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380">
                <a:tc>
                  <a:txBody>
                    <a:bodyPr/>
                    <a:lstStyle/>
                    <a:p>
                      <a:pPr marL="0" marR="0">
                        <a:spcBef>
                          <a:spcPts val="0"/>
                        </a:spcBef>
                        <a:spcAft>
                          <a:spcPts val="0"/>
                        </a:spcAft>
                      </a:pPr>
                      <a:r>
                        <a:rPr lang="en-GB" sz="800">
                          <a:latin typeface="Garamond"/>
                          <a:ea typeface="Times New Roman"/>
                        </a:rPr>
                        <a:t>Business Performance (MEs and others in the value chain)</a:t>
                      </a:r>
                      <a:endParaRPr lang="en-US" sz="90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a:latin typeface="Times New Roman"/>
                          <a:ea typeface="Times New Roman"/>
                        </a:rPr>
                        <a:t>Requires business management knowledge of which many of the poor are lacking</a:t>
                      </a:r>
                      <a:endParaRPr lang="en-US" sz="90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GB" sz="800" dirty="0">
                          <a:latin typeface="Garamond"/>
                          <a:ea typeface="Times New Roman"/>
                        </a:rPr>
                        <a:t>Facilitate training by BDS providers on business management practises</a:t>
                      </a:r>
                      <a:endParaRPr lang="en-US" sz="900" dirty="0">
                        <a:latin typeface="Times New Roman"/>
                        <a:ea typeface="Times New Roman"/>
                      </a:endParaRPr>
                    </a:p>
                  </a:txBody>
                  <a:tcPr marL="54252" marR="54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85" name="Text Placeholder 3"/>
          <p:cNvSpPr>
            <a:spLocks noGrp="1"/>
          </p:cNvSpPr>
          <p:nvPr>
            <p:ph type="body" sz="half" idx="2"/>
          </p:nvPr>
        </p:nvSpPr>
        <p:spPr>
          <a:xfrm>
            <a:off x="457200" y="1435100"/>
            <a:ext cx="3008313" cy="4691063"/>
          </a:xfrm>
        </p:spPr>
        <p:txBody>
          <a:bodyPr/>
          <a:lstStyle/>
          <a:p>
            <a:pPr eaLnBrk="1" hangingPunct="1"/>
            <a:endParaRPr lang="en-US" smtClean="0"/>
          </a:p>
        </p:txBody>
      </p:sp>
      <p:grpSp>
        <p:nvGrpSpPr>
          <p:cNvPr id="32786" name="Group 5"/>
          <p:cNvGrpSpPr>
            <a:grpSpLocks noChangeAspect="1"/>
          </p:cNvGrpSpPr>
          <p:nvPr/>
        </p:nvGrpSpPr>
        <p:grpSpPr bwMode="auto">
          <a:xfrm>
            <a:off x="303213" y="144463"/>
            <a:ext cx="8615362" cy="6488112"/>
            <a:chOff x="191" y="91"/>
            <a:chExt cx="5427" cy="4087"/>
          </a:xfrm>
        </p:grpSpPr>
        <p:sp>
          <p:nvSpPr>
            <p:cNvPr id="32788" name="AutoShape 4"/>
            <p:cNvSpPr>
              <a:spLocks noChangeAspect="1" noChangeArrowheads="1" noTextEdit="1"/>
            </p:cNvSpPr>
            <p:nvPr/>
          </p:nvSpPr>
          <p:spPr bwMode="auto">
            <a:xfrm>
              <a:off x="192" y="103"/>
              <a:ext cx="5424" cy="4073"/>
            </a:xfrm>
            <a:prstGeom prst="rect">
              <a:avLst/>
            </a:prstGeom>
            <a:noFill/>
            <a:ln w="9525">
              <a:noFill/>
              <a:miter lim="800000"/>
              <a:headEnd/>
              <a:tailEnd/>
            </a:ln>
          </p:spPr>
          <p:txBody>
            <a:bodyPr/>
            <a:lstStyle/>
            <a:p>
              <a:endParaRPr lang="en-US"/>
            </a:p>
          </p:txBody>
        </p:sp>
        <p:grpSp>
          <p:nvGrpSpPr>
            <p:cNvPr id="32789" name="Group 206"/>
            <p:cNvGrpSpPr>
              <a:grpSpLocks/>
            </p:cNvGrpSpPr>
            <p:nvPr/>
          </p:nvGrpSpPr>
          <p:grpSpPr bwMode="auto">
            <a:xfrm>
              <a:off x="191" y="91"/>
              <a:ext cx="5427" cy="4087"/>
              <a:chOff x="191" y="91"/>
              <a:chExt cx="5427" cy="4087"/>
            </a:xfrm>
          </p:grpSpPr>
          <p:sp>
            <p:nvSpPr>
              <p:cNvPr id="32824" name="Rectangle 6"/>
              <p:cNvSpPr>
                <a:spLocks noChangeArrowheads="1"/>
              </p:cNvSpPr>
              <p:nvPr/>
            </p:nvSpPr>
            <p:spPr bwMode="auto">
              <a:xfrm>
                <a:off x="191" y="102"/>
                <a:ext cx="5427" cy="4076"/>
              </a:xfrm>
              <a:prstGeom prst="rect">
                <a:avLst/>
              </a:prstGeom>
              <a:solidFill>
                <a:srgbClr val="FFFFFF"/>
              </a:solidFill>
              <a:ln w="9525">
                <a:noFill/>
                <a:miter lim="800000"/>
                <a:headEnd/>
                <a:tailEnd/>
              </a:ln>
            </p:spPr>
            <p:txBody>
              <a:bodyPr/>
              <a:lstStyle/>
              <a:p>
                <a:pPr eaLnBrk="0" hangingPunct="0"/>
                <a:endParaRPr lang="en-US"/>
              </a:p>
            </p:txBody>
          </p:sp>
          <p:pic>
            <p:nvPicPr>
              <p:cNvPr id="32825" name="Picture 7"/>
              <p:cNvPicPr>
                <a:picLocks noChangeAspect="1" noChangeArrowheads="1"/>
              </p:cNvPicPr>
              <p:nvPr/>
            </p:nvPicPr>
            <p:blipFill>
              <a:blip r:embed="rId3"/>
              <a:srcRect/>
              <a:stretch>
                <a:fillRect/>
              </a:stretch>
            </p:blipFill>
            <p:spPr bwMode="auto">
              <a:xfrm>
                <a:off x="3054" y="3345"/>
                <a:ext cx="786" cy="379"/>
              </a:xfrm>
              <a:prstGeom prst="rect">
                <a:avLst/>
              </a:prstGeom>
              <a:noFill/>
              <a:ln w="9525">
                <a:noFill/>
                <a:miter lim="800000"/>
                <a:headEnd/>
                <a:tailEnd/>
              </a:ln>
            </p:spPr>
          </p:pic>
          <p:pic>
            <p:nvPicPr>
              <p:cNvPr id="32826" name="Picture 8"/>
              <p:cNvPicPr>
                <a:picLocks noChangeAspect="1" noChangeArrowheads="1"/>
              </p:cNvPicPr>
              <p:nvPr/>
            </p:nvPicPr>
            <p:blipFill>
              <a:blip r:embed="rId4"/>
              <a:srcRect/>
              <a:stretch>
                <a:fillRect/>
              </a:stretch>
            </p:blipFill>
            <p:spPr bwMode="auto">
              <a:xfrm>
                <a:off x="3054" y="3345"/>
                <a:ext cx="786" cy="379"/>
              </a:xfrm>
              <a:prstGeom prst="rect">
                <a:avLst/>
              </a:prstGeom>
              <a:noFill/>
              <a:ln w="9525">
                <a:noFill/>
                <a:miter lim="800000"/>
                <a:headEnd/>
                <a:tailEnd/>
              </a:ln>
            </p:spPr>
          </p:pic>
          <p:pic>
            <p:nvPicPr>
              <p:cNvPr id="32827" name="Picture 9"/>
              <p:cNvPicPr>
                <a:picLocks noChangeAspect="1" noChangeArrowheads="1"/>
              </p:cNvPicPr>
              <p:nvPr/>
            </p:nvPicPr>
            <p:blipFill>
              <a:blip r:embed="rId5"/>
              <a:srcRect/>
              <a:stretch>
                <a:fillRect/>
              </a:stretch>
            </p:blipFill>
            <p:spPr bwMode="auto">
              <a:xfrm>
                <a:off x="3098" y="3369"/>
                <a:ext cx="715" cy="302"/>
              </a:xfrm>
              <a:prstGeom prst="rect">
                <a:avLst/>
              </a:prstGeom>
              <a:noFill/>
              <a:ln w="9525">
                <a:noFill/>
                <a:miter lim="800000"/>
                <a:headEnd/>
                <a:tailEnd/>
              </a:ln>
            </p:spPr>
          </p:pic>
          <p:pic>
            <p:nvPicPr>
              <p:cNvPr id="32828" name="Picture 10"/>
              <p:cNvPicPr>
                <a:picLocks noChangeAspect="1" noChangeArrowheads="1"/>
              </p:cNvPicPr>
              <p:nvPr/>
            </p:nvPicPr>
            <p:blipFill>
              <a:blip r:embed="rId6"/>
              <a:srcRect/>
              <a:stretch>
                <a:fillRect/>
              </a:stretch>
            </p:blipFill>
            <p:spPr bwMode="auto">
              <a:xfrm>
                <a:off x="3098" y="3369"/>
                <a:ext cx="715" cy="302"/>
              </a:xfrm>
              <a:prstGeom prst="rect">
                <a:avLst/>
              </a:prstGeom>
              <a:noFill/>
              <a:ln w="9525">
                <a:noFill/>
                <a:miter lim="800000"/>
                <a:headEnd/>
                <a:tailEnd/>
              </a:ln>
            </p:spPr>
          </p:pic>
          <p:pic>
            <p:nvPicPr>
              <p:cNvPr id="32829" name="Picture 11"/>
              <p:cNvPicPr>
                <a:picLocks noChangeAspect="1" noChangeArrowheads="1"/>
              </p:cNvPicPr>
              <p:nvPr/>
            </p:nvPicPr>
            <p:blipFill>
              <a:blip r:embed="rId7"/>
              <a:srcRect/>
              <a:stretch>
                <a:fillRect/>
              </a:stretch>
            </p:blipFill>
            <p:spPr bwMode="auto">
              <a:xfrm>
                <a:off x="3085" y="3361"/>
                <a:ext cx="724" cy="317"/>
              </a:xfrm>
              <a:prstGeom prst="rect">
                <a:avLst/>
              </a:prstGeom>
              <a:noFill/>
              <a:ln w="9525">
                <a:noFill/>
                <a:miter lim="800000"/>
                <a:headEnd/>
                <a:tailEnd/>
              </a:ln>
            </p:spPr>
          </p:pic>
          <p:sp>
            <p:nvSpPr>
              <p:cNvPr id="32830" name="Freeform 12"/>
              <p:cNvSpPr>
                <a:spLocks noEditPoints="1"/>
              </p:cNvSpPr>
              <p:nvPr/>
            </p:nvSpPr>
            <p:spPr bwMode="auto">
              <a:xfrm>
                <a:off x="3081" y="3359"/>
                <a:ext cx="732" cy="324"/>
              </a:xfrm>
              <a:custGeom>
                <a:avLst/>
                <a:gdLst>
                  <a:gd name="T0" fmla="*/ 0 w 6429"/>
                  <a:gd name="T1" fmla="*/ 0 h 2849"/>
                  <a:gd name="T2" fmla="*/ 0 w 6429"/>
                  <a:gd name="T3" fmla="*/ 0 h 2849"/>
                  <a:gd name="T4" fmla="*/ 0 w 6429"/>
                  <a:gd name="T5" fmla="*/ 0 h 2849"/>
                  <a:gd name="T6" fmla="*/ 0 w 6429"/>
                  <a:gd name="T7" fmla="*/ 0 h 2849"/>
                  <a:gd name="T8" fmla="*/ 0 w 6429"/>
                  <a:gd name="T9" fmla="*/ 0 h 2849"/>
                  <a:gd name="T10" fmla="*/ 0 w 6429"/>
                  <a:gd name="T11" fmla="*/ 0 h 2849"/>
                  <a:gd name="T12" fmla="*/ 0 w 6429"/>
                  <a:gd name="T13" fmla="*/ 0 h 2849"/>
                  <a:gd name="T14" fmla="*/ 0 w 6429"/>
                  <a:gd name="T15" fmla="*/ 0 h 2849"/>
                  <a:gd name="T16" fmla="*/ 0 w 6429"/>
                  <a:gd name="T17" fmla="*/ 0 h 2849"/>
                  <a:gd name="T18" fmla="*/ 0 w 6429"/>
                  <a:gd name="T19" fmla="*/ 0 h 2849"/>
                  <a:gd name="T20" fmla="*/ 0 w 6429"/>
                  <a:gd name="T21" fmla="*/ 0 h 2849"/>
                  <a:gd name="T22" fmla="*/ 0 w 6429"/>
                  <a:gd name="T23" fmla="*/ 0 h 2849"/>
                  <a:gd name="T24" fmla="*/ 0 w 6429"/>
                  <a:gd name="T25" fmla="*/ 0 h 2849"/>
                  <a:gd name="T26" fmla="*/ 0 w 6429"/>
                  <a:gd name="T27" fmla="*/ 0 h 2849"/>
                  <a:gd name="T28" fmla="*/ 0 w 6429"/>
                  <a:gd name="T29" fmla="*/ 0 h 2849"/>
                  <a:gd name="T30" fmla="*/ 0 w 6429"/>
                  <a:gd name="T31" fmla="*/ 0 h 2849"/>
                  <a:gd name="T32" fmla="*/ 0 w 6429"/>
                  <a:gd name="T33" fmla="*/ 0 h 2849"/>
                  <a:gd name="T34" fmla="*/ 0 w 6429"/>
                  <a:gd name="T35" fmla="*/ 0 h 2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9"/>
                  <a:gd name="T55" fmla="*/ 0 h 2849"/>
                  <a:gd name="T56" fmla="*/ 6429 w 6429"/>
                  <a:gd name="T57" fmla="*/ 2849 h 2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9" h="2849">
                    <a:moveTo>
                      <a:pt x="0" y="33"/>
                    </a:moveTo>
                    <a:cubicBezTo>
                      <a:pt x="0" y="15"/>
                      <a:pt x="15" y="0"/>
                      <a:pt x="33" y="0"/>
                    </a:cubicBezTo>
                    <a:lnTo>
                      <a:pt x="6396" y="0"/>
                    </a:lnTo>
                    <a:cubicBezTo>
                      <a:pt x="6414" y="0"/>
                      <a:pt x="6429" y="15"/>
                      <a:pt x="6429" y="33"/>
                    </a:cubicBezTo>
                    <a:lnTo>
                      <a:pt x="6429" y="2816"/>
                    </a:lnTo>
                    <a:cubicBezTo>
                      <a:pt x="6429" y="2835"/>
                      <a:pt x="6414" y="2849"/>
                      <a:pt x="6396" y="2849"/>
                    </a:cubicBezTo>
                    <a:lnTo>
                      <a:pt x="33" y="2849"/>
                    </a:lnTo>
                    <a:cubicBezTo>
                      <a:pt x="15" y="2849"/>
                      <a:pt x="0" y="2835"/>
                      <a:pt x="0" y="2816"/>
                    </a:cubicBezTo>
                    <a:lnTo>
                      <a:pt x="0" y="33"/>
                    </a:lnTo>
                    <a:close/>
                    <a:moveTo>
                      <a:pt x="66" y="2816"/>
                    </a:moveTo>
                    <a:lnTo>
                      <a:pt x="33" y="2783"/>
                    </a:lnTo>
                    <a:lnTo>
                      <a:pt x="6396" y="2783"/>
                    </a:lnTo>
                    <a:lnTo>
                      <a:pt x="6362" y="2816"/>
                    </a:lnTo>
                    <a:lnTo>
                      <a:pt x="6362" y="33"/>
                    </a:lnTo>
                    <a:lnTo>
                      <a:pt x="6396" y="66"/>
                    </a:lnTo>
                    <a:lnTo>
                      <a:pt x="33" y="66"/>
                    </a:lnTo>
                    <a:lnTo>
                      <a:pt x="66" y="33"/>
                    </a:lnTo>
                    <a:lnTo>
                      <a:pt x="66" y="2816"/>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31" name="Rectangle 13"/>
              <p:cNvSpPr>
                <a:spLocks noChangeArrowheads="1"/>
              </p:cNvSpPr>
              <p:nvPr/>
            </p:nvSpPr>
            <p:spPr bwMode="auto">
              <a:xfrm>
                <a:off x="3120" y="3403"/>
                <a:ext cx="703"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Increased Knowledge and </a:t>
                </a:r>
                <a:endParaRPr lang="en-US"/>
              </a:p>
            </p:txBody>
          </p:sp>
          <p:sp>
            <p:nvSpPr>
              <p:cNvPr id="32832" name="Rectangle 14"/>
              <p:cNvSpPr>
                <a:spLocks noChangeArrowheads="1"/>
              </p:cNvSpPr>
              <p:nvPr/>
            </p:nvSpPr>
            <p:spPr bwMode="auto">
              <a:xfrm>
                <a:off x="3249" y="3477"/>
                <a:ext cx="39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skills in Group </a:t>
                </a:r>
                <a:endParaRPr lang="en-US"/>
              </a:p>
            </p:txBody>
          </p:sp>
          <p:sp>
            <p:nvSpPr>
              <p:cNvPr id="32833" name="Rectangle 15"/>
              <p:cNvSpPr>
                <a:spLocks noChangeArrowheads="1"/>
              </p:cNvSpPr>
              <p:nvPr/>
            </p:nvSpPr>
            <p:spPr bwMode="auto">
              <a:xfrm>
                <a:off x="3258" y="3551"/>
                <a:ext cx="36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Management</a:t>
                </a:r>
                <a:endParaRPr lang="en-US"/>
              </a:p>
            </p:txBody>
          </p:sp>
          <p:pic>
            <p:nvPicPr>
              <p:cNvPr id="32834" name="Picture 16"/>
              <p:cNvPicPr>
                <a:picLocks noChangeAspect="1" noChangeArrowheads="1"/>
              </p:cNvPicPr>
              <p:nvPr/>
            </p:nvPicPr>
            <p:blipFill>
              <a:blip r:embed="rId8"/>
              <a:srcRect/>
              <a:stretch>
                <a:fillRect/>
              </a:stretch>
            </p:blipFill>
            <p:spPr bwMode="auto">
              <a:xfrm>
                <a:off x="4683" y="2394"/>
                <a:ext cx="786" cy="373"/>
              </a:xfrm>
              <a:prstGeom prst="rect">
                <a:avLst/>
              </a:prstGeom>
              <a:noFill/>
              <a:ln w="9525">
                <a:noFill/>
                <a:miter lim="800000"/>
                <a:headEnd/>
                <a:tailEnd/>
              </a:ln>
            </p:spPr>
          </p:pic>
          <p:pic>
            <p:nvPicPr>
              <p:cNvPr id="32835" name="Picture 17"/>
              <p:cNvPicPr>
                <a:picLocks noChangeAspect="1" noChangeArrowheads="1"/>
              </p:cNvPicPr>
              <p:nvPr/>
            </p:nvPicPr>
            <p:blipFill>
              <a:blip r:embed="rId9"/>
              <a:srcRect/>
              <a:stretch>
                <a:fillRect/>
              </a:stretch>
            </p:blipFill>
            <p:spPr bwMode="auto">
              <a:xfrm>
                <a:off x="4683" y="2394"/>
                <a:ext cx="786" cy="373"/>
              </a:xfrm>
              <a:prstGeom prst="rect">
                <a:avLst/>
              </a:prstGeom>
              <a:noFill/>
              <a:ln w="9525">
                <a:noFill/>
                <a:miter lim="800000"/>
                <a:headEnd/>
                <a:tailEnd/>
              </a:ln>
            </p:spPr>
          </p:pic>
          <p:pic>
            <p:nvPicPr>
              <p:cNvPr id="32836" name="Picture 18"/>
              <p:cNvPicPr>
                <a:picLocks noChangeAspect="1" noChangeArrowheads="1"/>
              </p:cNvPicPr>
              <p:nvPr/>
            </p:nvPicPr>
            <p:blipFill>
              <a:blip r:embed="rId10"/>
              <a:srcRect/>
              <a:stretch>
                <a:fillRect/>
              </a:stretch>
            </p:blipFill>
            <p:spPr bwMode="auto">
              <a:xfrm>
                <a:off x="4732" y="2452"/>
                <a:ext cx="709" cy="228"/>
              </a:xfrm>
              <a:prstGeom prst="rect">
                <a:avLst/>
              </a:prstGeom>
              <a:noFill/>
              <a:ln w="9525">
                <a:noFill/>
                <a:miter lim="800000"/>
                <a:headEnd/>
                <a:tailEnd/>
              </a:ln>
            </p:spPr>
          </p:pic>
          <p:pic>
            <p:nvPicPr>
              <p:cNvPr id="32837" name="Picture 19"/>
              <p:cNvPicPr>
                <a:picLocks noChangeAspect="1" noChangeArrowheads="1"/>
              </p:cNvPicPr>
              <p:nvPr/>
            </p:nvPicPr>
            <p:blipFill>
              <a:blip r:embed="rId11"/>
              <a:srcRect/>
              <a:stretch>
                <a:fillRect/>
              </a:stretch>
            </p:blipFill>
            <p:spPr bwMode="auto">
              <a:xfrm>
                <a:off x="4732" y="2452"/>
                <a:ext cx="709" cy="228"/>
              </a:xfrm>
              <a:prstGeom prst="rect">
                <a:avLst/>
              </a:prstGeom>
              <a:noFill/>
              <a:ln w="9525">
                <a:noFill/>
                <a:miter lim="800000"/>
                <a:headEnd/>
                <a:tailEnd/>
              </a:ln>
            </p:spPr>
          </p:pic>
          <p:pic>
            <p:nvPicPr>
              <p:cNvPr id="32838" name="Picture 20"/>
              <p:cNvPicPr>
                <a:picLocks noChangeAspect="1" noChangeArrowheads="1"/>
              </p:cNvPicPr>
              <p:nvPr/>
            </p:nvPicPr>
            <p:blipFill>
              <a:blip r:embed="rId12"/>
              <a:srcRect/>
              <a:stretch>
                <a:fillRect/>
              </a:stretch>
            </p:blipFill>
            <p:spPr bwMode="auto">
              <a:xfrm>
                <a:off x="4712" y="2410"/>
                <a:ext cx="724" cy="312"/>
              </a:xfrm>
              <a:prstGeom prst="rect">
                <a:avLst/>
              </a:prstGeom>
              <a:noFill/>
              <a:ln w="9525">
                <a:noFill/>
                <a:miter lim="800000"/>
                <a:headEnd/>
                <a:tailEnd/>
              </a:ln>
            </p:spPr>
          </p:pic>
          <p:sp>
            <p:nvSpPr>
              <p:cNvPr id="32839" name="Freeform 21"/>
              <p:cNvSpPr>
                <a:spLocks noEditPoints="1"/>
              </p:cNvSpPr>
              <p:nvPr/>
            </p:nvSpPr>
            <p:spPr bwMode="auto">
              <a:xfrm>
                <a:off x="4709" y="2408"/>
                <a:ext cx="732" cy="319"/>
              </a:xfrm>
              <a:custGeom>
                <a:avLst/>
                <a:gdLst>
                  <a:gd name="T0" fmla="*/ 0 w 3214"/>
                  <a:gd name="T1" fmla="*/ 0 h 1399"/>
                  <a:gd name="T2" fmla="*/ 0 w 3214"/>
                  <a:gd name="T3" fmla="*/ 0 h 1399"/>
                  <a:gd name="T4" fmla="*/ 0 w 3214"/>
                  <a:gd name="T5" fmla="*/ 0 h 1399"/>
                  <a:gd name="T6" fmla="*/ 0 w 3214"/>
                  <a:gd name="T7" fmla="*/ 0 h 1399"/>
                  <a:gd name="T8" fmla="*/ 0 w 3214"/>
                  <a:gd name="T9" fmla="*/ 0 h 1399"/>
                  <a:gd name="T10" fmla="*/ 0 w 3214"/>
                  <a:gd name="T11" fmla="*/ 0 h 1399"/>
                  <a:gd name="T12" fmla="*/ 0 w 3214"/>
                  <a:gd name="T13" fmla="*/ 0 h 1399"/>
                  <a:gd name="T14" fmla="*/ 0 w 3214"/>
                  <a:gd name="T15" fmla="*/ 0 h 1399"/>
                  <a:gd name="T16" fmla="*/ 0 w 3214"/>
                  <a:gd name="T17" fmla="*/ 0 h 1399"/>
                  <a:gd name="T18" fmla="*/ 0 w 3214"/>
                  <a:gd name="T19" fmla="*/ 0 h 1399"/>
                  <a:gd name="T20" fmla="*/ 0 w 3214"/>
                  <a:gd name="T21" fmla="*/ 0 h 1399"/>
                  <a:gd name="T22" fmla="*/ 0 w 3214"/>
                  <a:gd name="T23" fmla="*/ 0 h 1399"/>
                  <a:gd name="T24" fmla="*/ 0 w 3214"/>
                  <a:gd name="T25" fmla="*/ 0 h 1399"/>
                  <a:gd name="T26" fmla="*/ 0 w 3214"/>
                  <a:gd name="T27" fmla="*/ 0 h 1399"/>
                  <a:gd name="T28" fmla="*/ 0 w 3214"/>
                  <a:gd name="T29" fmla="*/ 0 h 1399"/>
                  <a:gd name="T30" fmla="*/ 0 w 3214"/>
                  <a:gd name="T31" fmla="*/ 0 h 1399"/>
                  <a:gd name="T32" fmla="*/ 0 w 3214"/>
                  <a:gd name="T33" fmla="*/ 0 h 1399"/>
                  <a:gd name="T34" fmla="*/ 0 w 3214"/>
                  <a:gd name="T35" fmla="*/ 0 h 1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4"/>
                  <a:gd name="T55" fmla="*/ 0 h 1399"/>
                  <a:gd name="T56" fmla="*/ 3214 w 3214"/>
                  <a:gd name="T57" fmla="*/ 1399 h 13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4" h="1399">
                    <a:moveTo>
                      <a:pt x="0" y="16"/>
                    </a:moveTo>
                    <a:cubicBezTo>
                      <a:pt x="0" y="7"/>
                      <a:pt x="7" y="0"/>
                      <a:pt x="16" y="0"/>
                    </a:cubicBezTo>
                    <a:lnTo>
                      <a:pt x="3198" y="0"/>
                    </a:lnTo>
                    <a:cubicBezTo>
                      <a:pt x="3207" y="0"/>
                      <a:pt x="3214" y="7"/>
                      <a:pt x="3214" y="16"/>
                    </a:cubicBezTo>
                    <a:lnTo>
                      <a:pt x="3214" y="1383"/>
                    </a:lnTo>
                    <a:cubicBezTo>
                      <a:pt x="3214" y="1392"/>
                      <a:pt x="3207" y="1399"/>
                      <a:pt x="3198" y="1399"/>
                    </a:cubicBezTo>
                    <a:lnTo>
                      <a:pt x="16" y="1399"/>
                    </a:lnTo>
                    <a:cubicBezTo>
                      <a:pt x="7" y="1399"/>
                      <a:pt x="0" y="1392"/>
                      <a:pt x="0" y="1383"/>
                    </a:cubicBezTo>
                    <a:lnTo>
                      <a:pt x="0" y="16"/>
                    </a:lnTo>
                    <a:close/>
                    <a:moveTo>
                      <a:pt x="33" y="1383"/>
                    </a:moveTo>
                    <a:lnTo>
                      <a:pt x="16" y="1366"/>
                    </a:lnTo>
                    <a:lnTo>
                      <a:pt x="3198" y="1366"/>
                    </a:lnTo>
                    <a:lnTo>
                      <a:pt x="3181" y="1383"/>
                    </a:lnTo>
                    <a:lnTo>
                      <a:pt x="3181" y="16"/>
                    </a:lnTo>
                    <a:lnTo>
                      <a:pt x="3198" y="33"/>
                    </a:lnTo>
                    <a:lnTo>
                      <a:pt x="16" y="33"/>
                    </a:lnTo>
                    <a:lnTo>
                      <a:pt x="33" y="16"/>
                    </a:lnTo>
                    <a:lnTo>
                      <a:pt x="33" y="1383"/>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40" name="Rectangle 22"/>
              <p:cNvSpPr>
                <a:spLocks noChangeArrowheads="1"/>
              </p:cNvSpPr>
              <p:nvPr/>
            </p:nvSpPr>
            <p:spPr bwMode="auto">
              <a:xfrm>
                <a:off x="4752" y="2485"/>
                <a:ext cx="674" cy="78"/>
              </a:xfrm>
              <a:prstGeom prst="rect">
                <a:avLst/>
              </a:prstGeom>
              <a:noFill/>
              <a:ln w="9525">
                <a:noFill/>
                <a:miter lim="800000"/>
                <a:headEnd/>
                <a:tailEnd/>
              </a:ln>
            </p:spPr>
            <p:txBody>
              <a:bodyPr wrap="none" lIns="0" tIns="0" rIns="0" bIns="0">
                <a:spAutoFit/>
              </a:bodyPr>
              <a:lstStyle/>
              <a:p>
                <a:pPr eaLnBrk="0" hangingPunct="0"/>
                <a:r>
                  <a:rPr lang="en-US" sz="800">
                    <a:solidFill>
                      <a:srgbClr val="404040"/>
                    </a:solidFill>
                    <a:latin typeface="Calibri" pitchFamily="34" charset="0"/>
                  </a:rPr>
                  <a:t>Improved Quality, Supply </a:t>
                </a:r>
                <a:endParaRPr lang="en-US"/>
              </a:p>
            </p:txBody>
          </p:sp>
          <p:sp>
            <p:nvSpPr>
              <p:cNvPr id="32841" name="Rectangle 23"/>
              <p:cNvSpPr>
                <a:spLocks noChangeArrowheads="1"/>
              </p:cNvSpPr>
              <p:nvPr/>
            </p:nvSpPr>
            <p:spPr bwMode="auto">
              <a:xfrm>
                <a:off x="4872" y="2561"/>
                <a:ext cx="398" cy="78"/>
              </a:xfrm>
              <a:prstGeom prst="rect">
                <a:avLst/>
              </a:prstGeom>
              <a:noFill/>
              <a:ln w="9525">
                <a:noFill/>
                <a:miter lim="800000"/>
                <a:headEnd/>
                <a:tailEnd/>
              </a:ln>
            </p:spPr>
            <p:txBody>
              <a:bodyPr wrap="none" lIns="0" tIns="0" rIns="0" bIns="0">
                <a:spAutoFit/>
              </a:bodyPr>
              <a:lstStyle/>
              <a:p>
                <a:pPr eaLnBrk="0" hangingPunct="0"/>
                <a:r>
                  <a:rPr lang="en-US" sz="800">
                    <a:solidFill>
                      <a:srgbClr val="404040"/>
                    </a:solidFill>
                    <a:latin typeface="Calibri" pitchFamily="34" charset="0"/>
                  </a:rPr>
                  <a:t>&amp; Biz Mgt skills</a:t>
                </a:r>
                <a:endParaRPr lang="en-US"/>
              </a:p>
            </p:txBody>
          </p:sp>
          <p:pic>
            <p:nvPicPr>
              <p:cNvPr id="32842" name="Picture 24"/>
              <p:cNvPicPr>
                <a:picLocks noChangeAspect="1" noChangeArrowheads="1"/>
              </p:cNvPicPr>
              <p:nvPr/>
            </p:nvPicPr>
            <p:blipFill>
              <a:blip r:embed="rId13"/>
              <a:srcRect/>
              <a:stretch>
                <a:fillRect/>
              </a:stretch>
            </p:blipFill>
            <p:spPr bwMode="auto">
              <a:xfrm>
                <a:off x="1744" y="899"/>
                <a:ext cx="2458" cy="288"/>
              </a:xfrm>
              <a:prstGeom prst="rect">
                <a:avLst/>
              </a:prstGeom>
              <a:noFill/>
              <a:ln w="9525">
                <a:noFill/>
                <a:miter lim="800000"/>
                <a:headEnd/>
                <a:tailEnd/>
              </a:ln>
            </p:spPr>
          </p:pic>
          <p:pic>
            <p:nvPicPr>
              <p:cNvPr id="32843" name="Picture 25"/>
              <p:cNvPicPr>
                <a:picLocks noChangeAspect="1" noChangeArrowheads="1"/>
              </p:cNvPicPr>
              <p:nvPr/>
            </p:nvPicPr>
            <p:blipFill>
              <a:blip r:embed="rId14"/>
              <a:srcRect/>
              <a:stretch>
                <a:fillRect/>
              </a:stretch>
            </p:blipFill>
            <p:spPr bwMode="auto">
              <a:xfrm>
                <a:off x="1744" y="899"/>
                <a:ext cx="2458" cy="288"/>
              </a:xfrm>
              <a:prstGeom prst="rect">
                <a:avLst/>
              </a:prstGeom>
              <a:noFill/>
              <a:ln w="9525">
                <a:noFill/>
                <a:miter lim="800000"/>
                <a:headEnd/>
                <a:tailEnd/>
              </a:ln>
            </p:spPr>
          </p:pic>
          <p:pic>
            <p:nvPicPr>
              <p:cNvPr id="32844" name="Picture 26"/>
              <p:cNvPicPr>
                <a:picLocks noChangeAspect="1" noChangeArrowheads="1"/>
              </p:cNvPicPr>
              <p:nvPr/>
            </p:nvPicPr>
            <p:blipFill>
              <a:blip r:embed="rId15"/>
              <a:srcRect/>
              <a:stretch>
                <a:fillRect/>
              </a:stretch>
            </p:blipFill>
            <p:spPr bwMode="auto">
              <a:xfrm>
                <a:off x="1773" y="916"/>
                <a:ext cx="2398" cy="228"/>
              </a:xfrm>
              <a:prstGeom prst="rect">
                <a:avLst/>
              </a:prstGeom>
              <a:noFill/>
              <a:ln w="9525">
                <a:noFill/>
                <a:miter lim="800000"/>
                <a:headEnd/>
                <a:tailEnd/>
              </a:ln>
            </p:spPr>
          </p:pic>
          <p:sp>
            <p:nvSpPr>
              <p:cNvPr id="32845" name="Freeform 27"/>
              <p:cNvSpPr>
                <a:spLocks noEditPoints="1"/>
              </p:cNvSpPr>
              <p:nvPr/>
            </p:nvSpPr>
            <p:spPr bwMode="auto">
              <a:xfrm>
                <a:off x="1770" y="913"/>
                <a:ext cx="2404" cy="234"/>
              </a:xfrm>
              <a:custGeom>
                <a:avLst/>
                <a:gdLst>
                  <a:gd name="T0" fmla="*/ 0 w 10570"/>
                  <a:gd name="T1" fmla="*/ 0 h 1027"/>
                  <a:gd name="T2" fmla="*/ 0 w 10570"/>
                  <a:gd name="T3" fmla="*/ 0 h 1027"/>
                  <a:gd name="T4" fmla="*/ 0 w 10570"/>
                  <a:gd name="T5" fmla="*/ 0 h 1027"/>
                  <a:gd name="T6" fmla="*/ 0 w 10570"/>
                  <a:gd name="T7" fmla="*/ 0 h 1027"/>
                  <a:gd name="T8" fmla="*/ 0 w 10570"/>
                  <a:gd name="T9" fmla="*/ 0 h 1027"/>
                  <a:gd name="T10" fmla="*/ 0 w 10570"/>
                  <a:gd name="T11" fmla="*/ 0 h 1027"/>
                  <a:gd name="T12" fmla="*/ 0 w 10570"/>
                  <a:gd name="T13" fmla="*/ 0 h 1027"/>
                  <a:gd name="T14" fmla="*/ 0 w 10570"/>
                  <a:gd name="T15" fmla="*/ 0 h 1027"/>
                  <a:gd name="T16" fmla="*/ 0 w 10570"/>
                  <a:gd name="T17" fmla="*/ 0 h 1027"/>
                  <a:gd name="T18" fmla="*/ 0 w 10570"/>
                  <a:gd name="T19" fmla="*/ 0 h 1027"/>
                  <a:gd name="T20" fmla="*/ 0 w 10570"/>
                  <a:gd name="T21" fmla="*/ 0 h 1027"/>
                  <a:gd name="T22" fmla="*/ 0 w 10570"/>
                  <a:gd name="T23" fmla="*/ 0 h 1027"/>
                  <a:gd name="T24" fmla="*/ 0 w 10570"/>
                  <a:gd name="T25" fmla="*/ 0 h 1027"/>
                  <a:gd name="T26" fmla="*/ 0 w 10570"/>
                  <a:gd name="T27" fmla="*/ 0 h 1027"/>
                  <a:gd name="T28" fmla="*/ 0 w 10570"/>
                  <a:gd name="T29" fmla="*/ 0 h 1027"/>
                  <a:gd name="T30" fmla="*/ 0 w 10570"/>
                  <a:gd name="T31" fmla="*/ 0 h 1027"/>
                  <a:gd name="T32" fmla="*/ 0 w 10570"/>
                  <a:gd name="T33" fmla="*/ 0 h 1027"/>
                  <a:gd name="T34" fmla="*/ 0 w 10570"/>
                  <a:gd name="T35" fmla="*/ 0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70"/>
                  <a:gd name="T55" fmla="*/ 0 h 1027"/>
                  <a:gd name="T56" fmla="*/ 10570 w 10570"/>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70" h="1027">
                    <a:moveTo>
                      <a:pt x="0" y="17"/>
                    </a:moveTo>
                    <a:cubicBezTo>
                      <a:pt x="0" y="8"/>
                      <a:pt x="7" y="0"/>
                      <a:pt x="16" y="0"/>
                    </a:cubicBezTo>
                    <a:lnTo>
                      <a:pt x="10554" y="0"/>
                    </a:lnTo>
                    <a:cubicBezTo>
                      <a:pt x="10563" y="0"/>
                      <a:pt x="10570" y="8"/>
                      <a:pt x="10570" y="17"/>
                    </a:cubicBezTo>
                    <a:lnTo>
                      <a:pt x="10570" y="1011"/>
                    </a:lnTo>
                    <a:cubicBezTo>
                      <a:pt x="10570" y="1020"/>
                      <a:pt x="10563" y="1027"/>
                      <a:pt x="10554" y="1027"/>
                    </a:cubicBezTo>
                    <a:lnTo>
                      <a:pt x="16" y="1027"/>
                    </a:lnTo>
                    <a:cubicBezTo>
                      <a:pt x="7" y="1027"/>
                      <a:pt x="0" y="1020"/>
                      <a:pt x="0" y="1011"/>
                    </a:cubicBezTo>
                    <a:lnTo>
                      <a:pt x="0" y="17"/>
                    </a:lnTo>
                    <a:close/>
                    <a:moveTo>
                      <a:pt x="33" y="1011"/>
                    </a:moveTo>
                    <a:lnTo>
                      <a:pt x="16" y="994"/>
                    </a:lnTo>
                    <a:lnTo>
                      <a:pt x="10554" y="994"/>
                    </a:lnTo>
                    <a:lnTo>
                      <a:pt x="10537" y="1011"/>
                    </a:lnTo>
                    <a:lnTo>
                      <a:pt x="10537" y="17"/>
                    </a:lnTo>
                    <a:lnTo>
                      <a:pt x="10554" y="33"/>
                    </a:lnTo>
                    <a:lnTo>
                      <a:pt x="16" y="33"/>
                    </a:lnTo>
                    <a:lnTo>
                      <a:pt x="33" y="17"/>
                    </a:lnTo>
                    <a:lnTo>
                      <a:pt x="33" y="1011"/>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46" name="Rectangle 28"/>
              <p:cNvSpPr>
                <a:spLocks noChangeArrowheads="1"/>
              </p:cNvSpPr>
              <p:nvPr/>
            </p:nvSpPr>
            <p:spPr bwMode="auto">
              <a:xfrm>
                <a:off x="1881" y="974"/>
                <a:ext cx="2236" cy="97"/>
              </a:xfrm>
              <a:prstGeom prst="rect">
                <a:avLst/>
              </a:prstGeom>
              <a:noFill/>
              <a:ln w="9525">
                <a:noFill/>
                <a:miter lim="800000"/>
                <a:headEnd/>
                <a:tailEnd/>
              </a:ln>
            </p:spPr>
            <p:txBody>
              <a:bodyPr wrap="none" lIns="0" tIns="0" rIns="0" bIns="0">
                <a:spAutoFit/>
              </a:bodyPr>
              <a:lstStyle/>
              <a:p>
                <a:pPr eaLnBrk="0" hangingPunct="0"/>
                <a:r>
                  <a:rPr lang="en-US" sz="1000">
                    <a:solidFill>
                      <a:srgbClr val="404040"/>
                    </a:solidFill>
                    <a:latin typeface="Calibri" pitchFamily="34" charset="0"/>
                  </a:rPr>
                  <a:t>Reliable Volume, High Quality and inclusion of Poor and HIV Affected</a:t>
                </a:r>
                <a:endParaRPr lang="en-US"/>
              </a:p>
            </p:txBody>
          </p:sp>
          <p:sp>
            <p:nvSpPr>
              <p:cNvPr id="32847" name="Rectangle 29"/>
              <p:cNvSpPr>
                <a:spLocks noChangeArrowheads="1"/>
              </p:cNvSpPr>
              <p:nvPr/>
            </p:nvSpPr>
            <p:spPr bwMode="auto">
              <a:xfrm>
                <a:off x="372" y="329"/>
                <a:ext cx="4839" cy="226"/>
              </a:xfrm>
              <a:prstGeom prst="rect">
                <a:avLst/>
              </a:prstGeom>
              <a:solidFill>
                <a:srgbClr val="FFFFFF"/>
              </a:solidFill>
              <a:ln w="9525">
                <a:noFill/>
                <a:miter lim="800000"/>
                <a:headEnd/>
                <a:tailEnd/>
              </a:ln>
            </p:spPr>
            <p:txBody>
              <a:bodyPr/>
              <a:lstStyle/>
              <a:p>
                <a:pPr eaLnBrk="0" hangingPunct="0"/>
                <a:endParaRPr lang="en-US"/>
              </a:p>
            </p:txBody>
          </p:sp>
          <p:sp>
            <p:nvSpPr>
              <p:cNvPr id="32848" name="Freeform 30"/>
              <p:cNvSpPr>
                <a:spLocks noEditPoints="1"/>
              </p:cNvSpPr>
              <p:nvPr/>
            </p:nvSpPr>
            <p:spPr bwMode="auto">
              <a:xfrm>
                <a:off x="368" y="325"/>
                <a:ext cx="4846" cy="234"/>
              </a:xfrm>
              <a:custGeom>
                <a:avLst/>
                <a:gdLst>
                  <a:gd name="T0" fmla="*/ 0 w 21307"/>
                  <a:gd name="T1" fmla="*/ 0 h 1027"/>
                  <a:gd name="T2" fmla="*/ 0 w 21307"/>
                  <a:gd name="T3" fmla="*/ 0 h 1027"/>
                  <a:gd name="T4" fmla="*/ 0 w 21307"/>
                  <a:gd name="T5" fmla="*/ 0 h 1027"/>
                  <a:gd name="T6" fmla="*/ 0 w 21307"/>
                  <a:gd name="T7" fmla="*/ 0 h 1027"/>
                  <a:gd name="T8" fmla="*/ 0 w 21307"/>
                  <a:gd name="T9" fmla="*/ 0 h 1027"/>
                  <a:gd name="T10" fmla="*/ 0 w 21307"/>
                  <a:gd name="T11" fmla="*/ 0 h 1027"/>
                  <a:gd name="T12" fmla="*/ 0 w 21307"/>
                  <a:gd name="T13" fmla="*/ 0 h 1027"/>
                  <a:gd name="T14" fmla="*/ 0 w 21307"/>
                  <a:gd name="T15" fmla="*/ 0 h 1027"/>
                  <a:gd name="T16" fmla="*/ 0 w 21307"/>
                  <a:gd name="T17" fmla="*/ 0 h 1027"/>
                  <a:gd name="T18" fmla="*/ 0 w 21307"/>
                  <a:gd name="T19" fmla="*/ 0 h 1027"/>
                  <a:gd name="T20" fmla="*/ 0 w 21307"/>
                  <a:gd name="T21" fmla="*/ 0 h 1027"/>
                  <a:gd name="T22" fmla="*/ 0 w 21307"/>
                  <a:gd name="T23" fmla="*/ 0 h 1027"/>
                  <a:gd name="T24" fmla="*/ 0 w 21307"/>
                  <a:gd name="T25" fmla="*/ 0 h 1027"/>
                  <a:gd name="T26" fmla="*/ 0 w 21307"/>
                  <a:gd name="T27" fmla="*/ 0 h 1027"/>
                  <a:gd name="T28" fmla="*/ 0 w 21307"/>
                  <a:gd name="T29" fmla="*/ 0 h 1027"/>
                  <a:gd name="T30" fmla="*/ 0 w 21307"/>
                  <a:gd name="T31" fmla="*/ 0 h 1027"/>
                  <a:gd name="T32" fmla="*/ 0 w 21307"/>
                  <a:gd name="T33" fmla="*/ 0 h 1027"/>
                  <a:gd name="T34" fmla="*/ 0 w 21307"/>
                  <a:gd name="T35" fmla="*/ 0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07"/>
                  <a:gd name="T55" fmla="*/ 0 h 1027"/>
                  <a:gd name="T56" fmla="*/ 21307 w 21307"/>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07" h="1027">
                    <a:moveTo>
                      <a:pt x="0" y="16"/>
                    </a:moveTo>
                    <a:cubicBezTo>
                      <a:pt x="0" y="7"/>
                      <a:pt x="8" y="0"/>
                      <a:pt x="17" y="0"/>
                    </a:cubicBezTo>
                    <a:lnTo>
                      <a:pt x="21290" y="0"/>
                    </a:lnTo>
                    <a:cubicBezTo>
                      <a:pt x="21300" y="0"/>
                      <a:pt x="21307" y="7"/>
                      <a:pt x="21307" y="16"/>
                    </a:cubicBezTo>
                    <a:lnTo>
                      <a:pt x="21307" y="1010"/>
                    </a:lnTo>
                    <a:cubicBezTo>
                      <a:pt x="21307" y="1020"/>
                      <a:pt x="21300" y="1027"/>
                      <a:pt x="21290" y="1027"/>
                    </a:cubicBezTo>
                    <a:lnTo>
                      <a:pt x="17" y="1027"/>
                    </a:lnTo>
                    <a:cubicBezTo>
                      <a:pt x="8" y="1027"/>
                      <a:pt x="0" y="1020"/>
                      <a:pt x="0" y="1010"/>
                    </a:cubicBezTo>
                    <a:lnTo>
                      <a:pt x="0" y="16"/>
                    </a:lnTo>
                    <a:close/>
                    <a:moveTo>
                      <a:pt x="33" y="1010"/>
                    </a:moveTo>
                    <a:lnTo>
                      <a:pt x="17" y="994"/>
                    </a:lnTo>
                    <a:lnTo>
                      <a:pt x="21290" y="994"/>
                    </a:lnTo>
                    <a:lnTo>
                      <a:pt x="21274" y="1010"/>
                    </a:lnTo>
                    <a:lnTo>
                      <a:pt x="21274" y="16"/>
                    </a:lnTo>
                    <a:lnTo>
                      <a:pt x="21290" y="33"/>
                    </a:lnTo>
                    <a:lnTo>
                      <a:pt x="17" y="33"/>
                    </a:lnTo>
                    <a:lnTo>
                      <a:pt x="33" y="16"/>
                    </a:lnTo>
                    <a:lnTo>
                      <a:pt x="33" y="1010"/>
                    </a:lnTo>
                    <a:close/>
                  </a:path>
                </a:pathLst>
              </a:custGeom>
              <a:solidFill>
                <a:srgbClr val="000000"/>
              </a:solidFill>
              <a:ln w="0">
                <a:solidFill>
                  <a:srgbClr val="000000"/>
                </a:solidFill>
                <a:round/>
                <a:headEnd/>
                <a:tailEnd/>
              </a:ln>
            </p:spPr>
            <p:txBody>
              <a:bodyPr/>
              <a:lstStyle/>
              <a:p>
                <a:pPr eaLnBrk="0" hangingPunct="0"/>
                <a:endParaRPr lang="en-US"/>
              </a:p>
            </p:txBody>
          </p:sp>
          <p:sp>
            <p:nvSpPr>
              <p:cNvPr id="32849" name="Rectangle 31"/>
              <p:cNvSpPr>
                <a:spLocks noChangeArrowheads="1"/>
              </p:cNvSpPr>
              <p:nvPr/>
            </p:nvSpPr>
            <p:spPr bwMode="auto">
              <a:xfrm>
                <a:off x="434" y="331"/>
                <a:ext cx="711"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GOAL STATEMENT: </a:t>
                </a:r>
                <a:endParaRPr lang="en-US"/>
              </a:p>
            </p:txBody>
          </p:sp>
          <p:sp>
            <p:nvSpPr>
              <p:cNvPr id="32850" name="Rectangle 32"/>
              <p:cNvSpPr>
                <a:spLocks noChangeArrowheads="1"/>
              </p:cNvSpPr>
              <p:nvPr/>
            </p:nvSpPr>
            <p:spPr bwMode="auto">
              <a:xfrm>
                <a:off x="1518" y="331"/>
                <a:ext cx="974"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Increased income for micro</a:t>
                </a:r>
                <a:endParaRPr lang="en-US"/>
              </a:p>
            </p:txBody>
          </p:sp>
          <p:sp>
            <p:nvSpPr>
              <p:cNvPr id="32851" name="Rectangle 33"/>
              <p:cNvSpPr>
                <a:spLocks noChangeArrowheads="1"/>
              </p:cNvSpPr>
              <p:nvPr/>
            </p:nvSpPr>
            <p:spPr bwMode="auto">
              <a:xfrm>
                <a:off x="2517" y="331"/>
                <a:ext cx="27"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a:t>
                </a:r>
                <a:endParaRPr lang="en-US"/>
              </a:p>
            </p:txBody>
          </p:sp>
          <p:sp>
            <p:nvSpPr>
              <p:cNvPr id="32852" name="Rectangle 34"/>
              <p:cNvSpPr>
                <a:spLocks noChangeArrowheads="1"/>
              </p:cNvSpPr>
              <p:nvPr/>
            </p:nvSpPr>
            <p:spPr bwMode="auto">
              <a:xfrm>
                <a:off x="2545" y="331"/>
                <a:ext cx="2040"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enterprises (MEs) within HIV/AIDS affected communities </a:t>
                </a:r>
                <a:endParaRPr lang="en-US"/>
              </a:p>
            </p:txBody>
          </p:sp>
          <p:sp>
            <p:nvSpPr>
              <p:cNvPr id="32853" name="Rectangle 35"/>
              <p:cNvSpPr>
                <a:spLocks noChangeArrowheads="1"/>
              </p:cNvSpPr>
              <p:nvPr/>
            </p:nvSpPr>
            <p:spPr bwMode="auto">
              <a:xfrm>
                <a:off x="1518" y="439"/>
                <a:ext cx="2510"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who are or become active participants in the horticultural value chain </a:t>
                </a:r>
                <a:endParaRPr lang="en-US"/>
              </a:p>
            </p:txBody>
          </p:sp>
          <p:pic>
            <p:nvPicPr>
              <p:cNvPr id="32854" name="Picture 36"/>
              <p:cNvPicPr>
                <a:picLocks noChangeAspect="1" noChangeArrowheads="1"/>
              </p:cNvPicPr>
              <p:nvPr/>
            </p:nvPicPr>
            <p:blipFill>
              <a:blip r:embed="rId16"/>
              <a:srcRect/>
              <a:stretch>
                <a:fillRect/>
              </a:stretch>
            </p:blipFill>
            <p:spPr bwMode="auto">
              <a:xfrm>
                <a:off x="3054" y="2439"/>
                <a:ext cx="786" cy="379"/>
              </a:xfrm>
              <a:prstGeom prst="rect">
                <a:avLst/>
              </a:prstGeom>
              <a:noFill/>
              <a:ln w="9525">
                <a:noFill/>
                <a:miter lim="800000"/>
                <a:headEnd/>
                <a:tailEnd/>
              </a:ln>
            </p:spPr>
          </p:pic>
          <p:pic>
            <p:nvPicPr>
              <p:cNvPr id="32855" name="Picture 37"/>
              <p:cNvPicPr>
                <a:picLocks noChangeAspect="1" noChangeArrowheads="1"/>
              </p:cNvPicPr>
              <p:nvPr/>
            </p:nvPicPr>
            <p:blipFill>
              <a:blip r:embed="rId17"/>
              <a:srcRect/>
              <a:stretch>
                <a:fillRect/>
              </a:stretch>
            </p:blipFill>
            <p:spPr bwMode="auto">
              <a:xfrm>
                <a:off x="3054" y="2439"/>
                <a:ext cx="786" cy="379"/>
              </a:xfrm>
              <a:prstGeom prst="rect">
                <a:avLst/>
              </a:prstGeom>
              <a:noFill/>
              <a:ln w="9525">
                <a:noFill/>
                <a:miter lim="800000"/>
                <a:headEnd/>
                <a:tailEnd/>
              </a:ln>
            </p:spPr>
          </p:pic>
          <p:pic>
            <p:nvPicPr>
              <p:cNvPr id="32856" name="Picture 38"/>
              <p:cNvPicPr>
                <a:picLocks noChangeAspect="1" noChangeArrowheads="1"/>
              </p:cNvPicPr>
              <p:nvPr/>
            </p:nvPicPr>
            <p:blipFill>
              <a:blip r:embed="rId18"/>
              <a:srcRect/>
              <a:stretch>
                <a:fillRect/>
              </a:stretch>
            </p:blipFill>
            <p:spPr bwMode="auto">
              <a:xfrm>
                <a:off x="3100" y="2426"/>
                <a:ext cx="715" cy="376"/>
              </a:xfrm>
              <a:prstGeom prst="rect">
                <a:avLst/>
              </a:prstGeom>
              <a:noFill/>
              <a:ln w="9525">
                <a:noFill/>
                <a:miter lim="800000"/>
                <a:headEnd/>
                <a:tailEnd/>
              </a:ln>
            </p:spPr>
          </p:pic>
          <p:pic>
            <p:nvPicPr>
              <p:cNvPr id="32857" name="Picture 39"/>
              <p:cNvPicPr>
                <a:picLocks noChangeAspect="1" noChangeArrowheads="1"/>
              </p:cNvPicPr>
              <p:nvPr/>
            </p:nvPicPr>
            <p:blipFill>
              <a:blip r:embed="rId19"/>
              <a:srcRect/>
              <a:stretch>
                <a:fillRect/>
              </a:stretch>
            </p:blipFill>
            <p:spPr bwMode="auto">
              <a:xfrm>
                <a:off x="3100" y="2426"/>
                <a:ext cx="715" cy="376"/>
              </a:xfrm>
              <a:prstGeom prst="rect">
                <a:avLst/>
              </a:prstGeom>
              <a:noFill/>
              <a:ln w="9525">
                <a:noFill/>
                <a:miter lim="800000"/>
                <a:headEnd/>
                <a:tailEnd/>
              </a:ln>
            </p:spPr>
          </p:pic>
          <p:pic>
            <p:nvPicPr>
              <p:cNvPr id="32858" name="Picture 40"/>
              <p:cNvPicPr>
                <a:picLocks noChangeAspect="1" noChangeArrowheads="1"/>
              </p:cNvPicPr>
              <p:nvPr/>
            </p:nvPicPr>
            <p:blipFill>
              <a:blip r:embed="rId7"/>
              <a:srcRect/>
              <a:stretch>
                <a:fillRect/>
              </a:stretch>
            </p:blipFill>
            <p:spPr bwMode="auto">
              <a:xfrm>
                <a:off x="3085" y="2456"/>
                <a:ext cx="724" cy="317"/>
              </a:xfrm>
              <a:prstGeom prst="rect">
                <a:avLst/>
              </a:prstGeom>
              <a:noFill/>
              <a:ln w="9525">
                <a:noFill/>
                <a:miter lim="800000"/>
                <a:headEnd/>
                <a:tailEnd/>
              </a:ln>
            </p:spPr>
          </p:pic>
          <p:sp>
            <p:nvSpPr>
              <p:cNvPr id="32859" name="Freeform 41"/>
              <p:cNvSpPr>
                <a:spLocks noEditPoints="1"/>
              </p:cNvSpPr>
              <p:nvPr/>
            </p:nvSpPr>
            <p:spPr bwMode="auto">
              <a:xfrm>
                <a:off x="3081" y="2453"/>
                <a:ext cx="732" cy="325"/>
              </a:xfrm>
              <a:custGeom>
                <a:avLst/>
                <a:gdLst>
                  <a:gd name="T0" fmla="*/ 0 w 6429"/>
                  <a:gd name="T1" fmla="*/ 0 h 2850"/>
                  <a:gd name="T2" fmla="*/ 0 w 6429"/>
                  <a:gd name="T3" fmla="*/ 0 h 2850"/>
                  <a:gd name="T4" fmla="*/ 0 w 6429"/>
                  <a:gd name="T5" fmla="*/ 0 h 2850"/>
                  <a:gd name="T6" fmla="*/ 0 w 6429"/>
                  <a:gd name="T7" fmla="*/ 0 h 2850"/>
                  <a:gd name="T8" fmla="*/ 0 w 6429"/>
                  <a:gd name="T9" fmla="*/ 0 h 2850"/>
                  <a:gd name="T10" fmla="*/ 0 w 6429"/>
                  <a:gd name="T11" fmla="*/ 0 h 2850"/>
                  <a:gd name="T12" fmla="*/ 0 w 6429"/>
                  <a:gd name="T13" fmla="*/ 0 h 2850"/>
                  <a:gd name="T14" fmla="*/ 0 w 6429"/>
                  <a:gd name="T15" fmla="*/ 0 h 2850"/>
                  <a:gd name="T16" fmla="*/ 0 w 6429"/>
                  <a:gd name="T17" fmla="*/ 0 h 2850"/>
                  <a:gd name="T18" fmla="*/ 0 w 6429"/>
                  <a:gd name="T19" fmla="*/ 0 h 2850"/>
                  <a:gd name="T20" fmla="*/ 0 w 6429"/>
                  <a:gd name="T21" fmla="*/ 0 h 2850"/>
                  <a:gd name="T22" fmla="*/ 0 w 6429"/>
                  <a:gd name="T23" fmla="*/ 0 h 2850"/>
                  <a:gd name="T24" fmla="*/ 0 w 6429"/>
                  <a:gd name="T25" fmla="*/ 0 h 2850"/>
                  <a:gd name="T26" fmla="*/ 0 w 6429"/>
                  <a:gd name="T27" fmla="*/ 0 h 2850"/>
                  <a:gd name="T28" fmla="*/ 0 w 6429"/>
                  <a:gd name="T29" fmla="*/ 0 h 2850"/>
                  <a:gd name="T30" fmla="*/ 0 w 6429"/>
                  <a:gd name="T31" fmla="*/ 0 h 2850"/>
                  <a:gd name="T32" fmla="*/ 0 w 6429"/>
                  <a:gd name="T33" fmla="*/ 0 h 2850"/>
                  <a:gd name="T34" fmla="*/ 0 w 6429"/>
                  <a:gd name="T35" fmla="*/ 0 h 2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9"/>
                  <a:gd name="T55" fmla="*/ 0 h 2850"/>
                  <a:gd name="T56" fmla="*/ 6429 w 6429"/>
                  <a:gd name="T57" fmla="*/ 2850 h 28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9" h="2850">
                    <a:moveTo>
                      <a:pt x="0" y="33"/>
                    </a:moveTo>
                    <a:cubicBezTo>
                      <a:pt x="0" y="15"/>
                      <a:pt x="15" y="0"/>
                      <a:pt x="33" y="0"/>
                    </a:cubicBezTo>
                    <a:lnTo>
                      <a:pt x="6396" y="0"/>
                    </a:lnTo>
                    <a:cubicBezTo>
                      <a:pt x="6414" y="0"/>
                      <a:pt x="6429" y="15"/>
                      <a:pt x="6429" y="33"/>
                    </a:cubicBezTo>
                    <a:lnTo>
                      <a:pt x="6429" y="2816"/>
                    </a:lnTo>
                    <a:cubicBezTo>
                      <a:pt x="6429" y="2835"/>
                      <a:pt x="6414" y="2850"/>
                      <a:pt x="6396" y="2850"/>
                    </a:cubicBezTo>
                    <a:lnTo>
                      <a:pt x="33" y="2850"/>
                    </a:lnTo>
                    <a:cubicBezTo>
                      <a:pt x="15" y="2850"/>
                      <a:pt x="0" y="2835"/>
                      <a:pt x="0" y="2816"/>
                    </a:cubicBezTo>
                    <a:lnTo>
                      <a:pt x="0" y="33"/>
                    </a:lnTo>
                    <a:close/>
                    <a:moveTo>
                      <a:pt x="66" y="2816"/>
                    </a:moveTo>
                    <a:lnTo>
                      <a:pt x="33" y="2783"/>
                    </a:lnTo>
                    <a:lnTo>
                      <a:pt x="6396" y="2783"/>
                    </a:lnTo>
                    <a:lnTo>
                      <a:pt x="6362" y="2816"/>
                    </a:lnTo>
                    <a:lnTo>
                      <a:pt x="6362" y="33"/>
                    </a:lnTo>
                    <a:lnTo>
                      <a:pt x="6396" y="66"/>
                    </a:lnTo>
                    <a:lnTo>
                      <a:pt x="33" y="66"/>
                    </a:lnTo>
                    <a:lnTo>
                      <a:pt x="66" y="33"/>
                    </a:lnTo>
                    <a:lnTo>
                      <a:pt x="66" y="2816"/>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60" name="Rectangle 42"/>
              <p:cNvSpPr>
                <a:spLocks noChangeArrowheads="1"/>
              </p:cNvSpPr>
              <p:nvPr/>
            </p:nvSpPr>
            <p:spPr bwMode="auto">
              <a:xfrm>
                <a:off x="3233" y="2461"/>
                <a:ext cx="367"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Organization </a:t>
                </a:r>
                <a:endParaRPr lang="en-US"/>
              </a:p>
            </p:txBody>
          </p:sp>
          <p:sp>
            <p:nvSpPr>
              <p:cNvPr id="32861" name="Rectangle 43"/>
              <p:cNvSpPr>
                <a:spLocks noChangeArrowheads="1"/>
              </p:cNvSpPr>
              <p:nvPr/>
            </p:nvSpPr>
            <p:spPr bwMode="auto">
              <a:xfrm>
                <a:off x="3220" y="2535"/>
                <a:ext cx="524"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among Farmers,  </a:t>
                </a:r>
                <a:endParaRPr lang="en-US"/>
              </a:p>
            </p:txBody>
          </p:sp>
          <p:sp>
            <p:nvSpPr>
              <p:cNvPr id="32862" name="Rectangle 44"/>
              <p:cNvSpPr>
                <a:spLocks noChangeArrowheads="1"/>
              </p:cNvSpPr>
              <p:nvPr/>
            </p:nvSpPr>
            <p:spPr bwMode="auto">
              <a:xfrm>
                <a:off x="3286" y="2608"/>
                <a:ext cx="364"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traders and </a:t>
                </a:r>
                <a:endParaRPr lang="en-US"/>
              </a:p>
            </p:txBody>
          </p:sp>
          <p:sp>
            <p:nvSpPr>
              <p:cNvPr id="32863" name="Rectangle 45"/>
              <p:cNvSpPr>
                <a:spLocks noChangeArrowheads="1"/>
              </p:cNvSpPr>
              <p:nvPr/>
            </p:nvSpPr>
            <p:spPr bwMode="auto">
              <a:xfrm>
                <a:off x="3311" y="2681"/>
                <a:ext cx="25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exporters</a:t>
                </a:r>
                <a:endParaRPr lang="en-US"/>
              </a:p>
            </p:txBody>
          </p:sp>
          <p:pic>
            <p:nvPicPr>
              <p:cNvPr id="32864" name="Picture 46"/>
              <p:cNvPicPr>
                <a:picLocks noChangeAspect="1" noChangeArrowheads="1"/>
              </p:cNvPicPr>
              <p:nvPr/>
            </p:nvPicPr>
            <p:blipFill>
              <a:blip r:embed="rId20"/>
              <a:srcRect/>
              <a:stretch>
                <a:fillRect/>
              </a:stretch>
            </p:blipFill>
            <p:spPr bwMode="auto">
              <a:xfrm>
                <a:off x="4728" y="1851"/>
                <a:ext cx="695" cy="379"/>
              </a:xfrm>
              <a:prstGeom prst="rect">
                <a:avLst/>
              </a:prstGeom>
              <a:noFill/>
              <a:ln w="9525">
                <a:noFill/>
                <a:miter lim="800000"/>
                <a:headEnd/>
                <a:tailEnd/>
              </a:ln>
            </p:spPr>
          </p:pic>
          <p:pic>
            <p:nvPicPr>
              <p:cNvPr id="32865" name="Picture 47"/>
              <p:cNvPicPr>
                <a:picLocks noChangeAspect="1" noChangeArrowheads="1"/>
              </p:cNvPicPr>
              <p:nvPr/>
            </p:nvPicPr>
            <p:blipFill>
              <a:blip r:embed="rId21"/>
              <a:srcRect/>
              <a:stretch>
                <a:fillRect/>
              </a:stretch>
            </p:blipFill>
            <p:spPr bwMode="auto">
              <a:xfrm>
                <a:off x="4728" y="1851"/>
                <a:ext cx="695" cy="379"/>
              </a:xfrm>
              <a:prstGeom prst="rect">
                <a:avLst/>
              </a:prstGeom>
              <a:noFill/>
              <a:ln w="9525">
                <a:noFill/>
                <a:miter lim="800000"/>
                <a:headEnd/>
                <a:tailEnd/>
              </a:ln>
            </p:spPr>
          </p:pic>
          <p:pic>
            <p:nvPicPr>
              <p:cNvPr id="32866" name="Picture 48"/>
              <p:cNvPicPr>
                <a:picLocks noChangeAspect="1" noChangeArrowheads="1"/>
              </p:cNvPicPr>
              <p:nvPr/>
            </p:nvPicPr>
            <p:blipFill>
              <a:blip r:embed="rId22"/>
              <a:srcRect/>
              <a:stretch>
                <a:fillRect/>
              </a:stretch>
            </p:blipFill>
            <p:spPr bwMode="auto">
              <a:xfrm>
                <a:off x="4757" y="1867"/>
                <a:ext cx="633" cy="317"/>
              </a:xfrm>
              <a:prstGeom prst="rect">
                <a:avLst/>
              </a:prstGeom>
              <a:noFill/>
              <a:ln w="9525">
                <a:noFill/>
                <a:miter lim="800000"/>
                <a:headEnd/>
                <a:tailEnd/>
              </a:ln>
            </p:spPr>
          </p:pic>
          <p:sp>
            <p:nvSpPr>
              <p:cNvPr id="32867" name="Freeform 49"/>
              <p:cNvSpPr>
                <a:spLocks noEditPoints="1"/>
              </p:cNvSpPr>
              <p:nvPr/>
            </p:nvSpPr>
            <p:spPr bwMode="auto">
              <a:xfrm>
                <a:off x="4755" y="1865"/>
                <a:ext cx="640" cy="324"/>
              </a:xfrm>
              <a:custGeom>
                <a:avLst/>
                <a:gdLst>
                  <a:gd name="T0" fmla="*/ 0 w 2816"/>
                  <a:gd name="T1" fmla="*/ 0 h 1425"/>
                  <a:gd name="T2" fmla="*/ 0 w 2816"/>
                  <a:gd name="T3" fmla="*/ 0 h 1425"/>
                  <a:gd name="T4" fmla="*/ 0 w 2816"/>
                  <a:gd name="T5" fmla="*/ 0 h 1425"/>
                  <a:gd name="T6" fmla="*/ 0 w 2816"/>
                  <a:gd name="T7" fmla="*/ 0 h 1425"/>
                  <a:gd name="T8" fmla="*/ 0 w 2816"/>
                  <a:gd name="T9" fmla="*/ 0 h 1425"/>
                  <a:gd name="T10" fmla="*/ 0 w 2816"/>
                  <a:gd name="T11" fmla="*/ 0 h 1425"/>
                  <a:gd name="T12" fmla="*/ 0 w 2816"/>
                  <a:gd name="T13" fmla="*/ 0 h 1425"/>
                  <a:gd name="T14" fmla="*/ 0 w 2816"/>
                  <a:gd name="T15" fmla="*/ 0 h 1425"/>
                  <a:gd name="T16" fmla="*/ 0 w 2816"/>
                  <a:gd name="T17" fmla="*/ 0 h 1425"/>
                  <a:gd name="T18" fmla="*/ 0 w 2816"/>
                  <a:gd name="T19" fmla="*/ 0 h 1425"/>
                  <a:gd name="T20" fmla="*/ 0 w 2816"/>
                  <a:gd name="T21" fmla="*/ 0 h 1425"/>
                  <a:gd name="T22" fmla="*/ 0 w 2816"/>
                  <a:gd name="T23" fmla="*/ 0 h 1425"/>
                  <a:gd name="T24" fmla="*/ 0 w 2816"/>
                  <a:gd name="T25" fmla="*/ 0 h 1425"/>
                  <a:gd name="T26" fmla="*/ 0 w 2816"/>
                  <a:gd name="T27" fmla="*/ 0 h 1425"/>
                  <a:gd name="T28" fmla="*/ 0 w 2816"/>
                  <a:gd name="T29" fmla="*/ 0 h 1425"/>
                  <a:gd name="T30" fmla="*/ 0 w 2816"/>
                  <a:gd name="T31" fmla="*/ 0 h 1425"/>
                  <a:gd name="T32" fmla="*/ 0 w 2816"/>
                  <a:gd name="T33" fmla="*/ 0 h 1425"/>
                  <a:gd name="T34" fmla="*/ 0 w 2816"/>
                  <a:gd name="T35" fmla="*/ 0 h 1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6"/>
                  <a:gd name="T55" fmla="*/ 0 h 1425"/>
                  <a:gd name="T56" fmla="*/ 2816 w 2816"/>
                  <a:gd name="T57" fmla="*/ 1425 h 1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6" h="1425">
                    <a:moveTo>
                      <a:pt x="0" y="17"/>
                    </a:moveTo>
                    <a:cubicBezTo>
                      <a:pt x="0" y="7"/>
                      <a:pt x="7" y="0"/>
                      <a:pt x="16" y="0"/>
                    </a:cubicBezTo>
                    <a:lnTo>
                      <a:pt x="2800" y="0"/>
                    </a:lnTo>
                    <a:cubicBezTo>
                      <a:pt x="2809" y="0"/>
                      <a:pt x="2816" y="7"/>
                      <a:pt x="2816" y="17"/>
                    </a:cubicBezTo>
                    <a:lnTo>
                      <a:pt x="2816" y="1408"/>
                    </a:lnTo>
                    <a:cubicBezTo>
                      <a:pt x="2816" y="1417"/>
                      <a:pt x="2809" y="1425"/>
                      <a:pt x="2800" y="1425"/>
                    </a:cubicBezTo>
                    <a:lnTo>
                      <a:pt x="16" y="1425"/>
                    </a:lnTo>
                    <a:cubicBezTo>
                      <a:pt x="7" y="1425"/>
                      <a:pt x="0" y="1417"/>
                      <a:pt x="0" y="1408"/>
                    </a:cubicBezTo>
                    <a:lnTo>
                      <a:pt x="0" y="17"/>
                    </a:lnTo>
                    <a:close/>
                    <a:moveTo>
                      <a:pt x="33" y="1408"/>
                    </a:moveTo>
                    <a:lnTo>
                      <a:pt x="16" y="1392"/>
                    </a:lnTo>
                    <a:lnTo>
                      <a:pt x="2800" y="1392"/>
                    </a:lnTo>
                    <a:lnTo>
                      <a:pt x="2783" y="1408"/>
                    </a:lnTo>
                    <a:lnTo>
                      <a:pt x="2783" y="17"/>
                    </a:lnTo>
                    <a:lnTo>
                      <a:pt x="2800" y="33"/>
                    </a:lnTo>
                    <a:lnTo>
                      <a:pt x="16" y="33"/>
                    </a:lnTo>
                    <a:lnTo>
                      <a:pt x="33" y="17"/>
                    </a:lnTo>
                    <a:lnTo>
                      <a:pt x="33" y="1408"/>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68" name="Rectangle 50"/>
              <p:cNvSpPr>
                <a:spLocks noChangeArrowheads="1"/>
              </p:cNvSpPr>
              <p:nvPr/>
            </p:nvSpPr>
            <p:spPr bwMode="auto">
              <a:xfrm>
                <a:off x="4902" y="1909"/>
                <a:ext cx="293"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Consistent </a:t>
                </a:r>
                <a:endParaRPr lang="en-US"/>
              </a:p>
            </p:txBody>
          </p:sp>
          <p:sp>
            <p:nvSpPr>
              <p:cNvPr id="32869" name="Rectangle 51"/>
              <p:cNvSpPr>
                <a:spLocks noChangeArrowheads="1"/>
              </p:cNvSpPr>
              <p:nvPr/>
            </p:nvSpPr>
            <p:spPr bwMode="auto">
              <a:xfrm>
                <a:off x="4933" y="1983"/>
                <a:ext cx="318"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fruit/juice </a:t>
                </a:r>
                <a:endParaRPr lang="en-US"/>
              </a:p>
            </p:txBody>
          </p:sp>
          <p:sp>
            <p:nvSpPr>
              <p:cNvPr id="32870" name="Rectangle 52"/>
              <p:cNvSpPr>
                <a:spLocks noChangeArrowheads="1"/>
              </p:cNvSpPr>
              <p:nvPr/>
            </p:nvSpPr>
            <p:spPr bwMode="auto">
              <a:xfrm>
                <a:off x="4886" y="2056"/>
                <a:ext cx="403"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volume/sales</a:t>
                </a:r>
                <a:endParaRPr lang="en-US"/>
              </a:p>
            </p:txBody>
          </p:sp>
          <p:pic>
            <p:nvPicPr>
              <p:cNvPr id="32871" name="Picture 53"/>
              <p:cNvPicPr>
                <a:picLocks noChangeAspect="1" noChangeArrowheads="1"/>
              </p:cNvPicPr>
              <p:nvPr/>
            </p:nvPicPr>
            <p:blipFill>
              <a:blip r:embed="rId23"/>
              <a:srcRect/>
              <a:stretch>
                <a:fillRect/>
              </a:stretch>
            </p:blipFill>
            <p:spPr bwMode="auto">
              <a:xfrm>
                <a:off x="1427" y="1351"/>
                <a:ext cx="874" cy="334"/>
              </a:xfrm>
              <a:prstGeom prst="rect">
                <a:avLst/>
              </a:prstGeom>
              <a:noFill/>
              <a:ln w="9525">
                <a:noFill/>
                <a:miter lim="800000"/>
                <a:headEnd/>
                <a:tailEnd/>
              </a:ln>
            </p:spPr>
          </p:pic>
          <p:pic>
            <p:nvPicPr>
              <p:cNvPr id="32872" name="Picture 54"/>
              <p:cNvPicPr>
                <a:picLocks noChangeAspect="1" noChangeArrowheads="1"/>
              </p:cNvPicPr>
              <p:nvPr/>
            </p:nvPicPr>
            <p:blipFill>
              <a:blip r:embed="rId24"/>
              <a:srcRect/>
              <a:stretch>
                <a:fillRect/>
              </a:stretch>
            </p:blipFill>
            <p:spPr bwMode="auto">
              <a:xfrm>
                <a:off x="1427" y="1351"/>
                <a:ext cx="874" cy="334"/>
              </a:xfrm>
              <a:prstGeom prst="rect">
                <a:avLst/>
              </a:prstGeom>
              <a:noFill/>
              <a:ln w="9525">
                <a:noFill/>
                <a:miter lim="800000"/>
                <a:headEnd/>
                <a:tailEnd/>
              </a:ln>
            </p:spPr>
          </p:pic>
          <p:pic>
            <p:nvPicPr>
              <p:cNvPr id="32873" name="Picture 55"/>
              <p:cNvPicPr>
                <a:picLocks noChangeAspect="1" noChangeArrowheads="1"/>
              </p:cNvPicPr>
              <p:nvPr/>
            </p:nvPicPr>
            <p:blipFill>
              <a:blip r:embed="rId25"/>
              <a:srcRect/>
              <a:stretch>
                <a:fillRect/>
              </a:stretch>
            </p:blipFill>
            <p:spPr bwMode="auto">
              <a:xfrm>
                <a:off x="1453" y="1404"/>
                <a:ext cx="824" cy="191"/>
              </a:xfrm>
              <a:prstGeom prst="rect">
                <a:avLst/>
              </a:prstGeom>
              <a:noFill/>
              <a:ln w="9525">
                <a:noFill/>
                <a:miter lim="800000"/>
                <a:headEnd/>
                <a:tailEnd/>
              </a:ln>
            </p:spPr>
          </p:pic>
          <p:pic>
            <p:nvPicPr>
              <p:cNvPr id="32874" name="Picture 56"/>
              <p:cNvPicPr>
                <a:picLocks noChangeAspect="1" noChangeArrowheads="1"/>
              </p:cNvPicPr>
              <p:nvPr/>
            </p:nvPicPr>
            <p:blipFill>
              <a:blip r:embed="rId26"/>
              <a:srcRect/>
              <a:stretch>
                <a:fillRect/>
              </a:stretch>
            </p:blipFill>
            <p:spPr bwMode="auto">
              <a:xfrm>
                <a:off x="1453" y="1404"/>
                <a:ext cx="824" cy="191"/>
              </a:xfrm>
              <a:prstGeom prst="rect">
                <a:avLst/>
              </a:prstGeom>
              <a:noFill/>
              <a:ln w="9525">
                <a:noFill/>
                <a:miter lim="800000"/>
                <a:headEnd/>
                <a:tailEnd/>
              </a:ln>
            </p:spPr>
          </p:pic>
          <p:pic>
            <p:nvPicPr>
              <p:cNvPr id="32875" name="Picture 57"/>
              <p:cNvPicPr>
                <a:picLocks noChangeAspect="1" noChangeArrowheads="1"/>
              </p:cNvPicPr>
              <p:nvPr/>
            </p:nvPicPr>
            <p:blipFill>
              <a:blip r:embed="rId27"/>
              <a:srcRect/>
              <a:stretch>
                <a:fillRect/>
              </a:stretch>
            </p:blipFill>
            <p:spPr bwMode="auto">
              <a:xfrm>
                <a:off x="1457" y="1370"/>
                <a:ext cx="895" cy="273"/>
              </a:xfrm>
              <a:prstGeom prst="rect">
                <a:avLst/>
              </a:prstGeom>
              <a:noFill/>
              <a:ln w="9525">
                <a:noFill/>
                <a:miter lim="800000"/>
                <a:headEnd/>
                <a:tailEnd/>
              </a:ln>
            </p:spPr>
          </p:pic>
          <p:sp>
            <p:nvSpPr>
              <p:cNvPr id="32876" name="Freeform 58"/>
              <p:cNvSpPr>
                <a:spLocks noEditPoints="1"/>
              </p:cNvSpPr>
              <p:nvPr/>
            </p:nvSpPr>
            <p:spPr bwMode="auto">
              <a:xfrm>
                <a:off x="1454" y="1366"/>
                <a:ext cx="898" cy="280"/>
              </a:xfrm>
              <a:custGeom>
                <a:avLst/>
                <a:gdLst>
                  <a:gd name="T0" fmla="*/ 0 w 7207"/>
                  <a:gd name="T1" fmla="*/ 0 h 2452"/>
                  <a:gd name="T2" fmla="*/ 0 w 7207"/>
                  <a:gd name="T3" fmla="*/ 0 h 2452"/>
                  <a:gd name="T4" fmla="*/ 0 w 7207"/>
                  <a:gd name="T5" fmla="*/ 0 h 2452"/>
                  <a:gd name="T6" fmla="*/ 0 w 7207"/>
                  <a:gd name="T7" fmla="*/ 0 h 2452"/>
                  <a:gd name="T8" fmla="*/ 0 w 7207"/>
                  <a:gd name="T9" fmla="*/ 0 h 2452"/>
                  <a:gd name="T10" fmla="*/ 0 w 7207"/>
                  <a:gd name="T11" fmla="*/ 0 h 2452"/>
                  <a:gd name="T12" fmla="*/ 0 w 7207"/>
                  <a:gd name="T13" fmla="*/ 0 h 2452"/>
                  <a:gd name="T14" fmla="*/ 0 w 7207"/>
                  <a:gd name="T15" fmla="*/ 0 h 2452"/>
                  <a:gd name="T16" fmla="*/ 0 w 7207"/>
                  <a:gd name="T17" fmla="*/ 0 h 2452"/>
                  <a:gd name="T18" fmla="*/ 0 w 7207"/>
                  <a:gd name="T19" fmla="*/ 0 h 2452"/>
                  <a:gd name="T20" fmla="*/ 0 w 7207"/>
                  <a:gd name="T21" fmla="*/ 0 h 2452"/>
                  <a:gd name="T22" fmla="*/ 0 w 7207"/>
                  <a:gd name="T23" fmla="*/ 0 h 2452"/>
                  <a:gd name="T24" fmla="*/ 0 w 7207"/>
                  <a:gd name="T25" fmla="*/ 0 h 2452"/>
                  <a:gd name="T26" fmla="*/ 0 w 7207"/>
                  <a:gd name="T27" fmla="*/ 0 h 2452"/>
                  <a:gd name="T28" fmla="*/ 0 w 7207"/>
                  <a:gd name="T29" fmla="*/ 0 h 2452"/>
                  <a:gd name="T30" fmla="*/ 0 w 7207"/>
                  <a:gd name="T31" fmla="*/ 0 h 2452"/>
                  <a:gd name="T32" fmla="*/ 0 w 7207"/>
                  <a:gd name="T33" fmla="*/ 0 h 2452"/>
                  <a:gd name="T34" fmla="*/ 0 w 7207"/>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7"/>
                  <a:gd name="T55" fmla="*/ 0 h 2452"/>
                  <a:gd name="T56" fmla="*/ 7207 w 7207"/>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7" h="2452">
                    <a:moveTo>
                      <a:pt x="0" y="33"/>
                    </a:moveTo>
                    <a:cubicBezTo>
                      <a:pt x="0" y="15"/>
                      <a:pt x="15" y="0"/>
                      <a:pt x="33" y="0"/>
                    </a:cubicBezTo>
                    <a:lnTo>
                      <a:pt x="7174" y="0"/>
                    </a:lnTo>
                    <a:cubicBezTo>
                      <a:pt x="7193" y="0"/>
                      <a:pt x="7207" y="15"/>
                      <a:pt x="7207" y="33"/>
                    </a:cubicBezTo>
                    <a:lnTo>
                      <a:pt x="7207" y="2419"/>
                    </a:lnTo>
                    <a:cubicBezTo>
                      <a:pt x="7207" y="2437"/>
                      <a:pt x="7193" y="2452"/>
                      <a:pt x="7174" y="2452"/>
                    </a:cubicBezTo>
                    <a:lnTo>
                      <a:pt x="33" y="2452"/>
                    </a:lnTo>
                    <a:cubicBezTo>
                      <a:pt x="15" y="2452"/>
                      <a:pt x="0" y="2437"/>
                      <a:pt x="0" y="2419"/>
                    </a:cubicBezTo>
                    <a:lnTo>
                      <a:pt x="0" y="33"/>
                    </a:lnTo>
                    <a:close/>
                    <a:moveTo>
                      <a:pt x="66" y="2419"/>
                    </a:moveTo>
                    <a:lnTo>
                      <a:pt x="33" y="2385"/>
                    </a:lnTo>
                    <a:lnTo>
                      <a:pt x="7174" y="2385"/>
                    </a:lnTo>
                    <a:lnTo>
                      <a:pt x="7141" y="2419"/>
                    </a:lnTo>
                    <a:lnTo>
                      <a:pt x="7141" y="33"/>
                    </a:lnTo>
                    <a:lnTo>
                      <a:pt x="7174" y="66"/>
                    </a:lnTo>
                    <a:lnTo>
                      <a:pt x="33" y="66"/>
                    </a:lnTo>
                    <a:lnTo>
                      <a:pt x="66" y="33"/>
                    </a:lnTo>
                    <a:lnTo>
                      <a:pt x="66"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77" name="Rectangle 59"/>
              <p:cNvSpPr>
                <a:spLocks noChangeArrowheads="1"/>
              </p:cNvSpPr>
              <p:nvPr/>
            </p:nvSpPr>
            <p:spPr bwMode="auto">
              <a:xfrm>
                <a:off x="1534" y="1446"/>
                <a:ext cx="773" cy="107"/>
              </a:xfrm>
              <a:prstGeom prst="rect">
                <a:avLst/>
              </a:prstGeom>
              <a:noFill/>
              <a:ln w="9525">
                <a:noFill/>
                <a:miter lim="800000"/>
                <a:headEnd/>
                <a:tailEnd/>
              </a:ln>
            </p:spPr>
            <p:txBody>
              <a:bodyPr wrap="none" lIns="0" tIns="0" rIns="0" bIns="0">
                <a:spAutoFit/>
              </a:bodyPr>
              <a:lstStyle/>
              <a:p>
                <a:pPr eaLnBrk="0" hangingPunct="0"/>
                <a:r>
                  <a:rPr lang="en-US" sz="1100" b="1">
                    <a:solidFill>
                      <a:srgbClr val="404040"/>
                    </a:solidFill>
                    <a:latin typeface="Calibri" pitchFamily="34" charset="0"/>
                  </a:rPr>
                  <a:t>Increased Production</a:t>
                </a:r>
                <a:endParaRPr lang="en-US"/>
              </a:p>
            </p:txBody>
          </p:sp>
          <p:pic>
            <p:nvPicPr>
              <p:cNvPr id="32878" name="Picture 60"/>
              <p:cNvPicPr>
                <a:picLocks noChangeAspect="1" noChangeArrowheads="1"/>
              </p:cNvPicPr>
              <p:nvPr/>
            </p:nvPicPr>
            <p:blipFill>
              <a:blip r:embed="rId28"/>
              <a:srcRect/>
              <a:stretch>
                <a:fillRect/>
              </a:stretch>
            </p:blipFill>
            <p:spPr bwMode="auto">
              <a:xfrm>
                <a:off x="3687" y="1351"/>
                <a:ext cx="877" cy="334"/>
              </a:xfrm>
              <a:prstGeom prst="rect">
                <a:avLst/>
              </a:prstGeom>
              <a:noFill/>
              <a:ln w="9525">
                <a:noFill/>
                <a:miter lim="800000"/>
                <a:headEnd/>
                <a:tailEnd/>
              </a:ln>
            </p:spPr>
          </p:pic>
          <p:pic>
            <p:nvPicPr>
              <p:cNvPr id="32879" name="Picture 61"/>
              <p:cNvPicPr>
                <a:picLocks noChangeAspect="1" noChangeArrowheads="1"/>
              </p:cNvPicPr>
              <p:nvPr/>
            </p:nvPicPr>
            <p:blipFill>
              <a:blip r:embed="rId29"/>
              <a:srcRect/>
              <a:stretch>
                <a:fillRect/>
              </a:stretch>
            </p:blipFill>
            <p:spPr bwMode="auto">
              <a:xfrm>
                <a:off x="3687" y="1351"/>
                <a:ext cx="877" cy="334"/>
              </a:xfrm>
              <a:prstGeom prst="rect">
                <a:avLst/>
              </a:prstGeom>
              <a:noFill/>
              <a:ln w="9525">
                <a:noFill/>
                <a:miter lim="800000"/>
                <a:headEnd/>
                <a:tailEnd/>
              </a:ln>
            </p:spPr>
          </p:pic>
          <p:pic>
            <p:nvPicPr>
              <p:cNvPr id="32880" name="Picture 62"/>
              <p:cNvPicPr>
                <a:picLocks noChangeAspect="1" noChangeArrowheads="1"/>
              </p:cNvPicPr>
              <p:nvPr/>
            </p:nvPicPr>
            <p:blipFill>
              <a:blip r:embed="rId27"/>
              <a:srcRect/>
              <a:stretch>
                <a:fillRect/>
              </a:stretch>
            </p:blipFill>
            <p:spPr bwMode="auto">
              <a:xfrm>
                <a:off x="3718" y="1370"/>
                <a:ext cx="815" cy="273"/>
              </a:xfrm>
              <a:prstGeom prst="rect">
                <a:avLst/>
              </a:prstGeom>
              <a:noFill/>
              <a:ln w="9525">
                <a:noFill/>
                <a:miter lim="800000"/>
                <a:headEnd/>
                <a:tailEnd/>
              </a:ln>
            </p:spPr>
          </p:pic>
          <p:sp>
            <p:nvSpPr>
              <p:cNvPr id="32881" name="Freeform 63"/>
              <p:cNvSpPr>
                <a:spLocks noEditPoints="1"/>
              </p:cNvSpPr>
              <p:nvPr/>
            </p:nvSpPr>
            <p:spPr bwMode="auto">
              <a:xfrm>
                <a:off x="3715" y="1366"/>
                <a:ext cx="821" cy="280"/>
              </a:xfrm>
              <a:custGeom>
                <a:avLst/>
                <a:gdLst>
                  <a:gd name="T0" fmla="*/ 0 w 3612"/>
                  <a:gd name="T1" fmla="*/ 0 h 1226"/>
                  <a:gd name="T2" fmla="*/ 0 w 3612"/>
                  <a:gd name="T3" fmla="*/ 0 h 1226"/>
                  <a:gd name="T4" fmla="*/ 0 w 3612"/>
                  <a:gd name="T5" fmla="*/ 0 h 1226"/>
                  <a:gd name="T6" fmla="*/ 0 w 3612"/>
                  <a:gd name="T7" fmla="*/ 0 h 1226"/>
                  <a:gd name="T8" fmla="*/ 0 w 3612"/>
                  <a:gd name="T9" fmla="*/ 0 h 1226"/>
                  <a:gd name="T10" fmla="*/ 0 w 3612"/>
                  <a:gd name="T11" fmla="*/ 0 h 1226"/>
                  <a:gd name="T12" fmla="*/ 0 w 3612"/>
                  <a:gd name="T13" fmla="*/ 0 h 1226"/>
                  <a:gd name="T14" fmla="*/ 0 w 3612"/>
                  <a:gd name="T15" fmla="*/ 0 h 1226"/>
                  <a:gd name="T16" fmla="*/ 0 w 3612"/>
                  <a:gd name="T17" fmla="*/ 0 h 1226"/>
                  <a:gd name="T18" fmla="*/ 0 w 3612"/>
                  <a:gd name="T19" fmla="*/ 0 h 1226"/>
                  <a:gd name="T20" fmla="*/ 0 w 3612"/>
                  <a:gd name="T21" fmla="*/ 0 h 1226"/>
                  <a:gd name="T22" fmla="*/ 0 w 3612"/>
                  <a:gd name="T23" fmla="*/ 0 h 1226"/>
                  <a:gd name="T24" fmla="*/ 0 w 3612"/>
                  <a:gd name="T25" fmla="*/ 0 h 1226"/>
                  <a:gd name="T26" fmla="*/ 0 w 3612"/>
                  <a:gd name="T27" fmla="*/ 0 h 1226"/>
                  <a:gd name="T28" fmla="*/ 0 w 3612"/>
                  <a:gd name="T29" fmla="*/ 0 h 1226"/>
                  <a:gd name="T30" fmla="*/ 0 w 3612"/>
                  <a:gd name="T31" fmla="*/ 0 h 1226"/>
                  <a:gd name="T32" fmla="*/ 0 w 3612"/>
                  <a:gd name="T33" fmla="*/ 0 h 1226"/>
                  <a:gd name="T34" fmla="*/ 0 w 3612"/>
                  <a:gd name="T35" fmla="*/ 0 h 1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12"/>
                  <a:gd name="T55" fmla="*/ 0 h 1226"/>
                  <a:gd name="T56" fmla="*/ 3612 w 3612"/>
                  <a:gd name="T57" fmla="*/ 1226 h 1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12" h="1226">
                    <a:moveTo>
                      <a:pt x="0" y="17"/>
                    </a:moveTo>
                    <a:cubicBezTo>
                      <a:pt x="0" y="8"/>
                      <a:pt x="7" y="0"/>
                      <a:pt x="16" y="0"/>
                    </a:cubicBezTo>
                    <a:lnTo>
                      <a:pt x="3595" y="0"/>
                    </a:lnTo>
                    <a:cubicBezTo>
                      <a:pt x="3604" y="0"/>
                      <a:pt x="3612" y="8"/>
                      <a:pt x="3612" y="17"/>
                    </a:cubicBezTo>
                    <a:lnTo>
                      <a:pt x="3612" y="1210"/>
                    </a:lnTo>
                    <a:cubicBezTo>
                      <a:pt x="3612" y="1219"/>
                      <a:pt x="3604" y="1226"/>
                      <a:pt x="3595" y="1226"/>
                    </a:cubicBezTo>
                    <a:lnTo>
                      <a:pt x="16" y="1226"/>
                    </a:lnTo>
                    <a:cubicBezTo>
                      <a:pt x="7" y="1226"/>
                      <a:pt x="0" y="1219"/>
                      <a:pt x="0" y="1210"/>
                    </a:cubicBezTo>
                    <a:lnTo>
                      <a:pt x="0" y="17"/>
                    </a:lnTo>
                    <a:close/>
                    <a:moveTo>
                      <a:pt x="33" y="1210"/>
                    </a:moveTo>
                    <a:lnTo>
                      <a:pt x="16" y="1193"/>
                    </a:lnTo>
                    <a:lnTo>
                      <a:pt x="3595" y="1193"/>
                    </a:lnTo>
                    <a:lnTo>
                      <a:pt x="3579" y="1210"/>
                    </a:lnTo>
                    <a:lnTo>
                      <a:pt x="3579" y="17"/>
                    </a:lnTo>
                    <a:lnTo>
                      <a:pt x="3595" y="33"/>
                    </a:lnTo>
                    <a:lnTo>
                      <a:pt x="16" y="33"/>
                    </a:lnTo>
                    <a:lnTo>
                      <a:pt x="33" y="17"/>
                    </a:lnTo>
                    <a:lnTo>
                      <a:pt x="33" y="1210"/>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82" name="Rectangle 64"/>
              <p:cNvSpPr>
                <a:spLocks noChangeArrowheads="1"/>
              </p:cNvSpPr>
              <p:nvPr/>
            </p:nvSpPr>
            <p:spPr bwMode="auto">
              <a:xfrm>
                <a:off x="3855" y="1446"/>
                <a:ext cx="533" cy="107"/>
              </a:xfrm>
              <a:prstGeom prst="rect">
                <a:avLst/>
              </a:prstGeom>
              <a:noFill/>
              <a:ln w="9525">
                <a:noFill/>
                <a:miter lim="800000"/>
                <a:headEnd/>
                <a:tailEnd/>
              </a:ln>
            </p:spPr>
            <p:txBody>
              <a:bodyPr wrap="none" lIns="0" tIns="0" rIns="0" bIns="0">
                <a:spAutoFit/>
              </a:bodyPr>
              <a:lstStyle/>
              <a:p>
                <a:pPr eaLnBrk="0" hangingPunct="0"/>
                <a:r>
                  <a:rPr lang="en-US" sz="1100" b="1">
                    <a:solidFill>
                      <a:srgbClr val="404040"/>
                    </a:solidFill>
                    <a:latin typeface="Calibri" pitchFamily="34" charset="0"/>
                  </a:rPr>
                  <a:t>Market Access</a:t>
                </a:r>
                <a:endParaRPr lang="en-US"/>
              </a:p>
            </p:txBody>
          </p:sp>
          <p:pic>
            <p:nvPicPr>
              <p:cNvPr id="32883" name="Picture 65"/>
              <p:cNvPicPr>
                <a:picLocks noChangeAspect="1" noChangeArrowheads="1"/>
              </p:cNvPicPr>
              <p:nvPr/>
            </p:nvPicPr>
            <p:blipFill>
              <a:blip r:embed="rId30"/>
              <a:srcRect/>
              <a:stretch>
                <a:fillRect/>
              </a:stretch>
            </p:blipFill>
            <p:spPr bwMode="auto">
              <a:xfrm>
                <a:off x="252" y="2077"/>
                <a:ext cx="875" cy="379"/>
              </a:xfrm>
              <a:prstGeom prst="rect">
                <a:avLst/>
              </a:prstGeom>
              <a:noFill/>
              <a:ln w="9525">
                <a:noFill/>
                <a:miter lim="800000"/>
                <a:headEnd/>
                <a:tailEnd/>
              </a:ln>
            </p:spPr>
          </p:pic>
          <p:pic>
            <p:nvPicPr>
              <p:cNvPr id="32884" name="Picture 66"/>
              <p:cNvPicPr>
                <a:picLocks noChangeAspect="1" noChangeArrowheads="1"/>
              </p:cNvPicPr>
              <p:nvPr/>
            </p:nvPicPr>
            <p:blipFill>
              <a:blip r:embed="rId31"/>
              <a:srcRect/>
              <a:stretch>
                <a:fillRect/>
              </a:stretch>
            </p:blipFill>
            <p:spPr bwMode="auto">
              <a:xfrm>
                <a:off x="252" y="2077"/>
                <a:ext cx="875" cy="379"/>
              </a:xfrm>
              <a:prstGeom prst="rect">
                <a:avLst/>
              </a:prstGeom>
              <a:noFill/>
              <a:ln w="9525">
                <a:noFill/>
                <a:miter lim="800000"/>
                <a:headEnd/>
                <a:tailEnd/>
              </a:ln>
            </p:spPr>
          </p:pic>
          <p:pic>
            <p:nvPicPr>
              <p:cNvPr id="32885" name="Picture 67"/>
              <p:cNvPicPr>
                <a:picLocks noChangeAspect="1" noChangeArrowheads="1"/>
              </p:cNvPicPr>
              <p:nvPr/>
            </p:nvPicPr>
            <p:blipFill>
              <a:blip r:embed="rId32"/>
              <a:srcRect/>
              <a:stretch>
                <a:fillRect/>
              </a:stretch>
            </p:blipFill>
            <p:spPr bwMode="auto">
              <a:xfrm>
                <a:off x="287" y="2064"/>
                <a:ext cx="822" cy="375"/>
              </a:xfrm>
              <a:prstGeom prst="rect">
                <a:avLst/>
              </a:prstGeom>
              <a:noFill/>
              <a:ln w="9525">
                <a:noFill/>
                <a:miter lim="800000"/>
                <a:headEnd/>
                <a:tailEnd/>
              </a:ln>
            </p:spPr>
          </p:pic>
          <p:pic>
            <p:nvPicPr>
              <p:cNvPr id="32886" name="Picture 68"/>
              <p:cNvPicPr>
                <a:picLocks noChangeAspect="1" noChangeArrowheads="1"/>
              </p:cNvPicPr>
              <p:nvPr/>
            </p:nvPicPr>
            <p:blipFill>
              <a:blip r:embed="rId33"/>
              <a:srcRect/>
              <a:stretch>
                <a:fillRect/>
              </a:stretch>
            </p:blipFill>
            <p:spPr bwMode="auto">
              <a:xfrm>
                <a:off x="287" y="2064"/>
                <a:ext cx="822" cy="375"/>
              </a:xfrm>
              <a:prstGeom prst="rect">
                <a:avLst/>
              </a:prstGeom>
              <a:noFill/>
              <a:ln w="9525">
                <a:noFill/>
                <a:miter lim="800000"/>
                <a:headEnd/>
                <a:tailEnd/>
              </a:ln>
            </p:spPr>
          </p:pic>
          <p:pic>
            <p:nvPicPr>
              <p:cNvPr id="32887" name="Picture 69"/>
              <p:cNvPicPr>
                <a:picLocks noChangeAspect="1" noChangeArrowheads="1"/>
              </p:cNvPicPr>
              <p:nvPr/>
            </p:nvPicPr>
            <p:blipFill>
              <a:blip r:embed="rId34"/>
              <a:srcRect/>
              <a:stretch>
                <a:fillRect/>
              </a:stretch>
            </p:blipFill>
            <p:spPr bwMode="auto">
              <a:xfrm>
                <a:off x="281" y="2093"/>
                <a:ext cx="815" cy="317"/>
              </a:xfrm>
              <a:prstGeom prst="rect">
                <a:avLst/>
              </a:prstGeom>
              <a:noFill/>
              <a:ln w="9525">
                <a:noFill/>
                <a:miter lim="800000"/>
                <a:headEnd/>
                <a:tailEnd/>
              </a:ln>
            </p:spPr>
          </p:pic>
          <p:sp>
            <p:nvSpPr>
              <p:cNvPr id="32888" name="Freeform 70"/>
              <p:cNvSpPr>
                <a:spLocks noEditPoints="1"/>
              </p:cNvSpPr>
              <p:nvPr/>
            </p:nvSpPr>
            <p:spPr bwMode="auto">
              <a:xfrm>
                <a:off x="278" y="2091"/>
                <a:ext cx="821" cy="324"/>
              </a:xfrm>
              <a:custGeom>
                <a:avLst/>
                <a:gdLst>
                  <a:gd name="T0" fmla="*/ 0 w 7223"/>
                  <a:gd name="T1" fmla="*/ 0 h 2850"/>
                  <a:gd name="T2" fmla="*/ 0 w 7223"/>
                  <a:gd name="T3" fmla="*/ 0 h 2850"/>
                  <a:gd name="T4" fmla="*/ 0 w 7223"/>
                  <a:gd name="T5" fmla="*/ 0 h 2850"/>
                  <a:gd name="T6" fmla="*/ 0 w 7223"/>
                  <a:gd name="T7" fmla="*/ 0 h 2850"/>
                  <a:gd name="T8" fmla="*/ 0 w 7223"/>
                  <a:gd name="T9" fmla="*/ 0 h 2850"/>
                  <a:gd name="T10" fmla="*/ 0 w 7223"/>
                  <a:gd name="T11" fmla="*/ 0 h 2850"/>
                  <a:gd name="T12" fmla="*/ 0 w 7223"/>
                  <a:gd name="T13" fmla="*/ 0 h 2850"/>
                  <a:gd name="T14" fmla="*/ 0 w 7223"/>
                  <a:gd name="T15" fmla="*/ 0 h 2850"/>
                  <a:gd name="T16" fmla="*/ 0 w 7223"/>
                  <a:gd name="T17" fmla="*/ 0 h 2850"/>
                  <a:gd name="T18" fmla="*/ 0 w 7223"/>
                  <a:gd name="T19" fmla="*/ 0 h 2850"/>
                  <a:gd name="T20" fmla="*/ 0 w 7223"/>
                  <a:gd name="T21" fmla="*/ 0 h 2850"/>
                  <a:gd name="T22" fmla="*/ 0 w 7223"/>
                  <a:gd name="T23" fmla="*/ 0 h 2850"/>
                  <a:gd name="T24" fmla="*/ 0 w 7223"/>
                  <a:gd name="T25" fmla="*/ 0 h 2850"/>
                  <a:gd name="T26" fmla="*/ 0 w 7223"/>
                  <a:gd name="T27" fmla="*/ 0 h 2850"/>
                  <a:gd name="T28" fmla="*/ 0 w 7223"/>
                  <a:gd name="T29" fmla="*/ 0 h 2850"/>
                  <a:gd name="T30" fmla="*/ 0 w 7223"/>
                  <a:gd name="T31" fmla="*/ 0 h 2850"/>
                  <a:gd name="T32" fmla="*/ 0 w 7223"/>
                  <a:gd name="T33" fmla="*/ 0 h 2850"/>
                  <a:gd name="T34" fmla="*/ 0 w 7223"/>
                  <a:gd name="T35" fmla="*/ 0 h 2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23"/>
                  <a:gd name="T55" fmla="*/ 0 h 2850"/>
                  <a:gd name="T56" fmla="*/ 7223 w 7223"/>
                  <a:gd name="T57" fmla="*/ 2850 h 28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23" h="2850">
                    <a:moveTo>
                      <a:pt x="0" y="34"/>
                    </a:moveTo>
                    <a:cubicBezTo>
                      <a:pt x="0" y="15"/>
                      <a:pt x="14" y="0"/>
                      <a:pt x="33" y="0"/>
                    </a:cubicBezTo>
                    <a:lnTo>
                      <a:pt x="7190" y="0"/>
                    </a:lnTo>
                    <a:cubicBezTo>
                      <a:pt x="7209" y="0"/>
                      <a:pt x="7223" y="15"/>
                      <a:pt x="7223" y="34"/>
                    </a:cubicBezTo>
                    <a:lnTo>
                      <a:pt x="7223" y="2817"/>
                    </a:lnTo>
                    <a:cubicBezTo>
                      <a:pt x="7223" y="2835"/>
                      <a:pt x="7209" y="2850"/>
                      <a:pt x="7190" y="2850"/>
                    </a:cubicBezTo>
                    <a:lnTo>
                      <a:pt x="33" y="2850"/>
                    </a:lnTo>
                    <a:cubicBezTo>
                      <a:pt x="14" y="2850"/>
                      <a:pt x="0" y="2835"/>
                      <a:pt x="0" y="2817"/>
                    </a:cubicBezTo>
                    <a:lnTo>
                      <a:pt x="0" y="34"/>
                    </a:lnTo>
                    <a:close/>
                    <a:moveTo>
                      <a:pt x="66" y="2817"/>
                    </a:moveTo>
                    <a:lnTo>
                      <a:pt x="33" y="2784"/>
                    </a:lnTo>
                    <a:lnTo>
                      <a:pt x="7190" y="2784"/>
                    </a:lnTo>
                    <a:lnTo>
                      <a:pt x="7157" y="2817"/>
                    </a:lnTo>
                    <a:lnTo>
                      <a:pt x="7157" y="34"/>
                    </a:lnTo>
                    <a:lnTo>
                      <a:pt x="7190" y="67"/>
                    </a:lnTo>
                    <a:lnTo>
                      <a:pt x="33" y="67"/>
                    </a:lnTo>
                    <a:lnTo>
                      <a:pt x="66" y="34"/>
                    </a:lnTo>
                    <a:lnTo>
                      <a:pt x="66" y="2817"/>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89" name="Rectangle 71"/>
              <p:cNvSpPr>
                <a:spLocks noChangeArrowheads="1"/>
              </p:cNvSpPr>
              <p:nvPr/>
            </p:nvSpPr>
            <p:spPr bwMode="auto">
              <a:xfrm>
                <a:off x="310" y="2098"/>
                <a:ext cx="794"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Adequate Knowledge and </a:t>
                </a:r>
                <a:endParaRPr lang="en-US"/>
              </a:p>
            </p:txBody>
          </p:sp>
          <p:sp>
            <p:nvSpPr>
              <p:cNvPr id="32890" name="Rectangle 72"/>
              <p:cNvSpPr>
                <a:spLocks noChangeArrowheads="1"/>
              </p:cNvSpPr>
              <p:nvPr/>
            </p:nvSpPr>
            <p:spPr bwMode="auto">
              <a:xfrm>
                <a:off x="355" y="2173"/>
                <a:ext cx="731"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Skills in Crop Husbandly </a:t>
                </a:r>
                <a:endParaRPr lang="en-US"/>
              </a:p>
            </p:txBody>
          </p:sp>
          <p:sp>
            <p:nvSpPr>
              <p:cNvPr id="32891" name="Rectangle 73"/>
              <p:cNvSpPr>
                <a:spLocks noChangeArrowheads="1"/>
              </p:cNvSpPr>
              <p:nvPr/>
            </p:nvSpPr>
            <p:spPr bwMode="auto">
              <a:xfrm>
                <a:off x="507" y="2246"/>
                <a:ext cx="359"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and Business </a:t>
                </a:r>
                <a:endParaRPr lang="en-US"/>
              </a:p>
            </p:txBody>
          </p:sp>
          <p:sp>
            <p:nvSpPr>
              <p:cNvPr id="32892" name="Rectangle 74"/>
              <p:cNvSpPr>
                <a:spLocks noChangeArrowheads="1"/>
              </p:cNvSpPr>
              <p:nvPr/>
            </p:nvSpPr>
            <p:spPr bwMode="auto">
              <a:xfrm>
                <a:off x="500" y="2318"/>
                <a:ext cx="36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Management</a:t>
                </a:r>
                <a:endParaRPr lang="en-US"/>
              </a:p>
            </p:txBody>
          </p:sp>
          <p:pic>
            <p:nvPicPr>
              <p:cNvPr id="32893" name="Picture 75"/>
              <p:cNvPicPr>
                <a:picLocks noChangeAspect="1" noChangeArrowheads="1"/>
              </p:cNvPicPr>
              <p:nvPr/>
            </p:nvPicPr>
            <p:blipFill>
              <a:blip r:embed="rId35"/>
              <a:srcRect/>
              <a:stretch>
                <a:fillRect/>
              </a:stretch>
            </p:blipFill>
            <p:spPr bwMode="auto">
              <a:xfrm>
                <a:off x="1291" y="1760"/>
                <a:ext cx="650" cy="333"/>
              </a:xfrm>
              <a:prstGeom prst="rect">
                <a:avLst/>
              </a:prstGeom>
              <a:noFill/>
              <a:ln w="9525">
                <a:noFill/>
                <a:miter lim="800000"/>
                <a:headEnd/>
                <a:tailEnd/>
              </a:ln>
            </p:spPr>
          </p:pic>
          <p:pic>
            <p:nvPicPr>
              <p:cNvPr id="32894" name="Picture 76"/>
              <p:cNvPicPr>
                <a:picLocks noChangeAspect="1" noChangeArrowheads="1"/>
              </p:cNvPicPr>
              <p:nvPr/>
            </p:nvPicPr>
            <p:blipFill>
              <a:blip r:embed="rId36"/>
              <a:srcRect/>
              <a:stretch>
                <a:fillRect/>
              </a:stretch>
            </p:blipFill>
            <p:spPr bwMode="auto">
              <a:xfrm>
                <a:off x="1291" y="1760"/>
                <a:ext cx="650" cy="333"/>
              </a:xfrm>
              <a:prstGeom prst="rect">
                <a:avLst/>
              </a:prstGeom>
              <a:noFill/>
              <a:ln w="9525">
                <a:noFill/>
                <a:miter lim="800000"/>
                <a:headEnd/>
                <a:tailEnd/>
              </a:ln>
            </p:spPr>
          </p:pic>
          <p:pic>
            <p:nvPicPr>
              <p:cNvPr id="32895" name="Picture 77"/>
              <p:cNvPicPr>
                <a:picLocks noChangeAspect="1" noChangeArrowheads="1"/>
              </p:cNvPicPr>
              <p:nvPr/>
            </p:nvPicPr>
            <p:blipFill>
              <a:blip r:embed="rId37"/>
              <a:srcRect/>
              <a:stretch>
                <a:fillRect/>
              </a:stretch>
            </p:blipFill>
            <p:spPr bwMode="auto">
              <a:xfrm>
                <a:off x="1347" y="1761"/>
                <a:ext cx="554" cy="303"/>
              </a:xfrm>
              <a:prstGeom prst="rect">
                <a:avLst/>
              </a:prstGeom>
              <a:noFill/>
              <a:ln w="9525">
                <a:noFill/>
                <a:miter lim="800000"/>
                <a:headEnd/>
                <a:tailEnd/>
              </a:ln>
            </p:spPr>
          </p:pic>
          <p:pic>
            <p:nvPicPr>
              <p:cNvPr id="32896" name="Picture 78"/>
              <p:cNvPicPr>
                <a:picLocks noChangeAspect="1" noChangeArrowheads="1"/>
              </p:cNvPicPr>
              <p:nvPr/>
            </p:nvPicPr>
            <p:blipFill>
              <a:blip r:embed="rId38"/>
              <a:srcRect/>
              <a:stretch>
                <a:fillRect/>
              </a:stretch>
            </p:blipFill>
            <p:spPr bwMode="auto">
              <a:xfrm>
                <a:off x="1347" y="1761"/>
                <a:ext cx="554" cy="303"/>
              </a:xfrm>
              <a:prstGeom prst="rect">
                <a:avLst/>
              </a:prstGeom>
              <a:noFill/>
              <a:ln w="9525">
                <a:noFill/>
                <a:miter lim="800000"/>
                <a:headEnd/>
                <a:tailEnd/>
              </a:ln>
            </p:spPr>
          </p:pic>
          <p:pic>
            <p:nvPicPr>
              <p:cNvPr id="32897" name="Picture 79"/>
              <p:cNvPicPr>
                <a:picLocks noChangeAspect="1" noChangeArrowheads="1"/>
              </p:cNvPicPr>
              <p:nvPr/>
            </p:nvPicPr>
            <p:blipFill>
              <a:blip r:embed="rId39"/>
              <a:srcRect/>
              <a:stretch>
                <a:fillRect/>
              </a:stretch>
            </p:blipFill>
            <p:spPr bwMode="auto">
              <a:xfrm>
                <a:off x="1320" y="1776"/>
                <a:ext cx="590" cy="273"/>
              </a:xfrm>
              <a:prstGeom prst="rect">
                <a:avLst/>
              </a:prstGeom>
              <a:noFill/>
              <a:ln w="9525">
                <a:noFill/>
                <a:miter lim="800000"/>
                <a:headEnd/>
                <a:tailEnd/>
              </a:ln>
            </p:spPr>
          </p:pic>
          <p:sp>
            <p:nvSpPr>
              <p:cNvPr id="32898" name="Freeform 80"/>
              <p:cNvSpPr>
                <a:spLocks noEditPoints="1"/>
              </p:cNvSpPr>
              <p:nvPr/>
            </p:nvSpPr>
            <p:spPr bwMode="auto">
              <a:xfrm>
                <a:off x="1318" y="1774"/>
                <a:ext cx="595" cy="279"/>
              </a:xfrm>
              <a:custGeom>
                <a:avLst/>
                <a:gdLst>
                  <a:gd name="T0" fmla="*/ 0 w 5236"/>
                  <a:gd name="T1" fmla="*/ 0 h 2452"/>
                  <a:gd name="T2" fmla="*/ 0 w 5236"/>
                  <a:gd name="T3" fmla="*/ 0 h 2452"/>
                  <a:gd name="T4" fmla="*/ 0 w 5236"/>
                  <a:gd name="T5" fmla="*/ 0 h 2452"/>
                  <a:gd name="T6" fmla="*/ 0 w 5236"/>
                  <a:gd name="T7" fmla="*/ 0 h 2452"/>
                  <a:gd name="T8" fmla="*/ 0 w 5236"/>
                  <a:gd name="T9" fmla="*/ 0 h 2452"/>
                  <a:gd name="T10" fmla="*/ 0 w 5236"/>
                  <a:gd name="T11" fmla="*/ 0 h 2452"/>
                  <a:gd name="T12" fmla="*/ 0 w 5236"/>
                  <a:gd name="T13" fmla="*/ 0 h 2452"/>
                  <a:gd name="T14" fmla="*/ 0 w 5236"/>
                  <a:gd name="T15" fmla="*/ 0 h 2452"/>
                  <a:gd name="T16" fmla="*/ 0 w 5236"/>
                  <a:gd name="T17" fmla="*/ 0 h 2452"/>
                  <a:gd name="T18" fmla="*/ 0 w 5236"/>
                  <a:gd name="T19" fmla="*/ 0 h 2452"/>
                  <a:gd name="T20" fmla="*/ 0 w 5236"/>
                  <a:gd name="T21" fmla="*/ 0 h 2452"/>
                  <a:gd name="T22" fmla="*/ 0 w 5236"/>
                  <a:gd name="T23" fmla="*/ 0 h 2452"/>
                  <a:gd name="T24" fmla="*/ 0 w 5236"/>
                  <a:gd name="T25" fmla="*/ 0 h 2452"/>
                  <a:gd name="T26" fmla="*/ 0 w 5236"/>
                  <a:gd name="T27" fmla="*/ 0 h 2452"/>
                  <a:gd name="T28" fmla="*/ 0 w 5236"/>
                  <a:gd name="T29" fmla="*/ 0 h 2452"/>
                  <a:gd name="T30" fmla="*/ 0 w 5236"/>
                  <a:gd name="T31" fmla="*/ 0 h 2452"/>
                  <a:gd name="T32" fmla="*/ 0 w 5236"/>
                  <a:gd name="T33" fmla="*/ 0 h 2452"/>
                  <a:gd name="T34" fmla="*/ 0 w 5236"/>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36"/>
                  <a:gd name="T55" fmla="*/ 0 h 2452"/>
                  <a:gd name="T56" fmla="*/ 5236 w 5236"/>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36" h="2452">
                    <a:moveTo>
                      <a:pt x="0" y="33"/>
                    </a:moveTo>
                    <a:cubicBezTo>
                      <a:pt x="0" y="15"/>
                      <a:pt x="15" y="0"/>
                      <a:pt x="33" y="0"/>
                    </a:cubicBezTo>
                    <a:lnTo>
                      <a:pt x="5203" y="0"/>
                    </a:lnTo>
                    <a:cubicBezTo>
                      <a:pt x="5221" y="0"/>
                      <a:pt x="5236" y="15"/>
                      <a:pt x="5236" y="33"/>
                    </a:cubicBezTo>
                    <a:lnTo>
                      <a:pt x="5236" y="2419"/>
                    </a:lnTo>
                    <a:cubicBezTo>
                      <a:pt x="5236" y="2437"/>
                      <a:pt x="5221" y="2452"/>
                      <a:pt x="5203" y="2452"/>
                    </a:cubicBezTo>
                    <a:lnTo>
                      <a:pt x="33" y="2452"/>
                    </a:lnTo>
                    <a:cubicBezTo>
                      <a:pt x="15" y="2452"/>
                      <a:pt x="0" y="2437"/>
                      <a:pt x="0" y="2419"/>
                    </a:cubicBezTo>
                    <a:lnTo>
                      <a:pt x="0" y="33"/>
                    </a:lnTo>
                    <a:close/>
                    <a:moveTo>
                      <a:pt x="67" y="2419"/>
                    </a:moveTo>
                    <a:lnTo>
                      <a:pt x="33" y="2386"/>
                    </a:lnTo>
                    <a:lnTo>
                      <a:pt x="5203" y="2386"/>
                    </a:lnTo>
                    <a:lnTo>
                      <a:pt x="5170" y="2419"/>
                    </a:lnTo>
                    <a:lnTo>
                      <a:pt x="5170" y="33"/>
                    </a:lnTo>
                    <a:lnTo>
                      <a:pt x="5203" y="67"/>
                    </a:lnTo>
                    <a:lnTo>
                      <a:pt x="33" y="67"/>
                    </a:lnTo>
                    <a:lnTo>
                      <a:pt x="67" y="33"/>
                    </a:lnTo>
                    <a:lnTo>
                      <a:pt x="67"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99" name="Rectangle 81"/>
              <p:cNvSpPr>
                <a:spLocks noChangeArrowheads="1"/>
              </p:cNvSpPr>
              <p:nvPr/>
            </p:nvSpPr>
            <p:spPr bwMode="auto">
              <a:xfrm>
                <a:off x="1344" y="1795"/>
                <a:ext cx="546" cy="87"/>
              </a:xfrm>
              <a:prstGeom prst="rect">
                <a:avLst/>
              </a:prstGeom>
              <a:noFill/>
              <a:ln w="9525">
                <a:noFill/>
                <a:miter lim="800000"/>
                <a:headEnd/>
                <a:tailEnd/>
              </a:ln>
            </p:spPr>
            <p:txBody>
              <a:bodyPr lIns="0" tIns="0" rIns="0" bIns="0">
                <a:spAutoFit/>
              </a:bodyPr>
              <a:lstStyle/>
              <a:p>
                <a:pPr eaLnBrk="0" hangingPunct="0"/>
                <a:r>
                  <a:rPr lang="en-US" sz="900" b="1">
                    <a:solidFill>
                      <a:srgbClr val="404040"/>
                    </a:solidFill>
                    <a:latin typeface="Calibri" pitchFamily="34" charset="0"/>
                  </a:rPr>
                  <a:t>Convenient access </a:t>
                </a:r>
                <a:endParaRPr lang="en-US"/>
              </a:p>
            </p:txBody>
          </p:sp>
          <p:sp>
            <p:nvSpPr>
              <p:cNvPr id="32900" name="Rectangle 82"/>
              <p:cNvSpPr>
                <a:spLocks noChangeArrowheads="1"/>
              </p:cNvSpPr>
              <p:nvPr/>
            </p:nvSpPr>
            <p:spPr bwMode="auto">
              <a:xfrm>
                <a:off x="1426" y="1870"/>
                <a:ext cx="425"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to production </a:t>
                </a:r>
                <a:endParaRPr lang="en-US"/>
              </a:p>
            </p:txBody>
          </p:sp>
          <p:sp>
            <p:nvSpPr>
              <p:cNvPr id="32901" name="Rectangle 83"/>
              <p:cNvSpPr>
                <a:spLocks noChangeArrowheads="1"/>
              </p:cNvSpPr>
              <p:nvPr/>
            </p:nvSpPr>
            <p:spPr bwMode="auto">
              <a:xfrm>
                <a:off x="1527" y="1943"/>
                <a:ext cx="188"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Inputs</a:t>
                </a:r>
                <a:endParaRPr lang="en-US"/>
              </a:p>
            </p:txBody>
          </p:sp>
          <p:pic>
            <p:nvPicPr>
              <p:cNvPr id="32902" name="Picture 84"/>
              <p:cNvPicPr>
                <a:picLocks noChangeAspect="1" noChangeArrowheads="1"/>
              </p:cNvPicPr>
              <p:nvPr/>
            </p:nvPicPr>
            <p:blipFill>
              <a:blip r:embed="rId40"/>
              <a:srcRect/>
              <a:stretch>
                <a:fillRect/>
              </a:stretch>
            </p:blipFill>
            <p:spPr bwMode="auto">
              <a:xfrm>
                <a:off x="296" y="3299"/>
                <a:ext cx="831" cy="396"/>
              </a:xfrm>
              <a:prstGeom prst="rect">
                <a:avLst/>
              </a:prstGeom>
              <a:noFill/>
              <a:ln w="9525">
                <a:noFill/>
                <a:miter lim="800000"/>
                <a:headEnd/>
                <a:tailEnd/>
              </a:ln>
            </p:spPr>
          </p:pic>
          <p:pic>
            <p:nvPicPr>
              <p:cNvPr id="32903" name="Picture 85"/>
              <p:cNvPicPr>
                <a:picLocks noChangeAspect="1" noChangeArrowheads="1"/>
              </p:cNvPicPr>
              <p:nvPr/>
            </p:nvPicPr>
            <p:blipFill>
              <a:blip r:embed="rId41"/>
              <a:srcRect/>
              <a:stretch>
                <a:fillRect/>
              </a:stretch>
            </p:blipFill>
            <p:spPr bwMode="auto">
              <a:xfrm>
                <a:off x="296" y="3299"/>
                <a:ext cx="831" cy="396"/>
              </a:xfrm>
              <a:prstGeom prst="rect">
                <a:avLst/>
              </a:prstGeom>
              <a:noFill/>
              <a:ln w="9525">
                <a:noFill/>
                <a:miter lim="800000"/>
                <a:headEnd/>
                <a:tailEnd/>
              </a:ln>
            </p:spPr>
          </p:pic>
          <p:pic>
            <p:nvPicPr>
              <p:cNvPr id="32904" name="Picture 86"/>
              <p:cNvPicPr>
                <a:picLocks noChangeAspect="1" noChangeArrowheads="1"/>
              </p:cNvPicPr>
              <p:nvPr/>
            </p:nvPicPr>
            <p:blipFill>
              <a:blip r:embed="rId42"/>
              <a:srcRect/>
              <a:stretch>
                <a:fillRect/>
              </a:stretch>
            </p:blipFill>
            <p:spPr bwMode="auto">
              <a:xfrm>
                <a:off x="327" y="3296"/>
                <a:ext cx="788" cy="402"/>
              </a:xfrm>
              <a:prstGeom prst="rect">
                <a:avLst/>
              </a:prstGeom>
              <a:noFill/>
              <a:ln w="9525">
                <a:noFill/>
                <a:miter lim="800000"/>
                <a:headEnd/>
                <a:tailEnd/>
              </a:ln>
            </p:spPr>
          </p:pic>
          <p:pic>
            <p:nvPicPr>
              <p:cNvPr id="32905" name="Picture 87"/>
              <p:cNvPicPr>
                <a:picLocks noChangeAspect="1" noChangeArrowheads="1"/>
              </p:cNvPicPr>
              <p:nvPr/>
            </p:nvPicPr>
            <p:blipFill>
              <a:blip r:embed="rId43"/>
              <a:srcRect/>
              <a:stretch>
                <a:fillRect/>
              </a:stretch>
            </p:blipFill>
            <p:spPr bwMode="auto">
              <a:xfrm>
                <a:off x="327" y="3296"/>
                <a:ext cx="788" cy="402"/>
              </a:xfrm>
              <a:prstGeom prst="rect">
                <a:avLst/>
              </a:prstGeom>
              <a:noFill/>
              <a:ln w="9525">
                <a:noFill/>
                <a:miter lim="800000"/>
                <a:headEnd/>
                <a:tailEnd/>
              </a:ln>
            </p:spPr>
          </p:pic>
          <p:pic>
            <p:nvPicPr>
              <p:cNvPr id="32906" name="Picture 88"/>
              <p:cNvPicPr>
                <a:picLocks noChangeAspect="1" noChangeArrowheads="1"/>
              </p:cNvPicPr>
              <p:nvPr/>
            </p:nvPicPr>
            <p:blipFill>
              <a:blip r:embed="rId44"/>
              <a:srcRect/>
              <a:stretch>
                <a:fillRect/>
              </a:stretch>
            </p:blipFill>
            <p:spPr bwMode="auto">
              <a:xfrm>
                <a:off x="327" y="3316"/>
                <a:ext cx="769" cy="335"/>
              </a:xfrm>
              <a:prstGeom prst="rect">
                <a:avLst/>
              </a:prstGeom>
              <a:noFill/>
              <a:ln w="9525">
                <a:noFill/>
                <a:miter lim="800000"/>
                <a:headEnd/>
                <a:tailEnd/>
              </a:ln>
            </p:spPr>
          </p:pic>
          <p:sp>
            <p:nvSpPr>
              <p:cNvPr id="32907" name="Freeform 89"/>
              <p:cNvSpPr>
                <a:spLocks noEditPoints="1"/>
              </p:cNvSpPr>
              <p:nvPr/>
            </p:nvSpPr>
            <p:spPr bwMode="auto">
              <a:xfrm>
                <a:off x="323" y="3314"/>
                <a:ext cx="776" cy="341"/>
              </a:xfrm>
              <a:custGeom>
                <a:avLst/>
                <a:gdLst>
                  <a:gd name="T0" fmla="*/ 0 w 6826"/>
                  <a:gd name="T1" fmla="*/ 0 h 2999"/>
                  <a:gd name="T2" fmla="*/ 0 w 6826"/>
                  <a:gd name="T3" fmla="*/ 0 h 2999"/>
                  <a:gd name="T4" fmla="*/ 0 w 6826"/>
                  <a:gd name="T5" fmla="*/ 0 h 2999"/>
                  <a:gd name="T6" fmla="*/ 0 w 6826"/>
                  <a:gd name="T7" fmla="*/ 0 h 2999"/>
                  <a:gd name="T8" fmla="*/ 0 w 6826"/>
                  <a:gd name="T9" fmla="*/ 0 h 2999"/>
                  <a:gd name="T10" fmla="*/ 0 w 6826"/>
                  <a:gd name="T11" fmla="*/ 0 h 2999"/>
                  <a:gd name="T12" fmla="*/ 0 w 6826"/>
                  <a:gd name="T13" fmla="*/ 0 h 2999"/>
                  <a:gd name="T14" fmla="*/ 0 w 6826"/>
                  <a:gd name="T15" fmla="*/ 0 h 2999"/>
                  <a:gd name="T16" fmla="*/ 0 w 6826"/>
                  <a:gd name="T17" fmla="*/ 0 h 2999"/>
                  <a:gd name="T18" fmla="*/ 0 w 6826"/>
                  <a:gd name="T19" fmla="*/ 0 h 2999"/>
                  <a:gd name="T20" fmla="*/ 0 w 6826"/>
                  <a:gd name="T21" fmla="*/ 0 h 2999"/>
                  <a:gd name="T22" fmla="*/ 0 w 6826"/>
                  <a:gd name="T23" fmla="*/ 0 h 2999"/>
                  <a:gd name="T24" fmla="*/ 0 w 6826"/>
                  <a:gd name="T25" fmla="*/ 0 h 2999"/>
                  <a:gd name="T26" fmla="*/ 0 w 6826"/>
                  <a:gd name="T27" fmla="*/ 0 h 2999"/>
                  <a:gd name="T28" fmla="*/ 0 w 6826"/>
                  <a:gd name="T29" fmla="*/ 0 h 2999"/>
                  <a:gd name="T30" fmla="*/ 0 w 6826"/>
                  <a:gd name="T31" fmla="*/ 0 h 2999"/>
                  <a:gd name="T32" fmla="*/ 0 w 6826"/>
                  <a:gd name="T33" fmla="*/ 0 h 2999"/>
                  <a:gd name="T34" fmla="*/ 0 w 6826"/>
                  <a:gd name="T35" fmla="*/ 0 h 29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26"/>
                  <a:gd name="T55" fmla="*/ 0 h 2999"/>
                  <a:gd name="T56" fmla="*/ 6826 w 6826"/>
                  <a:gd name="T57" fmla="*/ 2999 h 29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26" h="2999">
                    <a:moveTo>
                      <a:pt x="0" y="34"/>
                    </a:moveTo>
                    <a:cubicBezTo>
                      <a:pt x="0" y="15"/>
                      <a:pt x="15" y="0"/>
                      <a:pt x="33" y="0"/>
                    </a:cubicBezTo>
                    <a:lnTo>
                      <a:pt x="6793" y="0"/>
                    </a:lnTo>
                    <a:cubicBezTo>
                      <a:pt x="6812" y="0"/>
                      <a:pt x="6826" y="15"/>
                      <a:pt x="6826" y="34"/>
                    </a:cubicBezTo>
                    <a:lnTo>
                      <a:pt x="6826" y="2966"/>
                    </a:lnTo>
                    <a:cubicBezTo>
                      <a:pt x="6826" y="2984"/>
                      <a:pt x="6812" y="2999"/>
                      <a:pt x="6793" y="2999"/>
                    </a:cubicBezTo>
                    <a:lnTo>
                      <a:pt x="33" y="2999"/>
                    </a:lnTo>
                    <a:cubicBezTo>
                      <a:pt x="15" y="2999"/>
                      <a:pt x="0" y="2984"/>
                      <a:pt x="0" y="2966"/>
                    </a:cubicBezTo>
                    <a:lnTo>
                      <a:pt x="0" y="34"/>
                    </a:lnTo>
                    <a:close/>
                    <a:moveTo>
                      <a:pt x="67" y="2966"/>
                    </a:moveTo>
                    <a:lnTo>
                      <a:pt x="33" y="2933"/>
                    </a:lnTo>
                    <a:lnTo>
                      <a:pt x="6793" y="2933"/>
                    </a:lnTo>
                    <a:lnTo>
                      <a:pt x="6760" y="2966"/>
                    </a:lnTo>
                    <a:lnTo>
                      <a:pt x="6760" y="34"/>
                    </a:lnTo>
                    <a:lnTo>
                      <a:pt x="6793" y="67"/>
                    </a:lnTo>
                    <a:lnTo>
                      <a:pt x="33" y="67"/>
                    </a:lnTo>
                    <a:lnTo>
                      <a:pt x="67" y="34"/>
                    </a:lnTo>
                    <a:lnTo>
                      <a:pt x="67" y="2966"/>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08" name="Rectangle 92"/>
              <p:cNvSpPr>
                <a:spLocks noChangeArrowheads="1"/>
              </p:cNvSpPr>
              <p:nvPr/>
            </p:nvSpPr>
            <p:spPr bwMode="auto">
              <a:xfrm>
                <a:off x="528" y="3330"/>
                <a:ext cx="298"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Developed </a:t>
                </a:r>
                <a:endParaRPr lang="en-US"/>
              </a:p>
            </p:txBody>
          </p:sp>
          <p:sp>
            <p:nvSpPr>
              <p:cNvPr id="32909" name="Rectangle 93"/>
              <p:cNvSpPr>
                <a:spLocks noChangeArrowheads="1"/>
              </p:cNvSpPr>
              <p:nvPr/>
            </p:nvSpPr>
            <p:spPr bwMode="auto">
              <a:xfrm>
                <a:off x="414" y="3405"/>
                <a:ext cx="58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supply of sustainable </a:t>
                </a:r>
                <a:endParaRPr lang="en-US"/>
              </a:p>
            </p:txBody>
          </p:sp>
          <p:sp>
            <p:nvSpPr>
              <p:cNvPr id="32910" name="Rectangle 94"/>
              <p:cNvSpPr>
                <a:spLocks noChangeArrowheads="1"/>
              </p:cNvSpPr>
              <p:nvPr/>
            </p:nvSpPr>
            <p:spPr bwMode="auto">
              <a:xfrm>
                <a:off x="394" y="3477"/>
                <a:ext cx="689"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business solutions and </a:t>
                </a:r>
                <a:endParaRPr lang="en-US"/>
              </a:p>
            </p:txBody>
          </p:sp>
          <p:sp>
            <p:nvSpPr>
              <p:cNvPr id="32911" name="Rectangle 95"/>
              <p:cNvSpPr>
                <a:spLocks noChangeArrowheads="1"/>
              </p:cNvSpPr>
              <p:nvPr/>
            </p:nvSpPr>
            <p:spPr bwMode="auto">
              <a:xfrm>
                <a:off x="493" y="3550"/>
                <a:ext cx="47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service markets</a:t>
                </a:r>
                <a:endParaRPr lang="en-US"/>
              </a:p>
            </p:txBody>
          </p:sp>
          <p:pic>
            <p:nvPicPr>
              <p:cNvPr id="32912" name="Picture 96"/>
              <p:cNvPicPr>
                <a:picLocks noChangeAspect="1" noChangeArrowheads="1"/>
              </p:cNvPicPr>
              <p:nvPr/>
            </p:nvPicPr>
            <p:blipFill>
              <a:blip r:embed="rId45"/>
              <a:srcRect/>
              <a:stretch>
                <a:fillRect/>
              </a:stretch>
            </p:blipFill>
            <p:spPr bwMode="auto">
              <a:xfrm>
                <a:off x="1291" y="2439"/>
                <a:ext cx="560" cy="377"/>
              </a:xfrm>
              <a:prstGeom prst="rect">
                <a:avLst/>
              </a:prstGeom>
              <a:noFill/>
              <a:ln w="9525">
                <a:noFill/>
                <a:miter lim="800000"/>
                <a:headEnd/>
                <a:tailEnd/>
              </a:ln>
            </p:spPr>
          </p:pic>
          <p:pic>
            <p:nvPicPr>
              <p:cNvPr id="32913" name="Picture 97"/>
              <p:cNvPicPr>
                <a:picLocks noChangeAspect="1" noChangeArrowheads="1"/>
              </p:cNvPicPr>
              <p:nvPr/>
            </p:nvPicPr>
            <p:blipFill>
              <a:blip r:embed="rId46"/>
              <a:srcRect/>
              <a:stretch>
                <a:fillRect/>
              </a:stretch>
            </p:blipFill>
            <p:spPr bwMode="auto">
              <a:xfrm>
                <a:off x="1291" y="2439"/>
                <a:ext cx="560" cy="377"/>
              </a:xfrm>
              <a:prstGeom prst="rect">
                <a:avLst/>
              </a:prstGeom>
              <a:noFill/>
              <a:ln w="9525">
                <a:noFill/>
                <a:miter lim="800000"/>
                <a:headEnd/>
                <a:tailEnd/>
              </a:ln>
            </p:spPr>
          </p:pic>
          <p:pic>
            <p:nvPicPr>
              <p:cNvPr id="32914" name="Picture 98"/>
              <p:cNvPicPr>
                <a:picLocks noChangeAspect="1" noChangeArrowheads="1"/>
              </p:cNvPicPr>
              <p:nvPr/>
            </p:nvPicPr>
            <p:blipFill>
              <a:blip r:embed="rId47"/>
              <a:srcRect/>
              <a:stretch>
                <a:fillRect/>
              </a:stretch>
            </p:blipFill>
            <p:spPr bwMode="auto">
              <a:xfrm>
                <a:off x="1327" y="2499"/>
                <a:ext cx="503" cy="228"/>
              </a:xfrm>
              <a:prstGeom prst="rect">
                <a:avLst/>
              </a:prstGeom>
              <a:noFill/>
              <a:ln w="9525">
                <a:noFill/>
                <a:miter lim="800000"/>
                <a:headEnd/>
                <a:tailEnd/>
              </a:ln>
            </p:spPr>
          </p:pic>
          <p:pic>
            <p:nvPicPr>
              <p:cNvPr id="32915" name="Picture 99"/>
              <p:cNvPicPr>
                <a:picLocks noChangeAspect="1" noChangeArrowheads="1"/>
              </p:cNvPicPr>
              <p:nvPr/>
            </p:nvPicPr>
            <p:blipFill>
              <a:blip r:embed="rId48"/>
              <a:srcRect/>
              <a:stretch>
                <a:fillRect/>
              </a:stretch>
            </p:blipFill>
            <p:spPr bwMode="auto">
              <a:xfrm>
                <a:off x="1327" y="2499"/>
                <a:ext cx="503" cy="228"/>
              </a:xfrm>
              <a:prstGeom prst="rect">
                <a:avLst/>
              </a:prstGeom>
              <a:noFill/>
              <a:ln w="9525">
                <a:noFill/>
                <a:miter lim="800000"/>
                <a:headEnd/>
                <a:tailEnd/>
              </a:ln>
            </p:spPr>
          </p:pic>
          <p:pic>
            <p:nvPicPr>
              <p:cNvPr id="32916" name="Picture 100"/>
              <p:cNvPicPr>
                <a:picLocks noChangeAspect="1" noChangeArrowheads="1"/>
              </p:cNvPicPr>
              <p:nvPr/>
            </p:nvPicPr>
            <p:blipFill>
              <a:blip r:embed="rId49"/>
              <a:srcRect/>
              <a:stretch>
                <a:fillRect/>
              </a:stretch>
            </p:blipFill>
            <p:spPr bwMode="auto">
              <a:xfrm>
                <a:off x="1320" y="2456"/>
                <a:ext cx="499" cy="315"/>
              </a:xfrm>
              <a:prstGeom prst="rect">
                <a:avLst/>
              </a:prstGeom>
              <a:noFill/>
              <a:ln w="9525">
                <a:noFill/>
                <a:miter lim="800000"/>
                <a:headEnd/>
                <a:tailEnd/>
              </a:ln>
            </p:spPr>
          </p:pic>
          <p:sp>
            <p:nvSpPr>
              <p:cNvPr id="32917" name="Freeform 101"/>
              <p:cNvSpPr>
                <a:spLocks noEditPoints="1"/>
              </p:cNvSpPr>
              <p:nvPr/>
            </p:nvSpPr>
            <p:spPr bwMode="auto">
              <a:xfrm>
                <a:off x="1318" y="2453"/>
                <a:ext cx="505" cy="323"/>
              </a:xfrm>
              <a:custGeom>
                <a:avLst/>
                <a:gdLst>
                  <a:gd name="T0" fmla="*/ 0 w 4441"/>
                  <a:gd name="T1" fmla="*/ 0 h 2834"/>
                  <a:gd name="T2" fmla="*/ 0 w 4441"/>
                  <a:gd name="T3" fmla="*/ 0 h 2834"/>
                  <a:gd name="T4" fmla="*/ 0 w 4441"/>
                  <a:gd name="T5" fmla="*/ 0 h 2834"/>
                  <a:gd name="T6" fmla="*/ 0 w 4441"/>
                  <a:gd name="T7" fmla="*/ 0 h 2834"/>
                  <a:gd name="T8" fmla="*/ 0 w 4441"/>
                  <a:gd name="T9" fmla="*/ 0 h 2834"/>
                  <a:gd name="T10" fmla="*/ 0 w 4441"/>
                  <a:gd name="T11" fmla="*/ 0 h 2834"/>
                  <a:gd name="T12" fmla="*/ 0 w 4441"/>
                  <a:gd name="T13" fmla="*/ 0 h 2834"/>
                  <a:gd name="T14" fmla="*/ 0 w 4441"/>
                  <a:gd name="T15" fmla="*/ 0 h 2834"/>
                  <a:gd name="T16" fmla="*/ 0 w 4441"/>
                  <a:gd name="T17" fmla="*/ 0 h 2834"/>
                  <a:gd name="T18" fmla="*/ 0 w 4441"/>
                  <a:gd name="T19" fmla="*/ 0 h 2834"/>
                  <a:gd name="T20" fmla="*/ 0 w 4441"/>
                  <a:gd name="T21" fmla="*/ 0 h 2834"/>
                  <a:gd name="T22" fmla="*/ 0 w 4441"/>
                  <a:gd name="T23" fmla="*/ 0 h 2834"/>
                  <a:gd name="T24" fmla="*/ 0 w 4441"/>
                  <a:gd name="T25" fmla="*/ 0 h 2834"/>
                  <a:gd name="T26" fmla="*/ 0 w 4441"/>
                  <a:gd name="T27" fmla="*/ 0 h 2834"/>
                  <a:gd name="T28" fmla="*/ 0 w 4441"/>
                  <a:gd name="T29" fmla="*/ 0 h 2834"/>
                  <a:gd name="T30" fmla="*/ 0 w 4441"/>
                  <a:gd name="T31" fmla="*/ 0 h 2834"/>
                  <a:gd name="T32" fmla="*/ 0 w 4441"/>
                  <a:gd name="T33" fmla="*/ 0 h 2834"/>
                  <a:gd name="T34" fmla="*/ 0 w 4441"/>
                  <a:gd name="T35" fmla="*/ 0 h 28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41"/>
                  <a:gd name="T55" fmla="*/ 0 h 2834"/>
                  <a:gd name="T56" fmla="*/ 4441 w 4441"/>
                  <a:gd name="T57" fmla="*/ 2834 h 28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41" h="2834">
                    <a:moveTo>
                      <a:pt x="0" y="33"/>
                    </a:moveTo>
                    <a:cubicBezTo>
                      <a:pt x="0" y="15"/>
                      <a:pt x="15" y="0"/>
                      <a:pt x="33" y="0"/>
                    </a:cubicBezTo>
                    <a:lnTo>
                      <a:pt x="4407" y="0"/>
                    </a:lnTo>
                    <a:cubicBezTo>
                      <a:pt x="4426" y="0"/>
                      <a:pt x="4441" y="15"/>
                      <a:pt x="4441" y="33"/>
                    </a:cubicBezTo>
                    <a:lnTo>
                      <a:pt x="4441" y="2801"/>
                    </a:lnTo>
                    <a:cubicBezTo>
                      <a:pt x="4441" y="2819"/>
                      <a:pt x="4426" y="2834"/>
                      <a:pt x="4407" y="2834"/>
                    </a:cubicBezTo>
                    <a:lnTo>
                      <a:pt x="33" y="2834"/>
                    </a:lnTo>
                    <a:cubicBezTo>
                      <a:pt x="15" y="2834"/>
                      <a:pt x="0" y="2819"/>
                      <a:pt x="0" y="2801"/>
                    </a:cubicBezTo>
                    <a:lnTo>
                      <a:pt x="0" y="33"/>
                    </a:lnTo>
                    <a:close/>
                    <a:moveTo>
                      <a:pt x="67" y="2801"/>
                    </a:moveTo>
                    <a:lnTo>
                      <a:pt x="33" y="2767"/>
                    </a:lnTo>
                    <a:lnTo>
                      <a:pt x="4407" y="2767"/>
                    </a:lnTo>
                    <a:lnTo>
                      <a:pt x="4374" y="2801"/>
                    </a:lnTo>
                    <a:lnTo>
                      <a:pt x="4374" y="33"/>
                    </a:lnTo>
                    <a:lnTo>
                      <a:pt x="4407" y="66"/>
                    </a:lnTo>
                    <a:lnTo>
                      <a:pt x="33" y="66"/>
                    </a:lnTo>
                    <a:lnTo>
                      <a:pt x="67" y="33"/>
                    </a:lnTo>
                    <a:lnTo>
                      <a:pt x="67" y="2801"/>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18" name="Rectangle 102"/>
              <p:cNvSpPr>
                <a:spLocks noChangeArrowheads="1"/>
              </p:cNvSpPr>
              <p:nvPr/>
            </p:nvSpPr>
            <p:spPr bwMode="auto">
              <a:xfrm>
                <a:off x="1325" y="2533"/>
                <a:ext cx="48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improved Quality </a:t>
                </a:r>
                <a:endParaRPr lang="en-US"/>
              </a:p>
            </p:txBody>
          </p:sp>
          <p:sp>
            <p:nvSpPr>
              <p:cNvPr id="32919" name="Rectangle 103"/>
              <p:cNvSpPr>
                <a:spLocks noChangeArrowheads="1"/>
              </p:cNvSpPr>
              <p:nvPr/>
            </p:nvSpPr>
            <p:spPr bwMode="auto">
              <a:xfrm>
                <a:off x="1446" y="2607"/>
                <a:ext cx="236"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of Inputs</a:t>
                </a:r>
                <a:endParaRPr lang="en-US"/>
              </a:p>
            </p:txBody>
          </p:sp>
          <p:pic>
            <p:nvPicPr>
              <p:cNvPr id="32920" name="Picture 104"/>
              <p:cNvPicPr>
                <a:picLocks noChangeAspect="1" noChangeArrowheads="1"/>
              </p:cNvPicPr>
              <p:nvPr/>
            </p:nvPicPr>
            <p:blipFill>
              <a:blip r:embed="rId50"/>
              <a:srcRect/>
              <a:stretch>
                <a:fillRect/>
              </a:stretch>
            </p:blipFill>
            <p:spPr bwMode="auto">
              <a:xfrm>
                <a:off x="341" y="2483"/>
                <a:ext cx="741" cy="335"/>
              </a:xfrm>
              <a:prstGeom prst="rect">
                <a:avLst/>
              </a:prstGeom>
              <a:noFill/>
              <a:ln w="9525">
                <a:noFill/>
                <a:miter lim="800000"/>
                <a:headEnd/>
                <a:tailEnd/>
              </a:ln>
            </p:spPr>
          </p:pic>
          <p:pic>
            <p:nvPicPr>
              <p:cNvPr id="32921" name="Picture 105"/>
              <p:cNvPicPr>
                <a:picLocks noChangeAspect="1" noChangeArrowheads="1"/>
              </p:cNvPicPr>
              <p:nvPr/>
            </p:nvPicPr>
            <p:blipFill>
              <a:blip r:embed="rId51"/>
              <a:srcRect/>
              <a:stretch>
                <a:fillRect/>
              </a:stretch>
            </p:blipFill>
            <p:spPr bwMode="auto">
              <a:xfrm>
                <a:off x="341" y="2483"/>
                <a:ext cx="741" cy="335"/>
              </a:xfrm>
              <a:prstGeom prst="rect">
                <a:avLst/>
              </a:prstGeom>
              <a:noFill/>
              <a:ln w="9525">
                <a:noFill/>
                <a:miter lim="800000"/>
                <a:headEnd/>
                <a:tailEnd/>
              </a:ln>
            </p:spPr>
          </p:pic>
          <p:pic>
            <p:nvPicPr>
              <p:cNvPr id="32922" name="Picture 106"/>
              <p:cNvPicPr>
                <a:picLocks noChangeAspect="1" noChangeArrowheads="1"/>
              </p:cNvPicPr>
              <p:nvPr/>
            </p:nvPicPr>
            <p:blipFill>
              <a:blip r:embed="rId52"/>
              <a:srcRect/>
              <a:stretch>
                <a:fillRect/>
              </a:stretch>
            </p:blipFill>
            <p:spPr bwMode="auto">
              <a:xfrm>
                <a:off x="385" y="2487"/>
                <a:ext cx="651" cy="302"/>
              </a:xfrm>
              <a:prstGeom prst="rect">
                <a:avLst/>
              </a:prstGeom>
              <a:noFill/>
              <a:ln w="9525">
                <a:noFill/>
                <a:miter lim="800000"/>
                <a:headEnd/>
                <a:tailEnd/>
              </a:ln>
            </p:spPr>
          </p:pic>
          <p:pic>
            <p:nvPicPr>
              <p:cNvPr id="32923" name="Picture 107"/>
              <p:cNvPicPr>
                <a:picLocks noChangeAspect="1" noChangeArrowheads="1"/>
              </p:cNvPicPr>
              <p:nvPr/>
            </p:nvPicPr>
            <p:blipFill>
              <a:blip r:embed="rId53"/>
              <a:srcRect/>
              <a:stretch>
                <a:fillRect/>
              </a:stretch>
            </p:blipFill>
            <p:spPr bwMode="auto">
              <a:xfrm>
                <a:off x="385" y="2487"/>
                <a:ext cx="651" cy="302"/>
              </a:xfrm>
              <a:prstGeom prst="rect">
                <a:avLst/>
              </a:prstGeom>
              <a:noFill/>
              <a:ln w="9525">
                <a:noFill/>
                <a:miter lim="800000"/>
                <a:headEnd/>
                <a:tailEnd/>
              </a:ln>
            </p:spPr>
          </p:pic>
          <p:pic>
            <p:nvPicPr>
              <p:cNvPr id="32924" name="Picture 108"/>
              <p:cNvPicPr>
                <a:picLocks noChangeAspect="1" noChangeArrowheads="1"/>
              </p:cNvPicPr>
              <p:nvPr/>
            </p:nvPicPr>
            <p:blipFill>
              <a:blip r:embed="rId54"/>
              <a:srcRect/>
              <a:stretch>
                <a:fillRect/>
              </a:stretch>
            </p:blipFill>
            <p:spPr bwMode="auto">
              <a:xfrm>
                <a:off x="370" y="2501"/>
                <a:ext cx="679" cy="274"/>
              </a:xfrm>
              <a:prstGeom prst="rect">
                <a:avLst/>
              </a:prstGeom>
              <a:noFill/>
              <a:ln w="9525">
                <a:noFill/>
                <a:miter lim="800000"/>
                <a:headEnd/>
                <a:tailEnd/>
              </a:ln>
            </p:spPr>
          </p:pic>
          <p:sp>
            <p:nvSpPr>
              <p:cNvPr id="32925" name="Freeform 109"/>
              <p:cNvSpPr>
                <a:spLocks noEditPoints="1"/>
              </p:cNvSpPr>
              <p:nvPr/>
            </p:nvSpPr>
            <p:spPr bwMode="auto">
              <a:xfrm>
                <a:off x="368" y="2498"/>
                <a:ext cx="686" cy="280"/>
              </a:xfrm>
              <a:custGeom>
                <a:avLst/>
                <a:gdLst>
                  <a:gd name="T0" fmla="*/ 0 w 6031"/>
                  <a:gd name="T1" fmla="*/ 0 h 2452"/>
                  <a:gd name="T2" fmla="*/ 0 w 6031"/>
                  <a:gd name="T3" fmla="*/ 0 h 2452"/>
                  <a:gd name="T4" fmla="*/ 0 w 6031"/>
                  <a:gd name="T5" fmla="*/ 0 h 2452"/>
                  <a:gd name="T6" fmla="*/ 0 w 6031"/>
                  <a:gd name="T7" fmla="*/ 0 h 2452"/>
                  <a:gd name="T8" fmla="*/ 0 w 6031"/>
                  <a:gd name="T9" fmla="*/ 0 h 2452"/>
                  <a:gd name="T10" fmla="*/ 0 w 6031"/>
                  <a:gd name="T11" fmla="*/ 0 h 2452"/>
                  <a:gd name="T12" fmla="*/ 0 w 6031"/>
                  <a:gd name="T13" fmla="*/ 0 h 2452"/>
                  <a:gd name="T14" fmla="*/ 0 w 6031"/>
                  <a:gd name="T15" fmla="*/ 0 h 2452"/>
                  <a:gd name="T16" fmla="*/ 0 w 6031"/>
                  <a:gd name="T17" fmla="*/ 0 h 2452"/>
                  <a:gd name="T18" fmla="*/ 0 w 6031"/>
                  <a:gd name="T19" fmla="*/ 0 h 2452"/>
                  <a:gd name="T20" fmla="*/ 0 w 6031"/>
                  <a:gd name="T21" fmla="*/ 0 h 2452"/>
                  <a:gd name="T22" fmla="*/ 0 w 6031"/>
                  <a:gd name="T23" fmla="*/ 0 h 2452"/>
                  <a:gd name="T24" fmla="*/ 0 w 6031"/>
                  <a:gd name="T25" fmla="*/ 0 h 2452"/>
                  <a:gd name="T26" fmla="*/ 0 w 6031"/>
                  <a:gd name="T27" fmla="*/ 0 h 2452"/>
                  <a:gd name="T28" fmla="*/ 0 w 6031"/>
                  <a:gd name="T29" fmla="*/ 0 h 2452"/>
                  <a:gd name="T30" fmla="*/ 0 w 6031"/>
                  <a:gd name="T31" fmla="*/ 0 h 2452"/>
                  <a:gd name="T32" fmla="*/ 0 w 6031"/>
                  <a:gd name="T33" fmla="*/ 0 h 2452"/>
                  <a:gd name="T34" fmla="*/ 0 w 6031"/>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31"/>
                  <a:gd name="T55" fmla="*/ 0 h 2452"/>
                  <a:gd name="T56" fmla="*/ 6031 w 6031"/>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31" h="2452">
                    <a:moveTo>
                      <a:pt x="0" y="33"/>
                    </a:moveTo>
                    <a:cubicBezTo>
                      <a:pt x="0" y="15"/>
                      <a:pt x="15" y="0"/>
                      <a:pt x="33" y="0"/>
                    </a:cubicBezTo>
                    <a:lnTo>
                      <a:pt x="5998" y="0"/>
                    </a:lnTo>
                    <a:cubicBezTo>
                      <a:pt x="6016" y="0"/>
                      <a:pt x="6031" y="15"/>
                      <a:pt x="6031" y="33"/>
                    </a:cubicBezTo>
                    <a:lnTo>
                      <a:pt x="6031" y="2418"/>
                    </a:lnTo>
                    <a:cubicBezTo>
                      <a:pt x="6031" y="2437"/>
                      <a:pt x="6016" y="2452"/>
                      <a:pt x="5998" y="2452"/>
                    </a:cubicBezTo>
                    <a:lnTo>
                      <a:pt x="33" y="2452"/>
                    </a:lnTo>
                    <a:cubicBezTo>
                      <a:pt x="15" y="2452"/>
                      <a:pt x="0" y="2437"/>
                      <a:pt x="0" y="2418"/>
                    </a:cubicBezTo>
                    <a:lnTo>
                      <a:pt x="0" y="33"/>
                    </a:lnTo>
                    <a:close/>
                    <a:moveTo>
                      <a:pt x="66" y="2418"/>
                    </a:moveTo>
                    <a:lnTo>
                      <a:pt x="33" y="2385"/>
                    </a:lnTo>
                    <a:lnTo>
                      <a:pt x="5998" y="2385"/>
                    </a:lnTo>
                    <a:lnTo>
                      <a:pt x="5964" y="2418"/>
                    </a:lnTo>
                    <a:lnTo>
                      <a:pt x="5964" y="33"/>
                    </a:lnTo>
                    <a:lnTo>
                      <a:pt x="5998" y="66"/>
                    </a:lnTo>
                    <a:lnTo>
                      <a:pt x="33" y="66"/>
                    </a:lnTo>
                    <a:lnTo>
                      <a:pt x="66" y="33"/>
                    </a:lnTo>
                    <a:lnTo>
                      <a:pt x="66" y="2418"/>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26" name="Rectangle 110"/>
              <p:cNvSpPr>
                <a:spLocks noChangeArrowheads="1"/>
              </p:cNvSpPr>
              <p:nvPr/>
            </p:nvSpPr>
            <p:spPr bwMode="auto">
              <a:xfrm>
                <a:off x="551" y="2520"/>
                <a:ext cx="24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Access to</a:t>
                </a:r>
                <a:endParaRPr lang="en-US"/>
              </a:p>
            </p:txBody>
          </p:sp>
          <p:sp>
            <p:nvSpPr>
              <p:cNvPr id="32927" name="Rectangle 111"/>
              <p:cNvSpPr>
                <a:spLocks noChangeArrowheads="1"/>
              </p:cNvSpPr>
              <p:nvPr/>
            </p:nvSpPr>
            <p:spPr bwMode="auto">
              <a:xfrm>
                <a:off x="536" y="2594"/>
                <a:ext cx="356"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Training and </a:t>
                </a:r>
                <a:endParaRPr lang="en-US"/>
              </a:p>
            </p:txBody>
          </p:sp>
          <p:sp>
            <p:nvSpPr>
              <p:cNvPr id="32928" name="Rectangle 112"/>
              <p:cNvSpPr>
                <a:spLocks noChangeArrowheads="1"/>
              </p:cNvSpPr>
              <p:nvPr/>
            </p:nvSpPr>
            <p:spPr bwMode="auto">
              <a:xfrm>
                <a:off x="452" y="2668"/>
                <a:ext cx="487"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Extension Services</a:t>
                </a:r>
                <a:endParaRPr lang="en-US"/>
              </a:p>
            </p:txBody>
          </p:sp>
          <p:pic>
            <p:nvPicPr>
              <p:cNvPr id="32929" name="Picture 113"/>
              <p:cNvPicPr>
                <a:picLocks noChangeAspect="1" noChangeArrowheads="1"/>
              </p:cNvPicPr>
              <p:nvPr/>
            </p:nvPicPr>
            <p:blipFill>
              <a:blip r:embed="rId55"/>
              <a:srcRect/>
              <a:stretch>
                <a:fillRect/>
              </a:stretch>
            </p:blipFill>
            <p:spPr bwMode="auto">
              <a:xfrm>
                <a:off x="3145" y="1851"/>
                <a:ext cx="741" cy="379"/>
              </a:xfrm>
              <a:prstGeom prst="rect">
                <a:avLst/>
              </a:prstGeom>
              <a:noFill/>
              <a:ln w="9525">
                <a:noFill/>
                <a:miter lim="800000"/>
                <a:headEnd/>
                <a:tailEnd/>
              </a:ln>
            </p:spPr>
          </p:pic>
          <p:pic>
            <p:nvPicPr>
              <p:cNvPr id="32930" name="Picture 114"/>
              <p:cNvPicPr>
                <a:picLocks noChangeAspect="1" noChangeArrowheads="1"/>
              </p:cNvPicPr>
              <p:nvPr/>
            </p:nvPicPr>
            <p:blipFill>
              <a:blip r:embed="rId56"/>
              <a:srcRect/>
              <a:stretch>
                <a:fillRect/>
              </a:stretch>
            </p:blipFill>
            <p:spPr bwMode="auto">
              <a:xfrm>
                <a:off x="3145" y="1851"/>
                <a:ext cx="741" cy="379"/>
              </a:xfrm>
              <a:prstGeom prst="rect">
                <a:avLst/>
              </a:prstGeom>
              <a:noFill/>
              <a:ln w="9525">
                <a:noFill/>
                <a:miter lim="800000"/>
                <a:headEnd/>
                <a:tailEnd/>
              </a:ln>
            </p:spPr>
          </p:pic>
          <p:pic>
            <p:nvPicPr>
              <p:cNvPr id="32931" name="Picture 115"/>
              <p:cNvPicPr>
                <a:picLocks noChangeAspect="1" noChangeArrowheads="1"/>
              </p:cNvPicPr>
              <p:nvPr/>
            </p:nvPicPr>
            <p:blipFill>
              <a:blip r:embed="rId57"/>
              <a:srcRect/>
              <a:stretch>
                <a:fillRect/>
              </a:stretch>
            </p:blipFill>
            <p:spPr bwMode="auto">
              <a:xfrm>
                <a:off x="3182" y="1838"/>
                <a:ext cx="667" cy="375"/>
              </a:xfrm>
              <a:prstGeom prst="rect">
                <a:avLst/>
              </a:prstGeom>
              <a:noFill/>
              <a:ln w="9525">
                <a:noFill/>
                <a:miter lim="800000"/>
                <a:headEnd/>
                <a:tailEnd/>
              </a:ln>
            </p:spPr>
          </p:pic>
          <p:pic>
            <p:nvPicPr>
              <p:cNvPr id="32932" name="Picture 116"/>
              <p:cNvPicPr>
                <a:picLocks noChangeAspect="1" noChangeArrowheads="1"/>
              </p:cNvPicPr>
              <p:nvPr/>
            </p:nvPicPr>
            <p:blipFill>
              <a:blip r:embed="rId58"/>
              <a:srcRect/>
              <a:stretch>
                <a:fillRect/>
              </a:stretch>
            </p:blipFill>
            <p:spPr bwMode="auto">
              <a:xfrm>
                <a:off x="3182" y="1838"/>
                <a:ext cx="667" cy="375"/>
              </a:xfrm>
              <a:prstGeom prst="rect">
                <a:avLst/>
              </a:prstGeom>
              <a:noFill/>
              <a:ln w="9525">
                <a:noFill/>
                <a:miter lim="800000"/>
                <a:headEnd/>
                <a:tailEnd/>
              </a:ln>
            </p:spPr>
          </p:pic>
          <p:pic>
            <p:nvPicPr>
              <p:cNvPr id="32933" name="Picture 117"/>
              <p:cNvPicPr>
                <a:picLocks noChangeAspect="1" noChangeArrowheads="1"/>
              </p:cNvPicPr>
              <p:nvPr/>
            </p:nvPicPr>
            <p:blipFill>
              <a:blip r:embed="rId59"/>
              <a:srcRect/>
              <a:stretch>
                <a:fillRect/>
              </a:stretch>
            </p:blipFill>
            <p:spPr bwMode="auto">
              <a:xfrm>
                <a:off x="3174" y="1867"/>
                <a:ext cx="679" cy="317"/>
              </a:xfrm>
              <a:prstGeom prst="rect">
                <a:avLst/>
              </a:prstGeom>
              <a:noFill/>
              <a:ln w="9525">
                <a:noFill/>
                <a:miter lim="800000"/>
                <a:headEnd/>
                <a:tailEnd/>
              </a:ln>
            </p:spPr>
          </p:pic>
          <p:sp>
            <p:nvSpPr>
              <p:cNvPr id="32934" name="Freeform 118"/>
              <p:cNvSpPr>
                <a:spLocks noEditPoints="1"/>
              </p:cNvSpPr>
              <p:nvPr/>
            </p:nvSpPr>
            <p:spPr bwMode="auto">
              <a:xfrm>
                <a:off x="3172" y="1864"/>
                <a:ext cx="686" cy="325"/>
              </a:xfrm>
              <a:custGeom>
                <a:avLst/>
                <a:gdLst>
                  <a:gd name="T0" fmla="*/ 0 w 6031"/>
                  <a:gd name="T1" fmla="*/ 0 h 2850"/>
                  <a:gd name="T2" fmla="*/ 0 w 6031"/>
                  <a:gd name="T3" fmla="*/ 0 h 2850"/>
                  <a:gd name="T4" fmla="*/ 0 w 6031"/>
                  <a:gd name="T5" fmla="*/ 0 h 2850"/>
                  <a:gd name="T6" fmla="*/ 0 w 6031"/>
                  <a:gd name="T7" fmla="*/ 0 h 2850"/>
                  <a:gd name="T8" fmla="*/ 0 w 6031"/>
                  <a:gd name="T9" fmla="*/ 0 h 2850"/>
                  <a:gd name="T10" fmla="*/ 0 w 6031"/>
                  <a:gd name="T11" fmla="*/ 0 h 2850"/>
                  <a:gd name="T12" fmla="*/ 0 w 6031"/>
                  <a:gd name="T13" fmla="*/ 0 h 2850"/>
                  <a:gd name="T14" fmla="*/ 0 w 6031"/>
                  <a:gd name="T15" fmla="*/ 0 h 2850"/>
                  <a:gd name="T16" fmla="*/ 0 w 6031"/>
                  <a:gd name="T17" fmla="*/ 0 h 2850"/>
                  <a:gd name="T18" fmla="*/ 0 w 6031"/>
                  <a:gd name="T19" fmla="*/ 0 h 2850"/>
                  <a:gd name="T20" fmla="*/ 0 w 6031"/>
                  <a:gd name="T21" fmla="*/ 0 h 2850"/>
                  <a:gd name="T22" fmla="*/ 0 w 6031"/>
                  <a:gd name="T23" fmla="*/ 0 h 2850"/>
                  <a:gd name="T24" fmla="*/ 0 w 6031"/>
                  <a:gd name="T25" fmla="*/ 0 h 2850"/>
                  <a:gd name="T26" fmla="*/ 0 w 6031"/>
                  <a:gd name="T27" fmla="*/ 0 h 2850"/>
                  <a:gd name="T28" fmla="*/ 0 w 6031"/>
                  <a:gd name="T29" fmla="*/ 0 h 2850"/>
                  <a:gd name="T30" fmla="*/ 0 w 6031"/>
                  <a:gd name="T31" fmla="*/ 0 h 2850"/>
                  <a:gd name="T32" fmla="*/ 0 w 6031"/>
                  <a:gd name="T33" fmla="*/ 0 h 2850"/>
                  <a:gd name="T34" fmla="*/ 0 w 6031"/>
                  <a:gd name="T35" fmla="*/ 0 h 2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31"/>
                  <a:gd name="T55" fmla="*/ 0 h 2850"/>
                  <a:gd name="T56" fmla="*/ 6031 w 6031"/>
                  <a:gd name="T57" fmla="*/ 2850 h 28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31" h="2850">
                    <a:moveTo>
                      <a:pt x="0" y="34"/>
                    </a:moveTo>
                    <a:cubicBezTo>
                      <a:pt x="0" y="15"/>
                      <a:pt x="15" y="0"/>
                      <a:pt x="34" y="0"/>
                    </a:cubicBezTo>
                    <a:lnTo>
                      <a:pt x="5998" y="0"/>
                    </a:lnTo>
                    <a:cubicBezTo>
                      <a:pt x="6017" y="0"/>
                      <a:pt x="6031" y="15"/>
                      <a:pt x="6031" y="34"/>
                    </a:cubicBezTo>
                    <a:lnTo>
                      <a:pt x="6031" y="2817"/>
                    </a:lnTo>
                    <a:cubicBezTo>
                      <a:pt x="6031" y="2835"/>
                      <a:pt x="6017" y="2850"/>
                      <a:pt x="5998" y="2850"/>
                    </a:cubicBezTo>
                    <a:lnTo>
                      <a:pt x="34" y="2850"/>
                    </a:lnTo>
                    <a:cubicBezTo>
                      <a:pt x="15" y="2850"/>
                      <a:pt x="0" y="2835"/>
                      <a:pt x="0" y="2817"/>
                    </a:cubicBezTo>
                    <a:lnTo>
                      <a:pt x="0" y="34"/>
                    </a:lnTo>
                    <a:close/>
                    <a:moveTo>
                      <a:pt x="67" y="2817"/>
                    </a:moveTo>
                    <a:lnTo>
                      <a:pt x="34" y="2784"/>
                    </a:lnTo>
                    <a:lnTo>
                      <a:pt x="5998" y="2784"/>
                    </a:lnTo>
                    <a:lnTo>
                      <a:pt x="5965" y="2817"/>
                    </a:lnTo>
                    <a:lnTo>
                      <a:pt x="5965" y="34"/>
                    </a:lnTo>
                    <a:lnTo>
                      <a:pt x="5998" y="67"/>
                    </a:lnTo>
                    <a:lnTo>
                      <a:pt x="34" y="67"/>
                    </a:lnTo>
                    <a:lnTo>
                      <a:pt x="67" y="34"/>
                    </a:lnTo>
                    <a:lnTo>
                      <a:pt x="67" y="2817"/>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35" name="Rectangle 119"/>
              <p:cNvSpPr>
                <a:spLocks noChangeArrowheads="1"/>
              </p:cNvSpPr>
              <p:nvPr/>
            </p:nvSpPr>
            <p:spPr bwMode="auto">
              <a:xfrm>
                <a:off x="3264" y="1872"/>
                <a:ext cx="54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Sustainable Market </a:t>
                </a:r>
                <a:endParaRPr lang="en-US"/>
              </a:p>
            </p:txBody>
          </p:sp>
          <p:sp>
            <p:nvSpPr>
              <p:cNvPr id="32936" name="Rectangle 120"/>
              <p:cNvSpPr>
                <a:spLocks noChangeArrowheads="1"/>
              </p:cNvSpPr>
              <p:nvPr/>
            </p:nvSpPr>
            <p:spPr bwMode="auto">
              <a:xfrm>
                <a:off x="3325" y="1946"/>
                <a:ext cx="41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Linkage, strong</a:t>
                </a:r>
                <a:endParaRPr lang="en-US"/>
              </a:p>
            </p:txBody>
          </p:sp>
          <p:sp>
            <p:nvSpPr>
              <p:cNvPr id="32937" name="Rectangle 121"/>
              <p:cNvSpPr>
                <a:spLocks noChangeArrowheads="1"/>
              </p:cNvSpPr>
              <p:nvPr/>
            </p:nvSpPr>
            <p:spPr bwMode="auto">
              <a:xfrm>
                <a:off x="3351" y="2020"/>
                <a:ext cx="331"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vertical and </a:t>
                </a:r>
                <a:endParaRPr lang="en-US"/>
              </a:p>
            </p:txBody>
          </p:sp>
          <p:sp>
            <p:nvSpPr>
              <p:cNvPr id="32938" name="Rectangle 122"/>
              <p:cNvSpPr>
                <a:spLocks noChangeArrowheads="1"/>
              </p:cNvSpPr>
              <p:nvPr/>
            </p:nvSpPr>
            <p:spPr bwMode="auto">
              <a:xfrm>
                <a:off x="3249" y="2092"/>
                <a:ext cx="575"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horizontal linkages</a:t>
                </a:r>
                <a:endParaRPr lang="en-US"/>
              </a:p>
            </p:txBody>
          </p:sp>
          <p:pic>
            <p:nvPicPr>
              <p:cNvPr id="32939" name="Picture 123"/>
              <p:cNvPicPr>
                <a:picLocks noChangeAspect="1" noChangeArrowheads="1"/>
              </p:cNvPicPr>
              <p:nvPr/>
            </p:nvPicPr>
            <p:blipFill>
              <a:blip r:embed="rId60"/>
              <a:srcRect/>
              <a:stretch>
                <a:fillRect/>
              </a:stretch>
            </p:blipFill>
            <p:spPr bwMode="auto">
              <a:xfrm>
                <a:off x="3915" y="2483"/>
                <a:ext cx="695" cy="335"/>
              </a:xfrm>
              <a:prstGeom prst="rect">
                <a:avLst/>
              </a:prstGeom>
              <a:noFill/>
              <a:ln w="9525">
                <a:noFill/>
                <a:miter lim="800000"/>
                <a:headEnd/>
                <a:tailEnd/>
              </a:ln>
            </p:spPr>
          </p:pic>
          <p:pic>
            <p:nvPicPr>
              <p:cNvPr id="32940" name="Picture 124"/>
              <p:cNvPicPr>
                <a:picLocks noChangeAspect="1" noChangeArrowheads="1"/>
              </p:cNvPicPr>
              <p:nvPr/>
            </p:nvPicPr>
            <p:blipFill>
              <a:blip r:embed="rId61"/>
              <a:srcRect/>
              <a:stretch>
                <a:fillRect/>
              </a:stretch>
            </p:blipFill>
            <p:spPr bwMode="auto">
              <a:xfrm>
                <a:off x="3915" y="2483"/>
                <a:ext cx="695" cy="335"/>
              </a:xfrm>
              <a:prstGeom prst="rect">
                <a:avLst/>
              </a:prstGeom>
              <a:noFill/>
              <a:ln w="9525">
                <a:noFill/>
                <a:miter lim="800000"/>
                <a:headEnd/>
                <a:tailEnd/>
              </a:ln>
            </p:spPr>
          </p:pic>
          <p:pic>
            <p:nvPicPr>
              <p:cNvPr id="32941" name="Picture 125"/>
              <p:cNvPicPr>
                <a:picLocks noChangeAspect="1" noChangeArrowheads="1"/>
              </p:cNvPicPr>
              <p:nvPr/>
            </p:nvPicPr>
            <p:blipFill>
              <a:blip r:embed="rId62"/>
              <a:srcRect/>
              <a:stretch>
                <a:fillRect/>
              </a:stretch>
            </p:blipFill>
            <p:spPr bwMode="auto">
              <a:xfrm>
                <a:off x="3964" y="2450"/>
                <a:ext cx="609" cy="403"/>
              </a:xfrm>
              <a:prstGeom prst="rect">
                <a:avLst/>
              </a:prstGeom>
              <a:noFill/>
              <a:ln w="9525">
                <a:noFill/>
                <a:miter lim="800000"/>
                <a:headEnd/>
                <a:tailEnd/>
              </a:ln>
            </p:spPr>
          </p:pic>
          <p:pic>
            <p:nvPicPr>
              <p:cNvPr id="32942" name="Picture 126"/>
              <p:cNvPicPr>
                <a:picLocks noChangeAspect="1" noChangeArrowheads="1"/>
              </p:cNvPicPr>
              <p:nvPr/>
            </p:nvPicPr>
            <p:blipFill>
              <a:blip r:embed="rId63"/>
              <a:srcRect/>
              <a:stretch>
                <a:fillRect/>
              </a:stretch>
            </p:blipFill>
            <p:spPr bwMode="auto">
              <a:xfrm>
                <a:off x="3964" y="2450"/>
                <a:ext cx="609" cy="403"/>
              </a:xfrm>
              <a:prstGeom prst="rect">
                <a:avLst/>
              </a:prstGeom>
              <a:noFill/>
              <a:ln w="9525">
                <a:noFill/>
                <a:miter lim="800000"/>
                <a:headEnd/>
                <a:tailEnd/>
              </a:ln>
            </p:spPr>
          </p:pic>
          <p:pic>
            <p:nvPicPr>
              <p:cNvPr id="32943" name="Picture 127"/>
              <p:cNvPicPr>
                <a:picLocks noChangeAspect="1" noChangeArrowheads="1"/>
              </p:cNvPicPr>
              <p:nvPr/>
            </p:nvPicPr>
            <p:blipFill>
              <a:blip r:embed="rId64"/>
              <a:srcRect/>
              <a:stretch>
                <a:fillRect/>
              </a:stretch>
            </p:blipFill>
            <p:spPr bwMode="auto">
              <a:xfrm>
                <a:off x="3944" y="2501"/>
                <a:ext cx="633" cy="272"/>
              </a:xfrm>
              <a:prstGeom prst="rect">
                <a:avLst/>
              </a:prstGeom>
              <a:noFill/>
              <a:ln w="9525">
                <a:noFill/>
                <a:miter lim="800000"/>
                <a:headEnd/>
                <a:tailEnd/>
              </a:ln>
            </p:spPr>
          </p:pic>
          <p:sp>
            <p:nvSpPr>
              <p:cNvPr id="32944" name="Freeform 128"/>
              <p:cNvSpPr>
                <a:spLocks noEditPoints="1"/>
              </p:cNvSpPr>
              <p:nvPr/>
            </p:nvSpPr>
            <p:spPr bwMode="auto">
              <a:xfrm>
                <a:off x="3941" y="2498"/>
                <a:ext cx="640" cy="280"/>
              </a:xfrm>
              <a:custGeom>
                <a:avLst/>
                <a:gdLst>
                  <a:gd name="T0" fmla="*/ 0 w 2817"/>
                  <a:gd name="T1" fmla="*/ 0 h 1226"/>
                  <a:gd name="T2" fmla="*/ 0 w 2817"/>
                  <a:gd name="T3" fmla="*/ 0 h 1226"/>
                  <a:gd name="T4" fmla="*/ 0 w 2817"/>
                  <a:gd name="T5" fmla="*/ 0 h 1226"/>
                  <a:gd name="T6" fmla="*/ 0 w 2817"/>
                  <a:gd name="T7" fmla="*/ 0 h 1226"/>
                  <a:gd name="T8" fmla="*/ 0 w 2817"/>
                  <a:gd name="T9" fmla="*/ 0 h 1226"/>
                  <a:gd name="T10" fmla="*/ 0 w 2817"/>
                  <a:gd name="T11" fmla="*/ 0 h 1226"/>
                  <a:gd name="T12" fmla="*/ 0 w 2817"/>
                  <a:gd name="T13" fmla="*/ 0 h 1226"/>
                  <a:gd name="T14" fmla="*/ 0 w 2817"/>
                  <a:gd name="T15" fmla="*/ 0 h 1226"/>
                  <a:gd name="T16" fmla="*/ 0 w 2817"/>
                  <a:gd name="T17" fmla="*/ 0 h 1226"/>
                  <a:gd name="T18" fmla="*/ 0 w 2817"/>
                  <a:gd name="T19" fmla="*/ 0 h 1226"/>
                  <a:gd name="T20" fmla="*/ 0 w 2817"/>
                  <a:gd name="T21" fmla="*/ 0 h 1226"/>
                  <a:gd name="T22" fmla="*/ 0 w 2817"/>
                  <a:gd name="T23" fmla="*/ 0 h 1226"/>
                  <a:gd name="T24" fmla="*/ 0 w 2817"/>
                  <a:gd name="T25" fmla="*/ 0 h 1226"/>
                  <a:gd name="T26" fmla="*/ 0 w 2817"/>
                  <a:gd name="T27" fmla="*/ 0 h 1226"/>
                  <a:gd name="T28" fmla="*/ 0 w 2817"/>
                  <a:gd name="T29" fmla="*/ 0 h 1226"/>
                  <a:gd name="T30" fmla="*/ 0 w 2817"/>
                  <a:gd name="T31" fmla="*/ 0 h 1226"/>
                  <a:gd name="T32" fmla="*/ 0 w 2817"/>
                  <a:gd name="T33" fmla="*/ 0 h 1226"/>
                  <a:gd name="T34" fmla="*/ 0 w 2817"/>
                  <a:gd name="T35" fmla="*/ 0 h 1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7"/>
                  <a:gd name="T55" fmla="*/ 0 h 1226"/>
                  <a:gd name="T56" fmla="*/ 2817 w 2817"/>
                  <a:gd name="T57" fmla="*/ 1226 h 1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7" h="1226">
                    <a:moveTo>
                      <a:pt x="0" y="17"/>
                    </a:moveTo>
                    <a:cubicBezTo>
                      <a:pt x="0" y="8"/>
                      <a:pt x="7" y="0"/>
                      <a:pt x="16" y="0"/>
                    </a:cubicBezTo>
                    <a:lnTo>
                      <a:pt x="2800" y="0"/>
                    </a:lnTo>
                    <a:cubicBezTo>
                      <a:pt x="2809" y="0"/>
                      <a:pt x="2817" y="8"/>
                      <a:pt x="2817" y="17"/>
                    </a:cubicBezTo>
                    <a:lnTo>
                      <a:pt x="2817" y="1209"/>
                    </a:lnTo>
                    <a:cubicBezTo>
                      <a:pt x="2817" y="1219"/>
                      <a:pt x="2809" y="1226"/>
                      <a:pt x="2800" y="1226"/>
                    </a:cubicBezTo>
                    <a:lnTo>
                      <a:pt x="16" y="1226"/>
                    </a:lnTo>
                    <a:cubicBezTo>
                      <a:pt x="7" y="1226"/>
                      <a:pt x="0" y="1219"/>
                      <a:pt x="0" y="1209"/>
                    </a:cubicBezTo>
                    <a:lnTo>
                      <a:pt x="0" y="17"/>
                    </a:lnTo>
                    <a:close/>
                    <a:moveTo>
                      <a:pt x="33" y="1209"/>
                    </a:moveTo>
                    <a:lnTo>
                      <a:pt x="16" y="1193"/>
                    </a:lnTo>
                    <a:lnTo>
                      <a:pt x="2800" y="1193"/>
                    </a:lnTo>
                    <a:lnTo>
                      <a:pt x="2783" y="1209"/>
                    </a:lnTo>
                    <a:lnTo>
                      <a:pt x="2783" y="17"/>
                    </a:lnTo>
                    <a:lnTo>
                      <a:pt x="2800" y="33"/>
                    </a:lnTo>
                    <a:lnTo>
                      <a:pt x="16" y="33"/>
                    </a:lnTo>
                    <a:lnTo>
                      <a:pt x="33" y="17"/>
                    </a:lnTo>
                    <a:lnTo>
                      <a:pt x="33" y="1209"/>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45" name="Rectangle 129"/>
              <p:cNvSpPr>
                <a:spLocks noChangeArrowheads="1"/>
              </p:cNvSpPr>
              <p:nvPr/>
            </p:nvSpPr>
            <p:spPr bwMode="auto">
              <a:xfrm>
                <a:off x="4163" y="2483"/>
                <a:ext cx="284"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Available</a:t>
                </a:r>
                <a:endParaRPr lang="en-US"/>
              </a:p>
            </p:txBody>
          </p:sp>
          <p:sp>
            <p:nvSpPr>
              <p:cNvPr id="32946" name="Rectangle 130"/>
              <p:cNvSpPr>
                <a:spLocks noChangeArrowheads="1"/>
              </p:cNvSpPr>
              <p:nvPr/>
            </p:nvSpPr>
            <p:spPr bwMode="auto">
              <a:xfrm>
                <a:off x="4032" y="2558"/>
                <a:ext cx="508"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information and </a:t>
                </a:r>
                <a:endParaRPr lang="en-US"/>
              </a:p>
            </p:txBody>
          </p:sp>
          <p:sp>
            <p:nvSpPr>
              <p:cNvPr id="32947" name="Rectangle 131"/>
              <p:cNvSpPr>
                <a:spLocks noChangeArrowheads="1"/>
              </p:cNvSpPr>
              <p:nvPr/>
            </p:nvSpPr>
            <p:spPr bwMode="auto">
              <a:xfrm>
                <a:off x="4070" y="2631"/>
                <a:ext cx="426"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knowledge of </a:t>
                </a:r>
                <a:endParaRPr lang="en-US"/>
              </a:p>
            </p:txBody>
          </p:sp>
          <p:sp>
            <p:nvSpPr>
              <p:cNvPr id="32948" name="Rectangle 132"/>
              <p:cNvSpPr>
                <a:spLocks noChangeArrowheads="1"/>
              </p:cNvSpPr>
              <p:nvPr/>
            </p:nvSpPr>
            <p:spPr bwMode="auto">
              <a:xfrm>
                <a:off x="4145" y="2704"/>
                <a:ext cx="22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Markets</a:t>
                </a:r>
                <a:endParaRPr lang="en-US"/>
              </a:p>
            </p:txBody>
          </p:sp>
          <p:pic>
            <p:nvPicPr>
              <p:cNvPr id="32949" name="Picture 133"/>
              <p:cNvPicPr>
                <a:picLocks noChangeAspect="1" noChangeArrowheads="1"/>
              </p:cNvPicPr>
              <p:nvPr/>
            </p:nvPicPr>
            <p:blipFill>
              <a:blip r:embed="rId65"/>
              <a:srcRect/>
              <a:stretch>
                <a:fillRect/>
              </a:stretch>
            </p:blipFill>
            <p:spPr bwMode="auto">
              <a:xfrm>
                <a:off x="2965" y="2937"/>
                <a:ext cx="921" cy="264"/>
              </a:xfrm>
              <a:prstGeom prst="rect">
                <a:avLst/>
              </a:prstGeom>
              <a:noFill/>
              <a:ln w="9525">
                <a:noFill/>
                <a:miter lim="800000"/>
                <a:headEnd/>
                <a:tailEnd/>
              </a:ln>
            </p:spPr>
          </p:pic>
          <p:pic>
            <p:nvPicPr>
              <p:cNvPr id="32950" name="Picture 134"/>
              <p:cNvPicPr>
                <a:picLocks noChangeAspect="1" noChangeArrowheads="1"/>
              </p:cNvPicPr>
              <p:nvPr/>
            </p:nvPicPr>
            <p:blipFill>
              <a:blip r:embed="rId66"/>
              <a:srcRect/>
              <a:stretch>
                <a:fillRect/>
              </a:stretch>
            </p:blipFill>
            <p:spPr bwMode="auto">
              <a:xfrm>
                <a:off x="2965" y="2937"/>
                <a:ext cx="921" cy="264"/>
              </a:xfrm>
              <a:prstGeom prst="rect">
                <a:avLst/>
              </a:prstGeom>
              <a:noFill/>
              <a:ln w="9525">
                <a:noFill/>
                <a:miter lim="800000"/>
                <a:headEnd/>
                <a:tailEnd/>
              </a:ln>
            </p:spPr>
          </p:pic>
          <p:pic>
            <p:nvPicPr>
              <p:cNvPr id="32951" name="Picture 135"/>
              <p:cNvPicPr>
                <a:picLocks noChangeAspect="1" noChangeArrowheads="1"/>
              </p:cNvPicPr>
              <p:nvPr/>
            </p:nvPicPr>
            <p:blipFill>
              <a:blip r:embed="rId67"/>
              <a:srcRect/>
              <a:stretch>
                <a:fillRect/>
              </a:stretch>
            </p:blipFill>
            <p:spPr bwMode="auto">
              <a:xfrm>
                <a:off x="2994" y="2955"/>
                <a:ext cx="861" cy="202"/>
              </a:xfrm>
              <a:prstGeom prst="rect">
                <a:avLst/>
              </a:prstGeom>
              <a:noFill/>
              <a:ln w="9525">
                <a:noFill/>
                <a:miter lim="800000"/>
                <a:headEnd/>
                <a:tailEnd/>
              </a:ln>
            </p:spPr>
          </p:pic>
          <p:sp>
            <p:nvSpPr>
              <p:cNvPr id="32952" name="Freeform 136"/>
              <p:cNvSpPr>
                <a:spLocks noEditPoints="1"/>
              </p:cNvSpPr>
              <p:nvPr/>
            </p:nvSpPr>
            <p:spPr bwMode="auto">
              <a:xfrm>
                <a:off x="2991" y="2951"/>
                <a:ext cx="867" cy="210"/>
              </a:xfrm>
              <a:custGeom>
                <a:avLst/>
                <a:gdLst>
                  <a:gd name="T0" fmla="*/ 0 w 7621"/>
                  <a:gd name="T1" fmla="*/ 0 h 1839"/>
                  <a:gd name="T2" fmla="*/ 0 w 7621"/>
                  <a:gd name="T3" fmla="*/ 0 h 1839"/>
                  <a:gd name="T4" fmla="*/ 0 w 7621"/>
                  <a:gd name="T5" fmla="*/ 0 h 1839"/>
                  <a:gd name="T6" fmla="*/ 0 w 7621"/>
                  <a:gd name="T7" fmla="*/ 0 h 1839"/>
                  <a:gd name="T8" fmla="*/ 0 w 7621"/>
                  <a:gd name="T9" fmla="*/ 0 h 1839"/>
                  <a:gd name="T10" fmla="*/ 0 w 7621"/>
                  <a:gd name="T11" fmla="*/ 0 h 1839"/>
                  <a:gd name="T12" fmla="*/ 0 w 7621"/>
                  <a:gd name="T13" fmla="*/ 0 h 1839"/>
                  <a:gd name="T14" fmla="*/ 0 w 7621"/>
                  <a:gd name="T15" fmla="*/ 0 h 1839"/>
                  <a:gd name="T16" fmla="*/ 0 w 7621"/>
                  <a:gd name="T17" fmla="*/ 0 h 1839"/>
                  <a:gd name="T18" fmla="*/ 0 w 7621"/>
                  <a:gd name="T19" fmla="*/ 0 h 1839"/>
                  <a:gd name="T20" fmla="*/ 0 w 7621"/>
                  <a:gd name="T21" fmla="*/ 0 h 1839"/>
                  <a:gd name="T22" fmla="*/ 0 w 7621"/>
                  <a:gd name="T23" fmla="*/ 0 h 1839"/>
                  <a:gd name="T24" fmla="*/ 0 w 7621"/>
                  <a:gd name="T25" fmla="*/ 0 h 1839"/>
                  <a:gd name="T26" fmla="*/ 0 w 7621"/>
                  <a:gd name="T27" fmla="*/ 0 h 1839"/>
                  <a:gd name="T28" fmla="*/ 0 w 7621"/>
                  <a:gd name="T29" fmla="*/ 0 h 1839"/>
                  <a:gd name="T30" fmla="*/ 0 w 7621"/>
                  <a:gd name="T31" fmla="*/ 0 h 1839"/>
                  <a:gd name="T32" fmla="*/ 0 w 7621"/>
                  <a:gd name="T33" fmla="*/ 0 h 1839"/>
                  <a:gd name="T34" fmla="*/ 0 w 7621"/>
                  <a:gd name="T35" fmla="*/ 0 h 18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21"/>
                  <a:gd name="T55" fmla="*/ 0 h 1839"/>
                  <a:gd name="T56" fmla="*/ 7621 w 7621"/>
                  <a:gd name="T57" fmla="*/ 1839 h 18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21" h="1839">
                    <a:moveTo>
                      <a:pt x="0" y="33"/>
                    </a:moveTo>
                    <a:cubicBezTo>
                      <a:pt x="0" y="14"/>
                      <a:pt x="15" y="0"/>
                      <a:pt x="33" y="0"/>
                    </a:cubicBezTo>
                    <a:lnTo>
                      <a:pt x="7588" y="0"/>
                    </a:lnTo>
                    <a:cubicBezTo>
                      <a:pt x="7607" y="0"/>
                      <a:pt x="7621" y="14"/>
                      <a:pt x="7621" y="33"/>
                    </a:cubicBezTo>
                    <a:lnTo>
                      <a:pt x="7621" y="1805"/>
                    </a:lnTo>
                    <a:cubicBezTo>
                      <a:pt x="7621" y="1824"/>
                      <a:pt x="7607" y="1839"/>
                      <a:pt x="7588" y="1839"/>
                    </a:cubicBezTo>
                    <a:lnTo>
                      <a:pt x="33" y="1839"/>
                    </a:lnTo>
                    <a:cubicBezTo>
                      <a:pt x="15" y="1839"/>
                      <a:pt x="0" y="1824"/>
                      <a:pt x="0" y="1805"/>
                    </a:cubicBezTo>
                    <a:lnTo>
                      <a:pt x="0" y="33"/>
                    </a:lnTo>
                    <a:close/>
                    <a:moveTo>
                      <a:pt x="66" y="1805"/>
                    </a:moveTo>
                    <a:lnTo>
                      <a:pt x="33" y="1772"/>
                    </a:lnTo>
                    <a:lnTo>
                      <a:pt x="7588" y="1772"/>
                    </a:lnTo>
                    <a:lnTo>
                      <a:pt x="7555" y="1805"/>
                    </a:lnTo>
                    <a:lnTo>
                      <a:pt x="7555" y="33"/>
                    </a:lnTo>
                    <a:lnTo>
                      <a:pt x="7588" y="66"/>
                    </a:lnTo>
                    <a:lnTo>
                      <a:pt x="33" y="66"/>
                    </a:lnTo>
                    <a:lnTo>
                      <a:pt x="66" y="33"/>
                    </a:lnTo>
                    <a:lnTo>
                      <a:pt x="66" y="1805"/>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53" name="Rectangle 137"/>
              <p:cNvSpPr>
                <a:spLocks noChangeArrowheads="1"/>
              </p:cNvSpPr>
              <p:nvPr/>
            </p:nvSpPr>
            <p:spPr bwMode="auto">
              <a:xfrm>
                <a:off x="3072" y="3011"/>
                <a:ext cx="799"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Strengthened Associations</a:t>
                </a:r>
                <a:endParaRPr lang="en-US"/>
              </a:p>
            </p:txBody>
          </p:sp>
          <p:pic>
            <p:nvPicPr>
              <p:cNvPr id="32954" name="Picture 138"/>
              <p:cNvPicPr>
                <a:picLocks noChangeAspect="1" noChangeArrowheads="1"/>
              </p:cNvPicPr>
              <p:nvPr/>
            </p:nvPicPr>
            <p:blipFill>
              <a:blip r:embed="rId68"/>
              <a:srcRect/>
              <a:stretch>
                <a:fillRect/>
              </a:stretch>
            </p:blipFill>
            <p:spPr bwMode="auto">
              <a:xfrm>
                <a:off x="334" y="103"/>
                <a:ext cx="4871" cy="231"/>
              </a:xfrm>
              <a:prstGeom prst="rect">
                <a:avLst/>
              </a:prstGeom>
              <a:noFill/>
              <a:ln w="9525">
                <a:noFill/>
                <a:miter lim="800000"/>
                <a:headEnd/>
                <a:tailEnd/>
              </a:ln>
            </p:spPr>
          </p:pic>
          <p:pic>
            <p:nvPicPr>
              <p:cNvPr id="32955" name="Picture 139"/>
              <p:cNvPicPr>
                <a:picLocks noChangeAspect="1" noChangeArrowheads="1"/>
              </p:cNvPicPr>
              <p:nvPr/>
            </p:nvPicPr>
            <p:blipFill>
              <a:blip r:embed="rId69"/>
              <a:srcRect/>
              <a:stretch>
                <a:fillRect/>
              </a:stretch>
            </p:blipFill>
            <p:spPr bwMode="auto">
              <a:xfrm>
                <a:off x="334" y="103"/>
                <a:ext cx="4871" cy="231"/>
              </a:xfrm>
              <a:prstGeom prst="rect">
                <a:avLst/>
              </a:prstGeom>
              <a:noFill/>
              <a:ln w="9525">
                <a:noFill/>
                <a:miter lim="800000"/>
                <a:headEnd/>
                <a:tailEnd/>
              </a:ln>
            </p:spPr>
          </p:pic>
          <p:pic>
            <p:nvPicPr>
              <p:cNvPr id="32956" name="Picture 140"/>
              <p:cNvPicPr>
                <a:picLocks noChangeAspect="1" noChangeArrowheads="1"/>
              </p:cNvPicPr>
              <p:nvPr/>
            </p:nvPicPr>
            <p:blipFill>
              <a:blip r:embed="rId70"/>
              <a:srcRect/>
              <a:stretch>
                <a:fillRect/>
              </a:stretch>
            </p:blipFill>
            <p:spPr bwMode="auto">
              <a:xfrm>
                <a:off x="2028" y="103"/>
                <a:ext cx="1477" cy="210"/>
              </a:xfrm>
              <a:prstGeom prst="rect">
                <a:avLst/>
              </a:prstGeom>
              <a:noFill/>
              <a:ln w="9525">
                <a:noFill/>
                <a:miter lim="800000"/>
                <a:headEnd/>
                <a:tailEnd/>
              </a:ln>
            </p:spPr>
          </p:pic>
          <p:pic>
            <p:nvPicPr>
              <p:cNvPr id="32957" name="Picture 141"/>
              <p:cNvPicPr>
                <a:picLocks noChangeAspect="1" noChangeArrowheads="1"/>
              </p:cNvPicPr>
              <p:nvPr/>
            </p:nvPicPr>
            <p:blipFill>
              <a:blip r:embed="rId71"/>
              <a:srcRect/>
              <a:stretch>
                <a:fillRect/>
              </a:stretch>
            </p:blipFill>
            <p:spPr bwMode="auto">
              <a:xfrm>
                <a:off x="2028" y="103"/>
                <a:ext cx="1477" cy="210"/>
              </a:xfrm>
              <a:prstGeom prst="rect">
                <a:avLst/>
              </a:prstGeom>
              <a:noFill/>
              <a:ln w="9525">
                <a:noFill/>
                <a:miter lim="800000"/>
                <a:headEnd/>
                <a:tailEnd/>
              </a:ln>
            </p:spPr>
          </p:pic>
          <p:sp>
            <p:nvSpPr>
              <p:cNvPr id="32958" name="Rectangle 142"/>
              <p:cNvSpPr>
                <a:spLocks noChangeArrowheads="1"/>
              </p:cNvSpPr>
              <p:nvPr/>
            </p:nvSpPr>
            <p:spPr bwMode="auto">
              <a:xfrm>
                <a:off x="372" y="102"/>
                <a:ext cx="4794" cy="181"/>
              </a:xfrm>
              <a:prstGeom prst="rect">
                <a:avLst/>
              </a:prstGeom>
              <a:solidFill>
                <a:srgbClr val="9BBB59"/>
              </a:solidFill>
              <a:ln w="9525">
                <a:noFill/>
                <a:miter lim="800000"/>
                <a:headEnd/>
                <a:tailEnd/>
              </a:ln>
            </p:spPr>
            <p:txBody>
              <a:bodyPr/>
              <a:lstStyle/>
              <a:p>
                <a:pPr eaLnBrk="0" hangingPunct="0"/>
                <a:endParaRPr lang="en-US"/>
              </a:p>
            </p:txBody>
          </p:sp>
          <p:sp>
            <p:nvSpPr>
              <p:cNvPr id="32959" name="Freeform 143"/>
              <p:cNvSpPr>
                <a:spLocks noEditPoints="1"/>
              </p:cNvSpPr>
              <p:nvPr/>
            </p:nvSpPr>
            <p:spPr bwMode="auto">
              <a:xfrm>
                <a:off x="361" y="91"/>
                <a:ext cx="4816" cy="204"/>
              </a:xfrm>
              <a:custGeom>
                <a:avLst/>
                <a:gdLst>
                  <a:gd name="T0" fmla="*/ 0 w 21174"/>
                  <a:gd name="T1" fmla="*/ 0 h 894"/>
                  <a:gd name="T2" fmla="*/ 0 w 21174"/>
                  <a:gd name="T3" fmla="*/ 0 h 894"/>
                  <a:gd name="T4" fmla="*/ 0 w 21174"/>
                  <a:gd name="T5" fmla="*/ 0 h 894"/>
                  <a:gd name="T6" fmla="*/ 0 w 21174"/>
                  <a:gd name="T7" fmla="*/ 0 h 894"/>
                  <a:gd name="T8" fmla="*/ 0 w 21174"/>
                  <a:gd name="T9" fmla="*/ 0 h 894"/>
                  <a:gd name="T10" fmla="*/ 0 w 21174"/>
                  <a:gd name="T11" fmla="*/ 0 h 894"/>
                  <a:gd name="T12" fmla="*/ 0 w 21174"/>
                  <a:gd name="T13" fmla="*/ 0 h 894"/>
                  <a:gd name="T14" fmla="*/ 0 w 21174"/>
                  <a:gd name="T15" fmla="*/ 0 h 894"/>
                  <a:gd name="T16" fmla="*/ 0 w 21174"/>
                  <a:gd name="T17" fmla="*/ 0 h 894"/>
                  <a:gd name="T18" fmla="*/ 0 w 21174"/>
                  <a:gd name="T19" fmla="*/ 0 h 894"/>
                  <a:gd name="T20" fmla="*/ 0 w 21174"/>
                  <a:gd name="T21" fmla="*/ 0 h 894"/>
                  <a:gd name="T22" fmla="*/ 0 w 21174"/>
                  <a:gd name="T23" fmla="*/ 0 h 894"/>
                  <a:gd name="T24" fmla="*/ 0 w 21174"/>
                  <a:gd name="T25" fmla="*/ 0 h 894"/>
                  <a:gd name="T26" fmla="*/ 0 w 21174"/>
                  <a:gd name="T27" fmla="*/ 0 h 894"/>
                  <a:gd name="T28" fmla="*/ 0 w 21174"/>
                  <a:gd name="T29" fmla="*/ 0 h 894"/>
                  <a:gd name="T30" fmla="*/ 0 w 21174"/>
                  <a:gd name="T31" fmla="*/ 0 h 894"/>
                  <a:gd name="T32" fmla="*/ 0 w 21174"/>
                  <a:gd name="T33" fmla="*/ 0 h 894"/>
                  <a:gd name="T34" fmla="*/ 0 w 21174"/>
                  <a:gd name="T35" fmla="*/ 0 h 8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74"/>
                  <a:gd name="T55" fmla="*/ 0 h 894"/>
                  <a:gd name="T56" fmla="*/ 21174 w 21174"/>
                  <a:gd name="T57" fmla="*/ 894 h 8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74" h="894">
                    <a:moveTo>
                      <a:pt x="0" y="49"/>
                    </a:moveTo>
                    <a:cubicBezTo>
                      <a:pt x="0" y="22"/>
                      <a:pt x="22" y="0"/>
                      <a:pt x="50" y="0"/>
                    </a:cubicBezTo>
                    <a:lnTo>
                      <a:pt x="21125" y="0"/>
                    </a:lnTo>
                    <a:cubicBezTo>
                      <a:pt x="21152" y="0"/>
                      <a:pt x="21174" y="22"/>
                      <a:pt x="21174" y="49"/>
                    </a:cubicBezTo>
                    <a:lnTo>
                      <a:pt x="21174" y="845"/>
                    </a:lnTo>
                    <a:cubicBezTo>
                      <a:pt x="21174" y="872"/>
                      <a:pt x="21152" y="894"/>
                      <a:pt x="21125" y="894"/>
                    </a:cubicBezTo>
                    <a:lnTo>
                      <a:pt x="50" y="894"/>
                    </a:lnTo>
                    <a:cubicBezTo>
                      <a:pt x="22" y="894"/>
                      <a:pt x="0" y="872"/>
                      <a:pt x="0" y="845"/>
                    </a:cubicBezTo>
                    <a:lnTo>
                      <a:pt x="0" y="49"/>
                    </a:lnTo>
                    <a:close/>
                    <a:moveTo>
                      <a:pt x="99" y="845"/>
                    </a:moveTo>
                    <a:lnTo>
                      <a:pt x="50" y="795"/>
                    </a:lnTo>
                    <a:lnTo>
                      <a:pt x="21125" y="795"/>
                    </a:lnTo>
                    <a:lnTo>
                      <a:pt x="21075" y="845"/>
                    </a:lnTo>
                    <a:lnTo>
                      <a:pt x="21075" y="49"/>
                    </a:lnTo>
                    <a:lnTo>
                      <a:pt x="21125" y="99"/>
                    </a:lnTo>
                    <a:lnTo>
                      <a:pt x="50" y="99"/>
                    </a:lnTo>
                    <a:lnTo>
                      <a:pt x="99" y="49"/>
                    </a:lnTo>
                    <a:lnTo>
                      <a:pt x="99" y="845"/>
                    </a:lnTo>
                    <a:close/>
                  </a:path>
                </a:pathLst>
              </a:custGeom>
              <a:solidFill>
                <a:srgbClr val="FFFFFF"/>
              </a:solidFill>
              <a:ln w="0">
                <a:solidFill>
                  <a:srgbClr val="FFFFFF"/>
                </a:solidFill>
                <a:round/>
                <a:headEnd/>
                <a:tailEnd/>
              </a:ln>
            </p:spPr>
            <p:txBody>
              <a:bodyPr/>
              <a:lstStyle/>
              <a:p>
                <a:pPr eaLnBrk="0" hangingPunct="0"/>
                <a:endParaRPr lang="en-US"/>
              </a:p>
            </p:txBody>
          </p:sp>
          <p:sp>
            <p:nvSpPr>
              <p:cNvPr id="32960" name="Rectangle 144"/>
              <p:cNvSpPr>
                <a:spLocks noChangeArrowheads="1"/>
              </p:cNvSpPr>
              <p:nvPr/>
            </p:nvSpPr>
            <p:spPr bwMode="auto">
              <a:xfrm>
                <a:off x="2138" y="111"/>
                <a:ext cx="1182"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SOLUTIONS ANALYSIS</a:t>
                </a:r>
                <a:endParaRPr lang="en-US"/>
              </a:p>
            </p:txBody>
          </p:sp>
          <p:pic>
            <p:nvPicPr>
              <p:cNvPr id="32961" name="Picture 145"/>
              <p:cNvPicPr>
                <a:picLocks noChangeAspect="1" noChangeArrowheads="1"/>
              </p:cNvPicPr>
              <p:nvPr/>
            </p:nvPicPr>
            <p:blipFill>
              <a:blip r:embed="rId72"/>
              <a:srcRect/>
              <a:stretch>
                <a:fillRect/>
              </a:stretch>
            </p:blipFill>
            <p:spPr bwMode="auto">
              <a:xfrm>
                <a:off x="4004" y="3345"/>
                <a:ext cx="786" cy="395"/>
              </a:xfrm>
              <a:prstGeom prst="rect">
                <a:avLst/>
              </a:prstGeom>
              <a:noFill/>
              <a:ln w="9525">
                <a:noFill/>
                <a:miter lim="800000"/>
                <a:headEnd/>
                <a:tailEnd/>
              </a:ln>
            </p:spPr>
          </p:pic>
          <p:pic>
            <p:nvPicPr>
              <p:cNvPr id="32962" name="Picture 146"/>
              <p:cNvPicPr>
                <a:picLocks noChangeAspect="1" noChangeArrowheads="1"/>
              </p:cNvPicPr>
              <p:nvPr/>
            </p:nvPicPr>
            <p:blipFill>
              <a:blip r:embed="rId73"/>
              <a:srcRect/>
              <a:stretch>
                <a:fillRect/>
              </a:stretch>
            </p:blipFill>
            <p:spPr bwMode="auto">
              <a:xfrm>
                <a:off x="4004" y="3345"/>
                <a:ext cx="786" cy="395"/>
              </a:xfrm>
              <a:prstGeom prst="rect">
                <a:avLst/>
              </a:prstGeom>
              <a:noFill/>
              <a:ln w="9525">
                <a:noFill/>
                <a:miter lim="800000"/>
                <a:headEnd/>
                <a:tailEnd/>
              </a:ln>
            </p:spPr>
          </p:pic>
          <p:pic>
            <p:nvPicPr>
              <p:cNvPr id="32963" name="Picture 147"/>
              <p:cNvPicPr>
                <a:picLocks noChangeAspect="1" noChangeArrowheads="1"/>
              </p:cNvPicPr>
              <p:nvPr/>
            </p:nvPicPr>
            <p:blipFill>
              <a:blip r:embed="rId74"/>
              <a:srcRect/>
              <a:stretch>
                <a:fillRect/>
              </a:stretch>
            </p:blipFill>
            <p:spPr bwMode="auto">
              <a:xfrm>
                <a:off x="4033" y="3341"/>
                <a:ext cx="746" cy="403"/>
              </a:xfrm>
              <a:prstGeom prst="rect">
                <a:avLst/>
              </a:prstGeom>
              <a:noFill/>
              <a:ln w="9525">
                <a:noFill/>
                <a:miter lim="800000"/>
                <a:headEnd/>
                <a:tailEnd/>
              </a:ln>
            </p:spPr>
          </p:pic>
          <p:pic>
            <p:nvPicPr>
              <p:cNvPr id="32964" name="Picture 148"/>
              <p:cNvPicPr>
                <a:picLocks noChangeAspect="1" noChangeArrowheads="1"/>
              </p:cNvPicPr>
              <p:nvPr/>
            </p:nvPicPr>
            <p:blipFill>
              <a:blip r:embed="rId75"/>
              <a:srcRect/>
              <a:stretch>
                <a:fillRect/>
              </a:stretch>
            </p:blipFill>
            <p:spPr bwMode="auto">
              <a:xfrm>
                <a:off x="4033" y="3341"/>
                <a:ext cx="746" cy="403"/>
              </a:xfrm>
              <a:prstGeom prst="rect">
                <a:avLst/>
              </a:prstGeom>
              <a:noFill/>
              <a:ln w="9525">
                <a:noFill/>
                <a:miter lim="800000"/>
                <a:headEnd/>
                <a:tailEnd/>
              </a:ln>
            </p:spPr>
          </p:pic>
          <p:pic>
            <p:nvPicPr>
              <p:cNvPr id="32965" name="Picture 149"/>
              <p:cNvPicPr>
                <a:picLocks noChangeAspect="1" noChangeArrowheads="1"/>
              </p:cNvPicPr>
              <p:nvPr/>
            </p:nvPicPr>
            <p:blipFill>
              <a:blip r:embed="rId76"/>
              <a:srcRect/>
              <a:stretch>
                <a:fillRect/>
              </a:stretch>
            </p:blipFill>
            <p:spPr bwMode="auto">
              <a:xfrm>
                <a:off x="4035" y="3361"/>
                <a:ext cx="724" cy="336"/>
              </a:xfrm>
              <a:prstGeom prst="rect">
                <a:avLst/>
              </a:prstGeom>
              <a:noFill/>
              <a:ln w="9525">
                <a:noFill/>
                <a:miter lim="800000"/>
                <a:headEnd/>
                <a:tailEnd/>
              </a:ln>
            </p:spPr>
          </p:pic>
          <p:sp>
            <p:nvSpPr>
              <p:cNvPr id="32966" name="Freeform 150"/>
              <p:cNvSpPr>
                <a:spLocks noEditPoints="1"/>
              </p:cNvSpPr>
              <p:nvPr/>
            </p:nvSpPr>
            <p:spPr bwMode="auto">
              <a:xfrm>
                <a:off x="4031" y="3359"/>
                <a:ext cx="731" cy="341"/>
              </a:xfrm>
              <a:custGeom>
                <a:avLst/>
                <a:gdLst>
                  <a:gd name="T0" fmla="*/ 0 w 3214"/>
                  <a:gd name="T1" fmla="*/ 0 h 1499"/>
                  <a:gd name="T2" fmla="*/ 0 w 3214"/>
                  <a:gd name="T3" fmla="*/ 0 h 1499"/>
                  <a:gd name="T4" fmla="*/ 0 w 3214"/>
                  <a:gd name="T5" fmla="*/ 0 h 1499"/>
                  <a:gd name="T6" fmla="*/ 0 w 3214"/>
                  <a:gd name="T7" fmla="*/ 0 h 1499"/>
                  <a:gd name="T8" fmla="*/ 0 w 3214"/>
                  <a:gd name="T9" fmla="*/ 0 h 1499"/>
                  <a:gd name="T10" fmla="*/ 0 w 3214"/>
                  <a:gd name="T11" fmla="*/ 0 h 1499"/>
                  <a:gd name="T12" fmla="*/ 0 w 3214"/>
                  <a:gd name="T13" fmla="*/ 0 h 1499"/>
                  <a:gd name="T14" fmla="*/ 0 w 3214"/>
                  <a:gd name="T15" fmla="*/ 0 h 1499"/>
                  <a:gd name="T16" fmla="*/ 0 w 3214"/>
                  <a:gd name="T17" fmla="*/ 0 h 1499"/>
                  <a:gd name="T18" fmla="*/ 0 w 3214"/>
                  <a:gd name="T19" fmla="*/ 0 h 1499"/>
                  <a:gd name="T20" fmla="*/ 0 w 3214"/>
                  <a:gd name="T21" fmla="*/ 0 h 1499"/>
                  <a:gd name="T22" fmla="*/ 0 w 3214"/>
                  <a:gd name="T23" fmla="*/ 0 h 1499"/>
                  <a:gd name="T24" fmla="*/ 0 w 3214"/>
                  <a:gd name="T25" fmla="*/ 0 h 1499"/>
                  <a:gd name="T26" fmla="*/ 0 w 3214"/>
                  <a:gd name="T27" fmla="*/ 0 h 1499"/>
                  <a:gd name="T28" fmla="*/ 0 w 3214"/>
                  <a:gd name="T29" fmla="*/ 0 h 1499"/>
                  <a:gd name="T30" fmla="*/ 0 w 3214"/>
                  <a:gd name="T31" fmla="*/ 0 h 1499"/>
                  <a:gd name="T32" fmla="*/ 0 w 3214"/>
                  <a:gd name="T33" fmla="*/ 0 h 1499"/>
                  <a:gd name="T34" fmla="*/ 0 w 3214"/>
                  <a:gd name="T35" fmla="*/ 0 h 1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4"/>
                  <a:gd name="T55" fmla="*/ 0 h 1499"/>
                  <a:gd name="T56" fmla="*/ 3214 w 3214"/>
                  <a:gd name="T57" fmla="*/ 1499 h 1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4" h="1499">
                    <a:moveTo>
                      <a:pt x="0" y="17"/>
                    </a:moveTo>
                    <a:cubicBezTo>
                      <a:pt x="0" y="8"/>
                      <a:pt x="7" y="0"/>
                      <a:pt x="16" y="0"/>
                    </a:cubicBezTo>
                    <a:lnTo>
                      <a:pt x="3197" y="0"/>
                    </a:lnTo>
                    <a:cubicBezTo>
                      <a:pt x="3206" y="0"/>
                      <a:pt x="3214" y="8"/>
                      <a:pt x="3214" y="17"/>
                    </a:cubicBezTo>
                    <a:lnTo>
                      <a:pt x="3214" y="1483"/>
                    </a:lnTo>
                    <a:cubicBezTo>
                      <a:pt x="3214" y="1492"/>
                      <a:pt x="3206" y="1499"/>
                      <a:pt x="3197" y="1499"/>
                    </a:cubicBezTo>
                    <a:lnTo>
                      <a:pt x="16" y="1499"/>
                    </a:lnTo>
                    <a:cubicBezTo>
                      <a:pt x="7" y="1499"/>
                      <a:pt x="0" y="1492"/>
                      <a:pt x="0" y="1483"/>
                    </a:cubicBezTo>
                    <a:lnTo>
                      <a:pt x="0" y="17"/>
                    </a:lnTo>
                    <a:close/>
                    <a:moveTo>
                      <a:pt x="33" y="1483"/>
                    </a:moveTo>
                    <a:lnTo>
                      <a:pt x="16" y="1466"/>
                    </a:lnTo>
                    <a:lnTo>
                      <a:pt x="3197" y="1466"/>
                    </a:lnTo>
                    <a:lnTo>
                      <a:pt x="3181" y="1483"/>
                    </a:lnTo>
                    <a:lnTo>
                      <a:pt x="3181" y="17"/>
                    </a:lnTo>
                    <a:lnTo>
                      <a:pt x="3197" y="33"/>
                    </a:lnTo>
                    <a:lnTo>
                      <a:pt x="16" y="33"/>
                    </a:lnTo>
                    <a:lnTo>
                      <a:pt x="33" y="17"/>
                    </a:lnTo>
                    <a:lnTo>
                      <a:pt x="33" y="1483"/>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67" name="Rectangle 153"/>
              <p:cNvSpPr>
                <a:spLocks noChangeArrowheads="1"/>
              </p:cNvSpPr>
              <p:nvPr/>
            </p:nvSpPr>
            <p:spPr bwMode="auto">
              <a:xfrm>
                <a:off x="4128" y="3375"/>
                <a:ext cx="298"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Developed </a:t>
                </a:r>
                <a:endParaRPr lang="en-US"/>
              </a:p>
            </p:txBody>
          </p:sp>
          <p:sp>
            <p:nvSpPr>
              <p:cNvPr id="32968" name="Rectangle 154"/>
              <p:cNvSpPr>
                <a:spLocks noChangeArrowheads="1"/>
              </p:cNvSpPr>
              <p:nvPr/>
            </p:nvSpPr>
            <p:spPr bwMode="auto">
              <a:xfrm>
                <a:off x="4101" y="3449"/>
                <a:ext cx="580"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supply of sustainable </a:t>
                </a:r>
                <a:endParaRPr lang="en-US"/>
              </a:p>
            </p:txBody>
          </p:sp>
          <p:sp>
            <p:nvSpPr>
              <p:cNvPr id="32969" name="Rectangle 155"/>
              <p:cNvSpPr>
                <a:spLocks noChangeArrowheads="1"/>
              </p:cNvSpPr>
              <p:nvPr/>
            </p:nvSpPr>
            <p:spPr bwMode="auto">
              <a:xfrm>
                <a:off x="4110" y="3523"/>
                <a:ext cx="55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business and service </a:t>
                </a:r>
                <a:endParaRPr lang="en-US"/>
              </a:p>
            </p:txBody>
          </p:sp>
          <p:sp>
            <p:nvSpPr>
              <p:cNvPr id="32970" name="Rectangle 156"/>
              <p:cNvSpPr>
                <a:spLocks noChangeArrowheads="1"/>
              </p:cNvSpPr>
              <p:nvPr/>
            </p:nvSpPr>
            <p:spPr bwMode="auto">
              <a:xfrm>
                <a:off x="4283" y="3595"/>
                <a:ext cx="246"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markets</a:t>
                </a:r>
                <a:endParaRPr lang="en-US"/>
              </a:p>
            </p:txBody>
          </p:sp>
          <p:sp>
            <p:nvSpPr>
              <p:cNvPr id="32971" name="Freeform 157"/>
              <p:cNvSpPr>
                <a:spLocks noEditPoints="1"/>
              </p:cNvSpPr>
              <p:nvPr/>
            </p:nvSpPr>
            <p:spPr bwMode="auto">
              <a:xfrm>
                <a:off x="462" y="3766"/>
                <a:ext cx="4884" cy="9"/>
              </a:xfrm>
              <a:custGeom>
                <a:avLst/>
                <a:gdLst>
                  <a:gd name="T0" fmla="*/ 83 w 4884"/>
                  <a:gd name="T1" fmla="*/ 8 h 9"/>
                  <a:gd name="T2" fmla="*/ 159 w 4884"/>
                  <a:gd name="T3" fmla="*/ 1 h 9"/>
                  <a:gd name="T4" fmla="*/ 211 w 4884"/>
                  <a:gd name="T5" fmla="*/ 8 h 9"/>
                  <a:gd name="T6" fmla="*/ 347 w 4884"/>
                  <a:gd name="T7" fmla="*/ 1 h 9"/>
                  <a:gd name="T8" fmla="*/ 370 w 4884"/>
                  <a:gd name="T9" fmla="*/ 1 h 9"/>
                  <a:gd name="T10" fmla="*/ 506 w 4884"/>
                  <a:gd name="T11" fmla="*/ 8 h 9"/>
                  <a:gd name="T12" fmla="*/ 581 w 4884"/>
                  <a:gd name="T13" fmla="*/ 1 h 9"/>
                  <a:gd name="T14" fmla="*/ 634 w 4884"/>
                  <a:gd name="T15" fmla="*/ 8 h 9"/>
                  <a:gd name="T16" fmla="*/ 769 w 4884"/>
                  <a:gd name="T17" fmla="*/ 1 h 9"/>
                  <a:gd name="T18" fmla="*/ 792 w 4884"/>
                  <a:gd name="T19" fmla="*/ 1 h 9"/>
                  <a:gd name="T20" fmla="*/ 927 w 4884"/>
                  <a:gd name="T21" fmla="*/ 8 h 9"/>
                  <a:gd name="T22" fmla="*/ 1003 w 4884"/>
                  <a:gd name="T23" fmla="*/ 1 h 9"/>
                  <a:gd name="T24" fmla="*/ 1056 w 4884"/>
                  <a:gd name="T25" fmla="*/ 8 h 9"/>
                  <a:gd name="T26" fmla="*/ 1191 w 4884"/>
                  <a:gd name="T27" fmla="*/ 1 h 9"/>
                  <a:gd name="T28" fmla="*/ 1214 w 4884"/>
                  <a:gd name="T29" fmla="*/ 1 h 9"/>
                  <a:gd name="T30" fmla="*/ 1350 w 4884"/>
                  <a:gd name="T31" fmla="*/ 8 h 9"/>
                  <a:gd name="T32" fmla="*/ 1425 w 4884"/>
                  <a:gd name="T33" fmla="*/ 1 h 9"/>
                  <a:gd name="T34" fmla="*/ 1478 w 4884"/>
                  <a:gd name="T35" fmla="*/ 8 h 9"/>
                  <a:gd name="T36" fmla="*/ 1613 w 4884"/>
                  <a:gd name="T37" fmla="*/ 1 h 9"/>
                  <a:gd name="T38" fmla="*/ 1636 w 4884"/>
                  <a:gd name="T39" fmla="*/ 1 h 9"/>
                  <a:gd name="T40" fmla="*/ 1772 w 4884"/>
                  <a:gd name="T41" fmla="*/ 8 h 9"/>
                  <a:gd name="T42" fmla="*/ 1847 w 4884"/>
                  <a:gd name="T43" fmla="*/ 1 h 9"/>
                  <a:gd name="T44" fmla="*/ 1900 w 4884"/>
                  <a:gd name="T45" fmla="*/ 8 h 9"/>
                  <a:gd name="T46" fmla="*/ 2035 w 4884"/>
                  <a:gd name="T47" fmla="*/ 1 h 9"/>
                  <a:gd name="T48" fmla="*/ 2058 w 4884"/>
                  <a:gd name="T49" fmla="*/ 1 h 9"/>
                  <a:gd name="T50" fmla="*/ 2194 w 4884"/>
                  <a:gd name="T51" fmla="*/ 8 h 9"/>
                  <a:gd name="T52" fmla="*/ 2269 w 4884"/>
                  <a:gd name="T53" fmla="*/ 1 h 9"/>
                  <a:gd name="T54" fmla="*/ 2322 w 4884"/>
                  <a:gd name="T55" fmla="*/ 8 h 9"/>
                  <a:gd name="T56" fmla="*/ 2458 w 4884"/>
                  <a:gd name="T57" fmla="*/ 1 h 9"/>
                  <a:gd name="T58" fmla="*/ 2480 w 4884"/>
                  <a:gd name="T59" fmla="*/ 1 h 9"/>
                  <a:gd name="T60" fmla="*/ 2616 w 4884"/>
                  <a:gd name="T61" fmla="*/ 9 h 9"/>
                  <a:gd name="T62" fmla="*/ 2691 w 4884"/>
                  <a:gd name="T63" fmla="*/ 1 h 9"/>
                  <a:gd name="T64" fmla="*/ 2744 w 4884"/>
                  <a:gd name="T65" fmla="*/ 9 h 9"/>
                  <a:gd name="T66" fmla="*/ 2880 w 4884"/>
                  <a:gd name="T67" fmla="*/ 1 h 9"/>
                  <a:gd name="T68" fmla="*/ 2902 w 4884"/>
                  <a:gd name="T69" fmla="*/ 1 h 9"/>
                  <a:gd name="T70" fmla="*/ 3038 w 4884"/>
                  <a:gd name="T71" fmla="*/ 9 h 9"/>
                  <a:gd name="T72" fmla="*/ 3113 w 4884"/>
                  <a:gd name="T73" fmla="*/ 1 h 9"/>
                  <a:gd name="T74" fmla="*/ 3166 w 4884"/>
                  <a:gd name="T75" fmla="*/ 9 h 9"/>
                  <a:gd name="T76" fmla="*/ 3302 w 4884"/>
                  <a:gd name="T77" fmla="*/ 1 h 9"/>
                  <a:gd name="T78" fmla="*/ 3324 w 4884"/>
                  <a:gd name="T79" fmla="*/ 1 h 9"/>
                  <a:gd name="T80" fmla="*/ 3460 w 4884"/>
                  <a:gd name="T81" fmla="*/ 9 h 9"/>
                  <a:gd name="T82" fmla="*/ 3535 w 4884"/>
                  <a:gd name="T83" fmla="*/ 1 h 9"/>
                  <a:gd name="T84" fmla="*/ 3588 w 4884"/>
                  <a:gd name="T85" fmla="*/ 9 h 9"/>
                  <a:gd name="T86" fmla="*/ 3724 w 4884"/>
                  <a:gd name="T87" fmla="*/ 1 h 9"/>
                  <a:gd name="T88" fmla="*/ 3746 w 4884"/>
                  <a:gd name="T89" fmla="*/ 1 h 9"/>
                  <a:gd name="T90" fmla="*/ 3882 w 4884"/>
                  <a:gd name="T91" fmla="*/ 9 h 9"/>
                  <a:gd name="T92" fmla="*/ 3957 w 4884"/>
                  <a:gd name="T93" fmla="*/ 1 h 9"/>
                  <a:gd name="T94" fmla="*/ 4010 w 4884"/>
                  <a:gd name="T95" fmla="*/ 9 h 9"/>
                  <a:gd name="T96" fmla="*/ 4146 w 4884"/>
                  <a:gd name="T97" fmla="*/ 1 h 9"/>
                  <a:gd name="T98" fmla="*/ 4168 w 4884"/>
                  <a:gd name="T99" fmla="*/ 1 h 9"/>
                  <a:gd name="T100" fmla="*/ 4304 w 4884"/>
                  <a:gd name="T101" fmla="*/ 9 h 9"/>
                  <a:gd name="T102" fmla="*/ 4379 w 4884"/>
                  <a:gd name="T103" fmla="*/ 1 h 9"/>
                  <a:gd name="T104" fmla="*/ 4432 w 4884"/>
                  <a:gd name="T105" fmla="*/ 9 h 9"/>
                  <a:gd name="T106" fmla="*/ 4568 w 4884"/>
                  <a:gd name="T107" fmla="*/ 1 h 9"/>
                  <a:gd name="T108" fmla="*/ 4590 w 4884"/>
                  <a:gd name="T109" fmla="*/ 1 h 9"/>
                  <a:gd name="T110" fmla="*/ 4726 w 4884"/>
                  <a:gd name="T111" fmla="*/ 9 h 9"/>
                  <a:gd name="T112" fmla="*/ 4801 w 4884"/>
                  <a:gd name="T113" fmla="*/ 1 h 9"/>
                  <a:gd name="T114" fmla="*/ 4854 w 4884"/>
                  <a:gd name="T115" fmla="*/ 9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4"/>
                  <a:gd name="T175" fmla="*/ 0 h 9"/>
                  <a:gd name="T176" fmla="*/ 4884 w 4884"/>
                  <a:gd name="T177" fmla="*/ 9 h 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4" h="9">
                    <a:moveTo>
                      <a:pt x="0" y="0"/>
                    </a:moveTo>
                    <a:lnTo>
                      <a:pt x="31" y="0"/>
                    </a:lnTo>
                    <a:lnTo>
                      <a:pt x="31" y="8"/>
                    </a:lnTo>
                    <a:lnTo>
                      <a:pt x="0" y="8"/>
                    </a:lnTo>
                    <a:lnTo>
                      <a:pt x="0" y="0"/>
                    </a:lnTo>
                    <a:close/>
                    <a:moveTo>
                      <a:pt x="53" y="0"/>
                    </a:moveTo>
                    <a:lnTo>
                      <a:pt x="83" y="0"/>
                    </a:lnTo>
                    <a:lnTo>
                      <a:pt x="83" y="8"/>
                    </a:lnTo>
                    <a:lnTo>
                      <a:pt x="53" y="8"/>
                    </a:lnTo>
                    <a:lnTo>
                      <a:pt x="53" y="0"/>
                    </a:lnTo>
                    <a:close/>
                    <a:moveTo>
                      <a:pt x="106" y="0"/>
                    </a:moveTo>
                    <a:lnTo>
                      <a:pt x="136" y="1"/>
                    </a:lnTo>
                    <a:lnTo>
                      <a:pt x="136" y="8"/>
                    </a:lnTo>
                    <a:lnTo>
                      <a:pt x="106" y="8"/>
                    </a:lnTo>
                    <a:lnTo>
                      <a:pt x="106" y="0"/>
                    </a:lnTo>
                    <a:close/>
                    <a:moveTo>
                      <a:pt x="159" y="1"/>
                    </a:moveTo>
                    <a:lnTo>
                      <a:pt x="189" y="1"/>
                    </a:lnTo>
                    <a:lnTo>
                      <a:pt x="189" y="8"/>
                    </a:lnTo>
                    <a:lnTo>
                      <a:pt x="159" y="8"/>
                    </a:lnTo>
                    <a:lnTo>
                      <a:pt x="159" y="1"/>
                    </a:lnTo>
                    <a:close/>
                    <a:moveTo>
                      <a:pt x="211" y="1"/>
                    </a:moveTo>
                    <a:lnTo>
                      <a:pt x="242" y="1"/>
                    </a:lnTo>
                    <a:lnTo>
                      <a:pt x="242" y="8"/>
                    </a:lnTo>
                    <a:lnTo>
                      <a:pt x="211" y="8"/>
                    </a:lnTo>
                    <a:lnTo>
                      <a:pt x="211" y="1"/>
                    </a:lnTo>
                    <a:close/>
                    <a:moveTo>
                      <a:pt x="264" y="1"/>
                    </a:moveTo>
                    <a:lnTo>
                      <a:pt x="295" y="1"/>
                    </a:lnTo>
                    <a:lnTo>
                      <a:pt x="295" y="8"/>
                    </a:lnTo>
                    <a:lnTo>
                      <a:pt x="264" y="8"/>
                    </a:lnTo>
                    <a:lnTo>
                      <a:pt x="264" y="1"/>
                    </a:lnTo>
                    <a:close/>
                    <a:moveTo>
                      <a:pt x="317" y="1"/>
                    </a:moveTo>
                    <a:lnTo>
                      <a:pt x="347" y="1"/>
                    </a:lnTo>
                    <a:lnTo>
                      <a:pt x="347" y="8"/>
                    </a:lnTo>
                    <a:lnTo>
                      <a:pt x="317" y="8"/>
                    </a:lnTo>
                    <a:lnTo>
                      <a:pt x="317" y="1"/>
                    </a:lnTo>
                    <a:close/>
                    <a:moveTo>
                      <a:pt x="370" y="1"/>
                    </a:moveTo>
                    <a:lnTo>
                      <a:pt x="400" y="1"/>
                    </a:lnTo>
                    <a:lnTo>
                      <a:pt x="400" y="8"/>
                    </a:lnTo>
                    <a:lnTo>
                      <a:pt x="370" y="8"/>
                    </a:lnTo>
                    <a:lnTo>
                      <a:pt x="370" y="1"/>
                    </a:lnTo>
                    <a:close/>
                    <a:moveTo>
                      <a:pt x="423" y="1"/>
                    </a:moveTo>
                    <a:lnTo>
                      <a:pt x="453" y="1"/>
                    </a:lnTo>
                    <a:lnTo>
                      <a:pt x="453" y="8"/>
                    </a:lnTo>
                    <a:lnTo>
                      <a:pt x="423" y="8"/>
                    </a:lnTo>
                    <a:lnTo>
                      <a:pt x="423" y="1"/>
                    </a:lnTo>
                    <a:close/>
                    <a:moveTo>
                      <a:pt x="475" y="1"/>
                    </a:moveTo>
                    <a:lnTo>
                      <a:pt x="506" y="1"/>
                    </a:lnTo>
                    <a:lnTo>
                      <a:pt x="506" y="8"/>
                    </a:lnTo>
                    <a:lnTo>
                      <a:pt x="475" y="8"/>
                    </a:lnTo>
                    <a:lnTo>
                      <a:pt x="475" y="1"/>
                    </a:lnTo>
                    <a:close/>
                    <a:moveTo>
                      <a:pt x="528" y="1"/>
                    </a:moveTo>
                    <a:lnTo>
                      <a:pt x="558" y="1"/>
                    </a:lnTo>
                    <a:lnTo>
                      <a:pt x="558" y="8"/>
                    </a:lnTo>
                    <a:lnTo>
                      <a:pt x="528" y="8"/>
                    </a:lnTo>
                    <a:lnTo>
                      <a:pt x="528" y="1"/>
                    </a:lnTo>
                    <a:close/>
                    <a:moveTo>
                      <a:pt x="581" y="1"/>
                    </a:moveTo>
                    <a:lnTo>
                      <a:pt x="611" y="1"/>
                    </a:lnTo>
                    <a:lnTo>
                      <a:pt x="611" y="8"/>
                    </a:lnTo>
                    <a:lnTo>
                      <a:pt x="581" y="8"/>
                    </a:lnTo>
                    <a:lnTo>
                      <a:pt x="581" y="1"/>
                    </a:lnTo>
                    <a:close/>
                    <a:moveTo>
                      <a:pt x="634" y="1"/>
                    </a:moveTo>
                    <a:lnTo>
                      <a:pt x="664" y="1"/>
                    </a:lnTo>
                    <a:lnTo>
                      <a:pt x="664" y="8"/>
                    </a:lnTo>
                    <a:lnTo>
                      <a:pt x="634" y="8"/>
                    </a:lnTo>
                    <a:lnTo>
                      <a:pt x="634" y="1"/>
                    </a:lnTo>
                    <a:close/>
                    <a:moveTo>
                      <a:pt x="686" y="1"/>
                    </a:moveTo>
                    <a:lnTo>
                      <a:pt x="716" y="1"/>
                    </a:lnTo>
                    <a:lnTo>
                      <a:pt x="716" y="8"/>
                    </a:lnTo>
                    <a:lnTo>
                      <a:pt x="686" y="8"/>
                    </a:lnTo>
                    <a:lnTo>
                      <a:pt x="686" y="1"/>
                    </a:lnTo>
                    <a:close/>
                    <a:moveTo>
                      <a:pt x="739" y="1"/>
                    </a:moveTo>
                    <a:lnTo>
                      <a:pt x="769" y="1"/>
                    </a:lnTo>
                    <a:lnTo>
                      <a:pt x="769" y="8"/>
                    </a:lnTo>
                    <a:lnTo>
                      <a:pt x="739" y="8"/>
                    </a:lnTo>
                    <a:lnTo>
                      <a:pt x="739" y="1"/>
                    </a:lnTo>
                    <a:close/>
                    <a:moveTo>
                      <a:pt x="792" y="1"/>
                    </a:moveTo>
                    <a:lnTo>
                      <a:pt x="822" y="1"/>
                    </a:lnTo>
                    <a:lnTo>
                      <a:pt x="822" y="8"/>
                    </a:lnTo>
                    <a:lnTo>
                      <a:pt x="792" y="8"/>
                    </a:lnTo>
                    <a:lnTo>
                      <a:pt x="792" y="1"/>
                    </a:lnTo>
                    <a:close/>
                    <a:moveTo>
                      <a:pt x="845" y="1"/>
                    </a:moveTo>
                    <a:lnTo>
                      <a:pt x="875" y="1"/>
                    </a:lnTo>
                    <a:lnTo>
                      <a:pt x="875" y="8"/>
                    </a:lnTo>
                    <a:lnTo>
                      <a:pt x="845" y="8"/>
                    </a:lnTo>
                    <a:lnTo>
                      <a:pt x="845" y="1"/>
                    </a:lnTo>
                    <a:close/>
                    <a:moveTo>
                      <a:pt x="897" y="1"/>
                    </a:moveTo>
                    <a:lnTo>
                      <a:pt x="927" y="1"/>
                    </a:lnTo>
                    <a:lnTo>
                      <a:pt x="927" y="8"/>
                    </a:lnTo>
                    <a:lnTo>
                      <a:pt x="897" y="8"/>
                    </a:lnTo>
                    <a:lnTo>
                      <a:pt x="897" y="1"/>
                    </a:lnTo>
                    <a:close/>
                    <a:moveTo>
                      <a:pt x="950" y="1"/>
                    </a:moveTo>
                    <a:lnTo>
                      <a:pt x="980" y="1"/>
                    </a:lnTo>
                    <a:lnTo>
                      <a:pt x="980" y="8"/>
                    </a:lnTo>
                    <a:lnTo>
                      <a:pt x="950" y="8"/>
                    </a:lnTo>
                    <a:lnTo>
                      <a:pt x="950" y="1"/>
                    </a:lnTo>
                    <a:close/>
                    <a:moveTo>
                      <a:pt x="1003" y="1"/>
                    </a:moveTo>
                    <a:lnTo>
                      <a:pt x="1033" y="1"/>
                    </a:lnTo>
                    <a:lnTo>
                      <a:pt x="1033" y="8"/>
                    </a:lnTo>
                    <a:lnTo>
                      <a:pt x="1003" y="8"/>
                    </a:lnTo>
                    <a:lnTo>
                      <a:pt x="1003" y="1"/>
                    </a:lnTo>
                    <a:close/>
                    <a:moveTo>
                      <a:pt x="1056" y="1"/>
                    </a:moveTo>
                    <a:lnTo>
                      <a:pt x="1086" y="1"/>
                    </a:lnTo>
                    <a:lnTo>
                      <a:pt x="1086" y="8"/>
                    </a:lnTo>
                    <a:lnTo>
                      <a:pt x="1056" y="8"/>
                    </a:lnTo>
                    <a:lnTo>
                      <a:pt x="1056" y="1"/>
                    </a:lnTo>
                    <a:close/>
                    <a:moveTo>
                      <a:pt x="1108" y="1"/>
                    </a:moveTo>
                    <a:lnTo>
                      <a:pt x="1139" y="1"/>
                    </a:lnTo>
                    <a:lnTo>
                      <a:pt x="1139" y="8"/>
                    </a:lnTo>
                    <a:lnTo>
                      <a:pt x="1108" y="8"/>
                    </a:lnTo>
                    <a:lnTo>
                      <a:pt x="1108" y="1"/>
                    </a:lnTo>
                    <a:close/>
                    <a:moveTo>
                      <a:pt x="1161" y="1"/>
                    </a:moveTo>
                    <a:lnTo>
                      <a:pt x="1191" y="1"/>
                    </a:lnTo>
                    <a:lnTo>
                      <a:pt x="1191" y="8"/>
                    </a:lnTo>
                    <a:lnTo>
                      <a:pt x="1161" y="8"/>
                    </a:lnTo>
                    <a:lnTo>
                      <a:pt x="1161" y="1"/>
                    </a:lnTo>
                    <a:close/>
                    <a:moveTo>
                      <a:pt x="1214" y="1"/>
                    </a:moveTo>
                    <a:lnTo>
                      <a:pt x="1244" y="1"/>
                    </a:lnTo>
                    <a:lnTo>
                      <a:pt x="1244" y="8"/>
                    </a:lnTo>
                    <a:lnTo>
                      <a:pt x="1214" y="8"/>
                    </a:lnTo>
                    <a:lnTo>
                      <a:pt x="1214" y="1"/>
                    </a:lnTo>
                    <a:close/>
                    <a:moveTo>
                      <a:pt x="1267" y="1"/>
                    </a:moveTo>
                    <a:lnTo>
                      <a:pt x="1297" y="1"/>
                    </a:lnTo>
                    <a:lnTo>
                      <a:pt x="1297" y="8"/>
                    </a:lnTo>
                    <a:lnTo>
                      <a:pt x="1267" y="8"/>
                    </a:lnTo>
                    <a:lnTo>
                      <a:pt x="1267" y="1"/>
                    </a:lnTo>
                    <a:close/>
                    <a:moveTo>
                      <a:pt x="1319" y="1"/>
                    </a:moveTo>
                    <a:lnTo>
                      <a:pt x="1350" y="1"/>
                    </a:lnTo>
                    <a:lnTo>
                      <a:pt x="1350" y="8"/>
                    </a:lnTo>
                    <a:lnTo>
                      <a:pt x="1319" y="8"/>
                    </a:lnTo>
                    <a:lnTo>
                      <a:pt x="1319" y="1"/>
                    </a:lnTo>
                    <a:close/>
                    <a:moveTo>
                      <a:pt x="1372" y="1"/>
                    </a:moveTo>
                    <a:lnTo>
                      <a:pt x="1402" y="1"/>
                    </a:lnTo>
                    <a:lnTo>
                      <a:pt x="1402" y="8"/>
                    </a:lnTo>
                    <a:lnTo>
                      <a:pt x="1372" y="8"/>
                    </a:lnTo>
                    <a:lnTo>
                      <a:pt x="1372" y="1"/>
                    </a:lnTo>
                    <a:close/>
                    <a:moveTo>
                      <a:pt x="1425" y="1"/>
                    </a:moveTo>
                    <a:lnTo>
                      <a:pt x="1455" y="1"/>
                    </a:lnTo>
                    <a:lnTo>
                      <a:pt x="1455" y="8"/>
                    </a:lnTo>
                    <a:lnTo>
                      <a:pt x="1425" y="8"/>
                    </a:lnTo>
                    <a:lnTo>
                      <a:pt x="1425" y="1"/>
                    </a:lnTo>
                    <a:close/>
                    <a:moveTo>
                      <a:pt x="1478" y="1"/>
                    </a:moveTo>
                    <a:lnTo>
                      <a:pt x="1508" y="1"/>
                    </a:lnTo>
                    <a:lnTo>
                      <a:pt x="1508" y="8"/>
                    </a:lnTo>
                    <a:lnTo>
                      <a:pt x="1478" y="8"/>
                    </a:lnTo>
                    <a:lnTo>
                      <a:pt x="1478" y="1"/>
                    </a:lnTo>
                    <a:close/>
                    <a:moveTo>
                      <a:pt x="1530" y="1"/>
                    </a:moveTo>
                    <a:lnTo>
                      <a:pt x="1561" y="1"/>
                    </a:lnTo>
                    <a:lnTo>
                      <a:pt x="1561" y="8"/>
                    </a:lnTo>
                    <a:lnTo>
                      <a:pt x="1530" y="8"/>
                    </a:lnTo>
                    <a:lnTo>
                      <a:pt x="1530" y="1"/>
                    </a:lnTo>
                    <a:close/>
                    <a:moveTo>
                      <a:pt x="1583" y="1"/>
                    </a:moveTo>
                    <a:lnTo>
                      <a:pt x="1613" y="1"/>
                    </a:lnTo>
                    <a:lnTo>
                      <a:pt x="1613" y="8"/>
                    </a:lnTo>
                    <a:lnTo>
                      <a:pt x="1583" y="8"/>
                    </a:lnTo>
                    <a:lnTo>
                      <a:pt x="1583" y="1"/>
                    </a:lnTo>
                    <a:close/>
                    <a:moveTo>
                      <a:pt x="1636" y="1"/>
                    </a:moveTo>
                    <a:lnTo>
                      <a:pt x="1666" y="1"/>
                    </a:lnTo>
                    <a:lnTo>
                      <a:pt x="1666" y="8"/>
                    </a:lnTo>
                    <a:lnTo>
                      <a:pt x="1636" y="8"/>
                    </a:lnTo>
                    <a:lnTo>
                      <a:pt x="1636" y="1"/>
                    </a:lnTo>
                    <a:close/>
                    <a:moveTo>
                      <a:pt x="1689" y="1"/>
                    </a:moveTo>
                    <a:lnTo>
                      <a:pt x="1719" y="1"/>
                    </a:lnTo>
                    <a:lnTo>
                      <a:pt x="1719" y="8"/>
                    </a:lnTo>
                    <a:lnTo>
                      <a:pt x="1689" y="8"/>
                    </a:lnTo>
                    <a:lnTo>
                      <a:pt x="1689" y="1"/>
                    </a:lnTo>
                    <a:close/>
                    <a:moveTo>
                      <a:pt x="1742" y="1"/>
                    </a:moveTo>
                    <a:lnTo>
                      <a:pt x="1772" y="1"/>
                    </a:lnTo>
                    <a:lnTo>
                      <a:pt x="1772" y="8"/>
                    </a:lnTo>
                    <a:lnTo>
                      <a:pt x="1742" y="8"/>
                    </a:lnTo>
                    <a:lnTo>
                      <a:pt x="1742" y="1"/>
                    </a:lnTo>
                    <a:close/>
                    <a:moveTo>
                      <a:pt x="1794" y="1"/>
                    </a:moveTo>
                    <a:lnTo>
                      <a:pt x="1824" y="1"/>
                    </a:lnTo>
                    <a:lnTo>
                      <a:pt x="1824" y="8"/>
                    </a:lnTo>
                    <a:lnTo>
                      <a:pt x="1794" y="8"/>
                    </a:lnTo>
                    <a:lnTo>
                      <a:pt x="1794" y="1"/>
                    </a:lnTo>
                    <a:close/>
                    <a:moveTo>
                      <a:pt x="1847" y="1"/>
                    </a:moveTo>
                    <a:lnTo>
                      <a:pt x="1877" y="1"/>
                    </a:lnTo>
                    <a:lnTo>
                      <a:pt x="1877" y="8"/>
                    </a:lnTo>
                    <a:lnTo>
                      <a:pt x="1847" y="8"/>
                    </a:lnTo>
                    <a:lnTo>
                      <a:pt x="1847" y="1"/>
                    </a:lnTo>
                    <a:close/>
                    <a:moveTo>
                      <a:pt x="1900" y="1"/>
                    </a:moveTo>
                    <a:lnTo>
                      <a:pt x="1930" y="1"/>
                    </a:lnTo>
                    <a:lnTo>
                      <a:pt x="1930" y="8"/>
                    </a:lnTo>
                    <a:lnTo>
                      <a:pt x="1900" y="8"/>
                    </a:lnTo>
                    <a:lnTo>
                      <a:pt x="1900" y="1"/>
                    </a:lnTo>
                    <a:close/>
                    <a:moveTo>
                      <a:pt x="1953" y="1"/>
                    </a:moveTo>
                    <a:lnTo>
                      <a:pt x="1983" y="1"/>
                    </a:lnTo>
                    <a:lnTo>
                      <a:pt x="1983" y="8"/>
                    </a:lnTo>
                    <a:lnTo>
                      <a:pt x="1953" y="8"/>
                    </a:lnTo>
                    <a:lnTo>
                      <a:pt x="1953" y="1"/>
                    </a:lnTo>
                    <a:close/>
                    <a:moveTo>
                      <a:pt x="2005" y="1"/>
                    </a:moveTo>
                    <a:lnTo>
                      <a:pt x="2035" y="1"/>
                    </a:lnTo>
                    <a:lnTo>
                      <a:pt x="2035" y="8"/>
                    </a:lnTo>
                    <a:lnTo>
                      <a:pt x="2005" y="8"/>
                    </a:lnTo>
                    <a:lnTo>
                      <a:pt x="2005" y="1"/>
                    </a:lnTo>
                    <a:close/>
                    <a:moveTo>
                      <a:pt x="2058" y="1"/>
                    </a:moveTo>
                    <a:lnTo>
                      <a:pt x="2088" y="1"/>
                    </a:lnTo>
                    <a:lnTo>
                      <a:pt x="2088" y="8"/>
                    </a:lnTo>
                    <a:lnTo>
                      <a:pt x="2058" y="8"/>
                    </a:lnTo>
                    <a:lnTo>
                      <a:pt x="2058" y="1"/>
                    </a:lnTo>
                    <a:close/>
                    <a:moveTo>
                      <a:pt x="2111" y="1"/>
                    </a:moveTo>
                    <a:lnTo>
                      <a:pt x="2141" y="1"/>
                    </a:lnTo>
                    <a:lnTo>
                      <a:pt x="2141" y="8"/>
                    </a:lnTo>
                    <a:lnTo>
                      <a:pt x="2111" y="8"/>
                    </a:lnTo>
                    <a:lnTo>
                      <a:pt x="2111" y="1"/>
                    </a:lnTo>
                    <a:close/>
                    <a:moveTo>
                      <a:pt x="2164" y="1"/>
                    </a:moveTo>
                    <a:lnTo>
                      <a:pt x="2194" y="1"/>
                    </a:lnTo>
                    <a:lnTo>
                      <a:pt x="2194" y="8"/>
                    </a:lnTo>
                    <a:lnTo>
                      <a:pt x="2164" y="8"/>
                    </a:lnTo>
                    <a:lnTo>
                      <a:pt x="2164" y="1"/>
                    </a:lnTo>
                    <a:close/>
                    <a:moveTo>
                      <a:pt x="2216" y="1"/>
                    </a:moveTo>
                    <a:lnTo>
                      <a:pt x="2246" y="1"/>
                    </a:lnTo>
                    <a:lnTo>
                      <a:pt x="2246" y="8"/>
                    </a:lnTo>
                    <a:lnTo>
                      <a:pt x="2216" y="8"/>
                    </a:lnTo>
                    <a:lnTo>
                      <a:pt x="2216" y="1"/>
                    </a:lnTo>
                    <a:close/>
                    <a:moveTo>
                      <a:pt x="2269" y="1"/>
                    </a:moveTo>
                    <a:lnTo>
                      <a:pt x="2299" y="1"/>
                    </a:lnTo>
                    <a:lnTo>
                      <a:pt x="2299" y="8"/>
                    </a:lnTo>
                    <a:lnTo>
                      <a:pt x="2269" y="8"/>
                    </a:lnTo>
                    <a:lnTo>
                      <a:pt x="2269" y="1"/>
                    </a:lnTo>
                    <a:close/>
                    <a:moveTo>
                      <a:pt x="2322" y="1"/>
                    </a:moveTo>
                    <a:lnTo>
                      <a:pt x="2352" y="1"/>
                    </a:lnTo>
                    <a:lnTo>
                      <a:pt x="2352" y="8"/>
                    </a:lnTo>
                    <a:lnTo>
                      <a:pt x="2322" y="8"/>
                    </a:lnTo>
                    <a:lnTo>
                      <a:pt x="2322" y="1"/>
                    </a:lnTo>
                    <a:close/>
                    <a:moveTo>
                      <a:pt x="2374" y="1"/>
                    </a:moveTo>
                    <a:lnTo>
                      <a:pt x="2405" y="1"/>
                    </a:lnTo>
                    <a:lnTo>
                      <a:pt x="2405" y="9"/>
                    </a:lnTo>
                    <a:lnTo>
                      <a:pt x="2374" y="8"/>
                    </a:lnTo>
                    <a:lnTo>
                      <a:pt x="2374" y="1"/>
                    </a:lnTo>
                    <a:close/>
                    <a:moveTo>
                      <a:pt x="2427" y="1"/>
                    </a:moveTo>
                    <a:lnTo>
                      <a:pt x="2458" y="1"/>
                    </a:lnTo>
                    <a:lnTo>
                      <a:pt x="2458" y="9"/>
                    </a:lnTo>
                    <a:lnTo>
                      <a:pt x="2427" y="9"/>
                    </a:lnTo>
                    <a:lnTo>
                      <a:pt x="2427" y="1"/>
                    </a:lnTo>
                    <a:close/>
                    <a:moveTo>
                      <a:pt x="2480" y="1"/>
                    </a:moveTo>
                    <a:lnTo>
                      <a:pt x="2510" y="1"/>
                    </a:lnTo>
                    <a:lnTo>
                      <a:pt x="2510" y="9"/>
                    </a:lnTo>
                    <a:lnTo>
                      <a:pt x="2480" y="9"/>
                    </a:lnTo>
                    <a:lnTo>
                      <a:pt x="2480" y="1"/>
                    </a:lnTo>
                    <a:close/>
                    <a:moveTo>
                      <a:pt x="2533" y="1"/>
                    </a:moveTo>
                    <a:lnTo>
                      <a:pt x="2563" y="1"/>
                    </a:lnTo>
                    <a:lnTo>
                      <a:pt x="2563" y="9"/>
                    </a:lnTo>
                    <a:lnTo>
                      <a:pt x="2533" y="9"/>
                    </a:lnTo>
                    <a:lnTo>
                      <a:pt x="2533" y="1"/>
                    </a:lnTo>
                    <a:close/>
                    <a:moveTo>
                      <a:pt x="2586" y="1"/>
                    </a:moveTo>
                    <a:lnTo>
                      <a:pt x="2616" y="1"/>
                    </a:lnTo>
                    <a:lnTo>
                      <a:pt x="2616" y="9"/>
                    </a:lnTo>
                    <a:lnTo>
                      <a:pt x="2586" y="9"/>
                    </a:lnTo>
                    <a:lnTo>
                      <a:pt x="2586" y="1"/>
                    </a:lnTo>
                    <a:close/>
                    <a:moveTo>
                      <a:pt x="2638" y="1"/>
                    </a:moveTo>
                    <a:lnTo>
                      <a:pt x="2669" y="1"/>
                    </a:lnTo>
                    <a:lnTo>
                      <a:pt x="2669" y="9"/>
                    </a:lnTo>
                    <a:lnTo>
                      <a:pt x="2638" y="9"/>
                    </a:lnTo>
                    <a:lnTo>
                      <a:pt x="2638" y="1"/>
                    </a:lnTo>
                    <a:close/>
                    <a:moveTo>
                      <a:pt x="2691" y="1"/>
                    </a:moveTo>
                    <a:lnTo>
                      <a:pt x="2721" y="1"/>
                    </a:lnTo>
                    <a:lnTo>
                      <a:pt x="2721" y="9"/>
                    </a:lnTo>
                    <a:lnTo>
                      <a:pt x="2691" y="9"/>
                    </a:lnTo>
                    <a:lnTo>
                      <a:pt x="2691" y="1"/>
                    </a:lnTo>
                    <a:close/>
                    <a:moveTo>
                      <a:pt x="2744" y="1"/>
                    </a:moveTo>
                    <a:lnTo>
                      <a:pt x="2774" y="1"/>
                    </a:lnTo>
                    <a:lnTo>
                      <a:pt x="2774" y="9"/>
                    </a:lnTo>
                    <a:lnTo>
                      <a:pt x="2744" y="9"/>
                    </a:lnTo>
                    <a:lnTo>
                      <a:pt x="2744" y="1"/>
                    </a:lnTo>
                    <a:close/>
                    <a:moveTo>
                      <a:pt x="2797" y="1"/>
                    </a:moveTo>
                    <a:lnTo>
                      <a:pt x="2827" y="1"/>
                    </a:lnTo>
                    <a:lnTo>
                      <a:pt x="2827" y="9"/>
                    </a:lnTo>
                    <a:lnTo>
                      <a:pt x="2797" y="9"/>
                    </a:lnTo>
                    <a:lnTo>
                      <a:pt x="2797" y="1"/>
                    </a:lnTo>
                    <a:close/>
                    <a:moveTo>
                      <a:pt x="2849" y="1"/>
                    </a:moveTo>
                    <a:lnTo>
                      <a:pt x="2880" y="1"/>
                    </a:lnTo>
                    <a:lnTo>
                      <a:pt x="2880" y="9"/>
                    </a:lnTo>
                    <a:lnTo>
                      <a:pt x="2849" y="9"/>
                    </a:lnTo>
                    <a:lnTo>
                      <a:pt x="2849" y="1"/>
                    </a:lnTo>
                    <a:close/>
                    <a:moveTo>
                      <a:pt x="2902" y="1"/>
                    </a:moveTo>
                    <a:lnTo>
                      <a:pt x="2932" y="1"/>
                    </a:lnTo>
                    <a:lnTo>
                      <a:pt x="2932" y="9"/>
                    </a:lnTo>
                    <a:lnTo>
                      <a:pt x="2902" y="9"/>
                    </a:lnTo>
                    <a:lnTo>
                      <a:pt x="2902" y="1"/>
                    </a:lnTo>
                    <a:close/>
                    <a:moveTo>
                      <a:pt x="2955" y="1"/>
                    </a:moveTo>
                    <a:lnTo>
                      <a:pt x="2985" y="1"/>
                    </a:lnTo>
                    <a:lnTo>
                      <a:pt x="2985" y="9"/>
                    </a:lnTo>
                    <a:lnTo>
                      <a:pt x="2955" y="9"/>
                    </a:lnTo>
                    <a:lnTo>
                      <a:pt x="2955" y="1"/>
                    </a:lnTo>
                    <a:close/>
                    <a:moveTo>
                      <a:pt x="3008" y="1"/>
                    </a:moveTo>
                    <a:lnTo>
                      <a:pt x="3038" y="1"/>
                    </a:lnTo>
                    <a:lnTo>
                      <a:pt x="3038" y="9"/>
                    </a:lnTo>
                    <a:lnTo>
                      <a:pt x="3008" y="9"/>
                    </a:lnTo>
                    <a:lnTo>
                      <a:pt x="3008" y="1"/>
                    </a:lnTo>
                    <a:close/>
                    <a:moveTo>
                      <a:pt x="3060" y="1"/>
                    </a:moveTo>
                    <a:lnTo>
                      <a:pt x="3090" y="1"/>
                    </a:lnTo>
                    <a:lnTo>
                      <a:pt x="3090" y="9"/>
                    </a:lnTo>
                    <a:lnTo>
                      <a:pt x="3060" y="9"/>
                    </a:lnTo>
                    <a:lnTo>
                      <a:pt x="3060" y="1"/>
                    </a:lnTo>
                    <a:close/>
                    <a:moveTo>
                      <a:pt x="3113" y="1"/>
                    </a:moveTo>
                    <a:lnTo>
                      <a:pt x="3143" y="1"/>
                    </a:lnTo>
                    <a:lnTo>
                      <a:pt x="3143" y="9"/>
                    </a:lnTo>
                    <a:lnTo>
                      <a:pt x="3113" y="9"/>
                    </a:lnTo>
                    <a:lnTo>
                      <a:pt x="3113" y="1"/>
                    </a:lnTo>
                    <a:close/>
                    <a:moveTo>
                      <a:pt x="3166" y="1"/>
                    </a:moveTo>
                    <a:lnTo>
                      <a:pt x="3196" y="1"/>
                    </a:lnTo>
                    <a:lnTo>
                      <a:pt x="3196" y="9"/>
                    </a:lnTo>
                    <a:lnTo>
                      <a:pt x="3166" y="9"/>
                    </a:lnTo>
                    <a:lnTo>
                      <a:pt x="3166" y="1"/>
                    </a:lnTo>
                    <a:close/>
                    <a:moveTo>
                      <a:pt x="3219" y="1"/>
                    </a:moveTo>
                    <a:lnTo>
                      <a:pt x="3249" y="1"/>
                    </a:lnTo>
                    <a:lnTo>
                      <a:pt x="3249" y="9"/>
                    </a:lnTo>
                    <a:lnTo>
                      <a:pt x="3219" y="9"/>
                    </a:lnTo>
                    <a:lnTo>
                      <a:pt x="3219" y="1"/>
                    </a:lnTo>
                    <a:close/>
                    <a:moveTo>
                      <a:pt x="3272" y="1"/>
                    </a:moveTo>
                    <a:lnTo>
                      <a:pt x="3302" y="1"/>
                    </a:lnTo>
                    <a:lnTo>
                      <a:pt x="3302" y="9"/>
                    </a:lnTo>
                    <a:lnTo>
                      <a:pt x="3272" y="9"/>
                    </a:lnTo>
                    <a:lnTo>
                      <a:pt x="3272" y="1"/>
                    </a:lnTo>
                    <a:close/>
                    <a:moveTo>
                      <a:pt x="3324" y="1"/>
                    </a:moveTo>
                    <a:lnTo>
                      <a:pt x="3354" y="1"/>
                    </a:lnTo>
                    <a:lnTo>
                      <a:pt x="3354" y="9"/>
                    </a:lnTo>
                    <a:lnTo>
                      <a:pt x="3324" y="9"/>
                    </a:lnTo>
                    <a:lnTo>
                      <a:pt x="3324" y="1"/>
                    </a:lnTo>
                    <a:close/>
                    <a:moveTo>
                      <a:pt x="3377" y="1"/>
                    </a:moveTo>
                    <a:lnTo>
                      <a:pt x="3407" y="1"/>
                    </a:lnTo>
                    <a:lnTo>
                      <a:pt x="3407" y="9"/>
                    </a:lnTo>
                    <a:lnTo>
                      <a:pt x="3377" y="9"/>
                    </a:lnTo>
                    <a:lnTo>
                      <a:pt x="3377" y="1"/>
                    </a:lnTo>
                    <a:close/>
                    <a:moveTo>
                      <a:pt x="3430" y="1"/>
                    </a:moveTo>
                    <a:lnTo>
                      <a:pt x="3460" y="1"/>
                    </a:lnTo>
                    <a:lnTo>
                      <a:pt x="3460" y="9"/>
                    </a:lnTo>
                    <a:lnTo>
                      <a:pt x="3430" y="9"/>
                    </a:lnTo>
                    <a:lnTo>
                      <a:pt x="3430" y="1"/>
                    </a:lnTo>
                    <a:close/>
                    <a:moveTo>
                      <a:pt x="3482" y="1"/>
                    </a:moveTo>
                    <a:lnTo>
                      <a:pt x="3513" y="1"/>
                    </a:lnTo>
                    <a:lnTo>
                      <a:pt x="3513" y="9"/>
                    </a:lnTo>
                    <a:lnTo>
                      <a:pt x="3482" y="9"/>
                    </a:lnTo>
                    <a:lnTo>
                      <a:pt x="3482" y="1"/>
                    </a:lnTo>
                    <a:close/>
                    <a:moveTo>
                      <a:pt x="3535" y="1"/>
                    </a:moveTo>
                    <a:lnTo>
                      <a:pt x="3565" y="1"/>
                    </a:lnTo>
                    <a:lnTo>
                      <a:pt x="3565" y="9"/>
                    </a:lnTo>
                    <a:lnTo>
                      <a:pt x="3535" y="9"/>
                    </a:lnTo>
                    <a:lnTo>
                      <a:pt x="3535" y="1"/>
                    </a:lnTo>
                    <a:close/>
                    <a:moveTo>
                      <a:pt x="3588" y="1"/>
                    </a:moveTo>
                    <a:lnTo>
                      <a:pt x="3618" y="1"/>
                    </a:lnTo>
                    <a:lnTo>
                      <a:pt x="3618" y="9"/>
                    </a:lnTo>
                    <a:lnTo>
                      <a:pt x="3588" y="9"/>
                    </a:lnTo>
                    <a:lnTo>
                      <a:pt x="3588" y="1"/>
                    </a:lnTo>
                    <a:close/>
                    <a:moveTo>
                      <a:pt x="3641" y="1"/>
                    </a:moveTo>
                    <a:lnTo>
                      <a:pt x="3671" y="1"/>
                    </a:lnTo>
                    <a:lnTo>
                      <a:pt x="3671" y="9"/>
                    </a:lnTo>
                    <a:lnTo>
                      <a:pt x="3641" y="9"/>
                    </a:lnTo>
                    <a:lnTo>
                      <a:pt x="3641" y="1"/>
                    </a:lnTo>
                    <a:close/>
                    <a:moveTo>
                      <a:pt x="3693" y="1"/>
                    </a:moveTo>
                    <a:lnTo>
                      <a:pt x="3724" y="1"/>
                    </a:lnTo>
                    <a:lnTo>
                      <a:pt x="3724" y="9"/>
                    </a:lnTo>
                    <a:lnTo>
                      <a:pt x="3693" y="9"/>
                    </a:lnTo>
                    <a:lnTo>
                      <a:pt x="3693" y="1"/>
                    </a:lnTo>
                    <a:close/>
                    <a:moveTo>
                      <a:pt x="3746" y="1"/>
                    </a:moveTo>
                    <a:lnTo>
                      <a:pt x="3776" y="1"/>
                    </a:lnTo>
                    <a:lnTo>
                      <a:pt x="3776" y="9"/>
                    </a:lnTo>
                    <a:lnTo>
                      <a:pt x="3746" y="9"/>
                    </a:lnTo>
                    <a:lnTo>
                      <a:pt x="3746" y="1"/>
                    </a:lnTo>
                    <a:close/>
                    <a:moveTo>
                      <a:pt x="3799" y="1"/>
                    </a:moveTo>
                    <a:lnTo>
                      <a:pt x="3829" y="1"/>
                    </a:lnTo>
                    <a:lnTo>
                      <a:pt x="3829" y="9"/>
                    </a:lnTo>
                    <a:lnTo>
                      <a:pt x="3799" y="9"/>
                    </a:lnTo>
                    <a:lnTo>
                      <a:pt x="3799" y="1"/>
                    </a:lnTo>
                    <a:close/>
                    <a:moveTo>
                      <a:pt x="3852" y="1"/>
                    </a:moveTo>
                    <a:lnTo>
                      <a:pt x="3882" y="1"/>
                    </a:lnTo>
                    <a:lnTo>
                      <a:pt x="3882" y="9"/>
                    </a:lnTo>
                    <a:lnTo>
                      <a:pt x="3852" y="9"/>
                    </a:lnTo>
                    <a:lnTo>
                      <a:pt x="3852" y="1"/>
                    </a:lnTo>
                    <a:close/>
                    <a:moveTo>
                      <a:pt x="3905" y="1"/>
                    </a:moveTo>
                    <a:lnTo>
                      <a:pt x="3935" y="1"/>
                    </a:lnTo>
                    <a:lnTo>
                      <a:pt x="3935" y="9"/>
                    </a:lnTo>
                    <a:lnTo>
                      <a:pt x="3905" y="9"/>
                    </a:lnTo>
                    <a:lnTo>
                      <a:pt x="3905" y="1"/>
                    </a:lnTo>
                    <a:close/>
                    <a:moveTo>
                      <a:pt x="3957" y="1"/>
                    </a:moveTo>
                    <a:lnTo>
                      <a:pt x="3988" y="1"/>
                    </a:lnTo>
                    <a:lnTo>
                      <a:pt x="3988" y="9"/>
                    </a:lnTo>
                    <a:lnTo>
                      <a:pt x="3957" y="9"/>
                    </a:lnTo>
                    <a:lnTo>
                      <a:pt x="3957" y="1"/>
                    </a:lnTo>
                    <a:close/>
                    <a:moveTo>
                      <a:pt x="4010" y="1"/>
                    </a:moveTo>
                    <a:lnTo>
                      <a:pt x="4040" y="1"/>
                    </a:lnTo>
                    <a:lnTo>
                      <a:pt x="4040" y="9"/>
                    </a:lnTo>
                    <a:lnTo>
                      <a:pt x="4010" y="9"/>
                    </a:lnTo>
                    <a:lnTo>
                      <a:pt x="4010" y="1"/>
                    </a:lnTo>
                    <a:close/>
                    <a:moveTo>
                      <a:pt x="4063" y="1"/>
                    </a:moveTo>
                    <a:lnTo>
                      <a:pt x="4093" y="1"/>
                    </a:lnTo>
                    <a:lnTo>
                      <a:pt x="4093" y="9"/>
                    </a:lnTo>
                    <a:lnTo>
                      <a:pt x="4063" y="9"/>
                    </a:lnTo>
                    <a:lnTo>
                      <a:pt x="4063" y="1"/>
                    </a:lnTo>
                    <a:close/>
                    <a:moveTo>
                      <a:pt x="4116" y="1"/>
                    </a:moveTo>
                    <a:lnTo>
                      <a:pt x="4146" y="1"/>
                    </a:lnTo>
                    <a:lnTo>
                      <a:pt x="4146" y="9"/>
                    </a:lnTo>
                    <a:lnTo>
                      <a:pt x="4116" y="9"/>
                    </a:lnTo>
                    <a:lnTo>
                      <a:pt x="4116" y="1"/>
                    </a:lnTo>
                    <a:close/>
                    <a:moveTo>
                      <a:pt x="4168" y="1"/>
                    </a:moveTo>
                    <a:lnTo>
                      <a:pt x="4198" y="1"/>
                    </a:lnTo>
                    <a:lnTo>
                      <a:pt x="4198" y="9"/>
                    </a:lnTo>
                    <a:lnTo>
                      <a:pt x="4168" y="9"/>
                    </a:lnTo>
                    <a:lnTo>
                      <a:pt x="4168" y="1"/>
                    </a:lnTo>
                    <a:close/>
                    <a:moveTo>
                      <a:pt x="4221" y="1"/>
                    </a:moveTo>
                    <a:lnTo>
                      <a:pt x="4251" y="1"/>
                    </a:lnTo>
                    <a:lnTo>
                      <a:pt x="4251" y="9"/>
                    </a:lnTo>
                    <a:lnTo>
                      <a:pt x="4221" y="9"/>
                    </a:lnTo>
                    <a:lnTo>
                      <a:pt x="4221" y="1"/>
                    </a:lnTo>
                    <a:close/>
                    <a:moveTo>
                      <a:pt x="4274" y="1"/>
                    </a:moveTo>
                    <a:lnTo>
                      <a:pt x="4304" y="1"/>
                    </a:lnTo>
                    <a:lnTo>
                      <a:pt x="4304" y="9"/>
                    </a:lnTo>
                    <a:lnTo>
                      <a:pt x="4274" y="9"/>
                    </a:lnTo>
                    <a:lnTo>
                      <a:pt x="4274" y="1"/>
                    </a:lnTo>
                    <a:close/>
                    <a:moveTo>
                      <a:pt x="4327" y="1"/>
                    </a:moveTo>
                    <a:lnTo>
                      <a:pt x="4357" y="1"/>
                    </a:lnTo>
                    <a:lnTo>
                      <a:pt x="4357" y="9"/>
                    </a:lnTo>
                    <a:lnTo>
                      <a:pt x="4327" y="9"/>
                    </a:lnTo>
                    <a:lnTo>
                      <a:pt x="4327" y="1"/>
                    </a:lnTo>
                    <a:close/>
                    <a:moveTo>
                      <a:pt x="4379" y="1"/>
                    </a:moveTo>
                    <a:lnTo>
                      <a:pt x="4409" y="1"/>
                    </a:lnTo>
                    <a:lnTo>
                      <a:pt x="4409" y="9"/>
                    </a:lnTo>
                    <a:lnTo>
                      <a:pt x="4379" y="9"/>
                    </a:lnTo>
                    <a:lnTo>
                      <a:pt x="4379" y="1"/>
                    </a:lnTo>
                    <a:close/>
                    <a:moveTo>
                      <a:pt x="4432" y="1"/>
                    </a:moveTo>
                    <a:lnTo>
                      <a:pt x="4462" y="1"/>
                    </a:lnTo>
                    <a:lnTo>
                      <a:pt x="4462" y="9"/>
                    </a:lnTo>
                    <a:lnTo>
                      <a:pt x="4432" y="9"/>
                    </a:lnTo>
                    <a:lnTo>
                      <a:pt x="4432" y="1"/>
                    </a:lnTo>
                    <a:close/>
                    <a:moveTo>
                      <a:pt x="4485" y="1"/>
                    </a:moveTo>
                    <a:lnTo>
                      <a:pt x="4515" y="1"/>
                    </a:lnTo>
                    <a:lnTo>
                      <a:pt x="4515" y="9"/>
                    </a:lnTo>
                    <a:lnTo>
                      <a:pt x="4485" y="9"/>
                    </a:lnTo>
                    <a:lnTo>
                      <a:pt x="4485" y="1"/>
                    </a:lnTo>
                    <a:close/>
                    <a:moveTo>
                      <a:pt x="4538" y="1"/>
                    </a:moveTo>
                    <a:lnTo>
                      <a:pt x="4568" y="1"/>
                    </a:lnTo>
                    <a:lnTo>
                      <a:pt x="4568" y="9"/>
                    </a:lnTo>
                    <a:lnTo>
                      <a:pt x="4538" y="9"/>
                    </a:lnTo>
                    <a:lnTo>
                      <a:pt x="4538" y="1"/>
                    </a:lnTo>
                    <a:close/>
                    <a:moveTo>
                      <a:pt x="4590" y="1"/>
                    </a:moveTo>
                    <a:lnTo>
                      <a:pt x="4621" y="1"/>
                    </a:lnTo>
                    <a:lnTo>
                      <a:pt x="4621" y="9"/>
                    </a:lnTo>
                    <a:lnTo>
                      <a:pt x="4590" y="9"/>
                    </a:lnTo>
                    <a:lnTo>
                      <a:pt x="4590" y="1"/>
                    </a:lnTo>
                    <a:close/>
                    <a:moveTo>
                      <a:pt x="4643" y="1"/>
                    </a:moveTo>
                    <a:lnTo>
                      <a:pt x="4673" y="1"/>
                    </a:lnTo>
                    <a:lnTo>
                      <a:pt x="4673" y="9"/>
                    </a:lnTo>
                    <a:lnTo>
                      <a:pt x="4643" y="9"/>
                    </a:lnTo>
                    <a:lnTo>
                      <a:pt x="4643" y="1"/>
                    </a:lnTo>
                    <a:close/>
                    <a:moveTo>
                      <a:pt x="4696" y="1"/>
                    </a:moveTo>
                    <a:lnTo>
                      <a:pt x="4726" y="1"/>
                    </a:lnTo>
                    <a:lnTo>
                      <a:pt x="4726" y="9"/>
                    </a:lnTo>
                    <a:lnTo>
                      <a:pt x="4696" y="9"/>
                    </a:lnTo>
                    <a:lnTo>
                      <a:pt x="4696" y="1"/>
                    </a:lnTo>
                    <a:close/>
                    <a:moveTo>
                      <a:pt x="4749" y="1"/>
                    </a:moveTo>
                    <a:lnTo>
                      <a:pt x="4779" y="1"/>
                    </a:lnTo>
                    <a:lnTo>
                      <a:pt x="4779" y="9"/>
                    </a:lnTo>
                    <a:lnTo>
                      <a:pt x="4749" y="9"/>
                    </a:lnTo>
                    <a:lnTo>
                      <a:pt x="4749" y="1"/>
                    </a:lnTo>
                    <a:close/>
                    <a:moveTo>
                      <a:pt x="4801" y="1"/>
                    </a:moveTo>
                    <a:lnTo>
                      <a:pt x="4832" y="1"/>
                    </a:lnTo>
                    <a:lnTo>
                      <a:pt x="4832" y="9"/>
                    </a:lnTo>
                    <a:lnTo>
                      <a:pt x="4801" y="9"/>
                    </a:lnTo>
                    <a:lnTo>
                      <a:pt x="4801" y="1"/>
                    </a:lnTo>
                    <a:close/>
                    <a:moveTo>
                      <a:pt x="4854" y="1"/>
                    </a:moveTo>
                    <a:lnTo>
                      <a:pt x="4884" y="1"/>
                    </a:lnTo>
                    <a:lnTo>
                      <a:pt x="4884" y="9"/>
                    </a:lnTo>
                    <a:lnTo>
                      <a:pt x="4854" y="9"/>
                    </a:lnTo>
                    <a:lnTo>
                      <a:pt x="4854" y="1"/>
                    </a:lnTo>
                    <a:close/>
                  </a:path>
                </a:pathLst>
              </a:custGeom>
              <a:solidFill>
                <a:srgbClr val="4A7EBB"/>
              </a:solidFill>
              <a:ln w="0">
                <a:solidFill>
                  <a:srgbClr val="4A7EBB"/>
                </a:solidFill>
                <a:round/>
                <a:headEnd/>
                <a:tailEnd/>
              </a:ln>
            </p:spPr>
            <p:txBody>
              <a:bodyPr/>
              <a:lstStyle/>
              <a:p>
                <a:pPr eaLnBrk="0" hangingPunct="0"/>
                <a:endParaRPr lang="en-US"/>
              </a:p>
            </p:txBody>
          </p:sp>
          <p:sp>
            <p:nvSpPr>
              <p:cNvPr id="32972" name="Rectangle 158"/>
              <p:cNvSpPr>
                <a:spLocks noChangeArrowheads="1"/>
              </p:cNvSpPr>
              <p:nvPr/>
            </p:nvSpPr>
            <p:spPr bwMode="auto">
              <a:xfrm>
                <a:off x="327" y="3861"/>
                <a:ext cx="5155" cy="226"/>
              </a:xfrm>
              <a:prstGeom prst="rect">
                <a:avLst/>
              </a:prstGeom>
              <a:solidFill>
                <a:srgbClr val="4F81BD"/>
              </a:solidFill>
              <a:ln w="9525">
                <a:noFill/>
                <a:miter lim="800000"/>
                <a:headEnd/>
                <a:tailEnd/>
              </a:ln>
            </p:spPr>
            <p:txBody>
              <a:bodyPr/>
              <a:lstStyle/>
              <a:p>
                <a:pPr eaLnBrk="0" hangingPunct="0"/>
                <a:endParaRPr lang="en-US"/>
              </a:p>
            </p:txBody>
          </p:sp>
          <p:sp>
            <p:nvSpPr>
              <p:cNvPr id="32973" name="Freeform 159"/>
              <p:cNvSpPr>
                <a:spLocks noEditPoints="1"/>
              </p:cNvSpPr>
              <p:nvPr/>
            </p:nvSpPr>
            <p:spPr bwMode="auto">
              <a:xfrm>
                <a:off x="319" y="3853"/>
                <a:ext cx="5170" cy="242"/>
              </a:xfrm>
              <a:custGeom>
                <a:avLst/>
                <a:gdLst>
                  <a:gd name="T0" fmla="*/ 0 w 22731"/>
                  <a:gd name="T1" fmla="*/ 0 h 1061"/>
                  <a:gd name="T2" fmla="*/ 0 w 22731"/>
                  <a:gd name="T3" fmla="*/ 0 h 1061"/>
                  <a:gd name="T4" fmla="*/ 0 w 22731"/>
                  <a:gd name="T5" fmla="*/ 0 h 1061"/>
                  <a:gd name="T6" fmla="*/ 0 w 22731"/>
                  <a:gd name="T7" fmla="*/ 0 h 1061"/>
                  <a:gd name="T8" fmla="*/ 0 w 22731"/>
                  <a:gd name="T9" fmla="*/ 0 h 1061"/>
                  <a:gd name="T10" fmla="*/ 0 w 22731"/>
                  <a:gd name="T11" fmla="*/ 0 h 1061"/>
                  <a:gd name="T12" fmla="*/ 0 w 22731"/>
                  <a:gd name="T13" fmla="*/ 0 h 1061"/>
                  <a:gd name="T14" fmla="*/ 0 w 22731"/>
                  <a:gd name="T15" fmla="*/ 0 h 1061"/>
                  <a:gd name="T16" fmla="*/ 0 w 22731"/>
                  <a:gd name="T17" fmla="*/ 0 h 1061"/>
                  <a:gd name="T18" fmla="*/ 0 w 22731"/>
                  <a:gd name="T19" fmla="*/ 0 h 1061"/>
                  <a:gd name="T20" fmla="*/ 0 w 22731"/>
                  <a:gd name="T21" fmla="*/ 0 h 1061"/>
                  <a:gd name="T22" fmla="*/ 0 w 22731"/>
                  <a:gd name="T23" fmla="*/ 0 h 1061"/>
                  <a:gd name="T24" fmla="*/ 0 w 22731"/>
                  <a:gd name="T25" fmla="*/ 0 h 1061"/>
                  <a:gd name="T26" fmla="*/ 0 w 22731"/>
                  <a:gd name="T27" fmla="*/ 0 h 1061"/>
                  <a:gd name="T28" fmla="*/ 0 w 22731"/>
                  <a:gd name="T29" fmla="*/ 0 h 1061"/>
                  <a:gd name="T30" fmla="*/ 0 w 22731"/>
                  <a:gd name="T31" fmla="*/ 0 h 1061"/>
                  <a:gd name="T32" fmla="*/ 0 w 22731"/>
                  <a:gd name="T33" fmla="*/ 0 h 1061"/>
                  <a:gd name="T34" fmla="*/ 0 w 22731"/>
                  <a:gd name="T35" fmla="*/ 0 h 10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31"/>
                  <a:gd name="T55" fmla="*/ 0 h 1061"/>
                  <a:gd name="T56" fmla="*/ 22731 w 22731"/>
                  <a:gd name="T57" fmla="*/ 1061 h 10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31" h="1061">
                    <a:moveTo>
                      <a:pt x="0" y="34"/>
                    </a:moveTo>
                    <a:cubicBezTo>
                      <a:pt x="0" y="15"/>
                      <a:pt x="15" y="0"/>
                      <a:pt x="33" y="0"/>
                    </a:cubicBezTo>
                    <a:lnTo>
                      <a:pt x="22698" y="0"/>
                    </a:lnTo>
                    <a:cubicBezTo>
                      <a:pt x="22717" y="0"/>
                      <a:pt x="22731" y="15"/>
                      <a:pt x="22731" y="34"/>
                    </a:cubicBezTo>
                    <a:lnTo>
                      <a:pt x="22731" y="1028"/>
                    </a:lnTo>
                    <a:cubicBezTo>
                      <a:pt x="22731" y="1046"/>
                      <a:pt x="22717" y="1061"/>
                      <a:pt x="22698" y="1061"/>
                    </a:cubicBezTo>
                    <a:lnTo>
                      <a:pt x="33" y="1061"/>
                    </a:lnTo>
                    <a:cubicBezTo>
                      <a:pt x="15" y="1061"/>
                      <a:pt x="0" y="1046"/>
                      <a:pt x="0" y="1028"/>
                    </a:cubicBezTo>
                    <a:lnTo>
                      <a:pt x="0" y="34"/>
                    </a:lnTo>
                    <a:close/>
                    <a:moveTo>
                      <a:pt x="66" y="1028"/>
                    </a:moveTo>
                    <a:lnTo>
                      <a:pt x="33" y="994"/>
                    </a:lnTo>
                    <a:lnTo>
                      <a:pt x="22698" y="994"/>
                    </a:lnTo>
                    <a:lnTo>
                      <a:pt x="22665" y="1028"/>
                    </a:lnTo>
                    <a:lnTo>
                      <a:pt x="22665" y="34"/>
                    </a:lnTo>
                    <a:lnTo>
                      <a:pt x="22698" y="67"/>
                    </a:lnTo>
                    <a:lnTo>
                      <a:pt x="33" y="67"/>
                    </a:lnTo>
                    <a:lnTo>
                      <a:pt x="66" y="34"/>
                    </a:lnTo>
                    <a:lnTo>
                      <a:pt x="66" y="1028"/>
                    </a:lnTo>
                    <a:close/>
                  </a:path>
                </a:pathLst>
              </a:custGeom>
              <a:solidFill>
                <a:srgbClr val="385D8A"/>
              </a:solidFill>
              <a:ln w="0">
                <a:solidFill>
                  <a:srgbClr val="385D8A"/>
                </a:solidFill>
                <a:round/>
                <a:headEnd/>
                <a:tailEnd/>
              </a:ln>
            </p:spPr>
            <p:txBody>
              <a:bodyPr/>
              <a:lstStyle/>
              <a:p>
                <a:pPr eaLnBrk="0" hangingPunct="0"/>
                <a:endParaRPr lang="en-US"/>
              </a:p>
            </p:txBody>
          </p:sp>
          <p:sp>
            <p:nvSpPr>
              <p:cNvPr id="32974" name="Rectangle 160"/>
              <p:cNvSpPr>
                <a:spLocks noChangeArrowheads="1"/>
              </p:cNvSpPr>
              <p:nvPr/>
            </p:nvSpPr>
            <p:spPr bwMode="auto">
              <a:xfrm>
                <a:off x="1048" y="3891"/>
                <a:ext cx="292"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Socio</a:t>
                </a:r>
                <a:endParaRPr lang="en-US"/>
              </a:p>
            </p:txBody>
          </p:sp>
          <p:sp>
            <p:nvSpPr>
              <p:cNvPr id="32975" name="Rectangle 161"/>
              <p:cNvSpPr>
                <a:spLocks noChangeArrowheads="1"/>
              </p:cNvSpPr>
              <p:nvPr/>
            </p:nvSpPr>
            <p:spPr bwMode="auto">
              <a:xfrm>
                <a:off x="1345" y="3891"/>
                <a:ext cx="42"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a:t>
                </a:r>
                <a:endParaRPr lang="en-US"/>
              </a:p>
            </p:txBody>
          </p:sp>
          <p:sp>
            <p:nvSpPr>
              <p:cNvPr id="32976" name="Rectangle 162"/>
              <p:cNvSpPr>
                <a:spLocks noChangeArrowheads="1"/>
              </p:cNvSpPr>
              <p:nvPr/>
            </p:nvSpPr>
            <p:spPr bwMode="auto">
              <a:xfrm>
                <a:off x="1387" y="3891"/>
                <a:ext cx="2699"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economic factors, Limited Household Resources, </a:t>
                </a:r>
                <a:endParaRPr lang="en-US"/>
              </a:p>
            </p:txBody>
          </p:sp>
          <p:sp>
            <p:nvSpPr>
              <p:cNvPr id="32977" name="Rectangle 163"/>
              <p:cNvSpPr>
                <a:spLocks noChangeArrowheads="1"/>
              </p:cNvSpPr>
              <p:nvPr/>
            </p:nvSpPr>
            <p:spPr bwMode="auto">
              <a:xfrm>
                <a:off x="4076" y="3891"/>
                <a:ext cx="683" cy="165"/>
              </a:xfrm>
              <a:prstGeom prst="rect">
                <a:avLst/>
              </a:prstGeom>
              <a:noFill/>
              <a:ln w="9525">
                <a:noFill/>
                <a:miter lim="800000"/>
                <a:headEnd/>
                <a:tailEnd/>
              </a:ln>
            </p:spPr>
            <p:txBody>
              <a:bodyPr wrap="none" lIns="0" tIns="0" rIns="0" bIns="0">
                <a:spAutoFit/>
              </a:bodyPr>
              <a:lstStyle/>
              <a:p>
                <a:pPr eaLnBrk="0" hangingPunct="0"/>
                <a:r>
                  <a:rPr lang="en-US" sz="1700">
                    <a:solidFill>
                      <a:srgbClr val="FFFFFF"/>
                    </a:solidFill>
                    <a:latin typeface="Calibri" pitchFamily="34" charset="0"/>
                  </a:rPr>
                  <a:t>Policy Issues</a:t>
                </a:r>
                <a:endParaRPr lang="en-US"/>
              </a:p>
            </p:txBody>
          </p:sp>
          <p:sp>
            <p:nvSpPr>
              <p:cNvPr id="32978" name="Freeform 164"/>
              <p:cNvSpPr>
                <a:spLocks noEditPoints="1"/>
              </p:cNvSpPr>
              <p:nvPr/>
            </p:nvSpPr>
            <p:spPr bwMode="auto">
              <a:xfrm>
                <a:off x="1472" y="3771"/>
                <a:ext cx="61" cy="91"/>
              </a:xfrm>
              <a:custGeom>
                <a:avLst/>
                <a:gdLst>
                  <a:gd name="T0" fmla="*/ 0 w 269"/>
                  <a:gd name="T1" fmla="*/ 0 h 398"/>
                  <a:gd name="T2" fmla="*/ 0 w 269"/>
                  <a:gd name="T3" fmla="*/ 0 h 398"/>
                  <a:gd name="T4" fmla="*/ 0 w 269"/>
                  <a:gd name="T5" fmla="*/ 0 h 398"/>
                  <a:gd name="T6" fmla="*/ 0 w 269"/>
                  <a:gd name="T7" fmla="*/ 0 h 398"/>
                  <a:gd name="T8" fmla="*/ 0 w 269"/>
                  <a:gd name="T9" fmla="*/ 0 h 398"/>
                  <a:gd name="T10" fmla="*/ 0 w 269"/>
                  <a:gd name="T11" fmla="*/ 0 h 398"/>
                  <a:gd name="T12" fmla="*/ 0 w 269"/>
                  <a:gd name="T13" fmla="*/ 0 h 398"/>
                  <a:gd name="T14" fmla="*/ 0 w 269"/>
                  <a:gd name="T15" fmla="*/ 0 h 398"/>
                  <a:gd name="T16" fmla="*/ 0 w 269"/>
                  <a:gd name="T17" fmla="*/ 0 h 398"/>
                  <a:gd name="T18" fmla="*/ 0 w 269"/>
                  <a:gd name="T19" fmla="*/ 0 h 398"/>
                  <a:gd name="T20" fmla="*/ 0 w 269"/>
                  <a:gd name="T21" fmla="*/ 0 h 398"/>
                  <a:gd name="T22" fmla="*/ 0 w 269"/>
                  <a:gd name="T23" fmla="*/ 0 h 398"/>
                  <a:gd name="T24" fmla="*/ 0 w 269"/>
                  <a:gd name="T25" fmla="*/ 0 h 398"/>
                  <a:gd name="T26" fmla="*/ 0 w 269"/>
                  <a:gd name="T27" fmla="*/ 0 h 398"/>
                  <a:gd name="T28" fmla="*/ 0 w 269"/>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398"/>
                  <a:gd name="T47" fmla="*/ 269 w 269"/>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398">
                    <a:moveTo>
                      <a:pt x="115" y="397"/>
                    </a:moveTo>
                    <a:lnTo>
                      <a:pt x="122" y="33"/>
                    </a:lnTo>
                    <a:lnTo>
                      <a:pt x="155" y="33"/>
                    </a:lnTo>
                    <a:lnTo>
                      <a:pt x="148" y="398"/>
                    </a:lnTo>
                    <a:lnTo>
                      <a:pt x="115" y="397"/>
                    </a:lnTo>
                    <a:close/>
                    <a:moveTo>
                      <a:pt x="4" y="221"/>
                    </a:moveTo>
                    <a:lnTo>
                      <a:pt x="139" y="0"/>
                    </a:lnTo>
                    <a:lnTo>
                      <a:pt x="265" y="226"/>
                    </a:lnTo>
                    <a:cubicBezTo>
                      <a:pt x="269" y="234"/>
                      <a:pt x="267" y="244"/>
                      <a:pt x="259" y="249"/>
                    </a:cubicBezTo>
                    <a:cubicBezTo>
                      <a:pt x="251" y="253"/>
                      <a:pt x="240" y="250"/>
                      <a:pt x="236" y="242"/>
                    </a:cubicBezTo>
                    <a:lnTo>
                      <a:pt x="124" y="41"/>
                    </a:lnTo>
                    <a:lnTo>
                      <a:pt x="153" y="42"/>
                    </a:lnTo>
                    <a:lnTo>
                      <a:pt x="33" y="238"/>
                    </a:lnTo>
                    <a:cubicBezTo>
                      <a:pt x="28" y="246"/>
                      <a:pt x="18" y="248"/>
                      <a:pt x="10" y="243"/>
                    </a:cubicBezTo>
                    <a:cubicBezTo>
                      <a:pt x="2" y="239"/>
                      <a:pt x="0" y="228"/>
                      <a:pt x="4" y="2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79" name="Freeform 165"/>
              <p:cNvSpPr>
                <a:spLocks noEditPoints="1"/>
              </p:cNvSpPr>
              <p:nvPr/>
            </p:nvSpPr>
            <p:spPr bwMode="auto">
              <a:xfrm>
                <a:off x="3054" y="3771"/>
                <a:ext cx="62" cy="91"/>
              </a:xfrm>
              <a:custGeom>
                <a:avLst/>
                <a:gdLst>
                  <a:gd name="T0" fmla="*/ 0 w 270"/>
                  <a:gd name="T1" fmla="*/ 0 h 398"/>
                  <a:gd name="T2" fmla="*/ 0 w 270"/>
                  <a:gd name="T3" fmla="*/ 0 h 398"/>
                  <a:gd name="T4" fmla="*/ 0 w 270"/>
                  <a:gd name="T5" fmla="*/ 0 h 398"/>
                  <a:gd name="T6" fmla="*/ 0 w 270"/>
                  <a:gd name="T7" fmla="*/ 0 h 398"/>
                  <a:gd name="T8" fmla="*/ 0 w 270"/>
                  <a:gd name="T9" fmla="*/ 0 h 398"/>
                  <a:gd name="T10" fmla="*/ 0 w 270"/>
                  <a:gd name="T11" fmla="*/ 0 h 398"/>
                  <a:gd name="T12" fmla="*/ 0 w 270"/>
                  <a:gd name="T13" fmla="*/ 0 h 398"/>
                  <a:gd name="T14" fmla="*/ 0 w 270"/>
                  <a:gd name="T15" fmla="*/ 0 h 398"/>
                  <a:gd name="T16" fmla="*/ 0 w 270"/>
                  <a:gd name="T17" fmla="*/ 0 h 398"/>
                  <a:gd name="T18" fmla="*/ 0 w 270"/>
                  <a:gd name="T19" fmla="*/ 0 h 398"/>
                  <a:gd name="T20" fmla="*/ 0 w 270"/>
                  <a:gd name="T21" fmla="*/ 0 h 398"/>
                  <a:gd name="T22" fmla="*/ 0 w 270"/>
                  <a:gd name="T23" fmla="*/ 0 h 398"/>
                  <a:gd name="T24" fmla="*/ 0 w 270"/>
                  <a:gd name="T25" fmla="*/ 0 h 398"/>
                  <a:gd name="T26" fmla="*/ 0 w 270"/>
                  <a:gd name="T27" fmla="*/ 0 h 398"/>
                  <a:gd name="T28" fmla="*/ 0 w 270"/>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398"/>
                  <a:gd name="T47" fmla="*/ 270 w 270"/>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398">
                    <a:moveTo>
                      <a:pt x="115" y="397"/>
                    </a:moveTo>
                    <a:lnTo>
                      <a:pt x="123" y="33"/>
                    </a:lnTo>
                    <a:lnTo>
                      <a:pt x="156" y="33"/>
                    </a:lnTo>
                    <a:lnTo>
                      <a:pt x="148" y="398"/>
                    </a:lnTo>
                    <a:lnTo>
                      <a:pt x="115" y="397"/>
                    </a:lnTo>
                    <a:close/>
                    <a:moveTo>
                      <a:pt x="5" y="221"/>
                    </a:moveTo>
                    <a:lnTo>
                      <a:pt x="140" y="0"/>
                    </a:lnTo>
                    <a:lnTo>
                      <a:pt x="266" y="226"/>
                    </a:lnTo>
                    <a:cubicBezTo>
                      <a:pt x="270" y="234"/>
                      <a:pt x="267" y="244"/>
                      <a:pt x="259" y="249"/>
                    </a:cubicBezTo>
                    <a:cubicBezTo>
                      <a:pt x="251" y="253"/>
                      <a:pt x="241" y="250"/>
                      <a:pt x="237" y="242"/>
                    </a:cubicBezTo>
                    <a:lnTo>
                      <a:pt x="125" y="41"/>
                    </a:lnTo>
                    <a:lnTo>
                      <a:pt x="154" y="42"/>
                    </a:lnTo>
                    <a:lnTo>
                      <a:pt x="33" y="238"/>
                    </a:lnTo>
                    <a:cubicBezTo>
                      <a:pt x="29" y="246"/>
                      <a:pt x="18" y="248"/>
                      <a:pt x="11" y="243"/>
                    </a:cubicBezTo>
                    <a:cubicBezTo>
                      <a:pt x="3" y="239"/>
                      <a:pt x="0" y="228"/>
                      <a:pt x="5" y="2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80" name="Freeform 166"/>
              <p:cNvSpPr>
                <a:spLocks noEditPoints="1"/>
              </p:cNvSpPr>
              <p:nvPr/>
            </p:nvSpPr>
            <p:spPr bwMode="auto">
              <a:xfrm>
                <a:off x="4094" y="3771"/>
                <a:ext cx="62" cy="91"/>
              </a:xfrm>
              <a:custGeom>
                <a:avLst/>
                <a:gdLst>
                  <a:gd name="T0" fmla="*/ 0 w 270"/>
                  <a:gd name="T1" fmla="*/ 0 h 398"/>
                  <a:gd name="T2" fmla="*/ 0 w 270"/>
                  <a:gd name="T3" fmla="*/ 0 h 398"/>
                  <a:gd name="T4" fmla="*/ 0 w 270"/>
                  <a:gd name="T5" fmla="*/ 0 h 398"/>
                  <a:gd name="T6" fmla="*/ 0 w 270"/>
                  <a:gd name="T7" fmla="*/ 0 h 398"/>
                  <a:gd name="T8" fmla="*/ 0 w 270"/>
                  <a:gd name="T9" fmla="*/ 0 h 398"/>
                  <a:gd name="T10" fmla="*/ 0 w 270"/>
                  <a:gd name="T11" fmla="*/ 0 h 398"/>
                  <a:gd name="T12" fmla="*/ 0 w 270"/>
                  <a:gd name="T13" fmla="*/ 0 h 398"/>
                  <a:gd name="T14" fmla="*/ 0 w 270"/>
                  <a:gd name="T15" fmla="*/ 0 h 398"/>
                  <a:gd name="T16" fmla="*/ 0 w 270"/>
                  <a:gd name="T17" fmla="*/ 0 h 398"/>
                  <a:gd name="T18" fmla="*/ 0 w 270"/>
                  <a:gd name="T19" fmla="*/ 0 h 398"/>
                  <a:gd name="T20" fmla="*/ 0 w 270"/>
                  <a:gd name="T21" fmla="*/ 0 h 398"/>
                  <a:gd name="T22" fmla="*/ 0 w 270"/>
                  <a:gd name="T23" fmla="*/ 0 h 398"/>
                  <a:gd name="T24" fmla="*/ 0 w 270"/>
                  <a:gd name="T25" fmla="*/ 0 h 398"/>
                  <a:gd name="T26" fmla="*/ 0 w 270"/>
                  <a:gd name="T27" fmla="*/ 0 h 398"/>
                  <a:gd name="T28" fmla="*/ 0 w 270"/>
                  <a:gd name="T29" fmla="*/ 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398"/>
                  <a:gd name="T47" fmla="*/ 270 w 270"/>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398">
                    <a:moveTo>
                      <a:pt x="115" y="397"/>
                    </a:moveTo>
                    <a:lnTo>
                      <a:pt x="123" y="33"/>
                    </a:lnTo>
                    <a:lnTo>
                      <a:pt x="156" y="33"/>
                    </a:lnTo>
                    <a:lnTo>
                      <a:pt x="148" y="398"/>
                    </a:lnTo>
                    <a:lnTo>
                      <a:pt x="115" y="397"/>
                    </a:lnTo>
                    <a:close/>
                    <a:moveTo>
                      <a:pt x="5" y="221"/>
                    </a:moveTo>
                    <a:lnTo>
                      <a:pt x="140" y="0"/>
                    </a:lnTo>
                    <a:lnTo>
                      <a:pt x="266" y="226"/>
                    </a:lnTo>
                    <a:cubicBezTo>
                      <a:pt x="270" y="234"/>
                      <a:pt x="267" y="244"/>
                      <a:pt x="259" y="249"/>
                    </a:cubicBezTo>
                    <a:cubicBezTo>
                      <a:pt x="251" y="253"/>
                      <a:pt x="241" y="250"/>
                      <a:pt x="237" y="242"/>
                    </a:cubicBezTo>
                    <a:lnTo>
                      <a:pt x="125" y="41"/>
                    </a:lnTo>
                    <a:lnTo>
                      <a:pt x="153" y="42"/>
                    </a:lnTo>
                    <a:lnTo>
                      <a:pt x="33" y="238"/>
                    </a:lnTo>
                    <a:cubicBezTo>
                      <a:pt x="28" y="246"/>
                      <a:pt x="18" y="248"/>
                      <a:pt x="10" y="243"/>
                    </a:cubicBezTo>
                    <a:cubicBezTo>
                      <a:pt x="3" y="239"/>
                      <a:pt x="0" y="228"/>
                      <a:pt x="5" y="2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81" name="Freeform 167"/>
              <p:cNvSpPr>
                <a:spLocks noEditPoints="1"/>
              </p:cNvSpPr>
              <p:nvPr/>
            </p:nvSpPr>
            <p:spPr bwMode="auto">
              <a:xfrm>
                <a:off x="1744" y="1145"/>
                <a:ext cx="61" cy="226"/>
              </a:xfrm>
              <a:custGeom>
                <a:avLst/>
                <a:gdLst>
                  <a:gd name="T0" fmla="*/ 0 w 540"/>
                  <a:gd name="T1" fmla="*/ 0 h 1989"/>
                  <a:gd name="T2" fmla="*/ 0 w 540"/>
                  <a:gd name="T3" fmla="*/ 0 h 1989"/>
                  <a:gd name="T4" fmla="*/ 0 w 540"/>
                  <a:gd name="T5" fmla="*/ 0 h 1989"/>
                  <a:gd name="T6" fmla="*/ 0 w 540"/>
                  <a:gd name="T7" fmla="*/ 0 h 1989"/>
                  <a:gd name="T8" fmla="*/ 0 w 540"/>
                  <a:gd name="T9" fmla="*/ 0 h 1989"/>
                  <a:gd name="T10" fmla="*/ 0 w 540"/>
                  <a:gd name="T11" fmla="*/ 0 h 1989"/>
                  <a:gd name="T12" fmla="*/ 0 w 540"/>
                  <a:gd name="T13" fmla="*/ 0 h 1989"/>
                  <a:gd name="T14" fmla="*/ 0 w 540"/>
                  <a:gd name="T15" fmla="*/ 0 h 1989"/>
                  <a:gd name="T16" fmla="*/ 0 w 540"/>
                  <a:gd name="T17" fmla="*/ 0 h 1989"/>
                  <a:gd name="T18" fmla="*/ 0 w 540"/>
                  <a:gd name="T19" fmla="*/ 0 h 1989"/>
                  <a:gd name="T20" fmla="*/ 0 w 540"/>
                  <a:gd name="T21" fmla="*/ 0 h 1989"/>
                  <a:gd name="T22" fmla="*/ 0 w 540"/>
                  <a:gd name="T23" fmla="*/ 0 h 1989"/>
                  <a:gd name="T24" fmla="*/ 0 w 540"/>
                  <a:gd name="T25" fmla="*/ 0 h 1989"/>
                  <a:gd name="T26" fmla="*/ 0 w 540"/>
                  <a:gd name="T27" fmla="*/ 0 h 1989"/>
                  <a:gd name="T28" fmla="*/ 0 w 540"/>
                  <a:gd name="T29" fmla="*/ 0 h 19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989"/>
                  <a:gd name="T47" fmla="*/ 540 w 540"/>
                  <a:gd name="T48" fmla="*/ 1989 h 19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989">
                    <a:moveTo>
                      <a:pt x="224" y="1988"/>
                    </a:moveTo>
                    <a:lnTo>
                      <a:pt x="240" y="66"/>
                    </a:lnTo>
                    <a:lnTo>
                      <a:pt x="307" y="66"/>
                    </a:lnTo>
                    <a:lnTo>
                      <a:pt x="291" y="1989"/>
                    </a:lnTo>
                    <a:lnTo>
                      <a:pt x="224" y="1988"/>
                    </a:lnTo>
                    <a:close/>
                    <a:moveTo>
                      <a:pt x="10" y="445"/>
                    </a:moveTo>
                    <a:lnTo>
                      <a:pt x="274" y="0"/>
                    </a:lnTo>
                    <a:lnTo>
                      <a:pt x="531" y="449"/>
                    </a:lnTo>
                    <a:cubicBezTo>
                      <a:pt x="540" y="465"/>
                      <a:pt x="535" y="485"/>
                      <a:pt x="519" y="494"/>
                    </a:cubicBezTo>
                    <a:cubicBezTo>
                      <a:pt x="503" y="503"/>
                      <a:pt x="483" y="498"/>
                      <a:pt x="473" y="482"/>
                    </a:cubicBezTo>
                    <a:lnTo>
                      <a:pt x="245" y="82"/>
                    </a:lnTo>
                    <a:lnTo>
                      <a:pt x="302" y="83"/>
                    </a:lnTo>
                    <a:lnTo>
                      <a:pt x="67" y="479"/>
                    </a:lnTo>
                    <a:cubicBezTo>
                      <a:pt x="57" y="494"/>
                      <a:pt x="37" y="499"/>
                      <a:pt x="21" y="490"/>
                    </a:cubicBezTo>
                    <a:cubicBezTo>
                      <a:pt x="6" y="481"/>
                      <a:pt x="0" y="460"/>
                      <a:pt x="10" y="44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82" name="Freeform 168"/>
              <p:cNvSpPr>
                <a:spLocks noEditPoints="1"/>
              </p:cNvSpPr>
              <p:nvPr/>
            </p:nvSpPr>
            <p:spPr bwMode="auto">
              <a:xfrm>
                <a:off x="4095" y="1145"/>
                <a:ext cx="62" cy="226"/>
              </a:xfrm>
              <a:custGeom>
                <a:avLst/>
                <a:gdLst>
                  <a:gd name="T0" fmla="*/ 0 w 270"/>
                  <a:gd name="T1" fmla="*/ 0 h 994"/>
                  <a:gd name="T2" fmla="*/ 0 w 270"/>
                  <a:gd name="T3" fmla="*/ 0 h 994"/>
                  <a:gd name="T4" fmla="*/ 0 w 270"/>
                  <a:gd name="T5" fmla="*/ 0 h 994"/>
                  <a:gd name="T6" fmla="*/ 0 w 270"/>
                  <a:gd name="T7" fmla="*/ 0 h 994"/>
                  <a:gd name="T8" fmla="*/ 0 w 270"/>
                  <a:gd name="T9" fmla="*/ 0 h 994"/>
                  <a:gd name="T10" fmla="*/ 0 w 270"/>
                  <a:gd name="T11" fmla="*/ 0 h 994"/>
                  <a:gd name="T12" fmla="*/ 0 w 270"/>
                  <a:gd name="T13" fmla="*/ 0 h 994"/>
                  <a:gd name="T14" fmla="*/ 0 w 270"/>
                  <a:gd name="T15" fmla="*/ 0 h 994"/>
                  <a:gd name="T16" fmla="*/ 0 w 270"/>
                  <a:gd name="T17" fmla="*/ 0 h 994"/>
                  <a:gd name="T18" fmla="*/ 0 w 270"/>
                  <a:gd name="T19" fmla="*/ 0 h 994"/>
                  <a:gd name="T20" fmla="*/ 0 w 270"/>
                  <a:gd name="T21" fmla="*/ 0 h 994"/>
                  <a:gd name="T22" fmla="*/ 0 w 270"/>
                  <a:gd name="T23" fmla="*/ 0 h 994"/>
                  <a:gd name="T24" fmla="*/ 0 w 270"/>
                  <a:gd name="T25" fmla="*/ 0 h 994"/>
                  <a:gd name="T26" fmla="*/ 0 w 270"/>
                  <a:gd name="T27" fmla="*/ 0 h 994"/>
                  <a:gd name="T28" fmla="*/ 0 w 270"/>
                  <a:gd name="T29" fmla="*/ 0 h 9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994"/>
                  <a:gd name="T47" fmla="*/ 270 w 270"/>
                  <a:gd name="T48" fmla="*/ 994 h 9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994">
                    <a:moveTo>
                      <a:pt x="112" y="994"/>
                    </a:moveTo>
                    <a:lnTo>
                      <a:pt x="120" y="33"/>
                    </a:lnTo>
                    <a:lnTo>
                      <a:pt x="153" y="33"/>
                    </a:lnTo>
                    <a:lnTo>
                      <a:pt x="145" y="994"/>
                    </a:lnTo>
                    <a:lnTo>
                      <a:pt x="112" y="994"/>
                    </a:lnTo>
                    <a:close/>
                    <a:moveTo>
                      <a:pt x="5" y="222"/>
                    </a:moveTo>
                    <a:lnTo>
                      <a:pt x="137" y="0"/>
                    </a:lnTo>
                    <a:lnTo>
                      <a:pt x="265" y="224"/>
                    </a:lnTo>
                    <a:cubicBezTo>
                      <a:pt x="270" y="232"/>
                      <a:pt x="267" y="242"/>
                      <a:pt x="259" y="247"/>
                    </a:cubicBezTo>
                    <a:cubicBezTo>
                      <a:pt x="251" y="251"/>
                      <a:pt x="241" y="249"/>
                      <a:pt x="237" y="241"/>
                    </a:cubicBezTo>
                    <a:lnTo>
                      <a:pt x="122" y="41"/>
                    </a:lnTo>
                    <a:lnTo>
                      <a:pt x="151" y="41"/>
                    </a:lnTo>
                    <a:lnTo>
                      <a:pt x="33" y="239"/>
                    </a:lnTo>
                    <a:cubicBezTo>
                      <a:pt x="29" y="247"/>
                      <a:pt x="18" y="249"/>
                      <a:pt x="11" y="245"/>
                    </a:cubicBezTo>
                    <a:cubicBezTo>
                      <a:pt x="3" y="240"/>
                      <a:pt x="0" y="230"/>
                      <a:pt x="5" y="22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83" name="Freeform 169"/>
              <p:cNvSpPr>
                <a:spLocks noEditPoints="1"/>
              </p:cNvSpPr>
              <p:nvPr/>
            </p:nvSpPr>
            <p:spPr bwMode="auto">
              <a:xfrm>
                <a:off x="868" y="1500"/>
                <a:ext cx="589" cy="281"/>
              </a:xfrm>
              <a:custGeom>
                <a:avLst/>
                <a:gdLst>
                  <a:gd name="T0" fmla="*/ 0 w 5183"/>
                  <a:gd name="T1" fmla="*/ 0 h 2466"/>
                  <a:gd name="T2" fmla="*/ 0 w 5183"/>
                  <a:gd name="T3" fmla="*/ 0 h 2466"/>
                  <a:gd name="T4" fmla="*/ 0 w 5183"/>
                  <a:gd name="T5" fmla="*/ 0 h 2466"/>
                  <a:gd name="T6" fmla="*/ 0 w 5183"/>
                  <a:gd name="T7" fmla="*/ 0 h 2466"/>
                  <a:gd name="T8" fmla="*/ 0 w 5183"/>
                  <a:gd name="T9" fmla="*/ 0 h 2466"/>
                  <a:gd name="T10" fmla="*/ 0 w 5183"/>
                  <a:gd name="T11" fmla="*/ 0 h 2466"/>
                  <a:gd name="T12" fmla="*/ 0 w 5183"/>
                  <a:gd name="T13" fmla="*/ 0 h 2466"/>
                  <a:gd name="T14" fmla="*/ 0 w 5183"/>
                  <a:gd name="T15" fmla="*/ 0 h 2466"/>
                  <a:gd name="T16" fmla="*/ 0 w 5183"/>
                  <a:gd name="T17" fmla="*/ 0 h 2466"/>
                  <a:gd name="T18" fmla="*/ 0 w 5183"/>
                  <a:gd name="T19" fmla="*/ 0 h 2466"/>
                  <a:gd name="T20" fmla="*/ 0 w 5183"/>
                  <a:gd name="T21" fmla="*/ 0 h 2466"/>
                  <a:gd name="T22" fmla="*/ 0 w 5183"/>
                  <a:gd name="T23" fmla="*/ 0 h 2466"/>
                  <a:gd name="T24" fmla="*/ 0 w 5183"/>
                  <a:gd name="T25" fmla="*/ 0 h 2466"/>
                  <a:gd name="T26" fmla="*/ 0 w 5183"/>
                  <a:gd name="T27" fmla="*/ 0 h 2466"/>
                  <a:gd name="T28" fmla="*/ 0 w 5183"/>
                  <a:gd name="T29" fmla="*/ 0 h 24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83"/>
                  <a:gd name="T46" fmla="*/ 0 h 2466"/>
                  <a:gd name="T47" fmla="*/ 5183 w 5183"/>
                  <a:gd name="T48" fmla="*/ 2466 h 24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83" h="2466">
                    <a:moveTo>
                      <a:pt x="0" y="2406"/>
                    </a:moveTo>
                    <a:lnTo>
                      <a:pt x="5110" y="48"/>
                    </a:lnTo>
                    <a:lnTo>
                      <a:pt x="5138" y="108"/>
                    </a:lnTo>
                    <a:lnTo>
                      <a:pt x="28" y="2466"/>
                    </a:lnTo>
                    <a:lnTo>
                      <a:pt x="0" y="2406"/>
                    </a:lnTo>
                    <a:close/>
                    <a:moveTo>
                      <a:pt x="4669" y="1"/>
                    </a:moveTo>
                    <a:lnTo>
                      <a:pt x="5183" y="51"/>
                    </a:lnTo>
                    <a:lnTo>
                      <a:pt x="4887" y="475"/>
                    </a:lnTo>
                    <a:cubicBezTo>
                      <a:pt x="4877" y="490"/>
                      <a:pt x="4856" y="493"/>
                      <a:pt x="4841" y="483"/>
                    </a:cubicBezTo>
                    <a:cubicBezTo>
                      <a:pt x="4826" y="472"/>
                      <a:pt x="4822" y="452"/>
                      <a:pt x="4833" y="437"/>
                    </a:cubicBezTo>
                    <a:lnTo>
                      <a:pt x="5097" y="59"/>
                    </a:lnTo>
                    <a:lnTo>
                      <a:pt x="5121" y="111"/>
                    </a:lnTo>
                    <a:lnTo>
                      <a:pt x="4662" y="67"/>
                    </a:lnTo>
                    <a:cubicBezTo>
                      <a:pt x="4644" y="66"/>
                      <a:pt x="4631" y="49"/>
                      <a:pt x="4633" y="31"/>
                    </a:cubicBezTo>
                    <a:cubicBezTo>
                      <a:pt x="4634" y="13"/>
                      <a:pt x="4650" y="0"/>
                      <a:pt x="4669" y="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84" name="Freeform 170"/>
              <p:cNvSpPr>
                <a:spLocks noEditPoints="1"/>
              </p:cNvSpPr>
              <p:nvPr/>
            </p:nvSpPr>
            <p:spPr bwMode="auto">
              <a:xfrm>
                <a:off x="1698" y="1643"/>
                <a:ext cx="62" cy="136"/>
              </a:xfrm>
              <a:custGeom>
                <a:avLst/>
                <a:gdLst>
                  <a:gd name="T0" fmla="*/ 0 w 540"/>
                  <a:gd name="T1" fmla="*/ 0 h 1193"/>
                  <a:gd name="T2" fmla="*/ 0 w 540"/>
                  <a:gd name="T3" fmla="*/ 0 h 1193"/>
                  <a:gd name="T4" fmla="*/ 0 w 540"/>
                  <a:gd name="T5" fmla="*/ 0 h 1193"/>
                  <a:gd name="T6" fmla="*/ 0 w 540"/>
                  <a:gd name="T7" fmla="*/ 0 h 1193"/>
                  <a:gd name="T8" fmla="*/ 0 w 540"/>
                  <a:gd name="T9" fmla="*/ 0 h 1193"/>
                  <a:gd name="T10" fmla="*/ 0 w 540"/>
                  <a:gd name="T11" fmla="*/ 0 h 1193"/>
                  <a:gd name="T12" fmla="*/ 0 w 540"/>
                  <a:gd name="T13" fmla="*/ 0 h 1193"/>
                  <a:gd name="T14" fmla="*/ 0 w 540"/>
                  <a:gd name="T15" fmla="*/ 0 h 1193"/>
                  <a:gd name="T16" fmla="*/ 0 w 540"/>
                  <a:gd name="T17" fmla="*/ 0 h 1193"/>
                  <a:gd name="T18" fmla="*/ 0 w 540"/>
                  <a:gd name="T19" fmla="*/ 0 h 1193"/>
                  <a:gd name="T20" fmla="*/ 0 w 540"/>
                  <a:gd name="T21" fmla="*/ 0 h 1193"/>
                  <a:gd name="T22" fmla="*/ 0 w 540"/>
                  <a:gd name="T23" fmla="*/ 0 h 1193"/>
                  <a:gd name="T24" fmla="*/ 0 w 540"/>
                  <a:gd name="T25" fmla="*/ 0 h 1193"/>
                  <a:gd name="T26" fmla="*/ 0 w 540"/>
                  <a:gd name="T27" fmla="*/ 0 h 1193"/>
                  <a:gd name="T28" fmla="*/ 0 w 540"/>
                  <a:gd name="T29" fmla="*/ 0 h 1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193"/>
                  <a:gd name="T47" fmla="*/ 540 w 540"/>
                  <a:gd name="T48" fmla="*/ 1193 h 1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193">
                    <a:moveTo>
                      <a:pt x="227" y="1192"/>
                    </a:moveTo>
                    <a:lnTo>
                      <a:pt x="242" y="65"/>
                    </a:lnTo>
                    <a:lnTo>
                      <a:pt x="309" y="66"/>
                    </a:lnTo>
                    <a:lnTo>
                      <a:pt x="293" y="1193"/>
                    </a:lnTo>
                    <a:lnTo>
                      <a:pt x="227" y="1192"/>
                    </a:lnTo>
                    <a:close/>
                    <a:moveTo>
                      <a:pt x="10" y="443"/>
                    </a:moveTo>
                    <a:lnTo>
                      <a:pt x="276" y="0"/>
                    </a:lnTo>
                    <a:lnTo>
                      <a:pt x="531" y="450"/>
                    </a:lnTo>
                    <a:cubicBezTo>
                      <a:pt x="540" y="466"/>
                      <a:pt x="534" y="486"/>
                      <a:pt x="518" y="495"/>
                    </a:cubicBezTo>
                    <a:cubicBezTo>
                      <a:pt x="502" y="504"/>
                      <a:pt x="482" y="498"/>
                      <a:pt x="473" y="483"/>
                    </a:cubicBezTo>
                    <a:lnTo>
                      <a:pt x="247" y="82"/>
                    </a:lnTo>
                    <a:lnTo>
                      <a:pt x="304" y="83"/>
                    </a:lnTo>
                    <a:lnTo>
                      <a:pt x="66" y="477"/>
                    </a:lnTo>
                    <a:cubicBezTo>
                      <a:pt x="57" y="493"/>
                      <a:pt x="37" y="498"/>
                      <a:pt x="21" y="488"/>
                    </a:cubicBezTo>
                    <a:cubicBezTo>
                      <a:pt x="5" y="479"/>
                      <a:pt x="0" y="458"/>
                      <a:pt x="10" y="443"/>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85" name="Freeform 171"/>
              <p:cNvSpPr>
                <a:spLocks noEditPoints="1"/>
              </p:cNvSpPr>
              <p:nvPr/>
            </p:nvSpPr>
            <p:spPr bwMode="auto">
              <a:xfrm>
                <a:off x="567" y="2412"/>
                <a:ext cx="61" cy="91"/>
              </a:xfrm>
              <a:custGeom>
                <a:avLst/>
                <a:gdLst>
                  <a:gd name="T0" fmla="*/ 0 w 539"/>
                  <a:gd name="T1" fmla="*/ 0 h 803"/>
                  <a:gd name="T2" fmla="*/ 0 w 539"/>
                  <a:gd name="T3" fmla="*/ 0 h 803"/>
                  <a:gd name="T4" fmla="*/ 0 w 539"/>
                  <a:gd name="T5" fmla="*/ 0 h 803"/>
                  <a:gd name="T6" fmla="*/ 0 w 539"/>
                  <a:gd name="T7" fmla="*/ 0 h 803"/>
                  <a:gd name="T8" fmla="*/ 0 w 539"/>
                  <a:gd name="T9" fmla="*/ 0 h 803"/>
                  <a:gd name="T10" fmla="*/ 0 w 539"/>
                  <a:gd name="T11" fmla="*/ 0 h 803"/>
                  <a:gd name="T12" fmla="*/ 0 w 539"/>
                  <a:gd name="T13" fmla="*/ 0 h 803"/>
                  <a:gd name="T14" fmla="*/ 0 w 539"/>
                  <a:gd name="T15" fmla="*/ 0 h 803"/>
                  <a:gd name="T16" fmla="*/ 0 w 539"/>
                  <a:gd name="T17" fmla="*/ 0 h 803"/>
                  <a:gd name="T18" fmla="*/ 0 w 539"/>
                  <a:gd name="T19" fmla="*/ 0 h 803"/>
                  <a:gd name="T20" fmla="*/ 0 w 539"/>
                  <a:gd name="T21" fmla="*/ 0 h 803"/>
                  <a:gd name="T22" fmla="*/ 0 w 539"/>
                  <a:gd name="T23" fmla="*/ 0 h 803"/>
                  <a:gd name="T24" fmla="*/ 0 w 539"/>
                  <a:gd name="T25" fmla="*/ 0 h 803"/>
                  <a:gd name="T26" fmla="*/ 0 w 539"/>
                  <a:gd name="T27" fmla="*/ 0 h 803"/>
                  <a:gd name="T28" fmla="*/ 0 w 539"/>
                  <a:gd name="T29" fmla="*/ 0 h 8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9"/>
                  <a:gd name="T46" fmla="*/ 0 h 803"/>
                  <a:gd name="T47" fmla="*/ 539 w 539"/>
                  <a:gd name="T48" fmla="*/ 803 h 8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9" h="803">
                    <a:moveTo>
                      <a:pt x="233" y="803"/>
                    </a:moveTo>
                    <a:lnTo>
                      <a:pt x="240" y="65"/>
                    </a:lnTo>
                    <a:lnTo>
                      <a:pt x="307" y="66"/>
                    </a:lnTo>
                    <a:lnTo>
                      <a:pt x="299" y="803"/>
                    </a:lnTo>
                    <a:lnTo>
                      <a:pt x="233" y="803"/>
                    </a:lnTo>
                    <a:close/>
                    <a:moveTo>
                      <a:pt x="9" y="443"/>
                    </a:moveTo>
                    <a:lnTo>
                      <a:pt x="274" y="0"/>
                    </a:lnTo>
                    <a:lnTo>
                      <a:pt x="530" y="449"/>
                    </a:lnTo>
                    <a:cubicBezTo>
                      <a:pt x="539" y="465"/>
                      <a:pt x="534" y="485"/>
                      <a:pt x="518" y="494"/>
                    </a:cubicBezTo>
                    <a:cubicBezTo>
                      <a:pt x="502" y="503"/>
                      <a:pt x="482" y="498"/>
                      <a:pt x="473" y="482"/>
                    </a:cubicBezTo>
                    <a:lnTo>
                      <a:pt x="245" y="82"/>
                    </a:lnTo>
                    <a:lnTo>
                      <a:pt x="302" y="82"/>
                    </a:lnTo>
                    <a:lnTo>
                      <a:pt x="66" y="477"/>
                    </a:lnTo>
                    <a:cubicBezTo>
                      <a:pt x="57" y="493"/>
                      <a:pt x="36" y="498"/>
                      <a:pt x="21" y="489"/>
                    </a:cubicBezTo>
                    <a:cubicBezTo>
                      <a:pt x="5" y="480"/>
                      <a:pt x="0" y="459"/>
                      <a:pt x="9" y="443"/>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2986" name="Picture 172"/>
              <p:cNvPicPr>
                <a:picLocks noChangeAspect="1" noChangeArrowheads="1"/>
              </p:cNvPicPr>
              <p:nvPr/>
            </p:nvPicPr>
            <p:blipFill>
              <a:blip r:embed="rId77"/>
              <a:srcRect/>
              <a:stretch>
                <a:fillRect/>
              </a:stretch>
            </p:blipFill>
            <p:spPr bwMode="auto">
              <a:xfrm>
                <a:off x="1970" y="2077"/>
                <a:ext cx="839" cy="333"/>
              </a:xfrm>
              <a:prstGeom prst="rect">
                <a:avLst/>
              </a:prstGeom>
              <a:noFill/>
              <a:ln w="9525">
                <a:noFill/>
                <a:miter lim="800000"/>
                <a:headEnd/>
                <a:tailEnd/>
              </a:ln>
            </p:spPr>
          </p:pic>
          <p:pic>
            <p:nvPicPr>
              <p:cNvPr id="32987" name="Picture 173"/>
              <p:cNvPicPr>
                <a:picLocks noChangeAspect="1" noChangeArrowheads="1"/>
              </p:cNvPicPr>
              <p:nvPr/>
            </p:nvPicPr>
            <p:blipFill>
              <a:blip r:embed="rId78"/>
              <a:srcRect/>
              <a:stretch>
                <a:fillRect/>
              </a:stretch>
            </p:blipFill>
            <p:spPr bwMode="auto">
              <a:xfrm>
                <a:off x="1970" y="2077"/>
                <a:ext cx="839" cy="333"/>
              </a:xfrm>
              <a:prstGeom prst="rect">
                <a:avLst/>
              </a:prstGeom>
              <a:noFill/>
              <a:ln w="9525">
                <a:noFill/>
                <a:miter lim="800000"/>
                <a:headEnd/>
                <a:tailEnd/>
              </a:ln>
            </p:spPr>
          </p:pic>
          <p:pic>
            <p:nvPicPr>
              <p:cNvPr id="32988" name="Picture 174"/>
              <p:cNvPicPr>
                <a:picLocks noChangeAspect="1" noChangeArrowheads="1"/>
              </p:cNvPicPr>
              <p:nvPr/>
            </p:nvPicPr>
            <p:blipFill>
              <a:blip r:embed="rId79"/>
              <a:srcRect/>
              <a:stretch>
                <a:fillRect/>
              </a:stretch>
            </p:blipFill>
            <p:spPr bwMode="auto">
              <a:xfrm>
                <a:off x="2084" y="2075"/>
                <a:ext cx="630" cy="317"/>
              </a:xfrm>
              <a:prstGeom prst="rect">
                <a:avLst/>
              </a:prstGeom>
              <a:noFill/>
              <a:ln w="9525">
                <a:noFill/>
                <a:miter lim="800000"/>
                <a:headEnd/>
                <a:tailEnd/>
              </a:ln>
            </p:spPr>
          </p:pic>
          <p:pic>
            <p:nvPicPr>
              <p:cNvPr id="32989" name="Picture 175"/>
              <p:cNvPicPr>
                <a:picLocks noChangeAspect="1" noChangeArrowheads="1"/>
              </p:cNvPicPr>
              <p:nvPr/>
            </p:nvPicPr>
            <p:blipFill>
              <a:blip r:embed="rId80"/>
              <a:srcRect/>
              <a:stretch>
                <a:fillRect/>
              </a:stretch>
            </p:blipFill>
            <p:spPr bwMode="auto">
              <a:xfrm>
                <a:off x="2084" y="2075"/>
                <a:ext cx="630" cy="317"/>
              </a:xfrm>
              <a:prstGeom prst="rect">
                <a:avLst/>
              </a:prstGeom>
              <a:noFill/>
              <a:ln w="9525">
                <a:noFill/>
                <a:miter lim="800000"/>
                <a:headEnd/>
                <a:tailEnd/>
              </a:ln>
            </p:spPr>
          </p:pic>
          <p:pic>
            <p:nvPicPr>
              <p:cNvPr id="32990" name="Picture 176"/>
              <p:cNvPicPr>
                <a:picLocks noChangeAspect="1" noChangeArrowheads="1"/>
              </p:cNvPicPr>
              <p:nvPr/>
            </p:nvPicPr>
            <p:blipFill>
              <a:blip r:embed="rId81"/>
              <a:srcRect/>
              <a:stretch>
                <a:fillRect/>
              </a:stretch>
            </p:blipFill>
            <p:spPr bwMode="auto">
              <a:xfrm>
                <a:off x="1999" y="2093"/>
                <a:ext cx="777" cy="273"/>
              </a:xfrm>
              <a:prstGeom prst="rect">
                <a:avLst/>
              </a:prstGeom>
              <a:noFill/>
              <a:ln w="9525">
                <a:noFill/>
                <a:miter lim="800000"/>
                <a:headEnd/>
                <a:tailEnd/>
              </a:ln>
            </p:spPr>
          </p:pic>
          <p:sp>
            <p:nvSpPr>
              <p:cNvPr id="32991" name="Freeform 177"/>
              <p:cNvSpPr>
                <a:spLocks noEditPoints="1"/>
              </p:cNvSpPr>
              <p:nvPr/>
            </p:nvSpPr>
            <p:spPr bwMode="auto">
              <a:xfrm>
                <a:off x="1996" y="2091"/>
                <a:ext cx="784" cy="279"/>
              </a:xfrm>
              <a:custGeom>
                <a:avLst/>
                <a:gdLst>
                  <a:gd name="T0" fmla="*/ 0 w 6892"/>
                  <a:gd name="T1" fmla="*/ 0 h 2452"/>
                  <a:gd name="T2" fmla="*/ 0 w 6892"/>
                  <a:gd name="T3" fmla="*/ 0 h 2452"/>
                  <a:gd name="T4" fmla="*/ 0 w 6892"/>
                  <a:gd name="T5" fmla="*/ 0 h 2452"/>
                  <a:gd name="T6" fmla="*/ 0 w 6892"/>
                  <a:gd name="T7" fmla="*/ 0 h 2452"/>
                  <a:gd name="T8" fmla="*/ 0 w 6892"/>
                  <a:gd name="T9" fmla="*/ 0 h 2452"/>
                  <a:gd name="T10" fmla="*/ 0 w 6892"/>
                  <a:gd name="T11" fmla="*/ 0 h 2452"/>
                  <a:gd name="T12" fmla="*/ 0 w 6892"/>
                  <a:gd name="T13" fmla="*/ 0 h 2452"/>
                  <a:gd name="T14" fmla="*/ 0 w 6892"/>
                  <a:gd name="T15" fmla="*/ 0 h 2452"/>
                  <a:gd name="T16" fmla="*/ 0 w 6892"/>
                  <a:gd name="T17" fmla="*/ 0 h 2452"/>
                  <a:gd name="T18" fmla="*/ 0 w 6892"/>
                  <a:gd name="T19" fmla="*/ 0 h 2452"/>
                  <a:gd name="T20" fmla="*/ 0 w 6892"/>
                  <a:gd name="T21" fmla="*/ 0 h 2452"/>
                  <a:gd name="T22" fmla="*/ 0 w 6892"/>
                  <a:gd name="T23" fmla="*/ 0 h 2452"/>
                  <a:gd name="T24" fmla="*/ 0 w 6892"/>
                  <a:gd name="T25" fmla="*/ 0 h 2452"/>
                  <a:gd name="T26" fmla="*/ 0 w 6892"/>
                  <a:gd name="T27" fmla="*/ 0 h 2452"/>
                  <a:gd name="T28" fmla="*/ 0 w 6892"/>
                  <a:gd name="T29" fmla="*/ 0 h 2452"/>
                  <a:gd name="T30" fmla="*/ 0 w 6892"/>
                  <a:gd name="T31" fmla="*/ 0 h 2452"/>
                  <a:gd name="T32" fmla="*/ 0 w 6892"/>
                  <a:gd name="T33" fmla="*/ 0 h 2452"/>
                  <a:gd name="T34" fmla="*/ 0 w 6892"/>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92"/>
                  <a:gd name="T55" fmla="*/ 0 h 2452"/>
                  <a:gd name="T56" fmla="*/ 6892 w 6892"/>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92" h="2452">
                    <a:moveTo>
                      <a:pt x="0" y="34"/>
                    </a:moveTo>
                    <a:cubicBezTo>
                      <a:pt x="0" y="15"/>
                      <a:pt x="15" y="0"/>
                      <a:pt x="33" y="0"/>
                    </a:cubicBezTo>
                    <a:lnTo>
                      <a:pt x="6859" y="0"/>
                    </a:lnTo>
                    <a:cubicBezTo>
                      <a:pt x="6877" y="0"/>
                      <a:pt x="6892" y="15"/>
                      <a:pt x="6892" y="34"/>
                    </a:cubicBezTo>
                    <a:lnTo>
                      <a:pt x="6892" y="2419"/>
                    </a:lnTo>
                    <a:cubicBezTo>
                      <a:pt x="6892" y="2437"/>
                      <a:pt x="6877" y="2452"/>
                      <a:pt x="6859" y="2452"/>
                    </a:cubicBezTo>
                    <a:lnTo>
                      <a:pt x="33" y="2452"/>
                    </a:lnTo>
                    <a:cubicBezTo>
                      <a:pt x="15" y="2452"/>
                      <a:pt x="0" y="2437"/>
                      <a:pt x="0" y="2419"/>
                    </a:cubicBezTo>
                    <a:lnTo>
                      <a:pt x="0" y="34"/>
                    </a:lnTo>
                    <a:close/>
                    <a:moveTo>
                      <a:pt x="66" y="2419"/>
                    </a:moveTo>
                    <a:lnTo>
                      <a:pt x="33" y="2386"/>
                    </a:lnTo>
                    <a:lnTo>
                      <a:pt x="6859" y="2386"/>
                    </a:lnTo>
                    <a:lnTo>
                      <a:pt x="6826" y="2419"/>
                    </a:lnTo>
                    <a:lnTo>
                      <a:pt x="6826" y="34"/>
                    </a:lnTo>
                    <a:lnTo>
                      <a:pt x="6859" y="67"/>
                    </a:lnTo>
                    <a:lnTo>
                      <a:pt x="33" y="67"/>
                    </a:lnTo>
                    <a:lnTo>
                      <a:pt x="66" y="34"/>
                    </a:lnTo>
                    <a:lnTo>
                      <a:pt x="66"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2992" name="Rectangle 178"/>
              <p:cNvSpPr>
                <a:spLocks noChangeArrowheads="1"/>
              </p:cNvSpPr>
              <p:nvPr/>
            </p:nvSpPr>
            <p:spPr bwMode="auto">
              <a:xfrm>
                <a:off x="2127" y="2109"/>
                <a:ext cx="561" cy="78"/>
              </a:xfrm>
              <a:prstGeom prst="rect">
                <a:avLst/>
              </a:prstGeom>
              <a:noFill/>
              <a:ln w="9525">
                <a:noFill/>
                <a:miter lim="800000"/>
                <a:headEnd/>
                <a:tailEnd/>
              </a:ln>
            </p:spPr>
            <p:txBody>
              <a:bodyPr wrap="none" lIns="0" tIns="0" rIns="0" bIns="0">
                <a:spAutoFit/>
              </a:bodyPr>
              <a:lstStyle/>
              <a:p>
                <a:pPr eaLnBrk="0" hangingPunct="0"/>
                <a:r>
                  <a:rPr lang="en-US" sz="800">
                    <a:solidFill>
                      <a:srgbClr val="404040"/>
                    </a:solidFill>
                    <a:latin typeface="Calibri" pitchFamily="34" charset="0"/>
                  </a:rPr>
                  <a:t>Convenient access to </a:t>
                </a:r>
                <a:endParaRPr lang="en-US"/>
              </a:p>
            </p:txBody>
          </p:sp>
          <p:sp>
            <p:nvSpPr>
              <p:cNvPr id="32993" name="Rectangle 179"/>
              <p:cNvSpPr>
                <a:spLocks noChangeArrowheads="1"/>
              </p:cNvSpPr>
              <p:nvPr/>
            </p:nvSpPr>
            <p:spPr bwMode="auto">
              <a:xfrm>
                <a:off x="2151" y="2191"/>
                <a:ext cx="527" cy="87"/>
              </a:xfrm>
              <a:prstGeom prst="rect">
                <a:avLst/>
              </a:prstGeom>
              <a:noFill/>
              <a:ln w="9525">
                <a:noFill/>
                <a:miter lim="800000"/>
                <a:headEnd/>
                <a:tailEnd/>
              </a:ln>
            </p:spPr>
            <p:txBody>
              <a:bodyPr wrap="none" lIns="0" tIns="0" rIns="0" bIns="0">
                <a:spAutoFit/>
              </a:bodyPr>
              <a:lstStyle/>
              <a:p>
                <a:pPr eaLnBrk="0" hangingPunct="0"/>
                <a:r>
                  <a:rPr lang="en-US" sz="900">
                    <a:solidFill>
                      <a:srgbClr val="404040"/>
                    </a:solidFill>
                    <a:latin typeface="Calibri" pitchFamily="34" charset="0"/>
                  </a:rPr>
                  <a:t>Affordable inputs </a:t>
                </a:r>
                <a:endParaRPr lang="en-US"/>
              </a:p>
            </p:txBody>
          </p:sp>
          <p:sp>
            <p:nvSpPr>
              <p:cNvPr id="32994" name="Rectangle 180"/>
              <p:cNvSpPr>
                <a:spLocks noChangeArrowheads="1"/>
              </p:cNvSpPr>
              <p:nvPr/>
            </p:nvSpPr>
            <p:spPr bwMode="auto">
              <a:xfrm>
                <a:off x="2293" y="2271"/>
                <a:ext cx="205" cy="87"/>
              </a:xfrm>
              <a:prstGeom prst="rect">
                <a:avLst/>
              </a:prstGeom>
              <a:noFill/>
              <a:ln w="9525">
                <a:noFill/>
                <a:miter lim="800000"/>
                <a:headEnd/>
                <a:tailEnd/>
              </a:ln>
            </p:spPr>
            <p:txBody>
              <a:bodyPr wrap="none" lIns="0" tIns="0" rIns="0" bIns="0">
                <a:spAutoFit/>
              </a:bodyPr>
              <a:lstStyle/>
              <a:p>
                <a:pPr eaLnBrk="0" hangingPunct="0"/>
                <a:r>
                  <a:rPr lang="en-US" sz="900">
                    <a:solidFill>
                      <a:srgbClr val="404040"/>
                    </a:solidFill>
                    <a:latin typeface="Calibri" pitchFamily="34" charset="0"/>
                  </a:rPr>
                  <a:t>Credits</a:t>
                </a:r>
                <a:endParaRPr lang="en-US"/>
              </a:p>
            </p:txBody>
          </p:sp>
          <p:sp>
            <p:nvSpPr>
              <p:cNvPr id="32995" name="Freeform 181"/>
              <p:cNvSpPr>
                <a:spLocks noEditPoints="1"/>
              </p:cNvSpPr>
              <p:nvPr/>
            </p:nvSpPr>
            <p:spPr bwMode="auto">
              <a:xfrm>
                <a:off x="1819" y="2049"/>
                <a:ext cx="184" cy="184"/>
              </a:xfrm>
              <a:custGeom>
                <a:avLst/>
                <a:gdLst>
                  <a:gd name="T0" fmla="*/ 0 w 1614"/>
                  <a:gd name="T1" fmla="*/ 0 h 1614"/>
                  <a:gd name="T2" fmla="*/ 0 w 1614"/>
                  <a:gd name="T3" fmla="*/ 0 h 1614"/>
                  <a:gd name="T4" fmla="*/ 0 w 1614"/>
                  <a:gd name="T5" fmla="*/ 0 h 1614"/>
                  <a:gd name="T6" fmla="*/ 0 w 1614"/>
                  <a:gd name="T7" fmla="*/ 0 h 1614"/>
                  <a:gd name="T8" fmla="*/ 0 w 1614"/>
                  <a:gd name="T9" fmla="*/ 0 h 1614"/>
                  <a:gd name="T10" fmla="*/ 0 w 1614"/>
                  <a:gd name="T11" fmla="*/ 0 h 1614"/>
                  <a:gd name="T12" fmla="*/ 0 w 1614"/>
                  <a:gd name="T13" fmla="*/ 0 h 1614"/>
                  <a:gd name="T14" fmla="*/ 0 w 1614"/>
                  <a:gd name="T15" fmla="*/ 0 h 1614"/>
                  <a:gd name="T16" fmla="*/ 0 w 1614"/>
                  <a:gd name="T17" fmla="*/ 0 h 1614"/>
                  <a:gd name="T18" fmla="*/ 0 w 1614"/>
                  <a:gd name="T19" fmla="*/ 0 h 1614"/>
                  <a:gd name="T20" fmla="*/ 0 w 1614"/>
                  <a:gd name="T21" fmla="*/ 0 h 1614"/>
                  <a:gd name="T22" fmla="*/ 0 w 1614"/>
                  <a:gd name="T23" fmla="*/ 0 h 1614"/>
                  <a:gd name="T24" fmla="*/ 0 w 1614"/>
                  <a:gd name="T25" fmla="*/ 0 h 1614"/>
                  <a:gd name="T26" fmla="*/ 0 w 1614"/>
                  <a:gd name="T27" fmla="*/ 0 h 1614"/>
                  <a:gd name="T28" fmla="*/ 0 w 1614"/>
                  <a:gd name="T29" fmla="*/ 0 h 16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4"/>
                  <a:gd name="T46" fmla="*/ 0 h 1614"/>
                  <a:gd name="T47" fmla="*/ 1614 w 1614"/>
                  <a:gd name="T48" fmla="*/ 1614 h 16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4" h="1614">
                    <a:moveTo>
                      <a:pt x="1568" y="1614"/>
                    </a:moveTo>
                    <a:lnTo>
                      <a:pt x="23" y="70"/>
                    </a:lnTo>
                    <a:lnTo>
                      <a:pt x="70" y="23"/>
                    </a:lnTo>
                    <a:lnTo>
                      <a:pt x="1614" y="1567"/>
                    </a:lnTo>
                    <a:lnTo>
                      <a:pt x="1568" y="1614"/>
                    </a:lnTo>
                    <a:close/>
                    <a:moveTo>
                      <a:pt x="132" y="500"/>
                    </a:moveTo>
                    <a:lnTo>
                      <a:pt x="0" y="0"/>
                    </a:lnTo>
                    <a:lnTo>
                      <a:pt x="500" y="131"/>
                    </a:lnTo>
                    <a:cubicBezTo>
                      <a:pt x="518" y="136"/>
                      <a:pt x="529" y="154"/>
                      <a:pt x="524" y="172"/>
                    </a:cubicBezTo>
                    <a:cubicBezTo>
                      <a:pt x="519" y="190"/>
                      <a:pt x="501" y="200"/>
                      <a:pt x="484" y="196"/>
                    </a:cubicBezTo>
                    <a:lnTo>
                      <a:pt x="38" y="78"/>
                    </a:lnTo>
                    <a:lnTo>
                      <a:pt x="79" y="38"/>
                    </a:lnTo>
                    <a:lnTo>
                      <a:pt x="196" y="483"/>
                    </a:lnTo>
                    <a:cubicBezTo>
                      <a:pt x="201" y="501"/>
                      <a:pt x="190" y="519"/>
                      <a:pt x="172" y="524"/>
                    </a:cubicBezTo>
                    <a:cubicBezTo>
                      <a:pt x="155" y="528"/>
                      <a:pt x="137" y="518"/>
                      <a:pt x="132" y="500"/>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96" name="Freeform 182"/>
              <p:cNvSpPr>
                <a:spLocks noEditPoints="1"/>
              </p:cNvSpPr>
              <p:nvPr/>
            </p:nvSpPr>
            <p:spPr bwMode="auto">
              <a:xfrm>
                <a:off x="681" y="2775"/>
                <a:ext cx="62" cy="543"/>
              </a:xfrm>
              <a:custGeom>
                <a:avLst/>
                <a:gdLst>
                  <a:gd name="T0" fmla="*/ 0 w 540"/>
                  <a:gd name="T1" fmla="*/ 0 h 4771"/>
                  <a:gd name="T2" fmla="*/ 0 w 540"/>
                  <a:gd name="T3" fmla="*/ 0 h 4771"/>
                  <a:gd name="T4" fmla="*/ 0 w 540"/>
                  <a:gd name="T5" fmla="*/ 0 h 4771"/>
                  <a:gd name="T6" fmla="*/ 0 w 540"/>
                  <a:gd name="T7" fmla="*/ 0 h 4771"/>
                  <a:gd name="T8" fmla="*/ 0 w 540"/>
                  <a:gd name="T9" fmla="*/ 0 h 4771"/>
                  <a:gd name="T10" fmla="*/ 0 w 540"/>
                  <a:gd name="T11" fmla="*/ 0 h 4771"/>
                  <a:gd name="T12" fmla="*/ 0 w 540"/>
                  <a:gd name="T13" fmla="*/ 0 h 4771"/>
                  <a:gd name="T14" fmla="*/ 0 w 540"/>
                  <a:gd name="T15" fmla="*/ 0 h 4771"/>
                  <a:gd name="T16" fmla="*/ 0 w 540"/>
                  <a:gd name="T17" fmla="*/ 0 h 4771"/>
                  <a:gd name="T18" fmla="*/ 0 w 540"/>
                  <a:gd name="T19" fmla="*/ 0 h 4771"/>
                  <a:gd name="T20" fmla="*/ 0 w 540"/>
                  <a:gd name="T21" fmla="*/ 0 h 4771"/>
                  <a:gd name="T22" fmla="*/ 0 w 540"/>
                  <a:gd name="T23" fmla="*/ 0 h 4771"/>
                  <a:gd name="T24" fmla="*/ 0 w 540"/>
                  <a:gd name="T25" fmla="*/ 0 h 4771"/>
                  <a:gd name="T26" fmla="*/ 0 w 540"/>
                  <a:gd name="T27" fmla="*/ 0 h 4771"/>
                  <a:gd name="T28" fmla="*/ 0 w 540"/>
                  <a:gd name="T29" fmla="*/ 0 h 47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4771"/>
                  <a:gd name="T47" fmla="*/ 540 w 540"/>
                  <a:gd name="T48" fmla="*/ 4771 h 47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4771">
                    <a:moveTo>
                      <a:pt x="222" y="4771"/>
                    </a:moveTo>
                    <a:lnTo>
                      <a:pt x="238" y="65"/>
                    </a:lnTo>
                    <a:lnTo>
                      <a:pt x="305" y="65"/>
                    </a:lnTo>
                    <a:lnTo>
                      <a:pt x="288" y="4771"/>
                    </a:lnTo>
                    <a:lnTo>
                      <a:pt x="222" y="4771"/>
                    </a:lnTo>
                    <a:close/>
                    <a:moveTo>
                      <a:pt x="9" y="445"/>
                    </a:moveTo>
                    <a:lnTo>
                      <a:pt x="272" y="0"/>
                    </a:lnTo>
                    <a:lnTo>
                      <a:pt x="531" y="447"/>
                    </a:lnTo>
                    <a:cubicBezTo>
                      <a:pt x="540" y="463"/>
                      <a:pt x="534" y="483"/>
                      <a:pt x="519" y="492"/>
                    </a:cubicBezTo>
                    <a:cubicBezTo>
                      <a:pt x="503" y="502"/>
                      <a:pt x="482" y="496"/>
                      <a:pt x="473" y="480"/>
                    </a:cubicBezTo>
                    <a:lnTo>
                      <a:pt x="243" y="82"/>
                    </a:lnTo>
                    <a:lnTo>
                      <a:pt x="300" y="82"/>
                    </a:lnTo>
                    <a:lnTo>
                      <a:pt x="67" y="479"/>
                    </a:lnTo>
                    <a:cubicBezTo>
                      <a:pt x="57" y="495"/>
                      <a:pt x="37" y="500"/>
                      <a:pt x="21" y="491"/>
                    </a:cubicBezTo>
                    <a:cubicBezTo>
                      <a:pt x="5" y="481"/>
                      <a:pt x="0" y="461"/>
                      <a:pt x="9" y="44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97" name="Freeform 183"/>
              <p:cNvSpPr>
                <a:spLocks noEditPoints="1"/>
              </p:cNvSpPr>
              <p:nvPr/>
            </p:nvSpPr>
            <p:spPr bwMode="auto">
              <a:xfrm>
                <a:off x="867" y="2774"/>
                <a:ext cx="545" cy="546"/>
              </a:xfrm>
              <a:custGeom>
                <a:avLst/>
                <a:gdLst>
                  <a:gd name="T0" fmla="*/ 0 w 4795"/>
                  <a:gd name="T1" fmla="*/ 0 h 4795"/>
                  <a:gd name="T2" fmla="*/ 0 w 4795"/>
                  <a:gd name="T3" fmla="*/ 0 h 4795"/>
                  <a:gd name="T4" fmla="*/ 0 w 4795"/>
                  <a:gd name="T5" fmla="*/ 0 h 4795"/>
                  <a:gd name="T6" fmla="*/ 0 w 4795"/>
                  <a:gd name="T7" fmla="*/ 0 h 4795"/>
                  <a:gd name="T8" fmla="*/ 0 w 4795"/>
                  <a:gd name="T9" fmla="*/ 0 h 4795"/>
                  <a:gd name="T10" fmla="*/ 0 w 4795"/>
                  <a:gd name="T11" fmla="*/ 0 h 4795"/>
                  <a:gd name="T12" fmla="*/ 0 w 4795"/>
                  <a:gd name="T13" fmla="*/ 0 h 4795"/>
                  <a:gd name="T14" fmla="*/ 0 w 4795"/>
                  <a:gd name="T15" fmla="*/ 0 h 4795"/>
                  <a:gd name="T16" fmla="*/ 0 w 4795"/>
                  <a:gd name="T17" fmla="*/ 0 h 4795"/>
                  <a:gd name="T18" fmla="*/ 0 w 4795"/>
                  <a:gd name="T19" fmla="*/ 0 h 4795"/>
                  <a:gd name="T20" fmla="*/ 0 w 4795"/>
                  <a:gd name="T21" fmla="*/ 0 h 4795"/>
                  <a:gd name="T22" fmla="*/ 0 w 4795"/>
                  <a:gd name="T23" fmla="*/ 0 h 4795"/>
                  <a:gd name="T24" fmla="*/ 0 w 4795"/>
                  <a:gd name="T25" fmla="*/ 0 h 4795"/>
                  <a:gd name="T26" fmla="*/ 0 w 4795"/>
                  <a:gd name="T27" fmla="*/ 0 h 4795"/>
                  <a:gd name="T28" fmla="*/ 0 w 4795"/>
                  <a:gd name="T29" fmla="*/ 0 h 47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95"/>
                  <a:gd name="T46" fmla="*/ 0 h 4795"/>
                  <a:gd name="T47" fmla="*/ 4795 w 4795"/>
                  <a:gd name="T48" fmla="*/ 4795 h 47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95" h="4795">
                    <a:moveTo>
                      <a:pt x="0" y="4748"/>
                    </a:moveTo>
                    <a:lnTo>
                      <a:pt x="4725" y="23"/>
                    </a:lnTo>
                    <a:lnTo>
                      <a:pt x="4772" y="70"/>
                    </a:lnTo>
                    <a:lnTo>
                      <a:pt x="46" y="4795"/>
                    </a:lnTo>
                    <a:lnTo>
                      <a:pt x="0" y="4748"/>
                    </a:lnTo>
                    <a:close/>
                    <a:moveTo>
                      <a:pt x="4295" y="132"/>
                    </a:moveTo>
                    <a:lnTo>
                      <a:pt x="4795" y="0"/>
                    </a:lnTo>
                    <a:lnTo>
                      <a:pt x="4663" y="500"/>
                    </a:lnTo>
                    <a:cubicBezTo>
                      <a:pt x="4659" y="518"/>
                      <a:pt x="4640" y="529"/>
                      <a:pt x="4623" y="524"/>
                    </a:cubicBezTo>
                    <a:cubicBezTo>
                      <a:pt x="4605" y="519"/>
                      <a:pt x="4594" y="501"/>
                      <a:pt x="4599" y="484"/>
                    </a:cubicBezTo>
                    <a:lnTo>
                      <a:pt x="4716" y="38"/>
                    </a:lnTo>
                    <a:lnTo>
                      <a:pt x="4757" y="79"/>
                    </a:lnTo>
                    <a:lnTo>
                      <a:pt x="4312" y="196"/>
                    </a:lnTo>
                    <a:cubicBezTo>
                      <a:pt x="4294" y="201"/>
                      <a:pt x="4276" y="190"/>
                      <a:pt x="4271" y="172"/>
                    </a:cubicBezTo>
                    <a:cubicBezTo>
                      <a:pt x="4266" y="155"/>
                      <a:pt x="4277" y="137"/>
                      <a:pt x="4295" y="13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98" name="Freeform 184"/>
              <p:cNvSpPr>
                <a:spLocks noEditPoints="1"/>
              </p:cNvSpPr>
              <p:nvPr/>
            </p:nvSpPr>
            <p:spPr bwMode="auto">
              <a:xfrm>
                <a:off x="3734" y="1643"/>
                <a:ext cx="61" cy="225"/>
              </a:xfrm>
              <a:custGeom>
                <a:avLst/>
                <a:gdLst>
                  <a:gd name="T0" fmla="*/ 0 w 540"/>
                  <a:gd name="T1" fmla="*/ 0 h 1980"/>
                  <a:gd name="T2" fmla="*/ 0 w 540"/>
                  <a:gd name="T3" fmla="*/ 0 h 1980"/>
                  <a:gd name="T4" fmla="*/ 0 w 540"/>
                  <a:gd name="T5" fmla="*/ 0 h 1980"/>
                  <a:gd name="T6" fmla="*/ 0 w 540"/>
                  <a:gd name="T7" fmla="*/ 0 h 1980"/>
                  <a:gd name="T8" fmla="*/ 0 w 540"/>
                  <a:gd name="T9" fmla="*/ 0 h 1980"/>
                  <a:gd name="T10" fmla="*/ 0 w 540"/>
                  <a:gd name="T11" fmla="*/ 0 h 1980"/>
                  <a:gd name="T12" fmla="*/ 0 w 540"/>
                  <a:gd name="T13" fmla="*/ 0 h 1980"/>
                  <a:gd name="T14" fmla="*/ 0 w 540"/>
                  <a:gd name="T15" fmla="*/ 0 h 1980"/>
                  <a:gd name="T16" fmla="*/ 0 w 540"/>
                  <a:gd name="T17" fmla="*/ 0 h 1980"/>
                  <a:gd name="T18" fmla="*/ 0 w 540"/>
                  <a:gd name="T19" fmla="*/ 0 h 1980"/>
                  <a:gd name="T20" fmla="*/ 0 w 540"/>
                  <a:gd name="T21" fmla="*/ 0 h 1980"/>
                  <a:gd name="T22" fmla="*/ 0 w 540"/>
                  <a:gd name="T23" fmla="*/ 0 h 1980"/>
                  <a:gd name="T24" fmla="*/ 0 w 540"/>
                  <a:gd name="T25" fmla="*/ 0 h 1980"/>
                  <a:gd name="T26" fmla="*/ 0 w 540"/>
                  <a:gd name="T27" fmla="*/ 0 h 1980"/>
                  <a:gd name="T28" fmla="*/ 0 w 540"/>
                  <a:gd name="T29" fmla="*/ 0 h 19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980"/>
                  <a:gd name="T47" fmla="*/ 540 w 540"/>
                  <a:gd name="T48" fmla="*/ 1980 h 19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980">
                    <a:moveTo>
                      <a:pt x="231" y="1979"/>
                    </a:moveTo>
                    <a:lnTo>
                      <a:pt x="239" y="65"/>
                    </a:lnTo>
                    <a:lnTo>
                      <a:pt x="305" y="66"/>
                    </a:lnTo>
                    <a:lnTo>
                      <a:pt x="297" y="1980"/>
                    </a:lnTo>
                    <a:lnTo>
                      <a:pt x="231" y="1979"/>
                    </a:lnTo>
                    <a:close/>
                    <a:moveTo>
                      <a:pt x="10" y="445"/>
                    </a:moveTo>
                    <a:lnTo>
                      <a:pt x="272" y="0"/>
                    </a:lnTo>
                    <a:lnTo>
                      <a:pt x="531" y="447"/>
                    </a:lnTo>
                    <a:cubicBezTo>
                      <a:pt x="540" y="463"/>
                      <a:pt x="535" y="484"/>
                      <a:pt x="519" y="493"/>
                    </a:cubicBezTo>
                    <a:cubicBezTo>
                      <a:pt x="503" y="502"/>
                      <a:pt x="483" y="496"/>
                      <a:pt x="474" y="481"/>
                    </a:cubicBezTo>
                    <a:lnTo>
                      <a:pt x="243" y="82"/>
                    </a:lnTo>
                    <a:lnTo>
                      <a:pt x="300" y="82"/>
                    </a:lnTo>
                    <a:lnTo>
                      <a:pt x="67" y="479"/>
                    </a:lnTo>
                    <a:cubicBezTo>
                      <a:pt x="58" y="495"/>
                      <a:pt x="37" y="500"/>
                      <a:pt x="21" y="491"/>
                    </a:cubicBezTo>
                    <a:cubicBezTo>
                      <a:pt x="6" y="481"/>
                      <a:pt x="0" y="461"/>
                      <a:pt x="10" y="44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999" name="Freeform 185"/>
              <p:cNvSpPr>
                <a:spLocks noEditPoints="1"/>
              </p:cNvSpPr>
              <p:nvPr/>
            </p:nvSpPr>
            <p:spPr bwMode="auto">
              <a:xfrm>
                <a:off x="4397" y="1642"/>
                <a:ext cx="364" cy="387"/>
              </a:xfrm>
              <a:custGeom>
                <a:avLst/>
                <a:gdLst>
                  <a:gd name="T0" fmla="*/ 0 w 1602"/>
                  <a:gd name="T1" fmla="*/ 0 h 1702"/>
                  <a:gd name="T2" fmla="*/ 0 w 1602"/>
                  <a:gd name="T3" fmla="*/ 0 h 1702"/>
                  <a:gd name="T4" fmla="*/ 0 w 1602"/>
                  <a:gd name="T5" fmla="*/ 0 h 1702"/>
                  <a:gd name="T6" fmla="*/ 0 w 1602"/>
                  <a:gd name="T7" fmla="*/ 0 h 1702"/>
                  <a:gd name="T8" fmla="*/ 0 w 1602"/>
                  <a:gd name="T9" fmla="*/ 0 h 1702"/>
                  <a:gd name="T10" fmla="*/ 0 w 1602"/>
                  <a:gd name="T11" fmla="*/ 0 h 1702"/>
                  <a:gd name="T12" fmla="*/ 0 w 1602"/>
                  <a:gd name="T13" fmla="*/ 0 h 1702"/>
                  <a:gd name="T14" fmla="*/ 0 w 1602"/>
                  <a:gd name="T15" fmla="*/ 0 h 1702"/>
                  <a:gd name="T16" fmla="*/ 0 w 1602"/>
                  <a:gd name="T17" fmla="*/ 0 h 1702"/>
                  <a:gd name="T18" fmla="*/ 0 w 1602"/>
                  <a:gd name="T19" fmla="*/ 0 h 1702"/>
                  <a:gd name="T20" fmla="*/ 0 w 1602"/>
                  <a:gd name="T21" fmla="*/ 0 h 1702"/>
                  <a:gd name="T22" fmla="*/ 0 w 1602"/>
                  <a:gd name="T23" fmla="*/ 0 h 1702"/>
                  <a:gd name="T24" fmla="*/ 0 w 1602"/>
                  <a:gd name="T25" fmla="*/ 0 h 1702"/>
                  <a:gd name="T26" fmla="*/ 0 w 1602"/>
                  <a:gd name="T27" fmla="*/ 0 h 1702"/>
                  <a:gd name="T28" fmla="*/ 0 w 1602"/>
                  <a:gd name="T29" fmla="*/ 0 h 17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2"/>
                  <a:gd name="T46" fmla="*/ 0 h 1702"/>
                  <a:gd name="T47" fmla="*/ 1602 w 1602"/>
                  <a:gd name="T48" fmla="*/ 1702 h 17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2" h="1702">
                    <a:moveTo>
                      <a:pt x="1578" y="1702"/>
                    </a:moveTo>
                    <a:lnTo>
                      <a:pt x="10" y="36"/>
                    </a:lnTo>
                    <a:lnTo>
                      <a:pt x="34" y="13"/>
                    </a:lnTo>
                    <a:lnTo>
                      <a:pt x="1602" y="1679"/>
                    </a:lnTo>
                    <a:lnTo>
                      <a:pt x="1578" y="1702"/>
                    </a:lnTo>
                    <a:close/>
                    <a:moveTo>
                      <a:pt x="58" y="252"/>
                    </a:moveTo>
                    <a:lnTo>
                      <a:pt x="0" y="0"/>
                    </a:lnTo>
                    <a:lnTo>
                      <a:pt x="248" y="74"/>
                    </a:lnTo>
                    <a:cubicBezTo>
                      <a:pt x="256" y="76"/>
                      <a:pt x="261" y="86"/>
                      <a:pt x="259" y="94"/>
                    </a:cubicBezTo>
                    <a:cubicBezTo>
                      <a:pt x="256" y="103"/>
                      <a:pt x="247" y="108"/>
                      <a:pt x="238" y="106"/>
                    </a:cubicBezTo>
                    <a:lnTo>
                      <a:pt x="17" y="40"/>
                    </a:lnTo>
                    <a:lnTo>
                      <a:pt x="38" y="21"/>
                    </a:lnTo>
                    <a:lnTo>
                      <a:pt x="90" y="245"/>
                    </a:lnTo>
                    <a:cubicBezTo>
                      <a:pt x="92" y="254"/>
                      <a:pt x="87" y="263"/>
                      <a:pt x="78" y="265"/>
                    </a:cubicBezTo>
                    <a:cubicBezTo>
                      <a:pt x="69" y="267"/>
                      <a:pt x="60" y="261"/>
                      <a:pt x="58" y="25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00" name="Freeform 186"/>
              <p:cNvSpPr>
                <a:spLocks noEditPoints="1"/>
              </p:cNvSpPr>
              <p:nvPr/>
            </p:nvSpPr>
            <p:spPr bwMode="auto">
              <a:xfrm>
                <a:off x="5045" y="2186"/>
                <a:ext cx="61" cy="227"/>
              </a:xfrm>
              <a:custGeom>
                <a:avLst/>
                <a:gdLst>
                  <a:gd name="T0" fmla="*/ 0 w 270"/>
                  <a:gd name="T1" fmla="*/ 0 h 994"/>
                  <a:gd name="T2" fmla="*/ 0 w 270"/>
                  <a:gd name="T3" fmla="*/ 0 h 994"/>
                  <a:gd name="T4" fmla="*/ 0 w 270"/>
                  <a:gd name="T5" fmla="*/ 0 h 994"/>
                  <a:gd name="T6" fmla="*/ 0 w 270"/>
                  <a:gd name="T7" fmla="*/ 0 h 994"/>
                  <a:gd name="T8" fmla="*/ 0 w 270"/>
                  <a:gd name="T9" fmla="*/ 0 h 994"/>
                  <a:gd name="T10" fmla="*/ 0 w 270"/>
                  <a:gd name="T11" fmla="*/ 0 h 994"/>
                  <a:gd name="T12" fmla="*/ 0 w 270"/>
                  <a:gd name="T13" fmla="*/ 0 h 994"/>
                  <a:gd name="T14" fmla="*/ 0 w 270"/>
                  <a:gd name="T15" fmla="*/ 0 h 994"/>
                  <a:gd name="T16" fmla="*/ 0 w 270"/>
                  <a:gd name="T17" fmla="*/ 0 h 994"/>
                  <a:gd name="T18" fmla="*/ 0 w 270"/>
                  <a:gd name="T19" fmla="*/ 0 h 994"/>
                  <a:gd name="T20" fmla="*/ 0 w 270"/>
                  <a:gd name="T21" fmla="*/ 0 h 994"/>
                  <a:gd name="T22" fmla="*/ 0 w 270"/>
                  <a:gd name="T23" fmla="*/ 0 h 994"/>
                  <a:gd name="T24" fmla="*/ 0 w 270"/>
                  <a:gd name="T25" fmla="*/ 0 h 994"/>
                  <a:gd name="T26" fmla="*/ 0 w 270"/>
                  <a:gd name="T27" fmla="*/ 0 h 994"/>
                  <a:gd name="T28" fmla="*/ 0 w 270"/>
                  <a:gd name="T29" fmla="*/ 0 h 9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994"/>
                  <a:gd name="T47" fmla="*/ 270 w 270"/>
                  <a:gd name="T48" fmla="*/ 994 h 9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994">
                    <a:moveTo>
                      <a:pt x="112" y="994"/>
                    </a:moveTo>
                    <a:lnTo>
                      <a:pt x="120" y="33"/>
                    </a:lnTo>
                    <a:lnTo>
                      <a:pt x="153" y="33"/>
                    </a:lnTo>
                    <a:lnTo>
                      <a:pt x="145" y="994"/>
                    </a:lnTo>
                    <a:lnTo>
                      <a:pt x="112" y="994"/>
                    </a:lnTo>
                    <a:close/>
                    <a:moveTo>
                      <a:pt x="5" y="222"/>
                    </a:moveTo>
                    <a:lnTo>
                      <a:pt x="137" y="0"/>
                    </a:lnTo>
                    <a:lnTo>
                      <a:pt x="266" y="225"/>
                    </a:lnTo>
                    <a:cubicBezTo>
                      <a:pt x="270" y="233"/>
                      <a:pt x="267" y="243"/>
                      <a:pt x="259" y="247"/>
                    </a:cubicBezTo>
                    <a:cubicBezTo>
                      <a:pt x="251" y="252"/>
                      <a:pt x="241" y="249"/>
                      <a:pt x="237" y="241"/>
                    </a:cubicBezTo>
                    <a:lnTo>
                      <a:pt x="122" y="41"/>
                    </a:lnTo>
                    <a:lnTo>
                      <a:pt x="151" y="42"/>
                    </a:lnTo>
                    <a:lnTo>
                      <a:pt x="33" y="239"/>
                    </a:lnTo>
                    <a:cubicBezTo>
                      <a:pt x="29" y="247"/>
                      <a:pt x="19" y="250"/>
                      <a:pt x="11" y="245"/>
                    </a:cubicBezTo>
                    <a:cubicBezTo>
                      <a:pt x="3" y="240"/>
                      <a:pt x="0" y="230"/>
                      <a:pt x="5" y="22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01" name="Freeform 187"/>
              <p:cNvSpPr>
                <a:spLocks/>
              </p:cNvSpPr>
              <p:nvPr/>
            </p:nvSpPr>
            <p:spPr bwMode="auto">
              <a:xfrm>
                <a:off x="5118" y="2952"/>
                <a:ext cx="6" cy="7"/>
              </a:xfrm>
              <a:custGeom>
                <a:avLst/>
                <a:gdLst>
                  <a:gd name="T0" fmla="*/ 0 w 6"/>
                  <a:gd name="T1" fmla="*/ 1 h 7"/>
                  <a:gd name="T2" fmla="*/ 0 w 6"/>
                  <a:gd name="T3" fmla="*/ 0 h 7"/>
                  <a:gd name="T4" fmla="*/ 6 w 6"/>
                  <a:gd name="T5" fmla="*/ 6 h 7"/>
                  <a:gd name="T6" fmla="*/ 5 w 6"/>
                  <a:gd name="T7" fmla="*/ 7 h 7"/>
                  <a:gd name="T8" fmla="*/ 0 w 6"/>
                  <a:gd name="T9" fmla="*/ 1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1"/>
                    </a:moveTo>
                    <a:lnTo>
                      <a:pt x="0" y="0"/>
                    </a:lnTo>
                    <a:lnTo>
                      <a:pt x="6" y="6"/>
                    </a:lnTo>
                    <a:lnTo>
                      <a:pt x="5" y="7"/>
                    </a:lnTo>
                    <a:lnTo>
                      <a:pt x="0" y="1"/>
                    </a:lnTo>
                    <a:close/>
                  </a:path>
                </a:pathLst>
              </a:custGeom>
              <a:solidFill>
                <a:srgbClr val="4A7EBB"/>
              </a:solidFill>
              <a:ln w="0">
                <a:solidFill>
                  <a:srgbClr val="4A7EBB"/>
                </a:solidFill>
                <a:round/>
                <a:headEnd/>
                <a:tailEnd/>
              </a:ln>
            </p:spPr>
            <p:txBody>
              <a:bodyPr/>
              <a:lstStyle/>
              <a:p>
                <a:pPr eaLnBrk="0" hangingPunct="0"/>
                <a:endParaRPr lang="en-US"/>
              </a:p>
            </p:txBody>
          </p:sp>
          <p:sp>
            <p:nvSpPr>
              <p:cNvPr id="33002" name="Freeform 188"/>
              <p:cNvSpPr>
                <a:spLocks noEditPoints="1"/>
              </p:cNvSpPr>
              <p:nvPr/>
            </p:nvSpPr>
            <p:spPr bwMode="auto">
              <a:xfrm>
                <a:off x="3418" y="3181"/>
                <a:ext cx="61" cy="182"/>
              </a:xfrm>
              <a:custGeom>
                <a:avLst/>
                <a:gdLst>
                  <a:gd name="T0" fmla="*/ 0 w 540"/>
                  <a:gd name="T1" fmla="*/ 0 h 1590"/>
                  <a:gd name="T2" fmla="*/ 0 w 540"/>
                  <a:gd name="T3" fmla="*/ 0 h 1590"/>
                  <a:gd name="T4" fmla="*/ 0 w 540"/>
                  <a:gd name="T5" fmla="*/ 0 h 1590"/>
                  <a:gd name="T6" fmla="*/ 0 w 540"/>
                  <a:gd name="T7" fmla="*/ 0 h 1590"/>
                  <a:gd name="T8" fmla="*/ 0 w 540"/>
                  <a:gd name="T9" fmla="*/ 0 h 1590"/>
                  <a:gd name="T10" fmla="*/ 0 w 540"/>
                  <a:gd name="T11" fmla="*/ 0 h 1590"/>
                  <a:gd name="T12" fmla="*/ 0 w 540"/>
                  <a:gd name="T13" fmla="*/ 0 h 1590"/>
                  <a:gd name="T14" fmla="*/ 0 w 540"/>
                  <a:gd name="T15" fmla="*/ 0 h 1590"/>
                  <a:gd name="T16" fmla="*/ 0 w 540"/>
                  <a:gd name="T17" fmla="*/ 0 h 1590"/>
                  <a:gd name="T18" fmla="*/ 0 w 540"/>
                  <a:gd name="T19" fmla="*/ 0 h 1590"/>
                  <a:gd name="T20" fmla="*/ 0 w 540"/>
                  <a:gd name="T21" fmla="*/ 0 h 1590"/>
                  <a:gd name="T22" fmla="*/ 0 w 540"/>
                  <a:gd name="T23" fmla="*/ 0 h 1590"/>
                  <a:gd name="T24" fmla="*/ 0 w 540"/>
                  <a:gd name="T25" fmla="*/ 0 h 1590"/>
                  <a:gd name="T26" fmla="*/ 0 w 540"/>
                  <a:gd name="T27" fmla="*/ 0 h 1590"/>
                  <a:gd name="T28" fmla="*/ 0 w 540"/>
                  <a:gd name="T29" fmla="*/ 0 h 15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590"/>
                  <a:gd name="T47" fmla="*/ 540 w 540"/>
                  <a:gd name="T48" fmla="*/ 1590 h 15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590">
                    <a:moveTo>
                      <a:pt x="225" y="1590"/>
                    </a:moveTo>
                    <a:lnTo>
                      <a:pt x="241" y="65"/>
                    </a:lnTo>
                    <a:lnTo>
                      <a:pt x="307" y="66"/>
                    </a:lnTo>
                    <a:lnTo>
                      <a:pt x="292" y="1590"/>
                    </a:lnTo>
                    <a:lnTo>
                      <a:pt x="225" y="1590"/>
                    </a:lnTo>
                    <a:close/>
                    <a:moveTo>
                      <a:pt x="10" y="444"/>
                    </a:moveTo>
                    <a:lnTo>
                      <a:pt x="275" y="0"/>
                    </a:lnTo>
                    <a:lnTo>
                      <a:pt x="531" y="449"/>
                    </a:lnTo>
                    <a:cubicBezTo>
                      <a:pt x="540" y="465"/>
                      <a:pt x="534" y="485"/>
                      <a:pt x="519" y="494"/>
                    </a:cubicBezTo>
                    <a:cubicBezTo>
                      <a:pt x="503" y="503"/>
                      <a:pt x="482" y="498"/>
                      <a:pt x="473" y="482"/>
                    </a:cubicBezTo>
                    <a:lnTo>
                      <a:pt x="246" y="82"/>
                    </a:lnTo>
                    <a:lnTo>
                      <a:pt x="303" y="82"/>
                    </a:lnTo>
                    <a:lnTo>
                      <a:pt x="67" y="477"/>
                    </a:lnTo>
                    <a:cubicBezTo>
                      <a:pt x="57" y="493"/>
                      <a:pt x="37" y="498"/>
                      <a:pt x="21" y="489"/>
                    </a:cubicBezTo>
                    <a:cubicBezTo>
                      <a:pt x="6" y="480"/>
                      <a:pt x="0" y="459"/>
                      <a:pt x="10" y="44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03" name="Freeform 189"/>
              <p:cNvSpPr>
                <a:spLocks noEditPoints="1"/>
              </p:cNvSpPr>
              <p:nvPr/>
            </p:nvSpPr>
            <p:spPr bwMode="auto">
              <a:xfrm>
                <a:off x="3371" y="2185"/>
                <a:ext cx="61" cy="272"/>
              </a:xfrm>
              <a:custGeom>
                <a:avLst/>
                <a:gdLst>
                  <a:gd name="T0" fmla="*/ 0 w 540"/>
                  <a:gd name="T1" fmla="*/ 0 h 2389"/>
                  <a:gd name="T2" fmla="*/ 0 w 540"/>
                  <a:gd name="T3" fmla="*/ 0 h 2389"/>
                  <a:gd name="T4" fmla="*/ 0 w 540"/>
                  <a:gd name="T5" fmla="*/ 0 h 2389"/>
                  <a:gd name="T6" fmla="*/ 0 w 540"/>
                  <a:gd name="T7" fmla="*/ 0 h 2389"/>
                  <a:gd name="T8" fmla="*/ 0 w 540"/>
                  <a:gd name="T9" fmla="*/ 0 h 2389"/>
                  <a:gd name="T10" fmla="*/ 0 w 540"/>
                  <a:gd name="T11" fmla="*/ 0 h 2389"/>
                  <a:gd name="T12" fmla="*/ 0 w 540"/>
                  <a:gd name="T13" fmla="*/ 0 h 2389"/>
                  <a:gd name="T14" fmla="*/ 0 w 540"/>
                  <a:gd name="T15" fmla="*/ 0 h 2389"/>
                  <a:gd name="T16" fmla="*/ 0 w 540"/>
                  <a:gd name="T17" fmla="*/ 0 h 2389"/>
                  <a:gd name="T18" fmla="*/ 0 w 540"/>
                  <a:gd name="T19" fmla="*/ 0 h 2389"/>
                  <a:gd name="T20" fmla="*/ 0 w 540"/>
                  <a:gd name="T21" fmla="*/ 0 h 2389"/>
                  <a:gd name="T22" fmla="*/ 0 w 540"/>
                  <a:gd name="T23" fmla="*/ 0 h 2389"/>
                  <a:gd name="T24" fmla="*/ 0 w 540"/>
                  <a:gd name="T25" fmla="*/ 0 h 2389"/>
                  <a:gd name="T26" fmla="*/ 0 w 540"/>
                  <a:gd name="T27" fmla="*/ 0 h 2389"/>
                  <a:gd name="T28" fmla="*/ 0 w 540"/>
                  <a:gd name="T29" fmla="*/ 0 h 23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2389"/>
                  <a:gd name="T47" fmla="*/ 540 w 540"/>
                  <a:gd name="T48" fmla="*/ 2389 h 23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2389">
                    <a:moveTo>
                      <a:pt x="234" y="2389"/>
                    </a:moveTo>
                    <a:lnTo>
                      <a:pt x="238" y="65"/>
                    </a:lnTo>
                    <a:lnTo>
                      <a:pt x="304" y="65"/>
                    </a:lnTo>
                    <a:lnTo>
                      <a:pt x="300" y="2389"/>
                    </a:lnTo>
                    <a:lnTo>
                      <a:pt x="234" y="2389"/>
                    </a:lnTo>
                    <a:close/>
                    <a:moveTo>
                      <a:pt x="9" y="446"/>
                    </a:moveTo>
                    <a:lnTo>
                      <a:pt x="271" y="0"/>
                    </a:lnTo>
                    <a:lnTo>
                      <a:pt x="531" y="447"/>
                    </a:lnTo>
                    <a:cubicBezTo>
                      <a:pt x="540" y="462"/>
                      <a:pt x="534" y="483"/>
                      <a:pt x="519" y="492"/>
                    </a:cubicBezTo>
                    <a:cubicBezTo>
                      <a:pt x="503" y="501"/>
                      <a:pt x="483" y="496"/>
                      <a:pt x="473" y="480"/>
                    </a:cubicBezTo>
                    <a:lnTo>
                      <a:pt x="242" y="82"/>
                    </a:lnTo>
                    <a:lnTo>
                      <a:pt x="299" y="82"/>
                    </a:lnTo>
                    <a:lnTo>
                      <a:pt x="67" y="479"/>
                    </a:lnTo>
                    <a:cubicBezTo>
                      <a:pt x="57" y="495"/>
                      <a:pt x="37" y="500"/>
                      <a:pt x="21" y="491"/>
                    </a:cubicBezTo>
                    <a:cubicBezTo>
                      <a:pt x="6" y="482"/>
                      <a:pt x="0" y="462"/>
                      <a:pt x="9" y="446"/>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3004" name="Picture 190"/>
              <p:cNvPicPr>
                <a:picLocks noChangeAspect="1" noChangeArrowheads="1"/>
              </p:cNvPicPr>
              <p:nvPr/>
            </p:nvPicPr>
            <p:blipFill>
              <a:blip r:embed="rId82"/>
              <a:srcRect/>
              <a:stretch>
                <a:fillRect/>
              </a:stretch>
            </p:blipFill>
            <p:spPr bwMode="auto">
              <a:xfrm>
                <a:off x="4774" y="2891"/>
                <a:ext cx="786" cy="397"/>
              </a:xfrm>
              <a:prstGeom prst="rect">
                <a:avLst/>
              </a:prstGeom>
              <a:noFill/>
              <a:ln w="9525">
                <a:noFill/>
                <a:miter lim="800000"/>
                <a:headEnd/>
                <a:tailEnd/>
              </a:ln>
            </p:spPr>
          </p:pic>
          <p:pic>
            <p:nvPicPr>
              <p:cNvPr id="33005" name="Picture 191"/>
              <p:cNvPicPr>
                <a:picLocks noChangeAspect="1" noChangeArrowheads="1"/>
              </p:cNvPicPr>
              <p:nvPr/>
            </p:nvPicPr>
            <p:blipFill>
              <a:blip r:embed="rId83"/>
              <a:srcRect/>
              <a:stretch>
                <a:fillRect/>
              </a:stretch>
            </p:blipFill>
            <p:spPr bwMode="auto">
              <a:xfrm>
                <a:off x="4774" y="2891"/>
                <a:ext cx="786" cy="397"/>
              </a:xfrm>
              <a:prstGeom prst="rect">
                <a:avLst/>
              </a:prstGeom>
              <a:noFill/>
              <a:ln w="9525">
                <a:noFill/>
                <a:miter lim="800000"/>
                <a:headEnd/>
                <a:tailEnd/>
              </a:ln>
            </p:spPr>
          </p:pic>
          <p:pic>
            <p:nvPicPr>
              <p:cNvPr id="33006" name="Picture 192"/>
              <p:cNvPicPr>
                <a:picLocks noChangeAspect="1" noChangeArrowheads="1"/>
              </p:cNvPicPr>
              <p:nvPr/>
            </p:nvPicPr>
            <p:blipFill>
              <a:blip r:embed="rId84"/>
              <a:srcRect/>
              <a:stretch>
                <a:fillRect/>
              </a:stretch>
            </p:blipFill>
            <p:spPr bwMode="auto">
              <a:xfrm>
                <a:off x="4815" y="2962"/>
                <a:ext cx="721" cy="257"/>
              </a:xfrm>
              <a:prstGeom prst="rect">
                <a:avLst/>
              </a:prstGeom>
              <a:noFill/>
              <a:ln w="9525">
                <a:noFill/>
                <a:miter lim="800000"/>
                <a:headEnd/>
                <a:tailEnd/>
              </a:ln>
            </p:spPr>
          </p:pic>
          <p:pic>
            <p:nvPicPr>
              <p:cNvPr id="33007" name="Picture 193"/>
              <p:cNvPicPr>
                <a:picLocks noChangeAspect="1" noChangeArrowheads="1"/>
              </p:cNvPicPr>
              <p:nvPr/>
            </p:nvPicPr>
            <p:blipFill>
              <a:blip r:embed="rId85"/>
              <a:srcRect/>
              <a:stretch>
                <a:fillRect/>
              </a:stretch>
            </p:blipFill>
            <p:spPr bwMode="auto">
              <a:xfrm>
                <a:off x="4815" y="2962"/>
                <a:ext cx="721" cy="257"/>
              </a:xfrm>
              <a:prstGeom prst="rect">
                <a:avLst/>
              </a:prstGeom>
              <a:noFill/>
              <a:ln w="9525">
                <a:noFill/>
                <a:miter lim="800000"/>
                <a:headEnd/>
                <a:tailEnd/>
              </a:ln>
            </p:spPr>
          </p:pic>
          <p:pic>
            <p:nvPicPr>
              <p:cNvPr id="33008" name="Picture 194"/>
              <p:cNvPicPr>
                <a:picLocks noChangeAspect="1" noChangeArrowheads="1"/>
              </p:cNvPicPr>
              <p:nvPr/>
            </p:nvPicPr>
            <p:blipFill>
              <a:blip r:embed="rId86"/>
              <a:srcRect/>
              <a:stretch>
                <a:fillRect/>
              </a:stretch>
            </p:blipFill>
            <p:spPr bwMode="auto">
              <a:xfrm>
                <a:off x="4803" y="2909"/>
                <a:ext cx="724" cy="336"/>
              </a:xfrm>
              <a:prstGeom prst="rect">
                <a:avLst/>
              </a:prstGeom>
              <a:noFill/>
              <a:ln w="9525">
                <a:noFill/>
                <a:miter lim="800000"/>
                <a:headEnd/>
                <a:tailEnd/>
              </a:ln>
            </p:spPr>
          </p:pic>
          <p:sp>
            <p:nvSpPr>
              <p:cNvPr id="33009" name="Freeform 195"/>
              <p:cNvSpPr>
                <a:spLocks noEditPoints="1"/>
              </p:cNvSpPr>
              <p:nvPr/>
            </p:nvSpPr>
            <p:spPr bwMode="auto">
              <a:xfrm>
                <a:off x="4800" y="2906"/>
                <a:ext cx="731" cy="342"/>
              </a:xfrm>
              <a:custGeom>
                <a:avLst/>
                <a:gdLst>
                  <a:gd name="T0" fmla="*/ 0 w 3215"/>
                  <a:gd name="T1" fmla="*/ 0 h 1500"/>
                  <a:gd name="T2" fmla="*/ 0 w 3215"/>
                  <a:gd name="T3" fmla="*/ 0 h 1500"/>
                  <a:gd name="T4" fmla="*/ 0 w 3215"/>
                  <a:gd name="T5" fmla="*/ 0 h 1500"/>
                  <a:gd name="T6" fmla="*/ 0 w 3215"/>
                  <a:gd name="T7" fmla="*/ 0 h 1500"/>
                  <a:gd name="T8" fmla="*/ 0 w 3215"/>
                  <a:gd name="T9" fmla="*/ 0 h 1500"/>
                  <a:gd name="T10" fmla="*/ 0 w 3215"/>
                  <a:gd name="T11" fmla="*/ 0 h 1500"/>
                  <a:gd name="T12" fmla="*/ 0 w 3215"/>
                  <a:gd name="T13" fmla="*/ 0 h 1500"/>
                  <a:gd name="T14" fmla="*/ 0 w 3215"/>
                  <a:gd name="T15" fmla="*/ 0 h 1500"/>
                  <a:gd name="T16" fmla="*/ 0 w 3215"/>
                  <a:gd name="T17" fmla="*/ 0 h 1500"/>
                  <a:gd name="T18" fmla="*/ 0 w 3215"/>
                  <a:gd name="T19" fmla="*/ 0 h 1500"/>
                  <a:gd name="T20" fmla="*/ 0 w 3215"/>
                  <a:gd name="T21" fmla="*/ 0 h 1500"/>
                  <a:gd name="T22" fmla="*/ 0 w 3215"/>
                  <a:gd name="T23" fmla="*/ 0 h 1500"/>
                  <a:gd name="T24" fmla="*/ 0 w 3215"/>
                  <a:gd name="T25" fmla="*/ 0 h 1500"/>
                  <a:gd name="T26" fmla="*/ 0 w 3215"/>
                  <a:gd name="T27" fmla="*/ 0 h 1500"/>
                  <a:gd name="T28" fmla="*/ 0 w 3215"/>
                  <a:gd name="T29" fmla="*/ 0 h 1500"/>
                  <a:gd name="T30" fmla="*/ 0 w 3215"/>
                  <a:gd name="T31" fmla="*/ 0 h 1500"/>
                  <a:gd name="T32" fmla="*/ 0 w 3215"/>
                  <a:gd name="T33" fmla="*/ 0 h 1500"/>
                  <a:gd name="T34" fmla="*/ 0 w 3215"/>
                  <a:gd name="T35" fmla="*/ 0 h 1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5"/>
                  <a:gd name="T55" fmla="*/ 0 h 1500"/>
                  <a:gd name="T56" fmla="*/ 3215 w 3215"/>
                  <a:gd name="T57" fmla="*/ 1500 h 15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5" h="1500">
                    <a:moveTo>
                      <a:pt x="0" y="17"/>
                    </a:moveTo>
                    <a:cubicBezTo>
                      <a:pt x="0" y="8"/>
                      <a:pt x="8" y="0"/>
                      <a:pt x="17" y="0"/>
                    </a:cubicBezTo>
                    <a:lnTo>
                      <a:pt x="3198" y="0"/>
                    </a:lnTo>
                    <a:cubicBezTo>
                      <a:pt x="3207" y="0"/>
                      <a:pt x="3215" y="8"/>
                      <a:pt x="3215" y="17"/>
                    </a:cubicBezTo>
                    <a:lnTo>
                      <a:pt x="3215" y="1483"/>
                    </a:lnTo>
                    <a:cubicBezTo>
                      <a:pt x="3215" y="1492"/>
                      <a:pt x="3207" y="1500"/>
                      <a:pt x="3198" y="1500"/>
                    </a:cubicBezTo>
                    <a:lnTo>
                      <a:pt x="17" y="1500"/>
                    </a:lnTo>
                    <a:cubicBezTo>
                      <a:pt x="8" y="1500"/>
                      <a:pt x="0" y="1492"/>
                      <a:pt x="0" y="1483"/>
                    </a:cubicBezTo>
                    <a:lnTo>
                      <a:pt x="0" y="17"/>
                    </a:lnTo>
                    <a:close/>
                    <a:moveTo>
                      <a:pt x="34" y="1483"/>
                    </a:moveTo>
                    <a:lnTo>
                      <a:pt x="17" y="1466"/>
                    </a:lnTo>
                    <a:lnTo>
                      <a:pt x="3198" y="1466"/>
                    </a:lnTo>
                    <a:lnTo>
                      <a:pt x="3182" y="1483"/>
                    </a:lnTo>
                    <a:lnTo>
                      <a:pt x="3182" y="17"/>
                    </a:lnTo>
                    <a:lnTo>
                      <a:pt x="3198" y="33"/>
                    </a:lnTo>
                    <a:lnTo>
                      <a:pt x="17" y="33"/>
                    </a:lnTo>
                    <a:lnTo>
                      <a:pt x="34" y="17"/>
                    </a:lnTo>
                    <a:lnTo>
                      <a:pt x="34" y="1483"/>
                    </a:lnTo>
                    <a:close/>
                  </a:path>
                </a:pathLst>
              </a:custGeom>
              <a:solidFill>
                <a:srgbClr val="46AAC5"/>
              </a:solidFill>
              <a:ln w="0">
                <a:solidFill>
                  <a:srgbClr val="46AAC5"/>
                </a:solidFill>
                <a:round/>
                <a:headEnd/>
                <a:tailEnd/>
              </a:ln>
            </p:spPr>
            <p:txBody>
              <a:bodyPr/>
              <a:lstStyle/>
              <a:p>
                <a:pPr eaLnBrk="0" hangingPunct="0"/>
                <a:endParaRPr lang="en-US"/>
              </a:p>
            </p:txBody>
          </p:sp>
          <p:sp>
            <p:nvSpPr>
              <p:cNvPr id="33010" name="Rectangle 196"/>
              <p:cNvSpPr>
                <a:spLocks noChangeArrowheads="1"/>
              </p:cNvSpPr>
              <p:nvPr/>
            </p:nvSpPr>
            <p:spPr bwMode="auto">
              <a:xfrm>
                <a:off x="4882" y="2995"/>
                <a:ext cx="580"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Adequate capacity </a:t>
                </a:r>
                <a:endParaRPr lang="en-US"/>
              </a:p>
            </p:txBody>
          </p:sp>
          <p:sp>
            <p:nvSpPr>
              <p:cNvPr id="33011" name="Rectangle 197"/>
              <p:cNvSpPr>
                <a:spLocks noChangeArrowheads="1"/>
              </p:cNvSpPr>
              <p:nvPr/>
            </p:nvSpPr>
            <p:spPr bwMode="auto">
              <a:xfrm>
                <a:off x="5051" y="3070"/>
                <a:ext cx="246"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building</a:t>
                </a:r>
                <a:endParaRPr lang="en-US"/>
              </a:p>
            </p:txBody>
          </p:sp>
          <p:sp>
            <p:nvSpPr>
              <p:cNvPr id="33012" name="Freeform 198"/>
              <p:cNvSpPr>
                <a:spLocks noEditPoints="1"/>
              </p:cNvSpPr>
              <p:nvPr/>
            </p:nvSpPr>
            <p:spPr bwMode="auto">
              <a:xfrm>
                <a:off x="5090" y="2729"/>
                <a:ext cx="62" cy="181"/>
              </a:xfrm>
              <a:custGeom>
                <a:avLst/>
                <a:gdLst>
                  <a:gd name="T0" fmla="*/ 0 w 270"/>
                  <a:gd name="T1" fmla="*/ 0 h 795"/>
                  <a:gd name="T2" fmla="*/ 0 w 270"/>
                  <a:gd name="T3" fmla="*/ 0 h 795"/>
                  <a:gd name="T4" fmla="*/ 0 w 270"/>
                  <a:gd name="T5" fmla="*/ 0 h 795"/>
                  <a:gd name="T6" fmla="*/ 0 w 270"/>
                  <a:gd name="T7" fmla="*/ 0 h 795"/>
                  <a:gd name="T8" fmla="*/ 0 w 270"/>
                  <a:gd name="T9" fmla="*/ 0 h 795"/>
                  <a:gd name="T10" fmla="*/ 0 w 270"/>
                  <a:gd name="T11" fmla="*/ 0 h 795"/>
                  <a:gd name="T12" fmla="*/ 0 w 270"/>
                  <a:gd name="T13" fmla="*/ 0 h 795"/>
                  <a:gd name="T14" fmla="*/ 0 w 270"/>
                  <a:gd name="T15" fmla="*/ 0 h 795"/>
                  <a:gd name="T16" fmla="*/ 0 w 270"/>
                  <a:gd name="T17" fmla="*/ 0 h 795"/>
                  <a:gd name="T18" fmla="*/ 0 w 270"/>
                  <a:gd name="T19" fmla="*/ 0 h 795"/>
                  <a:gd name="T20" fmla="*/ 0 w 270"/>
                  <a:gd name="T21" fmla="*/ 0 h 795"/>
                  <a:gd name="T22" fmla="*/ 0 w 270"/>
                  <a:gd name="T23" fmla="*/ 0 h 795"/>
                  <a:gd name="T24" fmla="*/ 0 w 270"/>
                  <a:gd name="T25" fmla="*/ 0 h 795"/>
                  <a:gd name="T26" fmla="*/ 0 w 270"/>
                  <a:gd name="T27" fmla="*/ 0 h 795"/>
                  <a:gd name="T28" fmla="*/ 0 w 270"/>
                  <a:gd name="T29" fmla="*/ 0 h 7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795"/>
                  <a:gd name="T47" fmla="*/ 270 w 270"/>
                  <a:gd name="T48" fmla="*/ 795 h 7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795">
                    <a:moveTo>
                      <a:pt x="115" y="795"/>
                    </a:moveTo>
                    <a:lnTo>
                      <a:pt x="119" y="32"/>
                    </a:lnTo>
                    <a:lnTo>
                      <a:pt x="152" y="33"/>
                    </a:lnTo>
                    <a:lnTo>
                      <a:pt x="148" y="795"/>
                    </a:lnTo>
                    <a:lnTo>
                      <a:pt x="115" y="795"/>
                    </a:lnTo>
                    <a:close/>
                    <a:moveTo>
                      <a:pt x="4" y="222"/>
                    </a:moveTo>
                    <a:lnTo>
                      <a:pt x="136" y="0"/>
                    </a:lnTo>
                    <a:lnTo>
                      <a:pt x="265" y="224"/>
                    </a:lnTo>
                    <a:cubicBezTo>
                      <a:pt x="270" y="232"/>
                      <a:pt x="267" y="242"/>
                      <a:pt x="259" y="246"/>
                    </a:cubicBezTo>
                    <a:cubicBezTo>
                      <a:pt x="251" y="251"/>
                      <a:pt x="241" y="248"/>
                      <a:pt x="236" y="240"/>
                    </a:cubicBezTo>
                    <a:lnTo>
                      <a:pt x="121" y="41"/>
                    </a:lnTo>
                    <a:lnTo>
                      <a:pt x="150" y="41"/>
                    </a:lnTo>
                    <a:lnTo>
                      <a:pt x="33" y="239"/>
                    </a:lnTo>
                    <a:cubicBezTo>
                      <a:pt x="28" y="247"/>
                      <a:pt x="18" y="250"/>
                      <a:pt x="10" y="245"/>
                    </a:cubicBezTo>
                    <a:cubicBezTo>
                      <a:pt x="2" y="240"/>
                      <a:pt x="0" y="230"/>
                      <a:pt x="4" y="222"/>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13" name="Freeform 199"/>
              <p:cNvSpPr>
                <a:spLocks noEditPoints="1"/>
              </p:cNvSpPr>
              <p:nvPr/>
            </p:nvSpPr>
            <p:spPr bwMode="auto">
              <a:xfrm>
                <a:off x="4394" y="3077"/>
                <a:ext cx="410" cy="289"/>
              </a:xfrm>
              <a:custGeom>
                <a:avLst/>
                <a:gdLst>
                  <a:gd name="T0" fmla="*/ 0 w 1799"/>
                  <a:gd name="T1" fmla="*/ 0 h 1268"/>
                  <a:gd name="T2" fmla="*/ 0 w 1799"/>
                  <a:gd name="T3" fmla="*/ 0 h 1268"/>
                  <a:gd name="T4" fmla="*/ 0 w 1799"/>
                  <a:gd name="T5" fmla="*/ 0 h 1268"/>
                  <a:gd name="T6" fmla="*/ 0 w 1799"/>
                  <a:gd name="T7" fmla="*/ 0 h 1268"/>
                  <a:gd name="T8" fmla="*/ 0 w 1799"/>
                  <a:gd name="T9" fmla="*/ 0 h 1268"/>
                  <a:gd name="T10" fmla="*/ 0 w 1799"/>
                  <a:gd name="T11" fmla="*/ 0 h 1268"/>
                  <a:gd name="T12" fmla="*/ 0 w 1799"/>
                  <a:gd name="T13" fmla="*/ 0 h 1268"/>
                  <a:gd name="T14" fmla="*/ 0 w 1799"/>
                  <a:gd name="T15" fmla="*/ 0 h 1268"/>
                  <a:gd name="T16" fmla="*/ 0 w 1799"/>
                  <a:gd name="T17" fmla="*/ 0 h 1268"/>
                  <a:gd name="T18" fmla="*/ 0 w 1799"/>
                  <a:gd name="T19" fmla="*/ 0 h 1268"/>
                  <a:gd name="T20" fmla="*/ 0 w 1799"/>
                  <a:gd name="T21" fmla="*/ 0 h 1268"/>
                  <a:gd name="T22" fmla="*/ 0 w 1799"/>
                  <a:gd name="T23" fmla="*/ 0 h 1268"/>
                  <a:gd name="T24" fmla="*/ 0 w 1799"/>
                  <a:gd name="T25" fmla="*/ 0 h 1268"/>
                  <a:gd name="T26" fmla="*/ 0 w 1799"/>
                  <a:gd name="T27" fmla="*/ 0 h 1268"/>
                  <a:gd name="T28" fmla="*/ 0 w 1799"/>
                  <a:gd name="T29" fmla="*/ 0 h 1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9"/>
                  <a:gd name="T46" fmla="*/ 0 h 1268"/>
                  <a:gd name="T47" fmla="*/ 1799 w 1799"/>
                  <a:gd name="T48" fmla="*/ 1268 h 1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9" h="1268">
                    <a:moveTo>
                      <a:pt x="0" y="1241"/>
                    </a:moveTo>
                    <a:lnTo>
                      <a:pt x="1763" y="5"/>
                    </a:lnTo>
                    <a:lnTo>
                      <a:pt x="1782" y="32"/>
                    </a:lnTo>
                    <a:lnTo>
                      <a:pt x="19" y="1268"/>
                    </a:lnTo>
                    <a:lnTo>
                      <a:pt x="0" y="1241"/>
                    </a:lnTo>
                    <a:close/>
                    <a:moveTo>
                      <a:pt x="1541" y="21"/>
                    </a:moveTo>
                    <a:lnTo>
                      <a:pt x="1799" y="0"/>
                    </a:lnTo>
                    <a:lnTo>
                      <a:pt x="1691" y="235"/>
                    </a:lnTo>
                    <a:cubicBezTo>
                      <a:pt x="1687" y="243"/>
                      <a:pt x="1677" y="247"/>
                      <a:pt x="1669" y="243"/>
                    </a:cubicBezTo>
                    <a:cubicBezTo>
                      <a:pt x="1661" y="239"/>
                      <a:pt x="1657" y="229"/>
                      <a:pt x="1661" y="221"/>
                    </a:cubicBezTo>
                    <a:lnTo>
                      <a:pt x="1757" y="12"/>
                    </a:lnTo>
                    <a:lnTo>
                      <a:pt x="1774" y="35"/>
                    </a:lnTo>
                    <a:lnTo>
                      <a:pt x="1544" y="54"/>
                    </a:lnTo>
                    <a:cubicBezTo>
                      <a:pt x="1535" y="55"/>
                      <a:pt x="1527" y="48"/>
                      <a:pt x="1526" y="39"/>
                    </a:cubicBezTo>
                    <a:cubicBezTo>
                      <a:pt x="1526" y="30"/>
                      <a:pt x="1532" y="22"/>
                      <a:pt x="1541" y="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14" name="Freeform 200"/>
              <p:cNvSpPr>
                <a:spLocks noEditPoints="1"/>
              </p:cNvSpPr>
              <p:nvPr/>
            </p:nvSpPr>
            <p:spPr bwMode="auto">
              <a:xfrm>
                <a:off x="3854" y="2027"/>
                <a:ext cx="410" cy="478"/>
              </a:xfrm>
              <a:custGeom>
                <a:avLst/>
                <a:gdLst>
                  <a:gd name="T0" fmla="*/ 0 w 1802"/>
                  <a:gd name="T1" fmla="*/ 0 h 2098"/>
                  <a:gd name="T2" fmla="*/ 0 w 1802"/>
                  <a:gd name="T3" fmla="*/ 0 h 2098"/>
                  <a:gd name="T4" fmla="*/ 0 w 1802"/>
                  <a:gd name="T5" fmla="*/ 0 h 2098"/>
                  <a:gd name="T6" fmla="*/ 0 w 1802"/>
                  <a:gd name="T7" fmla="*/ 0 h 2098"/>
                  <a:gd name="T8" fmla="*/ 0 w 1802"/>
                  <a:gd name="T9" fmla="*/ 0 h 2098"/>
                  <a:gd name="T10" fmla="*/ 0 w 1802"/>
                  <a:gd name="T11" fmla="*/ 0 h 2098"/>
                  <a:gd name="T12" fmla="*/ 0 w 1802"/>
                  <a:gd name="T13" fmla="*/ 0 h 2098"/>
                  <a:gd name="T14" fmla="*/ 0 w 1802"/>
                  <a:gd name="T15" fmla="*/ 0 h 2098"/>
                  <a:gd name="T16" fmla="*/ 0 w 1802"/>
                  <a:gd name="T17" fmla="*/ 0 h 2098"/>
                  <a:gd name="T18" fmla="*/ 0 w 1802"/>
                  <a:gd name="T19" fmla="*/ 0 h 2098"/>
                  <a:gd name="T20" fmla="*/ 0 w 1802"/>
                  <a:gd name="T21" fmla="*/ 0 h 2098"/>
                  <a:gd name="T22" fmla="*/ 0 w 1802"/>
                  <a:gd name="T23" fmla="*/ 0 h 2098"/>
                  <a:gd name="T24" fmla="*/ 0 w 1802"/>
                  <a:gd name="T25" fmla="*/ 0 h 2098"/>
                  <a:gd name="T26" fmla="*/ 0 w 1802"/>
                  <a:gd name="T27" fmla="*/ 0 h 2098"/>
                  <a:gd name="T28" fmla="*/ 0 w 1802"/>
                  <a:gd name="T29" fmla="*/ 0 h 20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2"/>
                  <a:gd name="T46" fmla="*/ 0 h 2098"/>
                  <a:gd name="T47" fmla="*/ 1802 w 1802"/>
                  <a:gd name="T48" fmla="*/ 2098 h 20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2" h="2098">
                    <a:moveTo>
                      <a:pt x="1777" y="2098"/>
                    </a:moveTo>
                    <a:lnTo>
                      <a:pt x="9" y="36"/>
                    </a:lnTo>
                    <a:lnTo>
                      <a:pt x="34" y="14"/>
                    </a:lnTo>
                    <a:lnTo>
                      <a:pt x="1802" y="2077"/>
                    </a:lnTo>
                    <a:lnTo>
                      <a:pt x="1777" y="2098"/>
                    </a:lnTo>
                    <a:close/>
                    <a:moveTo>
                      <a:pt x="46" y="255"/>
                    </a:moveTo>
                    <a:lnTo>
                      <a:pt x="0" y="0"/>
                    </a:lnTo>
                    <a:lnTo>
                      <a:pt x="244" y="85"/>
                    </a:lnTo>
                    <a:cubicBezTo>
                      <a:pt x="253" y="88"/>
                      <a:pt x="257" y="97"/>
                      <a:pt x="254" y="106"/>
                    </a:cubicBezTo>
                    <a:cubicBezTo>
                      <a:pt x="251" y="115"/>
                      <a:pt x="242" y="119"/>
                      <a:pt x="233" y="116"/>
                    </a:cubicBezTo>
                    <a:lnTo>
                      <a:pt x="16" y="41"/>
                    </a:lnTo>
                    <a:lnTo>
                      <a:pt x="37" y="22"/>
                    </a:lnTo>
                    <a:lnTo>
                      <a:pt x="79" y="249"/>
                    </a:lnTo>
                    <a:cubicBezTo>
                      <a:pt x="80" y="258"/>
                      <a:pt x="74" y="266"/>
                      <a:pt x="65" y="268"/>
                    </a:cubicBezTo>
                    <a:cubicBezTo>
                      <a:pt x="56" y="270"/>
                      <a:pt x="48" y="264"/>
                      <a:pt x="46" y="25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15" name="Freeform 201"/>
              <p:cNvSpPr>
                <a:spLocks noEditPoints="1"/>
              </p:cNvSpPr>
              <p:nvPr/>
            </p:nvSpPr>
            <p:spPr bwMode="auto">
              <a:xfrm>
                <a:off x="1518" y="2050"/>
                <a:ext cx="61" cy="407"/>
              </a:xfrm>
              <a:custGeom>
                <a:avLst/>
                <a:gdLst>
                  <a:gd name="T0" fmla="*/ 0 w 540"/>
                  <a:gd name="T1" fmla="*/ 0 h 3570"/>
                  <a:gd name="T2" fmla="*/ 0 w 540"/>
                  <a:gd name="T3" fmla="*/ 0 h 3570"/>
                  <a:gd name="T4" fmla="*/ 0 w 540"/>
                  <a:gd name="T5" fmla="*/ 0 h 3570"/>
                  <a:gd name="T6" fmla="*/ 0 w 540"/>
                  <a:gd name="T7" fmla="*/ 0 h 3570"/>
                  <a:gd name="T8" fmla="*/ 0 w 540"/>
                  <a:gd name="T9" fmla="*/ 0 h 3570"/>
                  <a:gd name="T10" fmla="*/ 0 w 540"/>
                  <a:gd name="T11" fmla="*/ 0 h 3570"/>
                  <a:gd name="T12" fmla="*/ 0 w 540"/>
                  <a:gd name="T13" fmla="*/ 0 h 3570"/>
                  <a:gd name="T14" fmla="*/ 0 w 540"/>
                  <a:gd name="T15" fmla="*/ 0 h 3570"/>
                  <a:gd name="T16" fmla="*/ 0 w 540"/>
                  <a:gd name="T17" fmla="*/ 0 h 3570"/>
                  <a:gd name="T18" fmla="*/ 0 w 540"/>
                  <a:gd name="T19" fmla="*/ 0 h 3570"/>
                  <a:gd name="T20" fmla="*/ 0 w 540"/>
                  <a:gd name="T21" fmla="*/ 0 h 3570"/>
                  <a:gd name="T22" fmla="*/ 0 w 540"/>
                  <a:gd name="T23" fmla="*/ 0 h 3570"/>
                  <a:gd name="T24" fmla="*/ 0 w 540"/>
                  <a:gd name="T25" fmla="*/ 0 h 3570"/>
                  <a:gd name="T26" fmla="*/ 0 w 540"/>
                  <a:gd name="T27" fmla="*/ 0 h 3570"/>
                  <a:gd name="T28" fmla="*/ 0 w 540"/>
                  <a:gd name="T29" fmla="*/ 0 h 35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3570"/>
                  <a:gd name="T47" fmla="*/ 540 w 540"/>
                  <a:gd name="T48" fmla="*/ 3570 h 35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3570">
                    <a:moveTo>
                      <a:pt x="230" y="3570"/>
                    </a:moveTo>
                    <a:lnTo>
                      <a:pt x="238" y="66"/>
                    </a:lnTo>
                    <a:lnTo>
                      <a:pt x="304" y="66"/>
                    </a:lnTo>
                    <a:lnTo>
                      <a:pt x="296" y="3570"/>
                    </a:lnTo>
                    <a:lnTo>
                      <a:pt x="230" y="3570"/>
                    </a:lnTo>
                    <a:close/>
                    <a:moveTo>
                      <a:pt x="9" y="446"/>
                    </a:moveTo>
                    <a:lnTo>
                      <a:pt x="271" y="0"/>
                    </a:lnTo>
                    <a:lnTo>
                      <a:pt x="530" y="447"/>
                    </a:lnTo>
                    <a:cubicBezTo>
                      <a:pt x="540" y="463"/>
                      <a:pt x="534" y="483"/>
                      <a:pt x="518" y="493"/>
                    </a:cubicBezTo>
                    <a:cubicBezTo>
                      <a:pt x="503" y="502"/>
                      <a:pt x="482" y="496"/>
                      <a:pt x="473" y="481"/>
                    </a:cubicBezTo>
                    <a:lnTo>
                      <a:pt x="242" y="82"/>
                    </a:lnTo>
                    <a:lnTo>
                      <a:pt x="299" y="83"/>
                    </a:lnTo>
                    <a:lnTo>
                      <a:pt x="66" y="480"/>
                    </a:lnTo>
                    <a:cubicBezTo>
                      <a:pt x="57" y="495"/>
                      <a:pt x="37" y="501"/>
                      <a:pt x="21" y="491"/>
                    </a:cubicBezTo>
                    <a:cubicBezTo>
                      <a:pt x="5" y="482"/>
                      <a:pt x="0" y="462"/>
                      <a:pt x="9" y="446"/>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3016" name="Rectangle 202"/>
              <p:cNvSpPr>
                <a:spLocks noChangeArrowheads="1"/>
              </p:cNvSpPr>
              <p:nvPr/>
            </p:nvSpPr>
            <p:spPr bwMode="auto">
              <a:xfrm>
                <a:off x="372" y="600"/>
                <a:ext cx="4839" cy="227"/>
              </a:xfrm>
              <a:prstGeom prst="rect">
                <a:avLst/>
              </a:prstGeom>
              <a:solidFill>
                <a:srgbClr val="FFFFFF"/>
              </a:solidFill>
              <a:ln w="9525">
                <a:noFill/>
                <a:miter lim="800000"/>
                <a:headEnd/>
                <a:tailEnd/>
              </a:ln>
            </p:spPr>
            <p:txBody>
              <a:bodyPr/>
              <a:lstStyle/>
              <a:p>
                <a:pPr eaLnBrk="0" hangingPunct="0"/>
                <a:endParaRPr lang="en-US"/>
              </a:p>
            </p:txBody>
          </p:sp>
          <p:sp>
            <p:nvSpPr>
              <p:cNvPr id="33017" name="Freeform 203"/>
              <p:cNvSpPr>
                <a:spLocks noEditPoints="1"/>
              </p:cNvSpPr>
              <p:nvPr/>
            </p:nvSpPr>
            <p:spPr bwMode="auto">
              <a:xfrm>
                <a:off x="368" y="597"/>
                <a:ext cx="4846" cy="234"/>
              </a:xfrm>
              <a:custGeom>
                <a:avLst/>
                <a:gdLst>
                  <a:gd name="T0" fmla="*/ 0 w 21307"/>
                  <a:gd name="T1" fmla="*/ 0 h 1027"/>
                  <a:gd name="T2" fmla="*/ 0 w 21307"/>
                  <a:gd name="T3" fmla="*/ 0 h 1027"/>
                  <a:gd name="T4" fmla="*/ 0 w 21307"/>
                  <a:gd name="T5" fmla="*/ 0 h 1027"/>
                  <a:gd name="T6" fmla="*/ 0 w 21307"/>
                  <a:gd name="T7" fmla="*/ 0 h 1027"/>
                  <a:gd name="T8" fmla="*/ 0 w 21307"/>
                  <a:gd name="T9" fmla="*/ 0 h 1027"/>
                  <a:gd name="T10" fmla="*/ 0 w 21307"/>
                  <a:gd name="T11" fmla="*/ 0 h 1027"/>
                  <a:gd name="T12" fmla="*/ 0 w 21307"/>
                  <a:gd name="T13" fmla="*/ 0 h 1027"/>
                  <a:gd name="T14" fmla="*/ 0 w 21307"/>
                  <a:gd name="T15" fmla="*/ 0 h 1027"/>
                  <a:gd name="T16" fmla="*/ 0 w 21307"/>
                  <a:gd name="T17" fmla="*/ 0 h 1027"/>
                  <a:gd name="T18" fmla="*/ 0 w 21307"/>
                  <a:gd name="T19" fmla="*/ 0 h 1027"/>
                  <a:gd name="T20" fmla="*/ 0 w 21307"/>
                  <a:gd name="T21" fmla="*/ 0 h 1027"/>
                  <a:gd name="T22" fmla="*/ 0 w 21307"/>
                  <a:gd name="T23" fmla="*/ 0 h 1027"/>
                  <a:gd name="T24" fmla="*/ 0 w 21307"/>
                  <a:gd name="T25" fmla="*/ 0 h 1027"/>
                  <a:gd name="T26" fmla="*/ 0 w 21307"/>
                  <a:gd name="T27" fmla="*/ 0 h 1027"/>
                  <a:gd name="T28" fmla="*/ 0 w 21307"/>
                  <a:gd name="T29" fmla="*/ 0 h 1027"/>
                  <a:gd name="T30" fmla="*/ 0 w 21307"/>
                  <a:gd name="T31" fmla="*/ 0 h 1027"/>
                  <a:gd name="T32" fmla="*/ 0 w 21307"/>
                  <a:gd name="T33" fmla="*/ 0 h 1027"/>
                  <a:gd name="T34" fmla="*/ 0 w 21307"/>
                  <a:gd name="T35" fmla="*/ 0 h 10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07"/>
                  <a:gd name="T55" fmla="*/ 0 h 1027"/>
                  <a:gd name="T56" fmla="*/ 21307 w 21307"/>
                  <a:gd name="T57" fmla="*/ 1027 h 10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07" h="1027">
                    <a:moveTo>
                      <a:pt x="0" y="16"/>
                    </a:moveTo>
                    <a:cubicBezTo>
                      <a:pt x="0" y="7"/>
                      <a:pt x="8" y="0"/>
                      <a:pt x="17" y="0"/>
                    </a:cubicBezTo>
                    <a:lnTo>
                      <a:pt x="21290" y="0"/>
                    </a:lnTo>
                    <a:cubicBezTo>
                      <a:pt x="21300" y="0"/>
                      <a:pt x="21307" y="7"/>
                      <a:pt x="21307" y="16"/>
                    </a:cubicBezTo>
                    <a:lnTo>
                      <a:pt x="21307" y="1010"/>
                    </a:lnTo>
                    <a:cubicBezTo>
                      <a:pt x="21307" y="1019"/>
                      <a:pt x="21300" y="1027"/>
                      <a:pt x="21290" y="1027"/>
                    </a:cubicBezTo>
                    <a:lnTo>
                      <a:pt x="17" y="1027"/>
                    </a:lnTo>
                    <a:cubicBezTo>
                      <a:pt x="8" y="1027"/>
                      <a:pt x="0" y="1019"/>
                      <a:pt x="0" y="1010"/>
                    </a:cubicBezTo>
                    <a:lnTo>
                      <a:pt x="0" y="16"/>
                    </a:lnTo>
                    <a:close/>
                    <a:moveTo>
                      <a:pt x="33" y="1010"/>
                    </a:moveTo>
                    <a:lnTo>
                      <a:pt x="17" y="994"/>
                    </a:lnTo>
                    <a:lnTo>
                      <a:pt x="21290" y="994"/>
                    </a:lnTo>
                    <a:lnTo>
                      <a:pt x="21274" y="1010"/>
                    </a:lnTo>
                    <a:lnTo>
                      <a:pt x="21274" y="16"/>
                    </a:lnTo>
                    <a:lnTo>
                      <a:pt x="21290" y="33"/>
                    </a:lnTo>
                    <a:lnTo>
                      <a:pt x="17" y="33"/>
                    </a:lnTo>
                    <a:lnTo>
                      <a:pt x="33" y="16"/>
                    </a:lnTo>
                    <a:lnTo>
                      <a:pt x="33" y="1010"/>
                    </a:lnTo>
                    <a:close/>
                  </a:path>
                </a:pathLst>
              </a:custGeom>
              <a:solidFill>
                <a:srgbClr val="000000"/>
              </a:solidFill>
              <a:ln w="0">
                <a:solidFill>
                  <a:srgbClr val="000000"/>
                </a:solidFill>
                <a:round/>
                <a:headEnd/>
                <a:tailEnd/>
              </a:ln>
            </p:spPr>
            <p:txBody>
              <a:bodyPr/>
              <a:lstStyle/>
              <a:p>
                <a:pPr eaLnBrk="0" hangingPunct="0"/>
                <a:endParaRPr lang="en-US"/>
              </a:p>
            </p:txBody>
          </p:sp>
          <p:sp>
            <p:nvSpPr>
              <p:cNvPr id="33018" name="Rectangle 204"/>
              <p:cNvSpPr>
                <a:spLocks noChangeArrowheads="1"/>
              </p:cNvSpPr>
              <p:nvPr/>
            </p:nvSpPr>
            <p:spPr bwMode="auto">
              <a:xfrm>
                <a:off x="434" y="602"/>
                <a:ext cx="845"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PURPOSE STATEMENT: </a:t>
                </a:r>
                <a:endParaRPr lang="en-US"/>
              </a:p>
            </p:txBody>
          </p:sp>
          <p:sp>
            <p:nvSpPr>
              <p:cNvPr id="33019" name="Rectangle 205"/>
              <p:cNvSpPr>
                <a:spLocks noChangeArrowheads="1"/>
              </p:cNvSpPr>
              <p:nvPr/>
            </p:nvSpPr>
            <p:spPr bwMode="auto">
              <a:xfrm>
                <a:off x="1518" y="602"/>
                <a:ext cx="3367"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To enable excluded poor and HIV/AIDS affected populations to increase their productivity and </a:t>
                </a:r>
                <a:endParaRPr lang="en-US"/>
              </a:p>
            </p:txBody>
          </p:sp>
        </p:grpSp>
        <p:sp>
          <p:nvSpPr>
            <p:cNvPr id="32790" name="Rectangle 207"/>
            <p:cNvSpPr>
              <a:spLocks noChangeArrowheads="1"/>
            </p:cNvSpPr>
            <p:nvPr/>
          </p:nvSpPr>
          <p:spPr bwMode="auto">
            <a:xfrm>
              <a:off x="1518" y="712"/>
              <a:ext cx="1985" cy="107"/>
            </a:xfrm>
            <a:prstGeom prst="rect">
              <a:avLst/>
            </a:prstGeom>
            <a:noFill/>
            <a:ln w="9525">
              <a:noFill/>
              <a:miter lim="800000"/>
              <a:headEnd/>
              <a:tailEnd/>
            </a:ln>
          </p:spPr>
          <p:txBody>
            <a:bodyPr wrap="none" lIns="0" tIns="0" rIns="0" bIns="0">
              <a:spAutoFit/>
            </a:bodyPr>
            <a:lstStyle/>
            <a:p>
              <a:pPr eaLnBrk="0" hangingPunct="0"/>
              <a:r>
                <a:rPr lang="en-US" sz="1100">
                  <a:solidFill>
                    <a:srgbClr val="404040"/>
                  </a:solidFill>
                  <a:latin typeface="Calibri" pitchFamily="34" charset="0"/>
                </a:rPr>
                <a:t>access to high value export, regional and local markets.</a:t>
              </a:r>
              <a:endParaRPr lang="en-US"/>
            </a:p>
          </p:txBody>
        </p:sp>
        <p:pic>
          <p:nvPicPr>
            <p:cNvPr id="32791" name="Picture 208"/>
            <p:cNvPicPr>
              <a:picLocks noChangeAspect="1" noChangeArrowheads="1"/>
            </p:cNvPicPr>
            <p:nvPr/>
          </p:nvPicPr>
          <p:blipFill>
            <a:blip r:embed="rId87"/>
            <a:srcRect/>
            <a:stretch>
              <a:fillRect/>
            </a:stretch>
          </p:blipFill>
          <p:spPr bwMode="auto">
            <a:xfrm>
              <a:off x="2512" y="1351"/>
              <a:ext cx="875" cy="334"/>
            </a:xfrm>
            <a:prstGeom prst="rect">
              <a:avLst/>
            </a:prstGeom>
            <a:noFill/>
            <a:ln w="9525">
              <a:noFill/>
              <a:miter lim="800000"/>
              <a:headEnd/>
              <a:tailEnd/>
            </a:ln>
          </p:spPr>
        </p:pic>
        <p:pic>
          <p:nvPicPr>
            <p:cNvPr id="32792" name="Picture 209"/>
            <p:cNvPicPr>
              <a:picLocks noChangeAspect="1" noChangeArrowheads="1"/>
            </p:cNvPicPr>
            <p:nvPr/>
          </p:nvPicPr>
          <p:blipFill>
            <a:blip r:embed="rId88"/>
            <a:srcRect/>
            <a:stretch>
              <a:fillRect/>
            </a:stretch>
          </p:blipFill>
          <p:spPr bwMode="auto">
            <a:xfrm>
              <a:off x="2512" y="1351"/>
              <a:ext cx="875" cy="334"/>
            </a:xfrm>
            <a:prstGeom prst="rect">
              <a:avLst/>
            </a:prstGeom>
            <a:noFill/>
            <a:ln w="9525">
              <a:noFill/>
              <a:miter lim="800000"/>
              <a:headEnd/>
              <a:tailEnd/>
            </a:ln>
          </p:spPr>
        </p:pic>
        <p:pic>
          <p:nvPicPr>
            <p:cNvPr id="32793" name="Picture 210"/>
            <p:cNvPicPr>
              <a:picLocks noChangeAspect="1" noChangeArrowheads="1"/>
            </p:cNvPicPr>
            <p:nvPr/>
          </p:nvPicPr>
          <p:blipFill>
            <a:blip r:embed="rId27"/>
            <a:srcRect/>
            <a:stretch>
              <a:fillRect/>
            </a:stretch>
          </p:blipFill>
          <p:spPr bwMode="auto">
            <a:xfrm>
              <a:off x="2541" y="1370"/>
              <a:ext cx="813" cy="273"/>
            </a:xfrm>
            <a:prstGeom prst="rect">
              <a:avLst/>
            </a:prstGeom>
            <a:noFill/>
            <a:ln w="9525">
              <a:noFill/>
              <a:miter lim="800000"/>
              <a:headEnd/>
              <a:tailEnd/>
            </a:ln>
          </p:spPr>
        </p:pic>
        <p:sp>
          <p:nvSpPr>
            <p:cNvPr id="32794" name="Freeform 211"/>
            <p:cNvSpPr>
              <a:spLocks noEditPoints="1"/>
            </p:cNvSpPr>
            <p:nvPr/>
          </p:nvSpPr>
          <p:spPr bwMode="auto">
            <a:xfrm>
              <a:off x="2539" y="1366"/>
              <a:ext cx="819" cy="280"/>
            </a:xfrm>
            <a:custGeom>
              <a:avLst/>
              <a:gdLst>
                <a:gd name="T0" fmla="*/ 0 w 7207"/>
                <a:gd name="T1" fmla="*/ 0 h 2452"/>
                <a:gd name="T2" fmla="*/ 0 w 7207"/>
                <a:gd name="T3" fmla="*/ 0 h 2452"/>
                <a:gd name="T4" fmla="*/ 0 w 7207"/>
                <a:gd name="T5" fmla="*/ 0 h 2452"/>
                <a:gd name="T6" fmla="*/ 0 w 7207"/>
                <a:gd name="T7" fmla="*/ 0 h 2452"/>
                <a:gd name="T8" fmla="*/ 0 w 7207"/>
                <a:gd name="T9" fmla="*/ 0 h 2452"/>
                <a:gd name="T10" fmla="*/ 0 w 7207"/>
                <a:gd name="T11" fmla="*/ 0 h 2452"/>
                <a:gd name="T12" fmla="*/ 0 w 7207"/>
                <a:gd name="T13" fmla="*/ 0 h 2452"/>
                <a:gd name="T14" fmla="*/ 0 w 7207"/>
                <a:gd name="T15" fmla="*/ 0 h 2452"/>
                <a:gd name="T16" fmla="*/ 0 w 7207"/>
                <a:gd name="T17" fmla="*/ 0 h 2452"/>
                <a:gd name="T18" fmla="*/ 0 w 7207"/>
                <a:gd name="T19" fmla="*/ 0 h 2452"/>
                <a:gd name="T20" fmla="*/ 0 w 7207"/>
                <a:gd name="T21" fmla="*/ 0 h 2452"/>
                <a:gd name="T22" fmla="*/ 0 w 7207"/>
                <a:gd name="T23" fmla="*/ 0 h 2452"/>
                <a:gd name="T24" fmla="*/ 0 w 7207"/>
                <a:gd name="T25" fmla="*/ 0 h 2452"/>
                <a:gd name="T26" fmla="*/ 0 w 7207"/>
                <a:gd name="T27" fmla="*/ 0 h 2452"/>
                <a:gd name="T28" fmla="*/ 0 w 7207"/>
                <a:gd name="T29" fmla="*/ 0 h 2452"/>
                <a:gd name="T30" fmla="*/ 0 w 7207"/>
                <a:gd name="T31" fmla="*/ 0 h 2452"/>
                <a:gd name="T32" fmla="*/ 0 w 7207"/>
                <a:gd name="T33" fmla="*/ 0 h 2452"/>
                <a:gd name="T34" fmla="*/ 0 w 7207"/>
                <a:gd name="T35" fmla="*/ 0 h 2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7"/>
                <a:gd name="T55" fmla="*/ 0 h 2452"/>
                <a:gd name="T56" fmla="*/ 7207 w 7207"/>
                <a:gd name="T57" fmla="*/ 2452 h 2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7" h="2452">
                  <a:moveTo>
                    <a:pt x="0" y="33"/>
                  </a:moveTo>
                  <a:cubicBezTo>
                    <a:pt x="0" y="15"/>
                    <a:pt x="14" y="0"/>
                    <a:pt x="33" y="0"/>
                  </a:cubicBezTo>
                  <a:lnTo>
                    <a:pt x="7174" y="0"/>
                  </a:lnTo>
                  <a:cubicBezTo>
                    <a:pt x="7192" y="0"/>
                    <a:pt x="7207" y="15"/>
                    <a:pt x="7207" y="33"/>
                  </a:cubicBezTo>
                  <a:lnTo>
                    <a:pt x="7207" y="2419"/>
                  </a:lnTo>
                  <a:cubicBezTo>
                    <a:pt x="7207" y="2437"/>
                    <a:pt x="7192" y="2452"/>
                    <a:pt x="7174" y="2452"/>
                  </a:cubicBezTo>
                  <a:lnTo>
                    <a:pt x="33" y="2452"/>
                  </a:lnTo>
                  <a:cubicBezTo>
                    <a:pt x="14" y="2452"/>
                    <a:pt x="0" y="2437"/>
                    <a:pt x="0" y="2419"/>
                  </a:cubicBezTo>
                  <a:lnTo>
                    <a:pt x="0" y="33"/>
                  </a:lnTo>
                  <a:close/>
                  <a:moveTo>
                    <a:pt x="66" y="2419"/>
                  </a:moveTo>
                  <a:lnTo>
                    <a:pt x="33" y="2385"/>
                  </a:lnTo>
                  <a:lnTo>
                    <a:pt x="7174" y="2385"/>
                  </a:lnTo>
                  <a:lnTo>
                    <a:pt x="7140" y="2419"/>
                  </a:lnTo>
                  <a:lnTo>
                    <a:pt x="7140" y="33"/>
                  </a:lnTo>
                  <a:lnTo>
                    <a:pt x="7174" y="66"/>
                  </a:lnTo>
                  <a:lnTo>
                    <a:pt x="33" y="66"/>
                  </a:lnTo>
                  <a:lnTo>
                    <a:pt x="66" y="33"/>
                  </a:lnTo>
                  <a:lnTo>
                    <a:pt x="66" y="2419"/>
                  </a:lnTo>
                  <a:close/>
                </a:path>
              </a:pathLst>
            </a:custGeom>
            <a:solidFill>
              <a:srgbClr val="46AAC5"/>
            </a:solidFill>
            <a:ln w="0">
              <a:solidFill>
                <a:srgbClr val="46AAC5"/>
              </a:solidFill>
              <a:round/>
              <a:headEnd/>
              <a:tailEnd/>
            </a:ln>
          </p:spPr>
          <p:txBody>
            <a:bodyPr/>
            <a:lstStyle/>
            <a:p>
              <a:pPr eaLnBrk="0" hangingPunct="0"/>
              <a:endParaRPr lang="en-US"/>
            </a:p>
          </p:txBody>
        </p:sp>
        <p:sp>
          <p:nvSpPr>
            <p:cNvPr id="32795" name="Rectangle 212"/>
            <p:cNvSpPr>
              <a:spLocks noChangeArrowheads="1"/>
            </p:cNvSpPr>
            <p:nvPr/>
          </p:nvSpPr>
          <p:spPr bwMode="auto">
            <a:xfrm>
              <a:off x="2640" y="1440"/>
              <a:ext cx="617" cy="107"/>
            </a:xfrm>
            <a:prstGeom prst="rect">
              <a:avLst/>
            </a:prstGeom>
            <a:noFill/>
            <a:ln w="9525">
              <a:noFill/>
              <a:miter lim="800000"/>
              <a:headEnd/>
              <a:tailEnd/>
            </a:ln>
          </p:spPr>
          <p:txBody>
            <a:bodyPr wrap="none" lIns="0" tIns="0" rIns="0" bIns="0">
              <a:spAutoFit/>
            </a:bodyPr>
            <a:lstStyle/>
            <a:p>
              <a:pPr eaLnBrk="0" hangingPunct="0"/>
              <a:r>
                <a:rPr lang="en-US" sz="1100" b="1">
                  <a:solidFill>
                    <a:srgbClr val="404040"/>
                  </a:solidFill>
                  <a:latin typeface="Calibri" pitchFamily="34" charset="0"/>
                </a:rPr>
                <a:t>Improved Health</a:t>
              </a:r>
              <a:endParaRPr lang="en-US"/>
            </a:p>
          </p:txBody>
        </p:sp>
        <p:sp>
          <p:nvSpPr>
            <p:cNvPr id="32796" name="Freeform 213"/>
            <p:cNvSpPr>
              <a:spLocks noEditPoints="1"/>
            </p:cNvSpPr>
            <p:nvPr/>
          </p:nvSpPr>
          <p:spPr bwMode="auto">
            <a:xfrm>
              <a:off x="2875" y="1144"/>
              <a:ext cx="61" cy="226"/>
            </a:xfrm>
            <a:custGeom>
              <a:avLst/>
              <a:gdLst>
                <a:gd name="T0" fmla="*/ 0 w 539"/>
                <a:gd name="T1" fmla="*/ 0 h 1988"/>
                <a:gd name="T2" fmla="*/ 0 w 539"/>
                <a:gd name="T3" fmla="*/ 0 h 1988"/>
                <a:gd name="T4" fmla="*/ 0 w 539"/>
                <a:gd name="T5" fmla="*/ 0 h 1988"/>
                <a:gd name="T6" fmla="*/ 0 w 539"/>
                <a:gd name="T7" fmla="*/ 0 h 1988"/>
                <a:gd name="T8" fmla="*/ 0 w 539"/>
                <a:gd name="T9" fmla="*/ 0 h 1988"/>
                <a:gd name="T10" fmla="*/ 0 w 539"/>
                <a:gd name="T11" fmla="*/ 0 h 1988"/>
                <a:gd name="T12" fmla="*/ 0 w 539"/>
                <a:gd name="T13" fmla="*/ 0 h 1988"/>
                <a:gd name="T14" fmla="*/ 0 w 539"/>
                <a:gd name="T15" fmla="*/ 0 h 1988"/>
                <a:gd name="T16" fmla="*/ 0 w 539"/>
                <a:gd name="T17" fmla="*/ 0 h 1988"/>
                <a:gd name="T18" fmla="*/ 0 w 539"/>
                <a:gd name="T19" fmla="*/ 0 h 1988"/>
                <a:gd name="T20" fmla="*/ 0 w 539"/>
                <a:gd name="T21" fmla="*/ 0 h 1988"/>
                <a:gd name="T22" fmla="*/ 0 w 539"/>
                <a:gd name="T23" fmla="*/ 0 h 1988"/>
                <a:gd name="T24" fmla="*/ 0 w 539"/>
                <a:gd name="T25" fmla="*/ 0 h 1988"/>
                <a:gd name="T26" fmla="*/ 0 w 539"/>
                <a:gd name="T27" fmla="*/ 0 h 1988"/>
                <a:gd name="T28" fmla="*/ 0 w 539"/>
                <a:gd name="T29" fmla="*/ 0 h 19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9"/>
                <a:gd name="T46" fmla="*/ 0 h 1988"/>
                <a:gd name="T47" fmla="*/ 539 w 539"/>
                <a:gd name="T48" fmla="*/ 1988 h 19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9" h="1988">
                  <a:moveTo>
                    <a:pt x="224" y="1988"/>
                  </a:moveTo>
                  <a:lnTo>
                    <a:pt x="240" y="65"/>
                  </a:lnTo>
                  <a:lnTo>
                    <a:pt x="306" y="66"/>
                  </a:lnTo>
                  <a:lnTo>
                    <a:pt x="290" y="1988"/>
                  </a:lnTo>
                  <a:lnTo>
                    <a:pt x="224" y="1988"/>
                  </a:lnTo>
                  <a:close/>
                  <a:moveTo>
                    <a:pt x="9" y="444"/>
                  </a:moveTo>
                  <a:lnTo>
                    <a:pt x="273" y="0"/>
                  </a:lnTo>
                  <a:lnTo>
                    <a:pt x="530" y="449"/>
                  </a:lnTo>
                  <a:cubicBezTo>
                    <a:pt x="539" y="465"/>
                    <a:pt x="534" y="485"/>
                    <a:pt x="518" y="494"/>
                  </a:cubicBezTo>
                  <a:cubicBezTo>
                    <a:pt x="502" y="503"/>
                    <a:pt x="482" y="498"/>
                    <a:pt x="473" y="482"/>
                  </a:cubicBezTo>
                  <a:lnTo>
                    <a:pt x="244" y="82"/>
                  </a:lnTo>
                  <a:lnTo>
                    <a:pt x="301" y="83"/>
                  </a:lnTo>
                  <a:lnTo>
                    <a:pt x="66" y="478"/>
                  </a:lnTo>
                  <a:cubicBezTo>
                    <a:pt x="57" y="494"/>
                    <a:pt x="36" y="499"/>
                    <a:pt x="21" y="490"/>
                  </a:cubicBezTo>
                  <a:cubicBezTo>
                    <a:pt x="5" y="480"/>
                    <a:pt x="0" y="460"/>
                    <a:pt x="9" y="444"/>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2797" name="Picture 214"/>
            <p:cNvPicPr>
              <a:picLocks noChangeAspect="1" noChangeArrowheads="1"/>
            </p:cNvPicPr>
            <p:nvPr/>
          </p:nvPicPr>
          <p:blipFill>
            <a:blip r:embed="rId89"/>
            <a:srcRect/>
            <a:stretch>
              <a:fillRect/>
            </a:stretch>
          </p:blipFill>
          <p:spPr bwMode="auto">
            <a:xfrm>
              <a:off x="341" y="1668"/>
              <a:ext cx="561" cy="378"/>
            </a:xfrm>
            <a:prstGeom prst="rect">
              <a:avLst/>
            </a:prstGeom>
            <a:noFill/>
            <a:ln w="9525">
              <a:noFill/>
              <a:miter lim="800000"/>
              <a:headEnd/>
              <a:tailEnd/>
            </a:ln>
          </p:spPr>
        </p:pic>
        <p:pic>
          <p:nvPicPr>
            <p:cNvPr id="32798" name="Picture 215"/>
            <p:cNvPicPr>
              <a:picLocks noChangeAspect="1" noChangeArrowheads="1"/>
            </p:cNvPicPr>
            <p:nvPr/>
          </p:nvPicPr>
          <p:blipFill>
            <a:blip r:embed="rId90"/>
            <a:srcRect/>
            <a:stretch>
              <a:fillRect/>
            </a:stretch>
          </p:blipFill>
          <p:spPr bwMode="auto">
            <a:xfrm>
              <a:off x="341" y="1668"/>
              <a:ext cx="561" cy="378"/>
            </a:xfrm>
            <a:prstGeom prst="rect">
              <a:avLst/>
            </a:prstGeom>
            <a:noFill/>
            <a:ln w="9525">
              <a:noFill/>
              <a:miter lim="800000"/>
              <a:headEnd/>
              <a:tailEnd/>
            </a:ln>
          </p:spPr>
        </p:pic>
        <p:pic>
          <p:nvPicPr>
            <p:cNvPr id="32799" name="Picture 216"/>
            <p:cNvPicPr>
              <a:picLocks noChangeAspect="1" noChangeArrowheads="1"/>
            </p:cNvPicPr>
            <p:nvPr/>
          </p:nvPicPr>
          <p:blipFill>
            <a:blip r:embed="rId91"/>
            <a:srcRect/>
            <a:stretch>
              <a:fillRect/>
            </a:stretch>
          </p:blipFill>
          <p:spPr bwMode="auto">
            <a:xfrm>
              <a:off x="383" y="1692"/>
              <a:ext cx="493" cy="303"/>
            </a:xfrm>
            <a:prstGeom prst="rect">
              <a:avLst/>
            </a:prstGeom>
            <a:noFill/>
            <a:ln w="9525">
              <a:noFill/>
              <a:miter lim="800000"/>
              <a:headEnd/>
              <a:tailEnd/>
            </a:ln>
          </p:spPr>
        </p:pic>
        <p:pic>
          <p:nvPicPr>
            <p:cNvPr id="32800" name="Picture 217"/>
            <p:cNvPicPr>
              <a:picLocks noChangeAspect="1" noChangeArrowheads="1"/>
            </p:cNvPicPr>
            <p:nvPr/>
          </p:nvPicPr>
          <p:blipFill>
            <a:blip r:embed="rId92"/>
            <a:srcRect/>
            <a:stretch>
              <a:fillRect/>
            </a:stretch>
          </p:blipFill>
          <p:spPr bwMode="auto">
            <a:xfrm>
              <a:off x="383" y="1692"/>
              <a:ext cx="493" cy="303"/>
            </a:xfrm>
            <a:prstGeom prst="rect">
              <a:avLst/>
            </a:prstGeom>
            <a:noFill/>
            <a:ln w="9525">
              <a:noFill/>
              <a:miter lim="800000"/>
              <a:headEnd/>
              <a:tailEnd/>
            </a:ln>
          </p:spPr>
        </p:pic>
        <p:pic>
          <p:nvPicPr>
            <p:cNvPr id="32801" name="Picture 218"/>
            <p:cNvPicPr>
              <a:picLocks noChangeAspect="1" noChangeArrowheads="1"/>
            </p:cNvPicPr>
            <p:nvPr/>
          </p:nvPicPr>
          <p:blipFill>
            <a:blip r:embed="rId93"/>
            <a:srcRect/>
            <a:stretch>
              <a:fillRect/>
            </a:stretch>
          </p:blipFill>
          <p:spPr bwMode="auto">
            <a:xfrm>
              <a:off x="370" y="1687"/>
              <a:ext cx="499" cy="315"/>
            </a:xfrm>
            <a:prstGeom prst="rect">
              <a:avLst/>
            </a:prstGeom>
            <a:noFill/>
            <a:ln w="9525">
              <a:noFill/>
              <a:miter lim="800000"/>
              <a:headEnd/>
              <a:tailEnd/>
            </a:ln>
          </p:spPr>
        </p:pic>
        <p:sp>
          <p:nvSpPr>
            <p:cNvPr id="32802" name="Freeform 219"/>
            <p:cNvSpPr>
              <a:spLocks noEditPoints="1"/>
            </p:cNvSpPr>
            <p:nvPr/>
          </p:nvSpPr>
          <p:spPr bwMode="auto">
            <a:xfrm>
              <a:off x="368" y="1683"/>
              <a:ext cx="505" cy="323"/>
            </a:xfrm>
            <a:custGeom>
              <a:avLst/>
              <a:gdLst>
                <a:gd name="T0" fmla="*/ 0 w 4440"/>
                <a:gd name="T1" fmla="*/ 0 h 2834"/>
                <a:gd name="T2" fmla="*/ 0 w 4440"/>
                <a:gd name="T3" fmla="*/ 0 h 2834"/>
                <a:gd name="T4" fmla="*/ 0 w 4440"/>
                <a:gd name="T5" fmla="*/ 0 h 2834"/>
                <a:gd name="T6" fmla="*/ 0 w 4440"/>
                <a:gd name="T7" fmla="*/ 0 h 2834"/>
                <a:gd name="T8" fmla="*/ 0 w 4440"/>
                <a:gd name="T9" fmla="*/ 0 h 2834"/>
                <a:gd name="T10" fmla="*/ 0 w 4440"/>
                <a:gd name="T11" fmla="*/ 0 h 2834"/>
                <a:gd name="T12" fmla="*/ 0 w 4440"/>
                <a:gd name="T13" fmla="*/ 0 h 2834"/>
                <a:gd name="T14" fmla="*/ 0 w 4440"/>
                <a:gd name="T15" fmla="*/ 0 h 2834"/>
                <a:gd name="T16" fmla="*/ 0 w 4440"/>
                <a:gd name="T17" fmla="*/ 0 h 2834"/>
                <a:gd name="T18" fmla="*/ 0 w 4440"/>
                <a:gd name="T19" fmla="*/ 0 h 2834"/>
                <a:gd name="T20" fmla="*/ 0 w 4440"/>
                <a:gd name="T21" fmla="*/ 0 h 2834"/>
                <a:gd name="T22" fmla="*/ 0 w 4440"/>
                <a:gd name="T23" fmla="*/ 0 h 2834"/>
                <a:gd name="T24" fmla="*/ 0 w 4440"/>
                <a:gd name="T25" fmla="*/ 0 h 2834"/>
                <a:gd name="T26" fmla="*/ 0 w 4440"/>
                <a:gd name="T27" fmla="*/ 0 h 2834"/>
                <a:gd name="T28" fmla="*/ 0 w 4440"/>
                <a:gd name="T29" fmla="*/ 0 h 2834"/>
                <a:gd name="T30" fmla="*/ 0 w 4440"/>
                <a:gd name="T31" fmla="*/ 0 h 2834"/>
                <a:gd name="T32" fmla="*/ 0 w 4440"/>
                <a:gd name="T33" fmla="*/ 0 h 2834"/>
                <a:gd name="T34" fmla="*/ 0 w 4440"/>
                <a:gd name="T35" fmla="*/ 0 h 28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40"/>
                <a:gd name="T55" fmla="*/ 0 h 2834"/>
                <a:gd name="T56" fmla="*/ 4440 w 4440"/>
                <a:gd name="T57" fmla="*/ 2834 h 28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40" h="2834">
                  <a:moveTo>
                    <a:pt x="0" y="33"/>
                  </a:moveTo>
                  <a:cubicBezTo>
                    <a:pt x="0" y="15"/>
                    <a:pt x="15" y="0"/>
                    <a:pt x="33" y="0"/>
                  </a:cubicBezTo>
                  <a:lnTo>
                    <a:pt x="4407" y="0"/>
                  </a:lnTo>
                  <a:cubicBezTo>
                    <a:pt x="4425" y="0"/>
                    <a:pt x="4440" y="15"/>
                    <a:pt x="4440" y="33"/>
                  </a:cubicBezTo>
                  <a:lnTo>
                    <a:pt x="4440" y="2800"/>
                  </a:lnTo>
                  <a:cubicBezTo>
                    <a:pt x="4440" y="2819"/>
                    <a:pt x="4425" y="2834"/>
                    <a:pt x="4407" y="2834"/>
                  </a:cubicBezTo>
                  <a:lnTo>
                    <a:pt x="33" y="2834"/>
                  </a:lnTo>
                  <a:cubicBezTo>
                    <a:pt x="15" y="2834"/>
                    <a:pt x="0" y="2819"/>
                    <a:pt x="0" y="2800"/>
                  </a:cubicBezTo>
                  <a:lnTo>
                    <a:pt x="0" y="33"/>
                  </a:lnTo>
                  <a:close/>
                  <a:moveTo>
                    <a:pt x="66" y="2800"/>
                  </a:moveTo>
                  <a:lnTo>
                    <a:pt x="33" y="2767"/>
                  </a:lnTo>
                  <a:lnTo>
                    <a:pt x="4407" y="2767"/>
                  </a:lnTo>
                  <a:lnTo>
                    <a:pt x="4374" y="2800"/>
                  </a:lnTo>
                  <a:lnTo>
                    <a:pt x="4374" y="33"/>
                  </a:lnTo>
                  <a:lnTo>
                    <a:pt x="4407" y="66"/>
                  </a:lnTo>
                  <a:lnTo>
                    <a:pt x="33" y="66"/>
                  </a:lnTo>
                  <a:lnTo>
                    <a:pt x="66" y="33"/>
                  </a:lnTo>
                  <a:lnTo>
                    <a:pt x="66" y="2800"/>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03" name="Rectangle 220"/>
            <p:cNvSpPr>
              <a:spLocks noChangeArrowheads="1"/>
            </p:cNvSpPr>
            <p:nvPr/>
          </p:nvSpPr>
          <p:spPr bwMode="auto">
            <a:xfrm>
              <a:off x="451" y="1727"/>
              <a:ext cx="33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high quality </a:t>
              </a:r>
              <a:endParaRPr lang="en-US"/>
            </a:p>
          </p:txBody>
        </p:sp>
        <p:sp>
          <p:nvSpPr>
            <p:cNvPr id="32804" name="Rectangle 221"/>
            <p:cNvSpPr>
              <a:spLocks noChangeArrowheads="1"/>
            </p:cNvSpPr>
            <p:nvPr/>
          </p:nvSpPr>
          <p:spPr bwMode="auto">
            <a:xfrm>
              <a:off x="480" y="1801"/>
              <a:ext cx="357" cy="87"/>
            </a:xfrm>
            <a:prstGeom prst="rect">
              <a:avLst/>
            </a:prstGeom>
            <a:noFill/>
            <a:ln w="9525">
              <a:noFill/>
              <a:miter lim="800000"/>
              <a:headEnd/>
              <a:tailEnd/>
            </a:ln>
          </p:spPr>
          <p:txBody>
            <a:bodyPr lIns="0" tIns="0" rIns="0" bIns="0">
              <a:spAutoFit/>
            </a:bodyPr>
            <a:lstStyle/>
            <a:p>
              <a:pPr eaLnBrk="0" hangingPunct="0"/>
              <a:r>
                <a:rPr lang="en-US" sz="900" b="1">
                  <a:solidFill>
                    <a:srgbClr val="404040"/>
                  </a:solidFill>
                  <a:latin typeface="Calibri" pitchFamily="34" charset="0"/>
                </a:rPr>
                <a:t>/ increased</a:t>
              </a:r>
              <a:endParaRPr lang="en-US"/>
            </a:p>
          </p:txBody>
        </p:sp>
        <p:sp>
          <p:nvSpPr>
            <p:cNvPr id="32805" name="Rectangle 222"/>
            <p:cNvSpPr>
              <a:spLocks noChangeArrowheads="1"/>
            </p:cNvSpPr>
            <p:nvPr/>
          </p:nvSpPr>
          <p:spPr bwMode="auto">
            <a:xfrm>
              <a:off x="516" y="1874"/>
              <a:ext cx="223" cy="87"/>
            </a:xfrm>
            <a:prstGeom prst="rect">
              <a:avLst/>
            </a:prstGeom>
            <a:noFill/>
            <a:ln w="9525">
              <a:noFill/>
              <a:miter lim="800000"/>
              <a:headEnd/>
              <a:tailEnd/>
            </a:ln>
          </p:spPr>
          <p:txBody>
            <a:bodyPr wrap="none" lIns="0" tIns="0" rIns="0" bIns="0">
              <a:spAutoFit/>
            </a:bodyPr>
            <a:lstStyle/>
            <a:p>
              <a:pPr eaLnBrk="0" hangingPunct="0"/>
              <a:r>
                <a:rPr lang="en-US" sz="900" b="1">
                  <a:solidFill>
                    <a:srgbClr val="404040"/>
                  </a:solidFill>
                  <a:latin typeface="Calibri" pitchFamily="34" charset="0"/>
                </a:rPr>
                <a:t>volume</a:t>
              </a:r>
              <a:endParaRPr lang="en-US"/>
            </a:p>
          </p:txBody>
        </p:sp>
        <p:sp>
          <p:nvSpPr>
            <p:cNvPr id="32806" name="Freeform 223"/>
            <p:cNvSpPr>
              <a:spLocks noEditPoints="1"/>
            </p:cNvSpPr>
            <p:nvPr/>
          </p:nvSpPr>
          <p:spPr bwMode="auto">
            <a:xfrm>
              <a:off x="657" y="2004"/>
              <a:ext cx="62" cy="92"/>
            </a:xfrm>
            <a:custGeom>
              <a:avLst/>
              <a:gdLst>
                <a:gd name="T0" fmla="*/ 0 w 540"/>
                <a:gd name="T1" fmla="*/ 0 h 804"/>
                <a:gd name="T2" fmla="*/ 0 w 540"/>
                <a:gd name="T3" fmla="*/ 0 h 804"/>
                <a:gd name="T4" fmla="*/ 0 w 540"/>
                <a:gd name="T5" fmla="*/ 0 h 804"/>
                <a:gd name="T6" fmla="*/ 0 w 540"/>
                <a:gd name="T7" fmla="*/ 0 h 804"/>
                <a:gd name="T8" fmla="*/ 0 w 540"/>
                <a:gd name="T9" fmla="*/ 0 h 804"/>
                <a:gd name="T10" fmla="*/ 0 w 540"/>
                <a:gd name="T11" fmla="*/ 0 h 804"/>
                <a:gd name="T12" fmla="*/ 0 w 540"/>
                <a:gd name="T13" fmla="*/ 0 h 804"/>
                <a:gd name="T14" fmla="*/ 0 w 540"/>
                <a:gd name="T15" fmla="*/ 0 h 804"/>
                <a:gd name="T16" fmla="*/ 0 w 540"/>
                <a:gd name="T17" fmla="*/ 0 h 804"/>
                <a:gd name="T18" fmla="*/ 0 w 540"/>
                <a:gd name="T19" fmla="*/ 0 h 804"/>
                <a:gd name="T20" fmla="*/ 0 w 540"/>
                <a:gd name="T21" fmla="*/ 0 h 804"/>
                <a:gd name="T22" fmla="*/ 0 w 540"/>
                <a:gd name="T23" fmla="*/ 0 h 804"/>
                <a:gd name="T24" fmla="*/ 0 w 540"/>
                <a:gd name="T25" fmla="*/ 0 h 804"/>
                <a:gd name="T26" fmla="*/ 0 w 540"/>
                <a:gd name="T27" fmla="*/ 0 h 804"/>
                <a:gd name="T28" fmla="*/ 0 w 540"/>
                <a:gd name="T29" fmla="*/ 0 h 8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804"/>
                <a:gd name="T47" fmla="*/ 540 w 540"/>
                <a:gd name="T48" fmla="*/ 804 h 8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804">
                  <a:moveTo>
                    <a:pt x="233" y="803"/>
                  </a:moveTo>
                  <a:lnTo>
                    <a:pt x="241" y="66"/>
                  </a:lnTo>
                  <a:lnTo>
                    <a:pt x="307" y="66"/>
                  </a:lnTo>
                  <a:lnTo>
                    <a:pt x="299" y="804"/>
                  </a:lnTo>
                  <a:lnTo>
                    <a:pt x="233" y="803"/>
                  </a:lnTo>
                  <a:close/>
                  <a:moveTo>
                    <a:pt x="9" y="444"/>
                  </a:moveTo>
                  <a:lnTo>
                    <a:pt x="274" y="0"/>
                  </a:lnTo>
                  <a:lnTo>
                    <a:pt x="530" y="450"/>
                  </a:lnTo>
                  <a:cubicBezTo>
                    <a:pt x="540" y="465"/>
                    <a:pt x="534" y="486"/>
                    <a:pt x="518" y="495"/>
                  </a:cubicBezTo>
                  <a:cubicBezTo>
                    <a:pt x="502" y="504"/>
                    <a:pt x="482" y="498"/>
                    <a:pt x="473" y="482"/>
                  </a:cubicBezTo>
                  <a:lnTo>
                    <a:pt x="245" y="82"/>
                  </a:lnTo>
                  <a:lnTo>
                    <a:pt x="302" y="83"/>
                  </a:lnTo>
                  <a:lnTo>
                    <a:pt x="66" y="478"/>
                  </a:lnTo>
                  <a:cubicBezTo>
                    <a:pt x="57" y="494"/>
                    <a:pt x="36" y="499"/>
                    <a:pt x="21" y="490"/>
                  </a:cubicBezTo>
                  <a:cubicBezTo>
                    <a:pt x="5" y="480"/>
                    <a:pt x="0" y="460"/>
                    <a:pt x="9" y="444"/>
                  </a:cubicBezTo>
                  <a:close/>
                </a:path>
              </a:pathLst>
            </a:custGeom>
            <a:solidFill>
              <a:srgbClr val="4A7EBB"/>
            </a:solidFill>
            <a:ln w="0">
              <a:solidFill>
                <a:srgbClr val="4A7EBB"/>
              </a:solidFill>
              <a:round/>
              <a:headEnd/>
              <a:tailEnd/>
            </a:ln>
          </p:spPr>
          <p:txBody>
            <a:bodyPr/>
            <a:lstStyle/>
            <a:p>
              <a:pPr eaLnBrk="0" hangingPunct="0"/>
              <a:endParaRPr lang="en-US"/>
            </a:p>
          </p:txBody>
        </p:sp>
        <p:pic>
          <p:nvPicPr>
            <p:cNvPr id="32807" name="Picture 224"/>
            <p:cNvPicPr>
              <a:picLocks noChangeAspect="1" noChangeArrowheads="1"/>
            </p:cNvPicPr>
            <p:nvPr/>
          </p:nvPicPr>
          <p:blipFill>
            <a:blip r:embed="rId94"/>
            <a:srcRect/>
            <a:stretch>
              <a:fillRect/>
            </a:stretch>
          </p:blipFill>
          <p:spPr bwMode="auto">
            <a:xfrm>
              <a:off x="1833" y="2846"/>
              <a:ext cx="606" cy="424"/>
            </a:xfrm>
            <a:prstGeom prst="rect">
              <a:avLst/>
            </a:prstGeom>
            <a:noFill/>
            <a:ln w="9525">
              <a:noFill/>
              <a:miter lim="800000"/>
              <a:headEnd/>
              <a:tailEnd/>
            </a:ln>
          </p:spPr>
        </p:pic>
        <p:pic>
          <p:nvPicPr>
            <p:cNvPr id="32808" name="Picture 225"/>
            <p:cNvPicPr>
              <a:picLocks noChangeAspect="1" noChangeArrowheads="1"/>
            </p:cNvPicPr>
            <p:nvPr/>
          </p:nvPicPr>
          <p:blipFill>
            <a:blip r:embed="rId95"/>
            <a:srcRect/>
            <a:stretch>
              <a:fillRect/>
            </a:stretch>
          </p:blipFill>
          <p:spPr bwMode="auto">
            <a:xfrm>
              <a:off x="1833" y="2846"/>
              <a:ext cx="606" cy="424"/>
            </a:xfrm>
            <a:prstGeom prst="rect">
              <a:avLst/>
            </a:prstGeom>
            <a:noFill/>
            <a:ln w="9525">
              <a:noFill/>
              <a:miter lim="800000"/>
              <a:headEnd/>
              <a:tailEnd/>
            </a:ln>
          </p:spPr>
        </p:pic>
        <p:pic>
          <p:nvPicPr>
            <p:cNvPr id="32809" name="Picture 226"/>
            <p:cNvPicPr>
              <a:picLocks noChangeAspect="1" noChangeArrowheads="1"/>
            </p:cNvPicPr>
            <p:nvPr/>
          </p:nvPicPr>
          <p:blipFill>
            <a:blip r:embed="rId96"/>
            <a:srcRect/>
            <a:stretch>
              <a:fillRect/>
            </a:stretch>
          </p:blipFill>
          <p:spPr bwMode="auto">
            <a:xfrm>
              <a:off x="1881" y="2820"/>
              <a:ext cx="525" cy="448"/>
            </a:xfrm>
            <a:prstGeom prst="rect">
              <a:avLst/>
            </a:prstGeom>
            <a:noFill/>
            <a:ln w="9525">
              <a:noFill/>
              <a:miter lim="800000"/>
              <a:headEnd/>
              <a:tailEnd/>
            </a:ln>
          </p:spPr>
        </p:pic>
        <p:pic>
          <p:nvPicPr>
            <p:cNvPr id="32810" name="Picture 227"/>
            <p:cNvPicPr>
              <a:picLocks noChangeAspect="1" noChangeArrowheads="1"/>
            </p:cNvPicPr>
            <p:nvPr/>
          </p:nvPicPr>
          <p:blipFill>
            <a:blip r:embed="rId97"/>
            <a:srcRect/>
            <a:stretch>
              <a:fillRect/>
            </a:stretch>
          </p:blipFill>
          <p:spPr bwMode="auto">
            <a:xfrm>
              <a:off x="1881" y="2820"/>
              <a:ext cx="525" cy="448"/>
            </a:xfrm>
            <a:prstGeom prst="rect">
              <a:avLst/>
            </a:prstGeom>
            <a:noFill/>
            <a:ln w="9525">
              <a:noFill/>
              <a:miter lim="800000"/>
              <a:headEnd/>
              <a:tailEnd/>
            </a:ln>
          </p:spPr>
        </p:pic>
        <p:pic>
          <p:nvPicPr>
            <p:cNvPr id="32811" name="Picture 228"/>
            <p:cNvPicPr>
              <a:picLocks noChangeAspect="1" noChangeArrowheads="1"/>
            </p:cNvPicPr>
            <p:nvPr/>
          </p:nvPicPr>
          <p:blipFill>
            <a:blip r:embed="rId98"/>
            <a:srcRect/>
            <a:stretch>
              <a:fillRect/>
            </a:stretch>
          </p:blipFill>
          <p:spPr bwMode="auto">
            <a:xfrm>
              <a:off x="1864" y="2864"/>
              <a:ext cx="544" cy="362"/>
            </a:xfrm>
            <a:prstGeom prst="rect">
              <a:avLst/>
            </a:prstGeom>
            <a:noFill/>
            <a:ln w="9525">
              <a:noFill/>
              <a:miter lim="800000"/>
              <a:headEnd/>
              <a:tailEnd/>
            </a:ln>
          </p:spPr>
        </p:pic>
        <p:sp>
          <p:nvSpPr>
            <p:cNvPr id="32812" name="Freeform 229"/>
            <p:cNvSpPr>
              <a:spLocks noEditPoints="1"/>
            </p:cNvSpPr>
            <p:nvPr/>
          </p:nvSpPr>
          <p:spPr bwMode="auto">
            <a:xfrm>
              <a:off x="1861" y="2861"/>
              <a:ext cx="550" cy="369"/>
            </a:xfrm>
            <a:custGeom>
              <a:avLst/>
              <a:gdLst>
                <a:gd name="T0" fmla="*/ 0 w 4838"/>
                <a:gd name="T1" fmla="*/ 0 h 3247"/>
                <a:gd name="T2" fmla="*/ 0 w 4838"/>
                <a:gd name="T3" fmla="*/ 0 h 3247"/>
                <a:gd name="T4" fmla="*/ 0 w 4838"/>
                <a:gd name="T5" fmla="*/ 0 h 3247"/>
                <a:gd name="T6" fmla="*/ 0 w 4838"/>
                <a:gd name="T7" fmla="*/ 0 h 3247"/>
                <a:gd name="T8" fmla="*/ 0 w 4838"/>
                <a:gd name="T9" fmla="*/ 0 h 3247"/>
                <a:gd name="T10" fmla="*/ 0 w 4838"/>
                <a:gd name="T11" fmla="*/ 0 h 3247"/>
                <a:gd name="T12" fmla="*/ 0 w 4838"/>
                <a:gd name="T13" fmla="*/ 0 h 3247"/>
                <a:gd name="T14" fmla="*/ 0 w 4838"/>
                <a:gd name="T15" fmla="*/ 0 h 3247"/>
                <a:gd name="T16" fmla="*/ 0 w 4838"/>
                <a:gd name="T17" fmla="*/ 0 h 3247"/>
                <a:gd name="T18" fmla="*/ 0 w 4838"/>
                <a:gd name="T19" fmla="*/ 0 h 3247"/>
                <a:gd name="T20" fmla="*/ 0 w 4838"/>
                <a:gd name="T21" fmla="*/ 0 h 3247"/>
                <a:gd name="T22" fmla="*/ 0 w 4838"/>
                <a:gd name="T23" fmla="*/ 0 h 3247"/>
                <a:gd name="T24" fmla="*/ 0 w 4838"/>
                <a:gd name="T25" fmla="*/ 0 h 3247"/>
                <a:gd name="T26" fmla="*/ 0 w 4838"/>
                <a:gd name="T27" fmla="*/ 0 h 3247"/>
                <a:gd name="T28" fmla="*/ 0 w 4838"/>
                <a:gd name="T29" fmla="*/ 0 h 3247"/>
                <a:gd name="T30" fmla="*/ 0 w 4838"/>
                <a:gd name="T31" fmla="*/ 0 h 3247"/>
                <a:gd name="T32" fmla="*/ 0 w 4838"/>
                <a:gd name="T33" fmla="*/ 0 h 3247"/>
                <a:gd name="T34" fmla="*/ 0 w 4838"/>
                <a:gd name="T35" fmla="*/ 0 h 3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38"/>
                <a:gd name="T55" fmla="*/ 0 h 3247"/>
                <a:gd name="T56" fmla="*/ 4838 w 4838"/>
                <a:gd name="T57" fmla="*/ 3247 h 3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38" h="3247">
                  <a:moveTo>
                    <a:pt x="0" y="34"/>
                  </a:moveTo>
                  <a:cubicBezTo>
                    <a:pt x="0" y="15"/>
                    <a:pt x="15" y="0"/>
                    <a:pt x="33" y="0"/>
                  </a:cubicBezTo>
                  <a:lnTo>
                    <a:pt x="4805" y="0"/>
                  </a:lnTo>
                  <a:cubicBezTo>
                    <a:pt x="4823" y="0"/>
                    <a:pt x="4838" y="15"/>
                    <a:pt x="4838" y="34"/>
                  </a:cubicBezTo>
                  <a:lnTo>
                    <a:pt x="4838" y="3214"/>
                  </a:lnTo>
                  <a:cubicBezTo>
                    <a:pt x="4838" y="3233"/>
                    <a:pt x="4823" y="3247"/>
                    <a:pt x="4805" y="3247"/>
                  </a:cubicBezTo>
                  <a:lnTo>
                    <a:pt x="33" y="3247"/>
                  </a:lnTo>
                  <a:cubicBezTo>
                    <a:pt x="15" y="3247"/>
                    <a:pt x="0" y="3233"/>
                    <a:pt x="0" y="3214"/>
                  </a:cubicBezTo>
                  <a:lnTo>
                    <a:pt x="0" y="34"/>
                  </a:lnTo>
                  <a:close/>
                  <a:moveTo>
                    <a:pt x="66" y="3214"/>
                  </a:moveTo>
                  <a:lnTo>
                    <a:pt x="33" y="3181"/>
                  </a:lnTo>
                  <a:lnTo>
                    <a:pt x="4805" y="3181"/>
                  </a:lnTo>
                  <a:lnTo>
                    <a:pt x="4772" y="3214"/>
                  </a:lnTo>
                  <a:lnTo>
                    <a:pt x="4772" y="34"/>
                  </a:lnTo>
                  <a:lnTo>
                    <a:pt x="4805" y="67"/>
                  </a:lnTo>
                  <a:lnTo>
                    <a:pt x="33" y="67"/>
                  </a:lnTo>
                  <a:lnTo>
                    <a:pt x="66" y="34"/>
                  </a:lnTo>
                  <a:lnTo>
                    <a:pt x="66" y="3214"/>
                  </a:lnTo>
                  <a:close/>
                </a:path>
              </a:pathLst>
            </a:custGeom>
            <a:solidFill>
              <a:srgbClr val="46AAC5"/>
            </a:solidFill>
            <a:ln w="0">
              <a:solidFill>
                <a:srgbClr val="46AAC5"/>
              </a:solidFill>
              <a:round/>
              <a:headEnd/>
              <a:tailEnd/>
            </a:ln>
          </p:spPr>
          <p:txBody>
            <a:bodyPr/>
            <a:lstStyle/>
            <a:p>
              <a:pPr eaLnBrk="0" hangingPunct="0"/>
              <a:endParaRPr lang="en-US"/>
            </a:p>
          </p:txBody>
        </p:sp>
        <p:sp>
          <p:nvSpPr>
            <p:cNvPr id="32813" name="Rectangle 230"/>
            <p:cNvSpPr>
              <a:spLocks noChangeArrowheads="1"/>
            </p:cNvSpPr>
            <p:nvPr/>
          </p:nvSpPr>
          <p:spPr bwMode="auto">
            <a:xfrm>
              <a:off x="1999" y="2854"/>
              <a:ext cx="257"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Increased</a:t>
              </a:r>
              <a:endParaRPr lang="en-US"/>
            </a:p>
          </p:txBody>
        </p:sp>
        <p:sp>
          <p:nvSpPr>
            <p:cNvPr id="32814" name="Rectangle 231"/>
            <p:cNvSpPr>
              <a:spLocks noChangeArrowheads="1"/>
            </p:cNvSpPr>
            <p:nvPr/>
          </p:nvSpPr>
          <p:spPr bwMode="auto">
            <a:xfrm>
              <a:off x="1948" y="2928"/>
              <a:ext cx="385"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awareness on </a:t>
              </a:r>
              <a:endParaRPr lang="en-US"/>
            </a:p>
          </p:txBody>
        </p:sp>
        <p:sp>
          <p:nvSpPr>
            <p:cNvPr id="32815" name="Rectangle 232"/>
            <p:cNvSpPr>
              <a:spLocks noChangeArrowheads="1"/>
            </p:cNvSpPr>
            <p:nvPr/>
          </p:nvSpPr>
          <p:spPr bwMode="auto">
            <a:xfrm>
              <a:off x="1968" y="3001"/>
              <a:ext cx="384"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availability  of</a:t>
              </a:r>
              <a:endParaRPr lang="en-US"/>
            </a:p>
          </p:txBody>
        </p:sp>
        <p:sp>
          <p:nvSpPr>
            <p:cNvPr id="32816" name="Rectangle 233"/>
            <p:cNvSpPr>
              <a:spLocks noChangeArrowheads="1"/>
            </p:cNvSpPr>
            <p:nvPr/>
          </p:nvSpPr>
          <p:spPr bwMode="auto">
            <a:xfrm>
              <a:off x="1970" y="3075"/>
              <a:ext cx="336"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appropriate </a:t>
              </a:r>
              <a:endParaRPr lang="en-US"/>
            </a:p>
          </p:txBody>
        </p:sp>
        <p:sp>
          <p:nvSpPr>
            <p:cNvPr id="32817" name="Rectangle 234"/>
            <p:cNvSpPr>
              <a:spLocks noChangeArrowheads="1"/>
            </p:cNvSpPr>
            <p:nvPr/>
          </p:nvSpPr>
          <p:spPr bwMode="auto">
            <a:xfrm>
              <a:off x="2056" y="3148"/>
              <a:ext cx="153" cy="78"/>
            </a:xfrm>
            <a:prstGeom prst="rect">
              <a:avLst/>
            </a:prstGeom>
            <a:noFill/>
            <a:ln w="9525">
              <a:noFill/>
              <a:miter lim="800000"/>
              <a:headEnd/>
              <a:tailEnd/>
            </a:ln>
          </p:spPr>
          <p:txBody>
            <a:bodyPr wrap="none" lIns="0" tIns="0" rIns="0" bIns="0">
              <a:spAutoFit/>
            </a:bodyPr>
            <a:lstStyle/>
            <a:p>
              <a:pPr eaLnBrk="0" hangingPunct="0"/>
              <a:r>
                <a:rPr lang="en-US" sz="800" b="1">
                  <a:solidFill>
                    <a:srgbClr val="404040"/>
                  </a:solidFill>
                  <a:latin typeface="Calibri" pitchFamily="34" charset="0"/>
                </a:rPr>
                <a:t>credit</a:t>
              </a:r>
              <a:endParaRPr lang="en-US"/>
            </a:p>
          </p:txBody>
        </p:sp>
        <p:sp>
          <p:nvSpPr>
            <p:cNvPr id="32818" name="Freeform 235"/>
            <p:cNvSpPr>
              <a:spLocks noEditPoints="1"/>
            </p:cNvSpPr>
            <p:nvPr/>
          </p:nvSpPr>
          <p:spPr bwMode="auto">
            <a:xfrm>
              <a:off x="2041" y="2366"/>
              <a:ext cx="76" cy="499"/>
            </a:xfrm>
            <a:custGeom>
              <a:avLst/>
              <a:gdLst>
                <a:gd name="T0" fmla="*/ 0 w 664"/>
                <a:gd name="T1" fmla="*/ 0 h 4377"/>
                <a:gd name="T2" fmla="*/ 0 w 664"/>
                <a:gd name="T3" fmla="*/ 0 h 4377"/>
                <a:gd name="T4" fmla="*/ 0 w 664"/>
                <a:gd name="T5" fmla="*/ 0 h 4377"/>
                <a:gd name="T6" fmla="*/ 0 w 664"/>
                <a:gd name="T7" fmla="*/ 0 h 4377"/>
                <a:gd name="T8" fmla="*/ 0 w 664"/>
                <a:gd name="T9" fmla="*/ 0 h 4377"/>
                <a:gd name="T10" fmla="*/ 0 w 664"/>
                <a:gd name="T11" fmla="*/ 0 h 4377"/>
                <a:gd name="T12" fmla="*/ 0 w 664"/>
                <a:gd name="T13" fmla="*/ 0 h 4377"/>
                <a:gd name="T14" fmla="*/ 0 w 664"/>
                <a:gd name="T15" fmla="*/ 0 h 4377"/>
                <a:gd name="T16" fmla="*/ 0 w 664"/>
                <a:gd name="T17" fmla="*/ 0 h 4377"/>
                <a:gd name="T18" fmla="*/ 0 w 664"/>
                <a:gd name="T19" fmla="*/ 0 h 4377"/>
                <a:gd name="T20" fmla="*/ 0 w 664"/>
                <a:gd name="T21" fmla="*/ 0 h 4377"/>
                <a:gd name="T22" fmla="*/ 0 w 664"/>
                <a:gd name="T23" fmla="*/ 0 h 4377"/>
                <a:gd name="T24" fmla="*/ 0 w 664"/>
                <a:gd name="T25" fmla="*/ 0 h 4377"/>
                <a:gd name="T26" fmla="*/ 0 w 664"/>
                <a:gd name="T27" fmla="*/ 0 h 4377"/>
                <a:gd name="T28" fmla="*/ 0 w 664"/>
                <a:gd name="T29" fmla="*/ 0 h 43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4"/>
                <a:gd name="T46" fmla="*/ 0 h 4377"/>
                <a:gd name="T47" fmla="*/ 664 w 664"/>
                <a:gd name="T48" fmla="*/ 4377 h 43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4" h="4377">
                  <a:moveTo>
                    <a:pt x="0" y="4371"/>
                  </a:moveTo>
                  <a:lnTo>
                    <a:pt x="400" y="62"/>
                  </a:lnTo>
                  <a:lnTo>
                    <a:pt x="466" y="68"/>
                  </a:lnTo>
                  <a:lnTo>
                    <a:pt x="66" y="4377"/>
                  </a:lnTo>
                  <a:lnTo>
                    <a:pt x="0" y="4371"/>
                  </a:lnTo>
                  <a:close/>
                  <a:moveTo>
                    <a:pt x="138" y="421"/>
                  </a:moveTo>
                  <a:lnTo>
                    <a:pt x="439" y="0"/>
                  </a:lnTo>
                  <a:lnTo>
                    <a:pt x="657" y="469"/>
                  </a:lnTo>
                  <a:cubicBezTo>
                    <a:pt x="664" y="485"/>
                    <a:pt x="657" y="505"/>
                    <a:pt x="641" y="513"/>
                  </a:cubicBezTo>
                  <a:cubicBezTo>
                    <a:pt x="624" y="520"/>
                    <a:pt x="604" y="513"/>
                    <a:pt x="597" y="497"/>
                  </a:cubicBezTo>
                  <a:lnTo>
                    <a:pt x="402" y="79"/>
                  </a:lnTo>
                  <a:lnTo>
                    <a:pt x="459" y="85"/>
                  </a:lnTo>
                  <a:lnTo>
                    <a:pt x="192" y="459"/>
                  </a:lnTo>
                  <a:cubicBezTo>
                    <a:pt x="181" y="474"/>
                    <a:pt x="160" y="477"/>
                    <a:pt x="146" y="467"/>
                  </a:cubicBezTo>
                  <a:cubicBezTo>
                    <a:pt x="131" y="456"/>
                    <a:pt x="127" y="435"/>
                    <a:pt x="138" y="421"/>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819" name="Freeform 236"/>
            <p:cNvSpPr>
              <a:spLocks noEditPoints="1"/>
            </p:cNvSpPr>
            <p:nvPr/>
          </p:nvSpPr>
          <p:spPr bwMode="auto">
            <a:xfrm>
              <a:off x="1093" y="3046"/>
              <a:ext cx="771" cy="501"/>
            </a:xfrm>
            <a:custGeom>
              <a:avLst/>
              <a:gdLst>
                <a:gd name="T0" fmla="*/ 0 w 6778"/>
                <a:gd name="T1" fmla="*/ 0 h 4401"/>
                <a:gd name="T2" fmla="*/ 0 w 6778"/>
                <a:gd name="T3" fmla="*/ 0 h 4401"/>
                <a:gd name="T4" fmla="*/ 0 w 6778"/>
                <a:gd name="T5" fmla="*/ 0 h 4401"/>
                <a:gd name="T6" fmla="*/ 0 w 6778"/>
                <a:gd name="T7" fmla="*/ 0 h 4401"/>
                <a:gd name="T8" fmla="*/ 0 w 6778"/>
                <a:gd name="T9" fmla="*/ 0 h 4401"/>
                <a:gd name="T10" fmla="*/ 0 w 6778"/>
                <a:gd name="T11" fmla="*/ 0 h 4401"/>
                <a:gd name="T12" fmla="*/ 0 w 6778"/>
                <a:gd name="T13" fmla="*/ 0 h 4401"/>
                <a:gd name="T14" fmla="*/ 0 w 6778"/>
                <a:gd name="T15" fmla="*/ 0 h 4401"/>
                <a:gd name="T16" fmla="*/ 0 w 6778"/>
                <a:gd name="T17" fmla="*/ 0 h 4401"/>
                <a:gd name="T18" fmla="*/ 0 w 6778"/>
                <a:gd name="T19" fmla="*/ 0 h 4401"/>
                <a:gd name="T20" fmla="*/ 0 w 6778"/>
                <a:gd name="T21" fmla="*/ 0 h 4401"/>
                <a:gd name="T22" fmla="*/ 0 w 6778"/>
                <a:gd name="T23" fmla="*/ 0 h 4401"/>
                <a:gd name="T24" fmla="*/ 0 w 6778"/>
                <a:gd name="T25" fmla="*/ 0 h 4401"/>
                <a:gd name="T26" fmla="*/ 0 w 6778"/>
                <a:gd name="T27" fmla="*/ 0 h 4401"/>
                <a:gd name="T28" fmla="*/ 0 w 6778"/>
                <a:gd name="T29" fmla="*/ 0 h 44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78"/>
                <a:gd name="T46" fmla="*/ 0 h 4401"/>
                <a:gd name="T47" fmla="*/ 6778 w 6778"/>
                <a:gd name="T48" fmla="*/ 4401 h 44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78" h="4401">
                  <a:moveTo>
                    <a:pt x="0" y="4346"/>
                  </a:moveTo>
                  <a:lnTo>
                    <a:pt x="6705" y="8"/>
                  </a:lnTo>
                  <a:lnTo>
                    <a:pt x="6741" y="63"/>
                  </a:lnTo>
                  <a:lnTo>
                    <a:pt x="36" y="4401"/>
                  </a:lnTo>
                  <a:lnTo>
                    <a:pt x="0" y="4346"/>
                  </a:lnTo>
                  <a:close/>
                  <a:moveTo>
                    <a:pt x="6262" y="24"/>
                  </a:moveTo>
                  <a:lnTo>
                    <a:pt x="6778" y="0"/>
                  </a:lnTo>
                  <a:lnTo>
                    <a:pt x="6545" y="461"/>
                  </a:lnTo>
                  <a:cubicBezTo>
                    <a:pt x="6536" y="478"/>
                    <a:pt x="6517" y="484"/>
                    <a:pt x="6500" y="476"/>
                  </a:cubicBezTo>
                  <a:cubicBezTo>
                    <a:pt x="6484" y="468"/>
                    <a:pt x="6477" y="448"/>
                    <a:pt x="6486" y="431"/>
                  </a:cubicBezTo>
                  <a:lnTo>
                    <a:pt x="6693" y="21"/>
                  </a:lnTo>
                  <a:lnTo>
                    <a:pt x="6725" y="69"/>
                  </a:lnTo>
                  <a:lnTo>
                    <a:pt x="6265" y="90"/>
                  </a:lnTo>
                  <a:cubicBezTo>
                    <a:pt x="6246" y="91"/>
                    <a:pt x="6231" y="77"/>
                    <a:pt x="6230" y="58"/>
                  </a:cubicBezTo>
                  <a:cubicBezTo>
                    <a:pt x="6229" y="40"/>
                    <a:pt x="6243" y="25"/>
                    <a:pt x="6262" y="2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820" name="Freeform 237"/>
            <p:cNvSpPr>
              <a:spLocks noEditPoints="1"/>
            </p:cNvSpPr>
            <p:nvPr/>
          </p:nvSpPr>
          <p:spPr bwMode="auto">
            <a:xfrm>
              <a:off x="3192" y="2774"/>
              <a:ext cx="61" cy="181"/>
            </a:xfrm>
            <a:custGeom>
              <a:avLst/>
              <a:gdLst>
                <a:gd name="T0" fmla="*/ 0 w 540"/>
                <a:gd name="T1" fmla="*/ 0 h 1591"/>
                <a:gd name="T2" fmla="*/ 0 w 540"/>
                <a:gd name="T3" fmla="*/ 0 h 1591"/>
                <a:gd name="T4" fmla="*/ 0 w 540"/>
                <a:gd name="T5" fmla="*/ 0 h 1591"/>
                <a:gd name="T6" fmla="*/ 0 w 540"/>
                <a:gd name="T7" fmla="*/ 0 h 1591"/>
                <a:gd name="T8" fmla="*/ 0 w 540"/>
                <a:gd name="T9" fmla="*/ 0 h 1591"/>
                <a:gd name="T10" fmla="*/ 0 w 540"/>
                <a:gd name="T11" fmla="*/ 0 h 1591"/>
                <a:gd name="T12" fmla="*/ 0 w 540"/>
                <a:gd name="T13" fmla="*/ 0 h 1591"/>
                <a:gd name="T14" fmla="*/ 0 w 540"/>
                <a:gd name="T15" fmla="*/ 0 h 1591"/>
                <a:gd name="T16" fmla="*/ 0 w 540"/>
                <a:gd name="T17" fmla="*/ 0 h 1591"/>
                <a:gd name="T18" fmla="*/ 0 w 540"/>
                <a:gd name="T19" fmla="*/ 0 h 1591"/>
                <a:gd name="T20" fmla="*/ 0 w 540"/>
                <a:gd name="T21" fmla="*/ 0 h 1591"/>
                <a:gd name="T22" fmla="*/ 0 w 540"/>
                <a:gd name="T23" fmla="*/ 0 h 1591"/>
                <a:gd name="T24" fmla="*/ 0 w 540"/>
                <a:gd name="T25" fmla="*/ 0 h 1591"/>
                <a:gd name="T26" fmla="*/ 0 w 540"/>
                <a:gd name="T27" fmla="*/ 0 h 1591"/>
                <a:gd name="T28" fmla="*/ 0 w 540"/>
                <a:gd name="T29" fmla="*/ 0 h 15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0"/>
                <a:gd name="T46" fmla="*/ 0 h 1591"/>
                <a:gd name="T47" fmla="*/ 540 w 540"/>
                <a:gd name="T48" fmla="*/ 1591 h 15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0" h="1591">
                  <a:moveTo>
                    <a:pt x="225" y="1590"/>
                  </a:moveTo>
                  <a:lnTo>
                    <a:pt x="241" y="66"/>
                  </a:lnTo>
                  <a:lnTo>
                    <a:pt x="307" y="66"/>
                  </a:lnTo>
                  <a:lnTo>
                    <a:pt x="291" y="1591"/>
                  </a:lnTo>
                  <a:lnTo>
                    <a:pt x="225" y="1590"/>
                  </a:lnTo>
                  <a:close/>
                  <a:moveTo>
                    <a:pt x="10" y="444"/>
                  </a:moveTo>
                  <a:lnTo>
                    <a:pt x="275" y="0"/>
                  </a:lnTo>
                  <a:lnTo>
                    <a:pt x="531" y="450"/>
                  </a:lnTo>
                  <a:cubicBezTo>
                    <a:pt x="540" y="466"/>
                    <a:pt x="534" y="486"/>
                    <a:pt x="518" y="495"/>
                  </a:cubicBezTo>
                  <a:cubicBezTo>
                    <a:pt x="502" y="504"/>
                    <a:pt x="482" y="498"/>
                    <a:pt x="473" y="482"/>
                  </a:cubicBezTo>
                  <a:lnTo>
                    <a:pt x="245" y="82"/>
                  </a:lnTo>
                  <a:lnTo>
                    <a:pt x="303" y="83"/>
                  </a:lnTo>
                  <a:lnTo>
                    <a:pt x="67" y="478"/>
                  </a:lnTo>
                  <a:cubicBezTo>
                    <a:pt x="57" y="494"/>
                    <a:pt x="37" y="499"/>
                    <a:pt x="21" y="490"/>
                  </a:cubicBezTo>
                  <a:cubicBezTo>
                    <a:pt x="5" y="480"/>
                    <a:pt x="0" y="460"/>
                    <a:pt x="10" y="44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821" name="Freeform 238"/>
            <p:cNvSpPr>
              <a:spLocks noEditPoints="1"/>
            </p:cNvSpPr>
            <p:nvPr/>
          </p:nvSpPr>
          <p:spPr bwMode="auto">
            <a:xfrm>
              <a:off x="3851" y="2774"/>
              <a:ext cx="184" cy="274"/>
            </a:xfrm>
            <a:custGeom>
              <a:avLst/>
              <a:gdLst>
                <a:gd name="T0" fmla="*/ 0 w 809"/>
                <a:gd name="T1" fmla="*/ 0 h 1202"/>
                <a:gd name="T2" fmla="*/ 0 w 809"/>
                <a:gd name="T3" fmla="*/ 0 h 1202"/>
                <a:gd name="T4" fmla="*/ 0 w 809"/>
                <a:gd name="T5" fmla="*/ 0 h 1202"/>
                <a:gd name="T6" fmla="*/ 0 w 809"/>
                <a:gd name="T7" fmla="*/ 0 h 1202"/>
                <a:gd name="T8" fmla="*/ 0 w 809"/>
                <a:gd name="T9" fmla="*/ 0 h 1202"/>
                <a:gd name="T10" fmla="*/ 0 w 809"/>
                <a:gd name="T11" fmla="*/ 0 h 1202"/>
                <a:gd name="T12" fmla="*/ 0 w 809"/>
                <a:gd name="T13" fmla="*/ 0 h 1202"/>
                <a:gd name="T14" fmla="*/ 0 w 809"/>
                <a:gd name="T15" fmla="*/ 0 h 1202"/>
                <a:gd name="T16" fmla="*/ 0 w 809"/>
                <a:gd name="T17" fmla="*/ 0 h 1202"/>
                <a:gd name="T18" fmla="*/ 0 w 809"/>
                <a:gd name="T19" fmla="*/ 0 h 1202"/>
                <a:gd name="T20" fmla="*/ 0 w 809"/>
                <a:gd name="T21" fmla="*/ 0 h 1202"/>
                <a:gd name="T22" fmla="*/ 0 w 809"/>
                <a:gd name="T23" fmla="*/ 0 h 1202"/>
                <a:gd name="T24" fmla="*/ 0 w 809"/>
                <a:gd name="T25" fmla="*/ 0 h 1202"/>
                <a:gd name="T26" fmla="*/ 0 w 809"/>
                <a:gd name="T27" fmla="*/ 0 h 1202"/>
                <a:gd name="T28" fmla="*/ 0 w 809"/>
                <a:gd name="T29" fmla="*/ 0 h 1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9"/>
                <a:gd name="T46" fmla="*/ 0 h 1202"/>
                <a:gd name="T47" fmla="*/ 809 w 809"/>
                <a:gd name="T48" fmla="*/ 1202 h 1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9" h="1202">
                  <a:moveTo>
                    <a:pt x="0" y="1184"/>
                  </a:moveTo>
                  <a:lnTo>
                    <a:pt x="777" y="19"/>
                  </a:lnTo>
                  <a:lnTo>
                    <a:pt x="805" y="37"/>
                  </a:lnTo>
                  <a:lnTo>
                    <a:pt x="28" y="1202"/>
                  </a:lnTo>
                  <a:lnTo>
                    <a:pt x="0" y="1184"/>
                  </a:lnTo>
                  <a:close/>
                  <a:moveTo>
                    <a:pt x="577" y="114"/>
                  </a:moveTo>
                  <a:lnTo>
                    <a:pt x="809" y="0"/>
                  </a:lnTo>
                  <a:lnTo>
                    <a:pt x="794" y="258"/>
                  </a:lnTo>
                  <a:cubicBezTo>
                    <a:pt x="793" y="268"/>
                    <a:pt x="785" y="275"/>
                    <a:pt x="776" y="274"/>
                  </a:cubicBezTo>
                  <a:cubicBezTo>
                    <a:pt x="767" y="273"/>
                    <a:pt x="760" y="266"/>
                    <a:pt x="761" y="256"/>
                  </a:cubicBezTo>
                  <a:lnTo>
                    <a:pt x="774" y="27"/>
                  </a:lnTo>
                  <a:lnTo>
                    <a:pt x="798" y="43"/>
                  </a:lnTo>
                  <a:lnTo>
                    <a:pt x="591" y="144"/>
                  </a:lnTo>
                  <a:cubicBezTo>
                    <a:pt x="583" y="148"/>
                    <a:pt x="573" y="144"/>
                    <a:pt x="569" y="136"/>
                  </a:cubicBezTo>
                  <a:cubicBezTo>
                    <a:pt x="565" y="128"/>
                    <a:pt x="569" y="118"/>
                    <a:pt x="577" y="114"/>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822" name="Freeform 239"/>
            <p:cNvSpPr>
              <a:spLocks noEditPoints="1"/>
            </p:cNvSpPr>
            <p:nvPr/>
          </p:nvSpPr>
          <p:spPr bwMode="auto">
            <a:xfrm>
              <a:off x="3809" y="3492"/>
              <a:ext cx="226" cy="62"/>
            </a:xfrm>
            <a:custGeom>
              <a:avLst/>
              <a:gdLst>
                <a:gd name="T0" fmla="*/ 0 w 995"/>
                <a:gd name="T1" fmla="*/ 0 h 270"/>
                <a:gd name="T2" fmla="*/ 0 w 995"/>
                <a:gd name="T3" fmla="*/ 0 h 270"/>
                <a:gd name="T4" fmla="*/ 0 w 995"/>
                <a:gd name="T5" fmla="*/ 0 h 270"/>
                <a:gd name="T6" fmla="*/ 0 w 995"/>
                <a:gd name="T7" fmla="*/ 0 h 270"/>
                <a:gd name="T8" fmla="*/ 0 w 995"/>
                <a:gd name="T9" fmla="*/ 0 h 270"/>
                <a:gd name="T10" fmla="*/ 0 w 995"/>
                <a:gd name="T11" fmla="*/ 0 h 270"/>
                <a:gd name="T12" fmla="*/ 0 w 995"/>
                <a:gd name="T13" fmla="*/ 0 h 270"/>
                <a:gd name="T14" fmla="*/ 0 w 995"/>
                <a:gd name="T15" fmla="*/ 0 h 270"/>
                <a:gd name="T16" fmla="*/ 0 w 995"/>
                <a:gd name="T17" fmla="*/ 0 h 270"/>
                <a:gd name="T18" fmla="*/ 0 w 995"/>
                <a:gd name="T19" fmla="*/ 0 h 270"/>
                <a:gd name="T20" fmla="*/ 0 w 995"/>
                <a:gd name="T21" fmla="*/ 0 h 270"/>
                <a:gd name="T22" fmla="*/ 0 w 995"/>
                <a:gd name="T23" fmla="*/ 0 h 270"/>
                <a:gd name="T24" fmla="*/ 0 w 995"/>
                <a:gd name="T25" fmla="*/ 0 h 270"/>
                <a:gd name="T26" fmla="*/ 0 w 995"/>
                <a:gd name="T27" fmla="*/ 0 h 270"/>
                <a:gd name="T28" fmla="*/ 0 w 995"/>
                <a:gd name="T29" fmla="*/ 0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5"/>
                <a:gd name="T46" fmla="*/ 0 h 270"/>
                <a:gd name="T47" fmla="*/ 995 w 995"/>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5" h="270">
                  <a:moveTo>
                    <a:pt x="993" y="180"/>
                  </a:moveTo>
                  <a:lnTo>
                    <a:pt x="32" y="144"/>
                  </a:lnTo>
                  <a:lnTo>
                    <a:pt x="33" y="111"/>
                  </a:lnTo>
                  <a:lnTo>
                    <a:pt x="995" y="147"/>
                  </a:lnTo>
                  <a:lnTo>
                    <a:pt x="993" y="180"/>
                  </a:lnTo>
                  <a:close/>
                  <a:moveTo>
                    <a:pt x="218" y="265"/>
                  </a:moveTo>
                  <a:lnTo>
                    <a:pt x="0" y="127"/>
                  </a:lnTo>
                  <a:lnTo>
                    <a:pt x="228" y="5"/>
                  </a:lnTo>
                  <a:cubicBezTo>
                    <a:pt x="236" y="0"/>
                    <a:pt x="246" y="4"/>
                    <a:pt x="250" y="12"/>
                  </a:cubicBezTo>
                  <a:cubicBezTo>
                    <a:pt x="255" y="20"/>
                    <a:pt x="252" y="30"/>
                    <a:pt x="244" y="34"/>
                  </a:cubicBezTo>
                  <a:lnTo>
                    <a:pt x="41" y="142"/>
                  </a:lnTo>
                  <a:lnTo>
                    <a:pt x="42" y="114"/>
                  </a:lnTo>
                  <a:lnTo>
                    <a:pt x="236" y="237"/>
                  </a:lnTo>
                  <a:cubicBezTo>
                    <a:pt x="244" y="242"/>
                    <a:pt x="246" y="252"/>
                    <a:pt x="241" y="260"/>
                  </a:cubicBezTo>
                  <a:cubicBezTo>
                    <a:pt x="236" y="268"/>
                    <a:pt x="226" y="270"/>
                    <a:pt x="218" y="265"/>
                  </a:cubicBezTo>
                  <a:close/>
                </a:path>
              </a:pathLst>
            </a:custGeom>
            <a:solidFill>
              <a:srgbClr val="4A7EBB"/>
            </a:solidFill>
            <a:ln w="0">
              <a:solidFill>
                <a:srgbClr val="4A7EBB"/>
              </a:solidFill>
              <a:round/>
              <a:headEnd/>
              <a:tailEnd/>
            </a:ln>
          </p:spPr>
          <p:txBody>
            <a:bodyPr/>
            <a:lstStyle/>
            <a:p>
              <a:pPr eaLnBrk="0" hangingPunct="0"/>
              <a:endParaRPr lang="en-US"/>
            </a:p>
          </p:txBody>
        </p:sp>
        <p:sp>
          <p:nvSpPr>
            <p:cNvPr id="32823" name="Freeform 240"/>
            <p:cNvSpPr>
              <a:spLocks noEditPoints="1"/>
            </p:cNvSpPr>
            <p:nvPr/>
          </p:nvSpPr>
          <p:spPr bwMode="auto">
            <a:xfrm>
              <a:off x="4212" y="2774"/>
              <a:ext cx="76" cy="603"/>
            </a:xfrm>
            <a:custGeom>
              <a:avLst/>
              <a:gdLst>
                <a:gd name="T0" fmla="*/ 0 w 332"/>
                <a:gd name="T1" fmla="*/ 0 h 2648"/>
                <a:gd name="T2" fmla="*/ 0 w 332"/>
                <a:gd name="T3" fmla="*/ 0 h 2648"/>
                <a:gd name="T4" fmla="*/ 0 w 332"/>
                <a:gd name="T5" fmla="*/ 0 h 2648"/>
                <a:gd name="T6" fmla="*/ 0 w 332"/>
                <a:gd name="T7" fmla="*/ 0 h 2648"/>
                <a:gd name="T8" fmla="*/ 0 w 332"/>
                <a:gd name="T9" fmla="*/ 0 h 2648"/>
                <a:gd name="T10" fmla="*/ 0 w 332"/>
                <a:gd name="T11" fmla="*/ 0 h 2648"/>
                <a:gd name="T12" fmla="*/ 0 w 332"/>
                <a:gd name="T13" fmla="*/ 0 h 2648"/>
                <a:gd name="T14" fmla="*/ 0 w 332"/>
                <a:gd name="T15" fmla="*/ 0 h 2648"/>
                <a:gd name="T16" fmla="*/ 0 w 332"/>
                <a:gd name="T17" fmla="*/ 0 h 2648"/>
                <a:gd name="T18" fmla="*/ 0 w 332"/>
                <a:gd name="T19" fmla="*/ 0 h 2648"/>
                <a:gd name="T20" fmla="*/ 0 w 332"/>
                <a:gd name="T21" fmla="*/ 0 h 2648"/>
                <a:gd name="T22" fmla="*/ 0 w 332"/>
                <a:gd name="T23" fmla="*/ 0 h 2648"/>
                <a:gd name="T24" fmla="*/ 0 w 332"/>
                <a:gd name="T25" fmla="*/ 0 h 2648"/>
                <a:gd name="T26" fmla="*/ 0 w 332"/>
                <a:gd name="T27" fmla="*/ 0 h 2648"/>
                <a:gd name="T28" fmla="*/ 0 w 332"/>
                <a:gd name="T29" fmla="*/ 0 h 26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2"/>
                <a:gd name="T46" fmla="*/ 0 h 2648"/>
                <a:gd name="T47" fmla="*/ 332 w 332"/>
                <a:gd name="T48" fmla="*/ 2648 h 26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2" h="2648">
                  <a:moveTo>
                    <a:pt x="0" y="2646"/>
                  </a:moveTo>
                  <a:lnTo>
                    <a:pt x="196" y="32"/>
                  </a:lnTo>
                  <a:lnTo>
                    <a:pt x="229" y="34"/>
                  </a:lnTo>
                  <a:lnTo>
                    <a:pt x="33" y="2648"/>
                  </a:lnTo>
                  <a:lnTo>
                    <a:pt x="0" y="2646"/>
                  </a:lnTo>
                  <a:close/>
                  <a:moveTo>
                    <a:pt x="69" y="213"/>
                  </a:moveTo>
                  <a:lnTo>
                    <a:pt x="215" y="0"/>
                  </a:lnTo>
                  <a:lnTo>
                    <a:pt x="328" y="233"/>
                  </a:lnTo>
                  <a:cubicBezTo>
                    <a:pt x="332" y="241"/>
                    <a:pt x="329" y="251"/>
                    <a:pt x="321" y="255"/>
                  </a:cubicBezTo>
                  <a:cubicBezTo>
                    <a:pt x="313" y="259"/>
                    <a:pt x="303" y="256"/>
                    <a:pt x="299" y="247"/>
                  </a:cubicBezTo>
                  <a:lnTo>
                    <a:pt x="198" y="40"/>
                  </a:lnTo>
                  <a:lnTo>
                    <a:pt x="226" y="43"/>
                  </a:lnTo>
                  <a:lnTo>
                    <a:pt x="96" y="232"/>
                  </a:lnTo>
                  <a:cubicBezTo>
                    <a:pt x="91" y="240"/>
                    <a:pt x="80" y="242"/>
                    <a:pt x="73" y="236"/>
                  </a:cubicBezTo>
                  <a:cubicBezTo>
                    <a:pt x="65" y="231"/>
                    <a:pt x="63" y="221"/>
                    <a:pt x="69" y="213"/>
                  </a:cubicBezTo>
                  <a:close/>
                </a:path>
              </a:pathLst>
            </a:custGeom>
            <a:solidFill>
              <a:srgbClr val="4A7EBB"/>
            </a:solidFill>
            <a:ln w="0">
              <a:solidFill>
                <a:srgbClr val="4A7EBB"/>
              </a:solidFill>
              <a:round/>
              <a:headEnd/>
              <a:tailEnd/>
            </a:ln>
          </p:spPr>
          <p:txBody>
            <a:bodyPr/>
            <a:lstStyle/>
            <a:p>
              <a:pPr eaLnBrk="0" hangingPunct="0"/>
              <a:endParaRPr lang="en-US"/>
            </a:p>
          </p:txBody>
        </p:sp>
      </p:grpSp>
    </p:spTree>
  </p:cSld>
  <p:clrMapOvr>
    <a:masterClrMapping/>
  </p:clrMapOvr>
  <p:transition advTm="368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273050"/>
            <a:ext cx="3008313" cy="1162050"/>
          </a:xfrm>
        </p:spPr>
        <p:txBody>
          <a:bodyPr/>
          <a:lstStyle/>
          <a:p>
            <a:pPr eaLnBrk="1" hangingPunct="1"/>
            <a:endParaRPr lang="en-US" smtClean="0"/>
          </a:p>
        </p:txBody>
      </p:sp>
      <p:sp>
        <p:nvSpPr>
          <p:cNvPr id="2053" name="Text Placeholder 3"/>
          <p:cNvSpPr>
            <a:spLocks noGrp="1"/>
          </p:cNvSpPr>
          <p:nvPr>
            <p:ph type="body" sz="half" idx="2"/>
          </p:nvPr>
        </p:nvSpPr>
        <p:spPr>
          <a:xfrm>
            <a:off x="457200" y="1435100"/>
            <a:ext cx="3008313" cy="4691063"/>
          </a:xfrm>
        </p:spPr>
        <p:txBody>
          <a:bodyPr/>
          <a:lstStyle/>
          <a:p>
            <a:pPr eaLnBrk="1" hangingPunct="1"/>
            <a:endParaRPr lang="en-US" smtClean="0"/>
          </a:p>
        </p:txBody>
      </p:sp>
      <p:sp>
        <p:nvSpPr>
          <p:cNvPr id="2054" name="Rectangle 2"/>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2050" name="Object 1"/>
          <p:cNvGraphicFramePr>
            <a:graphicFrameLocks noChangeAspect="1"/>
          </p:cNvGraphicFramePr>
          <p:nvPr/>
        </p:nvGraphicFramePr>
        <p:xfrm>
          <a:off x="533400" y="228600"/>
          <a:ext cx="8191500" cy="5867400"/>
        </p:xfrm>
        <a:graphic>
          <a:graphicData uri="http://schemas.openxmlformats.org/presentationml/2006/ole">
            <p:oleObj spid="_x0000_s2050" name="Slide" r:id="rId4" imgW="3150101" imgH="2360659" progId="PowerPoint.Slide.12">
              <p:embed/>
            </p:oleObj>
          </a:graphicData>
        </a:graphic>
      </p:graphicFrame>
      <p:sp>
        <p:nvSpPr>
          <p:cNvPr id="8" name="Content Placeholder 7"/>
          <p:cNvSpPr>
            <a:spLocks noGrp="1"/>
          </p:cNvSpPr>
          <p:nvPr>
            <p:ph idx="1"/>
          </p:nvPr>
        </p:nvSpPr>
        <p:spPr/>
        <p:txBody>
          <a:bodyPr/>
          <a:lstStyle/>
          <a:p>
            <a:endParaRPr lang="en-US"/>
          </a:p>
        </p:txBody>
      </p:sp>
    </p:spTree>
  </p:cSld>
  <p:clrMapOvr>
    <a:masterClrMapping/>
  </p:clrMapOvr>
  <p:transition advTm="1964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81000" y="1371600"/>
            <a:ext cx="8305800" cy="4267200"/>
          </a:xfrm>
        </p:spPr>
        <p:txBody>
          <a:bodyPr/>
          <a:lstStyle/>
          <a:p>
            <a:endParaRPr lang="en-US" smtClean="0"/>
          </a:p>
          <a:p>
            <a:pPr algn="ctr">
              <a:buFontTx/>
              <a:buNone/>
            </a:pPr>
            <a:endParaRPr lang="en-US" smtClean="0"/>
          </a:p>
          <a:p>
            <a:pPr algn="ctr">
              <a:buFontTx/>
              <a:buNone/>
            </a:pPr>
            <a:r>
              <a:rPr lang="en-US" sz="4400" smtClean="0"/>
              <a:t>VIP INTERVENTIONS</a:t>
            </a:r>
          </a:p>
        </p:txBody>
      </p:sp>
    </p:spTree>
  </p:cSld>
  <p:clrMapOvr>
    <a:masterClrMapping/>
  </p:clrMapOvr>
  <p:transition advTm="1732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457200"/>
            <a:ext cx="8610600" cy="533400"/>
          </a:xfrm>
        </p:spPr>
        <p:txBody>
          <a:bodyPr anchor="t"/>
          <a:lstStyle/>
          <a:p>
            <a:pPr algn="ctr"/>
            <a:r>
              <a:rPr lang="en-US" sz="2400" smtClean="0"/>
              <a:t>HOLISTIC APPROACH-PROVIDING PARALLEL SERVICES</a:t>
            </a:r>
            <a:endParaRPr lang="en-US" sz="1800" b="0" smtClean="0">
              <a:solidFill>
                <a:schemeClr val="tx1"/>
              </a:solidFill>
            </a:endParaRPr>
          </a:p>
        </p:txBody>
      </p:sp>
      <p:graphicFrame>
        <p:nvGraphicFramePr>
          <p:cNvPr id="20" name="Diagram 19"/>
          <p:cNvGraphicFramePr/>
          <p:nvPr/>
        </p:nvGraphicFramePr>
        <p:xfrm>
          <a:off x="2743200" y="3352800"/>
          <a:ext cx="38862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Rectangle 14"/>
          <p:cNvSpPr>
            <a:spLocks noChangeArrowheads="1"/>
          </p:cNvSpPr>
          <p:nvPr/>
        </p:nvSpPr>
        <p:spPr bwMode="auto">
          <a:xfrm>
            <a:off x="1066800" y="5029200"/>
            <a:ext cx="7391400" cy="762000"/>
          </a:xfrm>
          <a:prstGeom prst="rect">
            <a:avLst/>
          </a:prstGeom>
          <a:noFill/>
          <a:ln w="9525" algn="ctr">
            <a:noFill/>
            <a:round/>
            <a:headEnd/>
            <a:tailEnd/>
          </a:ln>
        </p:spPr>
        <p:txBody>
          <a:bodyPr anchor="ctr"/>
          <a:lstStyle/>
          <a:p>
            <a:pPr eaLnBrk="0" hangingPunct="0"/>
            <a:r>
              <a:rPr lang="en-US" sz="1700" i="0"/>
              <a:t>AMPATH/FPI will provide HIV/AIDS care and education alongside  value chain development initiatives</a:t>
            </a:r>
          </a:p>
        </p:txBody>
      </p:sp>
      <p:sp>
        <p:nvSpPr>
          <p:cNvPr id="34821" name="Rectangle 18"/>
          <p:cNvSpPr>
            <a:spLocks noChangeArrowheads="1"/>
          </p:cNvSpPr>
          <p:nvPr/>
        </p:nvSpPr>
        <p:spPr bwMode="auto">
          <a:xfrm>
            <a:off x="990600" y="1066800"/>
            <a:ext cx="7696200" cy="838200"/>
          </a:xfrm>
          <a:prstGeom prst="rect">
            <a:avLst/>
          </a:prstGeom>
          <a:noFill/>
          <a:ln w="9525" algn="ctr">
            <a:noFill/>
            <a:round/>
            <a:headEnd/>
            <a:tailEnd/>
          </a:ln>
        </p:spPr>
        <p:txBody>
          <a:bodyPr/>
          <a:lstStyle/>
          <a:p>
            <a:pPr eaLnBrk="0" hangingPunct="0"/>
            <a:r>
              <a:rPr lang="en-US" sz="1800" i="0"/>
              <a:t>Objective: To assist the Farmers and other  Potential Entrepreneurs to Enter the passion Fruit Value Chain</a:t>
            </a:r>
          </a:p>
          <a:p>
            <a:pPr eaLnBrk="0" hangingPunct="0"/>
            <a:endParaRPr lang="en-US" sz="1800" i="0"/>
          </a:p>
        </p:txBody>
      </p:sp>
      <p:sp>
        <p:nvSpPr>
          <p:cNvPr id="34822" name="Rectangle 19"/>
          <p:cNvSpPr>
            <a:spLocks noChangeArrowheads="1"/>
          </p:cNvSpPr>
          <p:nvPr/>
        </p:nvSpPr>
        <p:spPr bwMode="auto">
          <a:xfrm>
            <a:off x="1066800" y="1752600"/>
            <a:ext cx="6858000" cy="228600"/>
          </a:xfrm>
          <a:prstGeom prst="rect">
            <a:avLst/>
          </a:prstGeom>
          <a:noFill/>
          <a:ln w="9525" algn="ctr">
            <a:noFill/>
            <a:round/>
            <a:headEnd/>
            <a:tailEnd/>
          </a:ln>
        </p:spPr>
        <p:txBody>
          <a:bodyPr/>
          <a:lstStyle/>
          <a:p>
            <a:pPr eaLnBrk="0" hangingPunct="0"/>
            <a:endParaRPr lang="en-US"/>
          </a:p>
        </p:txBody>
      </p:sp>
      <p:sp>
        <p:nvSpPr>
          <p:cNvPr id="23" name="Rectangle 22"/>
          <p:cNvSpPr/>
          <p:nvPr/>
        </p:nvSpPr>
        <p:spPr bwMode="auto">
          <a:xfrm>
            <a:off x="6477000" y="2286000"/>
            <a:ext cx="1905000" cy="1905000"/>
          </a:xfrm>
          <a:prstGeom prst="rect">
            <a:avLst/>
          </a:prstGeom>
          <a:solidFill>
            <a:srgbClr val="FFC000"/>
          </a:solidFill>
          <a:ln w="9525" cap="flat" cmpd="dbl" algn="ctr">
            <a:solidFill>
              <a:srgbClr val="FF0000"/>
            </a:solidFill>
            <a:prstDash val="solid"/>
            <a:round/>
            <a:headEnd type="none" w="med" len="med"/>
            <a:tailEnd type="none" w="med" len="med"/>
          </a:ln>
          <a:effectLst/>
          <a:scene3d>
            <a:camera prst="orthographicFront"/>
            <a:lightRig rig="threePt" dir="t"/>
          </a:scene3d>
          <a:sp3d>
            <a:bevelT w="139700" h="139700" prst="divot"/>
            <a:bevelB prst="slope"/>
          </a:sp3d>
        </p:spPr>
        <p:txBody>
          <a:bodyPr/>
          <a:lstStyle/>
          <a:p>
            <a:pPr eaLnBrk="0" hangingPunct="0">
              <a:defRPr/>
            </a:pPr>
            <a:endParaRPr lang="en-US" dirty="0">
              <a:latin typeface="Arial" pitchFamily="-105" charset="0"/>
              <a:ea typeface="ＭＳ Ｐゴシック" pitchFamily="-105" charset="-128"/>
              <a:cs typeface="+mn-cs"/>
            </a:endParaRPr>
          </a:p>
          <a:p>
            <a:pPr algn="ctr" eaLnBrk="0" hangingPunct="0">
              <a:defRPr/>
            </a:pPr>
            <a:endParaRPr lang="en-US" sz="1800" i="0" dirty="0">
              <a:latin typeface="Arial" pitchFamily="-105" charset="0"/>
              <a:ea typeface="ＭＳ Ｐゴシック" pitchFamily="-105" charset="-128"/>
              <a:cs typeface="+mn-cs"/>
            </a:endParaRPr>
          </a:p>
          <a:p>
            <a:pPr algn="ctr" eaLnBrk="0" hangingPunct="0">
              <a:defRPr/>
            </a:pPr>
            <a:r>
              <a:rPr lang="en-US" sz="1800" i="0" dirty="0">
                <a:latin typeface="Arial" pitchFamily="-105" charset="0"/>
                <a:ea typeface="ＭＳ Ｐゴシック" pitchFamily="-105" charset="-128"/>
                <a:cs typeface="+mn-cs"/>
              </a:rPr>
              <a:t>TARGET COMMUNITY</a:t>
            </a:r>
          </a:p>
        </p:txBody>
      </p:sp>
      <p:sp>
        <p:nvSpPr>
          <p:cNvPr id="10" name="Rectangle 9"/>
          <p:cNvSpPr/>
          <p:nvPr/>
        </p:nvSpPr>
        <p:spPr bwMode="auto">
          <a:xfrm>
            <a:off x="990600" y="2286000"/>
            <a:ext cx="1905000" cy="1905000"/>
          </a:xfrm>
          <a:prstGeom prst="rect">
            <a:avLst/>
          </a:prstGeom>
          <a:solidFill>
            <a:srgbClr val="FFC000"/>
          </a:solidFill>
          <a:ln w="9525" cap="flat" cmpd="dbl" algn="ctr">
            <a:solidFill>
              <a:srgbClr val="FF0000"/>
            </a:solidFill>
            <a:prstDash val="solid"/>
            <a:round/>
            <a:headEnd type="none" w="med" len="med"/>
            <a:tailEnd type="none" w="med" len="med"/>
          </a:ln>
          <a:effectLst/>
          <a:scene3d>
            <a:camera prst="orthographicFront"/>
            <a:lightRig rig="threePt" dir="t"/>
          </a:scene3d>
          <a:sp3d>
            <a:bevelT w="139700" h="139700" prst="divot"/>
            <a:bevelB prst="slope"/>
          </a:sp3d>
        </p:spPr>
        <p:txBody>
          <a:bodyPr/>
          <a:lstStyle/>
          <a:p>
            <a:pPr eaLnBrk="0" hangingPunct="0">
              <a:defRPr/>
            </a:pPr>
            <a:endParaRPr lang="en-US" dirty="0">
              <a:latin typeface="Arial" pitchFamily="-105" charset="0"/>
              <a:ea typeface="ＭＳ Ｐゴシック" pitchFamily="-105" charset="-128"/>
              <a:cs typeface="+mn-cs"/>
            </a:endParaRPr>
          </a:p>
          <a:p>
            <a:pPr algn="ctr" eaLnBrk="0" hangingPunct="0">
              <a:defRPr/>
            </a:pPr>
            <a:endParaRPr lang="en-US" sz="1800" i="0" dirty="0">
              <a:latin typeface="Arial" pitchFamily="-105" charset="0"/>
              <a:ea typeface="ＭＳ Ｐゴシック" pitchFamily="-105" charset="-128"/>
              <a:cs typeface="+mn-cs"/>
            </a:endParaRPr>
          </a:p>
          <a:p>
            <a:pPr algn="ctr" eaLnBrk="0" hangingPunct="0">
              <a:defRPr/>
            </a:pPr>
            <a:r>
              <a:rPr lang="en-US" sz="1800" i="0" dirty="0">
                <a:latin typeface="Arial" pitchFamily="-105" charset="0"/>
                <a:ea typeface="ＭＳ Ｐゴシック" pitchFamily="-105" charset="-128"/>
                <a:cs typeface="+mn-cs"/>
              </a:rPr>
              <a:t>AMPATH</a:t>
            </a:r>
          </a:p>
        </p:txBody>
      </p:sp>
      <p:graphicFrame>
        <p:nvGraphicFramePr>
          <p:cNvPr id="11" name="Diagram 10"/>
          <p:cNvGraphicFramePr/>
          <p:nvPr/>
        </p:nvGraphicFramePr>
        <p:xfrm>
          <a:off x="2743200" y="2362200"/>
          <a:ext cx="38862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Tm="1534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3400" y="1600200"/>
            <a:ext cx="8102600" cy="4114800"/>
          </a:xfrm>
        </p:spPr>
        <p:txBody>
          <a:bodyPr/>
          <a:lstStyle/>
          <a:p>
            <a:r>
              <a:rPr lang="en-US" sz="3600" smtClean="0"/>
              <a:t>Problem</a:t>
            </a:r>
            <a:r>
              <a:rPr lang="en-US" smtClean="0"/>
              <a:t>:  High poverty levels; economic marginalization of  the </a:t>
            </a:r>
            <a:r>
              <a:rPr lang="en-GB" smtClean="0"/>
              <a:t>poor and HIV</a:t>
            </a:r>
            <a:r>
              <a:rPr lang="en-US" smtClean="0"/>
              <a:t> </a:t>
            </a:r>
            <a:r>
              <a:rPr lang="en-GB" smtClean="0"/>
              <a:t>affected in the Rift Valley and Western region of Kenya</a:t>
            </a:r>
            <a:endParaRPr lang="en-US" smtClean="0"/>
          </a:p>
          <a:p>
            <a:r>
              <a:rPr lang="en-US" sz="3600" smtClean="0"/>
              <a:t>Goal: </a:t>
            </a:r>
            <a:r>
              <a:rPr lang="en-US" smtClean="0"/>
              <a:t>increased income for MEs within HIV/AIDS affected communities</a:t>
            </a:r>
          </a:p>
          <a:p>
            <a:r>
              <a:rPr lang="en-US" sz="3600" smtClean="0"/>
              <a:t>Purpose: </a:t>
            </a:r>
            <a:r>
              <a:rPr lang="en-US" smtClean="0"/>
              <a:t>increased  productivity and access to passion fruits markets for the poor and HIV/AIDS affected populations.</a:t>
            </a:r>
          </a:p>
          <a:p>
            <a:pPr lvl="1">
              <a:buFontTx/>
              <a:buNone/>
            </a:pPr>
            <a:endParaRPr lang="en-US" smtClean="0"/>
          </a:p>
        </p:txBody>
      </p:sp>
      <p:sp>
        <p:nvSpPr>
          <p:cNvPr id="18435" name="Title 1"/>
          <p:cNvSpPr>
            <a:spLocks noGrp="1"/>
          </p:cNvSpPr>
          <p:nvPr>
            <p:ph type="title"/>
          </p:nvPr>
        </p:nvSpPr>
        <p:spPr>
          <a:xfrm>
            <a:off x="1143000" y="457200"/>
            <a:ext cx="7491413" cy="1143000"/>
          </a:xfrm>
        </p:spPr>
        <p:txBody>
          <a:bodyPr/>
          <a:lstStyle/>
          <a:p>
            <a:r>
              <a:rPr lang="en-US" smtClean="0"/>
              <a:t>The Value Chain Initiative Program</a:t>
            </a:r>
          </a:p>
        </p:txBody>
      </p:sp>
    </p:spTree>
  </p:cSld>
  <p:clrMapOvr>
    <a:masterClrMapping/>
  </p:clrMapOvr>
  <p:transition advTm="2615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533400"/>
            <a:ext cx="7186613" cy="484188"/>
          </a:xfrm>
        </p:spPr>
        <p:txBody>
          <a:bodyPr/>
          <a:lstStyle/>
          <a:p>
            <a:pPr algn="ctr"/>
            <a:r>
              <a:rPr lang="en-US" smtClean="0"/>
              <a:t>INTERVENTION AREAS</a:t>
            </a:r>
          </a:p>
        </p:txBody>
      </p:sp>
      <p:graphicFrame>
        <p:nvGraphicFramePr>
          <p:cNvPr id="5" name="Content Placeholder 4"/>
          <p:cNvGraphicFramePr>
            <a:graphicFrameLocks noGrp="1"/>
          </p:cNvGraphicFramePr>
          <p:nvPr>
            <p:ph idx="1"/>
          </p:nvPr>
        </p:nvGraphicFramePr>
        <p:xfrm>
          <a:off x="762000" y="1447800"/>
          <a:ext cx="7696202" cy="4507048"/>
        </p:xfrm>
        <a:graphic>
          <a:graphicData uri="http://schemas.openxmlformats.org/drawingml/2006/table">
            <a:tbl>
              <a:tblPr firstRow="1" bandRow="1">
                <a:tableStyleId>{93296810-A885-4BE3-A3E7-6D5BEEA58F35}</a:tableStyleId>
              </a:tblPr>
              <a:tblGrid>
                <a:gridCol w="2798619"/>
                <a:gridCol w="4897583"/>
              </a:tblGrid>
              <a:tr h="374650">
                <a:tc>
                  <a:txBody>
                    <a:bodyPr/>
                    <a:lstStyle/>
                    <a:p>
                      <a:r>
                        <a:rPr lang="en-US" sz="1800" dirty="0" smtClean="0"/>
                        <a:t>INTERVENTION</a:t>
                      </a:r>
                      <a:r>
                        <a:rPr lang="en-US" sz="1800" baseline="0" dirty="0" smtClean="0"/>
                        <a:t> AREA</a:t>
                      </a:r>
                      <a:endParaRPr lang="en-US" sz="1800" dirty="0"/>
                    </a:p>
                  </a:txBody>
                  <a:tcPr/>
                </a:tc>
                <a:tc>
                  <a:txBody>
                    <a:bodyPr/>
                    <a:lstStyle/>
                    <a:p>
                      <a:r>
                        <a:rPr lang="en-US" sz="1800" dirty="0" smtClean="0"/>
                        <a:t>SPECIFIC INTERVENTIONS</a:t>
                      </a:r>
                      <a:endParaRPr lang="en-US" sz="1800" dirty="0"/>
                    </a:p>
                  </a:txBody>
                  <a:tcPr/>
                </a:tc>
              </a:tr>
              <a:tr h="1177471">
                <a:tc>
                  <a:txBody>
                    <a:bodyPr/>
                    <a:lstStyle/>
                    <a:p>
                      <a:r>
                        <a:rPr lang="en-US" sz="1800" dirty="0" smtClean="0">
                          <a:latin typeface="Calibri" pitchFamily="34" charset="0"/>
                        </a:rPr>
                        <a:t>1. Fruit</a:t>
                      </a:r>
                      <a:r>
                        <a:rPr lang="en-US" sz="1800" baseline="0" dirty="0" smtClean="0">
                          <a:latin typeface="Calibri" pitchFamily="34" charset="0"/>
                        </a:rPr>
                        <a:t> Output and Quality</a:t>
                      </a:r>
                      <a:endParaRPr lang="en-US" sz="1800" dirty="0">
                        <a:latin typeface="Calibri" pitchFamily="34" charset="0"/>
                      </a:endParaRPr>
                    </a:p>
                  </a:txBody>
                  <a:tcPr/>
                </a:tc>
                <a:tc>
                  <a:txBody>
                    <a:bodyPr/>
                    <a:lstStyle/>
                    <a:p>
                      <a:pPr marL="742950" marR="0" lvl="1" indent="-285750">
                        <a:spcBef>
                          <a:spcPts val="0"/>
                        </a:spcBef>
                        <a:spcAft>
                          <a:spcPts val="0"/>
                        </a:spcAft>
                        <a:buFont typeface="+mj-lt"/>
                        <a:buNone/>
                      </a:pPr>
                      <a:r>
                        <a:rPr lang="en-US" sz="1800" i="0" dirty="0" smtClean="0">
                          <a:latin typeface="Calibri" pitchFamily="34" charset="0"/>
                        </a:rPr>
                        <a:t>1.1 Technical Assistance  provider</a:t>
                      </a:r>
                    </a:p>
                    <a:p>
                      <a:pPr marL="742950" marR="0" lvl="1" indent="-285750">
                        <a:spcBef>
                          <a:spcPts val="0"/>
                        </a:spcBef>
                        <a:spcAft>
                          <a:spcPts val="0"/>
                        </a:spcAft>
                        <a:buFont typeface="+mj-lt"/>
                        <a:buNone/>
                      </a:pPr>
                      <a:r>
                        <a:rPr lang="en-US" sz="1800" i="0" dirty="0" smtClean="0">
                          <a:latin typeface="Calibri" pitchFamily="34" charset="0"/>
                        </a:rPr>
                        <a:t>1.2 Tailored Financial</a:t>
                      </a:r>
                      <a:r>
                        <a:rPr lang="en-US" sz="1800" i="0" baseline="0" dirty="0" smtClean="0">
                          <a:latin typeface="Calibri" pitchFamily="34" charset="0"/>
                        </a:rPr>
                        <a:t> Services</a:t>
                      </a:r>
                    </a:p>
                    <a:p>
                      <a:pPr marL="742950" marR="0" lvl="1" indent="-285750">
                        <a:spcBef>
                          <a:spcPts val="0"/>
                        </a:spcBef>
                        <a:spcAft>
                          <a:spcPts val="0"/>
                        </a:spcAft>
                        <a:buFont typeface="+mj-lt"/>
                        <a:buNone/>
                      </a:pPr>
                      <a:r>
                        <a:rPr lang="en-US" sz="1800" i="0" baseline="0" dirty="0" smtClean="0">
                          <a:latin typeface="Calibri" pitchFamily="34" charset="0"/>
                        </a:rPr>
                        <a:t>1.3 Inputs and Equipment package</a:t>
                      </a:r>
                    </a:p>
                    <a:p>
                      <a:pPr marL="742950" marR="0" lvl="1" indent="-285750">
                        <a:spcBef>
                          <a:spcPts val="0"/>
                        </a:spcBef>
                        <a:spcAft>
                          <a:spcPts val="0"/>
                        </a:spcAft>
                        <a:buFont typeface="+mj-lt"/>
                        <a:buNone/>
                      </a:pPr>
                      <a:endParaRPr lang="en-US" sz="1800" i="0" dirty="0">
                        <a:latin typeface="Calibri" pitchFamily="34" charset="0"/>
                        <a:ea typeface="Times New Roman"/>
                      </a:endParaRPr>
                    </a:p>
                  </a:txBody>
                  <a:tcPr/>
                </a:tc>
              </a:tr>
              <a:tr h="1605643">
                <a:tc>
                  <a:txBody>
                    <a:bodyPr/>
                    <a:lstStyle/>
                    <a:p>
                      <a:r>
                        <a:rPr lang="en-US" sz="1800" dirty="0" smtClean="0">
                          <a:latin typeface="Calibri" pitchFamily="34" charset="0"/>
                        </a:rPr>
                        <a:t>2. Micro processing</a:t>
                      </a:r>
                      <a:r>
                        <a:rPr lang="en-US" sz="1800" baseline="0" dirty="0" smtClean="0">
                          <a:latin typeface="Calibri" pitchFamily="34" charset="0"/>
                        </a:rPr>
                        <a:t> / Value Add Products</a:t>
                      </a:r>
                      <a:endParaRPr lang="en-US" sz="1800" dirty="0">
                        <a:latin typeface="Calibri" pitchFamily="34" charset="0"/>
                      </a:endParaRPr>
                    </a:p>
                  </a:txBody>
                  <a:tcPr/>
                </a:tc>
                <a:tc>
                  <a:txBody>
                    <a:bodyPr/>
                    <a:lstStyle/>
                    <a:p>
                      <a:pPr marL="742950" marR="0" lvl="1" indent="-285750">
                        <a:spcBef>
                          <a:spcPts val="0"/>
                        </a:spcBef>
                        <a:spcAft>
                          <a:spcPts val="0"/>
                        </a:spcAft>
                        <a:buFont typeface="+mj-lt"/>
                        <a:buNone/>
                      </a:pPr>
                      <a:r>
                        <a:rPr lang="en-US" sz="1800" i="0" dirty="0" smtClean="0">
                          <a:latin typeface="Calibri" pitchFamily="34" charset="0"/>
                        </a:rPr>
                        <a:t>2.1 Quality </a:t>
                      </a:r>
                      <a:r>
                        <a:rPr lang="en-US" sz="1800" i="0" dirty="0">
                          <a:latin typeface="Calibri" pitchFamily="34" charset="0"/>
                        </a:rPr>
                        <a:t>control </a:t>
                      </a:r>
                      <a:r>
                        <a:rPr lang="en-US" sz="1800" i="0" dirty="0" smtClean="0">
                          <a:latin typeface="Calibri" pitchFamily="34" charset="0"/>
                        </a:rPr>
                        <a:t>system</a:t>
                      </a:r>
                    </a:p>
                    <a:p>
                      <a:pPr marL="742950" marR="0" lvl="1" indent="-285750">
                        <a:spcBef>
                          <a:spcPts val="0"/>
                        </a:spcBef>
                        <a:spcAft>
                          <a:spcPts val="0"/>
                        </a:spcAft>
                        <a:buFont typeface="+mj-lt"/>
                        <a:buNone/>
                      </a:pPr>
                      <a:r>
                        <a:rPr lang="en-US" sz="1800" i="0" dirty="0" smtClean="0">
                          <a:latin typeface="Calibri" pitchFamily="34" charset="0"/>
                        </a:rPr>
                        <a:t>2.2</a:t>
                      </a:r>
                      <a:r>
                        <a:rPr lang="en-US" sz="1800" i="0" baseline="0" dirty="0" smtClean="0">
                          <a:latin typeface="Calibri" pitchFamily="34" charset="0"/>
                        </a:rPr>
                        <a:t> </a:t>
                      </a:r>
                      <a:r>
                        <a:rPr lang="en-US" sz="1800" i="0" dirty="0" smtClean="0">
                          <a:latin typeface="Calibri" pitchFamily="34" charset="0"/>
                        </a:rPr>
                        <a:t>Tailored Financial</a:t>
                      </a:r>
                      <a:r>
                        <a:rPr lang="en-US" sz="1800" i="0" baseline="0" dirty="0" smtClean="0">
                          <a:latin typeface="Calibri" pitchFamily="34" charset="0"/>
                        </a:rPr>
                        <a:t> s</a:t>
                      </a:r>
                      <a:r>
                        <a:rPr lang="en-US" sz="1800" i="0" dirty="0" smtClean="0">
                          <a:latin typeface="Calibri" pitchFamily="34" charset="0"/>
                        </a:rPr>
                        <a:t>ervice Products. </a:t>
                      </a:r>
                    </a:p>
                    <a:p>
                      <a:pPr marL="742950" marR="0" lvl="1" indent="-285750">
                        <a:spcBef>
                          <a:spcPts val="0"/>
                        </a:spcBef>
                        <a:spcAft>
                          <a:spcPts val="0"/>
                        </a:spcAft>
                        <a:buFont typeface="+mj-lt"/>
                        <a:buNone/>
                      </a:pPr>
                      <a:r>
                        <a:rPr lang="en-US" sz="1800" i="0" dirty="0" smtClean="0">
                          <a:latin typeface="Calibri" pitchFamily="34" charset="0"/>
                        </a:rPr>
                        <a:t>2.3 Technical and Business training provider</a:t>
                      </a:r>
                    </a:p>
                    <a:p>
                      <a:pPr marL="742950" marR="0" lvl="1" indent="-285750">
                        <a:spcBef>
                          <a:spcPts val="0"/>
                        </a:spcBef>
                        <a:spcAft>
                          <a:spcPts val="0"/>
                        </a:spcAft>
                        <a:buFont typeface="+mj-lt"/>
                        <a:buNone/>
                      </a:pPr>
                      <a:r>
                        <a:rPr lang="en-US" sz="1800" i="0" dirty="0" smtClean="0">
                          <a:latin typeface="Calibri" pitchFamily="34" charset="0"/>
                        </a:rPr>
                        <a:t>2.4 Infrastructure Service</a:t>
                      </a:r>
                    </a:p>
                    <a:p>
                      <a:pPr marL="742950" marR="0" lvl="1" indent="-285750">
                        <a:spcBef>
                          <a:spcPts val="0"/>
                        </a:spcBef>
                        <a:spcAft>
                          <a:spcPts val="0"/>
                        </a:spcAft>
                        <a:buFont typeface="+mj-lt"/>
                        <a:buNone/>
                      </a:pPr>
                      <a:endParaRPr lang="en-US" sz="1800" i="0" dirty="0">
                        <a:latin typeface="Calibri" pitchFamily="34" charset="0"/>
                        <a:ea typeface="Times New Roman"/>
                      </a:endParaRPr>
                    </a:p>
                  </a:txBody>
                  <a:tcPr marL="68580" marR="68580" marT="0" marB="0"/>
                </a:tc>
              </a:tr>
              <a:tr h="642257">
                <a:tc>
                  <a:txBody>
                    <a:bodyPr/>
                    <a:lstStyle/>
                    <a:p>
                      <a:r>
                        <a:rPr lang="en-US" sz="1800" dirty="0" smtClean="0">
                          <a:latin typeface="Calibri" pitchFamily="34" charset="0"/>
                        </a:rPr>
                        <a:t>3. Market</a:t>
                      </a:r>
                      <a:r>
                        <a:rPr lang="en-US" sz="1800" baseline="0" dirty="0" smtClean="0">
                          <a:latin typeface="Calibri" pitchFamily="34" charset="0"/>
                        </a:rPr>
                        <a:t> Linkage: Farmer - Trader</a:t>
                      </a:r>
                      <a:endParaRPr lang="en-US" sz="1800" dirty="0">
                        <a:latin typeface="Calibri" pitchFamily="34" charset="0"/>
                      </a:endParaRPr>
                    </a:p>
                  </a:txBody>
                  <a:tcPr/>
                </a:tc>
                <a:tc>
                  <a:txBody>
                    <a:bodyPr/>
                    <a:lstStyle/>
                    <a:p>
                      <a:pPr marL="742950" marR="0" lvl="1" indent="-285750">
                        <a:spcBef>
                          <a:spcPts val="0"/>
                        </a:spcBef>
                        <a:spcAft>
                          <a:spcPts val="0"/>
                        </a:spcAft>
                        <a:buFont typeface="+mj-lt"/>
                        <a:buNone/>
                      </a:pPr>
                      <a:r>
                        <a:rPr lang="en-US" sz="1800" i="0" dirty="0" smtClean="0">
                          <a:latin typeface="Calibri" pitchFamily="34" charset="0"/>
                        </a:rPr>
                        <a:t>3.1</a:t>
                      </a:r>
                      <a:r>
                        <a:rPr lang="en-US" sz="1800" i="0" baseline="0" dirty="0" smtClean="0">
                          <a:latin typeface="Calibri" pitchFamily="34" charset="0"/>
                        </a:rPr>
                        <a:t> </a:t>
                      </a:r>
                      <a:r>
                        <a:rPr lang="en-US" sz="1800" i="0" dirty="0" smtClean="0">
                          <a:latin typeface="Calibri" pitchFamily="34" charset="0"/>
                        </a:rPr>
                        <a:t>Market </a:t>
                      </a:r>
                      <a:r>
                        <a:rPr lang="en-US" sz="1800" i="0" dirty="0">
                          <a:latin typeface="Calibri" pitchFamily="34" charset="0"/>
                        </a:rPr>
                        <a:t>Information market </a:t>
                      </a:r>
                      <a:endParaRPr lang="en-US" sz="1800" i="0" dirty="0" smtClean="0">
                        <a:latin typeface="Calibri" pitchFamily="34" charset="0"/>
                      </a:endParaRPr>
                    </a:p>
                    <a:p>
                      <a:pPr marL="742950" marR="0" lvl="1" indent="-285750">
                        <a:spcBef>
                          <a:spcPts val="0"/>
                        </a:spcBef>
                        <a:spcAft>
                          <a:spcPts val="0"/>
                        </a:spcAft>
                        <a:buFont typeface="+mj-lt"/>
                        <a:buNone/>
                      </a:pPr>
                      <a:r>
                        <a:rPr lang="en-US" sz="1800" i="0" dirty="0" smtClean="0">
                          <a:latin typeface="Calibri" pitchFamily="34" charset="0"/>
                          <a:ea typeface="Times New Roman"/>
                        </a:rPr>
                        <a:t>3.2 Business Skills / Management</a:t>
                      </a:r>
                      <a:r>
                        <a:rPr lang="en-US" sz="1800" i="0" baseline="0" dirty="0" smtClean="0">
                          <a:latin typeface="Calibri" pitchFamily="34" charset="0"/>
                          <a:ea typeface="Times New Roman"/>
                        </a:rPr>
                        <a:t> Training </a:t>
                      </a:r>
                      <a:endParaRPr lang="en-US" sz="1800" i="0" dirty="0">
                        <a:latin typeface="Calibri" pitchFamily="34" charset="0"/>
                        <a:ea typeface="Times New Roman"/>
                      </a:endParaRPr>
                    </a:p>
                  </a:txBody>
                  <a:tcPr marL="68580" marR="68580" marT="0" marB="0"/>
                </a:tc>
              </a:tr>
              <a:tr h="695778">
                <a:tc>
                  <a:txBody>
                    <a:bodyPr/>
                    <a:lstStyle/>
                    <a:p>
                      <a:r>
                        <a:rPr lang="en-US" sz="1800" dirty="0" smtClean="0">
                          <a:latin typeface="Calibri" pitchFamily="34" charset="0"/>
                        </a:rPr>
                        <a:t>4. Market Linkages:-Trader</a:t>
                      </a:r>
                      <a:r>
                        <a:rPr lang="en-US" sz="1800" baseline="0" dirty="0" smtClean="0">
                          <a:latin typeface="Calibri" pitchFamily="34" charset="0"/>
                        </a:rPr>
                        <a:t> to Formal Markets</a:t>
                      </a:r>
                      <a:endParaRPr lang="en-US" sz="1800" dirty="0">
                        <a:latin typeface="Calibri" pitchFamily="34" charset="0"/>
                      </a:endParaRPr>
                    </a:p>
                  </a:txBody>
                  <a:tcPr/>
                </a:tc>
                <a:tc>
                  <a:txBody>
                    <a:bodyPr/>
                    <a:lstStyle/>
                    <a:p>
                      <a:pPr marL="742950" marR="0" lvl="1" indent="-285750">
                        <a:spcBef>
                          <a:spcPts val="0"/>
                        </a:spcBef>
                        <a:spcAft>
                          <a:spcPts val="0"/>
                        </a:spcAft>
                        <a:buFont typeface="+mj-lt"/>
                        <a:buNone/>
                      </a:pPr>
                      <a:r>
                        <a:rPr lang="en-US" sz="1800" i="0" kern="1200" dirty="0" smtClean="0">
                          <a:solidFill>
                            <a:schemeClr val="dk1"/>
                          </a:solidFill>
                          <a:latin typeface="Calibri" pitchFamily="34" charset="0"/>
                          <a:ea typeface="+mn-ea"/>
                          <a:cs typeface="+mn-cs"/>
                        </a:rPr>
                        <a:t>4.1 Promotion and Marketing services</a:t>
                      </a:r>
                      <a:endParaRPr lang="en-US" sz="1200" i="0" dirty="0">
                        <a:latin typeface="Calibri" pitchFamily="34" charset="0"/>
                        <a:ea typeface="Times New Roman"/>
                      </a:endParaRPr>
                    </a:p>
                  </a:txBody>
                  <a:tcPr marL="68580" marR="68580" marT="0" marB="0"/>
                </a:tc>
              </a:tr>
            </a:tbl>
          </a:graphicData>
        </a:graphic>
      </p:graphicFrame>
    </p:spTree>
  </p:cSld>
  <p:clrMapOvr>
    <a:masterClrMapping/>
  </p:clrMapOvr>
  <p:transition advTm="6179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81000" y="1371600"/>
            <a:ext cx="8305800" cy="4267200"/>
          </a:xfrm>
        </p:spPr>
        <p:txBody>
          <a:bodyPr/>
          <a:lstStyle/>
          <a:p>
            <a:endParaRPr lang="en-US" dirty="0" smtClean="0"/>
          </a:p>
          <a:p>
            <a:pPr algn="ctr">
              <a:buFontTx/>
              <a:buNone/>
            </a:pPr>
            <a:endParaRPr lang="en-US" dirty="0" smtClean="0"/>
          </a:p>
          <a:p>
            <a:pPr algn="ctr">
              <a:buFontTx/>
              <a:buNone/>
            </a:pPr>
            <a:r>
              <a:rPr lang="en-US" sz="4400" dirty="0" smtClean="0"/>
              <a:t>CAUSAL MODELS</a:t>
            </a:r>
          </a:p>
        </p:txBody>
      </p:sp>
    </p:spTree>
  </p:cSld>
  <p:clrMapOvr>
    <a:masterClrMapping/>
  </p:clrMapOvr>
  <p:transition advTm="145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nvGraphicFramePr>
        <p:xfrm>
          <a:off x="457200" y="228600"/>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nvGraphicFramePr>
        <p:xfrm>
          <a:off x="0" y="228600"/>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1145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nvGraphicFramePr>
        <p:xfrm>
          <a:off x="457200" y="22860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971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p:nvPr/>
        </p:nvGraphicFramePr>
        <p:xfrm>
          <a:off x="152400" y="228600"/>
          <a:ext cx="8839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1170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914400" y="1828800"/>
            <a:ext cx="7110413" cy="4038600"/>
          </a:xfrm>
        </p:spPr>
        <p:txBody>
          <a:bodyPr/>
          <a:lstStyle/>
          <a:p>
            <a:pPr algn="ctr">
              <a:buFontTx/>
              <a:buNone/>
            </a:pPr>
            <a:r>
              <a:rPr lang="en-US" sz="4000" dirty="0" smtClean="0"/>
              <a:t> </a:t>
            </a:r>
          </a:p>
          <a:p>
            <a:pPr algn="ctr">
              <a:buFontTx/>
              <a:buNone/>
            </a:pPr>
            <a:r>
              <a:rPr lang="en-US" sz="4000" dirty="0" smtClean="0"/>
              <a:t>EXAMPLES OF BUSINESS MODELS TO BE TESTED BY VIP</a:t>
            </a:r>
          </a:p>
        </p:txBody>
      </p:sp>
    </p:spTree>
  </p:cSld>
  <p:clrMapOvr>
    <a:masterClrMapping/>
  </p:clrMapOvr>
  <p:transition advTm="1928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2" y="1143000"/>
          <a:ext cx="6577012"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12"/>
          <p:cNvSpPr/>
          <p:nvPr/>
        </p:nvSpPr>
        <p:spPr bwMode="auto">
          <a:xfrm>
            <a:off x="533400" y="1981200"/>
            <a:ext cx="1371600" cy="2133600"/>
          </a:xfrm>
          <a:prstGeom prst="right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200" dirty="0">
              <a:latin typeface="Arial" pitchFamily="-105" charset="0"/>
              <a:ea typeface="ＭＳ Ｐゴシック" pitchFamily="-105" charset="-128"/>
              <a:cs typeface="+mn-cs"/>
            </a:endParaRPr>
          </a:p>
          <a:p>
            <a:pPr algn="ctr" eaLnBrk="0" hangingPunct="0">
              <a:defRPr/>
            </a:pPr>
            <a:endParaRPr lang="en-US" sz="1200" dirty="0">
              <a:latin typeface="Arial" pitchFamily="-105" charset="0"/>
              <a:ea typeface="ＭＳ Ｐゴシック" pitchFamily="-105" charset="-128"/>
              <a:cs typeface="+mn-cs"/>
            </a:endParaRPr>
          </a:p>
          <a:p>
            <a:pPr algn="ctr" eaLnBrk="0" hangingPunct="0">
              <a:defRPr/>
            </a:pPr>
            <a:r>
              <a:rPr lang="en-US" sz="1200" b="1" i="0" dirty="0">
                <a:latin typeface="Arial" pitchFamily="-105" charset="0"/>
                <a:ea typeface="ＭＳ Ｐゴシック" pitchFamily="-105" charset="-128"/>
                <a:cs typeface="+mn-cs"/>
              </a:rPr>
              <a:t>STRATEGY</a:t>
            </a:r>
          </a:p>
        </p:txBody>
      </p:sp>
      <p:sp>
        <p:nvSpPr>
          <p:cNvPr id="41988" name="Rectangle 13"/>
          <p:cNvSpPr>
            <a:spLocks noChangeArrowheads="1"/>
          </p:cNvSpPr>
          <p:nvPr/>
        </p:nvSpPr>
        <p:spPr bwMode="auto">
          <a:xfrm>
            <a:off x="304800" y="457200"/>
            <a:ext cx="8534400" cy="609600"/>
          </a:xfrm>
          <a:prstGeom prst="rect">
            <a:avLst/>
          </a:prstGeom>
          <a:solidFill>
            <a:srgbClr val="FFC000"/>
          </a:solidFill>
          <a:ln w="9525" algn="ctr">
            <a:solidFill>
              <a:schemeClr val="tx1"/>
            </a:solidFill>
            <a:round/>
            <a:headEnd/>
            <a:tailEnd/>
          </a:ln>
        </p:spPr>
        <p:txBody>
          <a:bodyPr/>
          <a:lstStyle/>
          <a:p>
            <a:pPr algn="ctr" eaLnBrk="0" hangingPunct="0"/>
            <a:r>
              <a:rPr lang="en-US" sz="1300" i="0" dirty="0">
                <a:latin typeface="Times New Roman" pitchFamily="18" charset="0"/>
                <a:cs typeface="Times New Roman" pitchFamily="18" charset="0"/>
              </a:rPr>
              <a:t>INTERVENTION # 1.1 TECHNICAL ASSISTANCE PROVIDER</a:t>
            </a:r>
          </a:p>
          <a:p>
            <a:pPr eaLnBrk="0" hangingPunct="0"/>
            <a:r>
              <a:rPr lang="en-US" sz="1200" i="0" dirty="0">
                <a:latin typeface="Times New Roman" pitchFamily="18" charset="0"/>
                <a:cs typeface="Times New Roman" pitchFamily="18" charset="0"/>
              </a:rPr>
              <a:t>Lead firms  access technical skills and embed them or lead firms purchase “master farmer” / agro-vet expertise and deliver to their targeted groups on </a:t>
            </a:r>
            <a:r>
              <a:rPr lang="en-US" sz="1200" i="0" dirty="0" smtClean="0">
                <a:latin typeface="Times New Roman" pitchFamily="18" charset="0"/>
                <a:cs typeface="Times New Roman" pitchFamily="18" charset="0"/>
              </a:rPr>
              <a:t>embedded </a:t>
            </a:r>
            <a:r>
              <a:rPr lang="en-US" sz="1200" i="0" dirty="0">
                <a:latin typeface="Times New Roman" pitchFamily="18" charset="0"/>
                <a:cs typeface="Times New Roman" pitchFamily="18" charset="0"/>
              </a:rPr>
              <a:t>terms</a:t>
            </a:r>
          </a:p>
          <a:p>
            <a:pPr algn="ctr" eaLnBrk="0" hangingPunct="0"/>
            <a:endParaRPr lang="en-US" sz="1300" i="0" dirty="0"/>
          </a:p>
          <a:p>
            <a:pPr algn="ctr" eaLnBrk="0" hangingPunct="0"/>
            <a:endParaRPr lang="en-US" sz="1400" i="0" dirty="0"/>
          </a:p>
        </p:txBody>
      </p:sp>
      <p:sp>
        <p:nvSpPr>
          <p:cNvPr id="41989" name="Right Arrow 14"/>
          <p:cNvSpPr>
            <a:spLocks noChangeArrowheads="1"/>
          </p:cNvSpPr>
          <p:nvPr/>
        </p:nvSpPr>
        <p:spPr bwMode="auto">
          <a:xfrm>
            <a:off x="457200" y="5029200"/>
            <a:ext cx="1447800" cy="1143000"/>
          </a:xfrm>
          <a:prstGeom prst="rightArrow">
            <a:avLst>
              <a:gd name="adj1" fmla="val 50000"/>
              <a:gd name="adj2" fmla="val 49998"/>
            </a:avLst>
          </a:prstGeom>
          <a:solidFill>
            <a:srgbClr val="FFC000"/>
          </a:solidFill>
          <a:ln w="9525" algn="ctr">
            <a:solidFill>
              <a:schemeClr val="tx1"/>
            </a:solidFill>
            <a:round/>
            <a:headEnd/>
            <a:tailEnd/>
          </a:ln>
        </p:spPr>
        <p:txBody>
          <a:bodyPr anchor="b"/>
          <a:lstStyle/>
          <a:p>
            <a:pPr algn="ctr" eaLnBrk="0" hangingPunct="0"/>
            <a:endParaRPr lang="en-US" sz="1200"/>
          </a:p>
          <a:p>
            <a:pPr algn="ctr" eaLnBrk="0" hangingPunct="0"/>
            <a:endParaRPr lang="en-US" sz="1200"/>
          </a:p>
          <a:p>
            <a:pPr algn="ctr" eaLnBrk="0" hangingPunct="0"/>
            <a:r>
              <a:rPr lang="en-US" sz="1100" b="1" i="0"/>
              <a:t>VALUE CHAIN CHANGE</a:t>
            </a:r>
          </a:p>
        </p:txBody>
      </p:sp>
      <p:sp>
        <p:nvSpPr>
          <p:cNvPr id="7" name="Subtitle 2"/>
          <p:cNvSpPr txBox="1">
            <a:spLocks/>
          </p:cNvSpPr>
          <p:nvPr/>
        </p:nvSpPr>
        <p:spPr bwMode="auto">
          <a:xfrm>
            <a:off x="1905000" y="5181600"/>
            <a:ext cx="6781800" cy="914400"/>
          </a:xfrm>
          <a:prstGeom prst="rect">
            <a:avLst/>
          </a:prstGeom>
          <a:solidFill>
            <a:srgbClr val="FFC000"/>
          </a:solidFill>
          <a:ln w="12700">
            <a:solidFill>
              <a:schemeClr val="accent1"/>
            </a:solidFill>
            <a:miter lim="800000"/>
            <a:headEnd/>
            <a:tailEnd/>
          </a:ln>
        </p:spPr>
        <p:txBody>
          <a:bodyPr anchor="ctr">
            <a:normAutofit fontScale="25000" lnSpcReduction="20000"/>
          </a:bodyPr>
          <a:lstStyle/>
          <a:p>
            <a:pPr>
              <a:defRPr/>
            </a:pPr>
            <a:endParaRPr lang="en-US" sz="1600" dirty="0">
              <a:ea typeface="ＭＳ Ｐゴシック"/>
              <a:cs typeface="+mn-cs"/>
            </a:endParaRPr>
          </a:p>
          <a:p>
            <a:pPr>
              <a:buFont typeface="Arial" pitchFamily="34" charset="0"/>
              <a:buChar char="•"/>
              <a:defRPr/>
            </a:pPr>
            <a:endParaRPr lang="en-US" sz="1600" i="0" dirty="0">
              <a:ea typeface="ＭＳ Ｐゴシック"/>
              <a:cs typeface="+mn-cs"/>
            </a:endParaRPr>
          </a:p>
          <a:p>
            <a:pPr>
              <a:buFont typeface="Arial" pitchFamily="34" charset="0"/>
              <a:buChar char="•"/>
              <a:defRPr/>
            </a:pPr>
            <a:endParaRPr lang="en-US" sz="6400" i="0" dirty="0">
              <a:ea typeface="ＭＳ Ｐゴシック"/>
              <a:cs typeface="+mn-cs"/>
            </a:endParaRPr>
          </a:p>
          <a:p>
            <a:pPr>
              <a:buFont typeface="Arial" pitchFamily="34" charset="0"/>
              <a:buChar char="•"/>
              <a:defRPr/>
            </a:pPr>
            <a:endParaRPr lang="en-US" sz="6400" i="0" dirty="0">
              <a:ea typeface="ＭＳ Ｐゴシック"/>
              <a:cs typeface="+mn-cs"/>
            </a:endParaRPr>
          </a:p>
          <a:p>
            <a:pPr lvl="1">
              <a:buFont typeface="Arial" pitchFamily="34" charset="0"/>
              <a:buChar char="•"/>
              <a:defRPr/>
            </a:pPr>
            <a:r>
              <a:rPr lang="en-US" sz="6400" i="0" dirty="0">
                <a:ea typeface="ＭＳ Ｐゴシック"/>
                <a:cs typeface="+mn-cs"/>
              </a:rPr>
              <a:t>Increased production and market access for MEs</a:t>
            </a:r>
          </a:p>
          <a:p>
            <a:pPr lvl="1">
              <a:buFont typeface="Arial" pitchFamily="34" charset="0"/>
              <a:buChar char="•"/>
              <a:defRPr/>
            </a:pPr>
            <a:r>
              <a:rPr lang="en-US" sz="6400" i="0" dirty="0">
                <a:ea typeface="ＭＳ Ｐゴシック"/>
                <a:cs typeface="+mn-cs"/>
              </a:rPr>
              <a:t>Wide geographic outreach, increased ME activity</a:t>
            </a:r>
          </a:p>
          <a:p>
            <a:pPr>
              <a:defRPr/>
            </a:pPr>
            <a:endParaRPr lang="en-US" sz="6400" i="0" dirty="0">
              <a:ea typeface="ＭＳ Ｐゴシック"/>
              <a:cs typeface="+mn-cs"/>
            </a:endParaRPr>
          </a:p>
          <a:p>
            <a:pPr>
              <a:defRPr/>
            </a:pPr>
            <a:endParaRPr lang="en-US" sz="6400" i="0" dirty="0">
              <a:ea typeface="ＭＳ Ｐゴシック"/>
              <a:cs typeface="+mn-cs"/>
            </a:endParaRPr>
          </a:p>
        </p:txBody>
      </p:sp>
    </p:spTree>
  </p:cSld>
  <p:clrMapOvr>
    <a:masterClrMapping/>
  </p:clrMapOvr>
  <p:transition advTm="2070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2" y="1143000"/>
          <a:ext cx="6577012"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12"/>
          <p:cNvSpPr/>
          <p:nvPr/>
        </p:nvSpPr>
        <p:spPr bwMode="auto">
          <a:xfrm>
            <a:off x="533400" y="1981200"/>
            <a:ext cx="1371600" cy="2133600"/>
          </a:xfrm>
          <a:prstGeom prst="right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200" dirty="0">
              <a:latin typeface="Arial" pitchFamily="-105" charset="0"/>
              <a:ea typeface="ＭＳ Ｐゴシック" pitchFamily="-105" charset="-128"/>
              <a:cs typeface="+mn-cs"/>
            </a:endParaRPr>
          </a:p>
          <a:p>
            <a:pPr algn="ctr" eaLnBrk="0" hangingPunct="0">
              <a:defRPr/>
            </a:pPr>
            <a:endParaRPr lang="en-US" sz="1200" dirty="0">
              <a:latin typeface="Arial" pitchFamily="-105" charset="0"/>
              <a:ea typeface="ＭＳ Ｐゴシック" pitchFamily="-105" charset="-128"/>
              <a:cs typeface="+mn-cs"/>
            </a:endParaRPr>
          </a:p>
          <a:p>
            <a:pPr algn="ctr" eaLnBrk="0" hangingPunct="0">
              <a:defRPr/>
            </a:pPr>
            <a:r>
              <a:rPr lang="en-US" sz="1200" b="1" i="0" dirty="0">
                <a:latin typeface="Arial" pitchFamily="-105" charset="0"/>
                <a:ea typeface="ＭＳ Ｐゴシック" pitchFamily="-105" charset="-128"/>
                <a:cs typeface="+mn-cs"/>
              </a:rPr>
              <a:t>STRATEGY</a:t>
            </a:r>
          </a:p>
        </p:txBody>
      </p:sp>
      <p:sp>
        <p:nvSpPr>
          <p:cNvPr id="43012" name="Rectangle 13"/>
          <p:cNvSpPr>
            <a:spLocks noChangeArrowheads="1"/>
          </p:cNvSpPr>
          <p:nvPr/>
        </p:nvSpPr>
        <p:spPr bwMode="auto">
          <a:xfrm>
            <a:off x="381000" y="457200"/>
            <a:ext cx="8153400" cy="609600"/>
          </a:xfrm>
          <a:prstGeom prst="rect">
            <a:avLst/>
          </a:prstGeom>
          <a:solidFill>
            <a:srgbClr val="FFC000"/>
          </a:solidFill>
          <a:ln w="9525" algn="ctr">
            <a:solidFill>
              <a:schemeClr val="tx1"/>
            </a:solidFill>
            <a:round/>
            <a:headEnd/>
            <a:tailEnd/>
          </a:ln>
        </p:spPr>
        <p:txBody>
          <a:bodyPr/>
          <a:lstStyle/>
          <a:p>
            <a:pPr algn="ctr" eaLnBrk="0" hangingPunct="0"/>
            <a:r>
              <a:rPr lang="en-US" sz="1400" i="0">
                <a:latin typeface="Times New Roman" pitchFamily="18" charset="0"/>
                <a:cs typeface="Times New Roman" pitchFamily="18" charset="0"/>
              </a:rPr>
              <a:t>INTERVENTION 1.2: TAILORED FINANCIAL SERVICE  PRODUCTS</a:t>
            </a:r>
          </a:p>
          <a:p>
            <a:pPr algn="ctr" eaLnBrk="0" hangingPunct="0"/>
            <a:r>
              <a:rPr lang="en-US" sz="1200" i="0">
                <a:latin typeface="Times New Roman" pitchFamily="18" charset="0"/>
                <a:cs typeface="Times New Roman" pitchFamily="18" charset="0"/>
              </a:rPr>
              <a:t>Traders borrow from financial institutions; provide inputs to farmers on credit</a:t>
            </a:r>
          </a:p>
          <a:p>
            <a:pPr algn="ctr" eaLnBrk="0" hangingPunct="0"/>
            <a:endParaRPr lang="en-US" sz="1400" i="0"/>
          </a:p>
          <a:p>
            <a:pPr algn="ctr" eaLnBrk="0" hangingPunct="0"/>
            <a:endParaRPr lang="en-US" sz="1400" i="0"/>
          </a:p>
        </p:txBody>
      </p:sp>
      <p:sp>
        <p:nvSpPr>
          <p:cNvPr id="43013" name="Right Arrow 14"/>
          <p:cNvSpPr>
            <a:spLocks noChangeArrowheads="1"/>
          </p:cNvSpPr>
          <p:nvPr/>
        </p:nvSpPr>
        <p:spPr bwMode="auto">
          <a:xfrm>
            <a:off x="457200" y="5029200"/>
            <a:ext cx="1447800" cy="1143000"/>
          </a:xfrm>
          <a:prstGeom prst="rightArrow">
            <a:avLst>
              <a:gd name="adj1" fmla="val 50000"/>
              <a:gd name="adj2" fmla="val 49998"/>
            </a:avLst>
          </a:prstGeom>
          <a:solidFill>
            <a:srgbClr val="FFC000"/>
          </a:solidFill>
          <a:ln w="9525" algn="ctr">
            <a:solidFill>
              <a:schemeClr val="tx1"/>
            </a:solidFill>
            <a:round/>
            <a:headEnd/>
            <a:tailEnd/>
          </a:ln>
        </p:spPr>
        <p:txBody>
          <a:bodyPr anchor="b"/>
          <a:lstStyle/>
          <a:p>
            <a:pPr algn="ctr" eaLnBrk="0" hangingPunct="0"/>
            <a:endParaRPr lang="en-US" sz="1200"/>
          </a:p>
          <a:p>
            <a:pPr algn="ctr" eaLnBrk="0" hangingPunct="0"/>
            <a:endParaRPr lang="en-US" sz="1200"/>
          </a:p>
          <a:p>
            <a:pPr algn="ctr" eaLnBrk="0" hangingPunct="0"/>
            <a:r>
              <a:rPr lang="en-US" sz="1100" b="1" i="0"/>
              <a:t>VALUE CHAIN CHANGE</a:t>
            </a:r>
          </a:p>
        </p:txBody>
      </p:sp>
      <p:sp>
        <p:nvSpPr>
          <p:cNvPr id="7" name="Subtitle 2"/>
          <p:cNvSpPr txBox="1">
            <a:spLocks/>
          </p:cNvSpPr>
          <p:nvPr/>
        </p:nvSpPr>
        <p:spPr bwMode="auto">
          <a:xfrm>
            <a:off x="1981200" y="5181600"/>
            <a:ext cx="6553200" cy="838200"/>
          </a:xfrm>
          <a:prstGeom prst="rect">
            <a:avLst/>
          </a:prstGeom>
          <a:solidFill>
            <a:srgbClr val="FFC000"/>
          </a:solidFill>
          <a:ln w="12700">
            <a:solidFill>
              <a:schemeClr val="accent1"/>
            </a:solidFill>
            <a:miter lim="800000"/>
            <a:headEnd/>
            <a:tailEnd/>
          </a:ln>
        </p:spPr>
        <p:txBody>
          <a:bodyPr anchor="ctr">
            <a:normAutofit fontScale="62500" lnSpcReduction="20000"/>
          </a:bodyPr>
          <a:lstStyle/>
          <a:p>
            <a:pPr>
              <a:defRPr/>
            </a:pPr>
            <a:endParaRPr lang="en-US" sz="1600" dirty="0">
              <a:ea typeface="ＭＳ Ｐゴシック"/>
              <a:cs typeface="+mn-cs"/>
            </a:endParaRPr>
          </a:p>
          <a:p>
            <a:pPr>
              <a:buFont typeface="Arial" pitchFamily="34" charset="0"/>
              <a:buChar char="•"/>
              <a:defRPr/>
            </a:pPr>
            <a:endParaRPr lang="en-US" sz="1600" i="0" dirty="0">
              <a:ea typeface="ＭＳ Ｐゴシック"/>
              <a:cs typeface="+mn-cs"/>
            </a:endParaRPr>
          </a:p>
          <a:p>
            <a:pPr marL="342900" indent="-342900">
              <a:buFont typeface="Arial" pitchFamily="34" charset="0"/>
              <a:buChar char="•"/>
              <a:defRPr/>
            </a:pPr>
            <a:r>
              <a:rPr lang="en-US" sz="3100" i="0" dirty="0">
                <a:ea typeface="ＭＳ Ｐゴシック"/>
                <a:cs typeface="+mn-cs"/>
              </a:rPr>
              <a:t>Increased production and Market access for MEs</a:t>
            </a:r>
          </a:p>
          <a:p>
            <a:pPr marL="342900" indent="-342900">
              <a:buFont typeface="Arial" pitchFamily="34" charset="0"/>
              <a:buChar char="•"/>
              <a:defRPr/>
            </a:pPr>
            <a:r>
              <a:rPr lang="en-US" sz="3100" i="0" dirty="0">
                <a:ea typeface="ＭＳ Ｐゴシック"/>
                <a:cs typeface="+mn-cs"/>
              </a:rPr>
              <a:t>Improved business relationships</a:t>
            </a:r>
          </a:p>
          <a:p>
            <a:pPr marL="342900" indent="-342900" eaLnBrk="0" hangingPunct="0">
              <a:spcBef>
                <a:spcPct val="20000"/>
              </a:spcBef>
              <a:defRPr/>
            </a:pPr>
            <a:endParaRPr lang="en-US" sz="3100" i="0" kern="0" dirty="0">
              <a:latin typeface="+mn-lt"/>
              <a:ea typeface="+mn-ea"/>
              <a:cs typeface="+mn-cs"/>
            </a:endParaRPr>
          </a:p>
        </p:txBody>
      </p:sp>
    </p:spTree>
  </p:cSld>
  <p:clrMapOvr>
    <a:masterClrMapping/>
  </p:clrMapOvr>
  <p:transition advTm="18313"/>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2" y="1143000"/>
          <a:ext cx="6577012"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12"/>
          <p:cNvSpPr/>
          <p:nvPr/>
        </p:nvSpPr>
        <p:spPr bwMode="auto">
          <a:xfrm>
            <a:off x="533400" y="1981200"/>
            <a:ext cx="1371600" cy="2133600"/>
          </a:xfrm>
          <a:prstGeom prst="right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1200" dirty="0">
              <a:latin typeface="Arial" pitchFamily="-105" charset="0"/>
              <a:ea typeface="ＭＳ Ｐゴシック" pitchFamily="-105" charset="-128"/>
              <a:cs typeface="+mn-cs"/>
            </a:endParaRPr>
          </a:p>
          <a:p>
            <a:pPr algn="ctr" eaLnBrk="0" hangingPunct="0">
              <a:defRPr/>
            </a:pPr>
            <a:endParaRPr lang="en-US" sz="1200" dirty="0">
              <a:latin typeface="Arial" pitchFamily="-105" charset="0"/>
              <a:ea typeface="ＭＳ Ｐゴシック" pitchFamily="-105" charset="-128"/>
              <a:cs typeface="+mn-cs"/>
            </a:endParaRPr>
          </a:p>
          <a:p>
            <a:pPr algn="ctr" eaLnBrk="0" hangingPunct="0">
              <a:defRPr/>
            </a:pPr>
            <a:r>
              <a:rPr lang="en-US" sz="1200" b="1" i="0" dirty="0">
                <a:latin typeface="Arial" pitchFamily="-105" charset="0"/>
                <a:ea typeface="ＭＳ Ｐゴシック" pitchFamily="-105" charset="-128"/>
                <a:cs typeface="+mn-cs"/>
              </a:rPr>
              <a:t>STRATEGY</a:t>
            </a:r>
          </a:p>
        </p:txBody>
      </p:sp>
      <p:sp>
        <p:nvSpPr>
          <p:cNvPr id="44036" name="Rectangle 13"/>
          <p:cNvSpPr>
            <a:spLocks noChangeArrowheads="1"/>
          </p:cNvSpPr>
          <p:nvPr/>
        </p:nvSpPr>
        <p:spPr bwMode="auto">
          <a:xfrm>
            <a:off x="381000" y="457200"/>
            <a:ext cx="8382000" cy="609600"/>
          </a:xfrm>
          <a:prstGeom prst="rect">
            <a:avLst/>
          </a:prstGeom>
          <a:solidFill>
            <a:srgbClr val="FFC000"/>
          </a:solidFill>
          <a:ln w="9525" algn="ctr">
            <a:solidFill>
              <a:schemeClr val="tx1"/>
            </a:solidFill>
            <a:round/>
            <a:headEnd/>
            <a:tailEnd/>
          </a:ln>
        </p:spPr>
        <p:txBody>
          <a:bodyPr/>
          <a:lstStyle/>
          <a:p>
            <a:pPr algn="ctr" eaLnBrk="0" hangingPunct="0"/>
            <a:r>
              <a:rPr lang="en-US" sz="1600" i="0" dirty="0"/>
              <a:t>INTERVENTION 1.3: INPUTS AND EQUIPMENT PACKAGE</a:t>
            </a:r>
          </a:p>
          <a:p>
            <a:pPr eaLnBrk="0" hangingPunct="0"/>
            <a:r>
              <a:rPr lang="en-US" sz="1100" i="0" dirty="0">
                <a:latin typeface="Times New Roman" pitchFamily="18" charset="0"/>
                <a:cs typeface="Times New Roman" pitchFamily="18" charset="0"/>
              </a:rPr>
              <a:t>Traders pay consultant/agro-vet to quality control nurseries where they sources seedlings traders provide to farmers; traders provide the farmers with </a:t>
            </a:r>
            <a:r>
              <a:rPr lang="en-US" sz="1100" i="0" dirty="0" smtClean="0">
                <a:latin typeface="Times New Roman" pitchFamily="18" charset="0"/>
                <a:cs typeface="Times New Roman" pitchFamily="18" charset="0"/>
              </a:rPr>
              <a:t>inputs –especially seedlings on credit</a:t>
            </a:r>
            <a:endParaRPr lang="en-US" sz="1100" i="0" dirty="0">
              <a:latin typeface="Times New Roman" pitchFamily="18" charset="0"/>
              <a:cs typeface="Times New Roman" pitchFamily="18" charset="0"/>
            </a:endParaRPr>
          </a:p>
          <a:p>
            <a:pPr algn="ctr" eaLnBrk="0" hangingPunct="0"/>
            <a:r>
              <a:rPr lang="en-US" sz="1600" i="0" dirty="0"/>
              <a:t> </a:t>
            </a:r>
          </a:p>
        </p:txBody>
      </p:sp>
      <p:sp>
        <p:nvSpPr>
          <p:cNvPr id="44037" name="Right Arrow 14"/>
          <p:cNvSpPr>
            <a:spLocks noChangeArrowheads="1"/>
          </p:cNvSpPr>
          <p:nvPr/>
        </p:nvSpPr>
        <p:spPr bwMode="auto">
          <a:xfrm>
            <a:off x="457200" y="5029200"/>
            <a:ext cx="1447800" cy="1143000"/>
          </a:xfrm>
          <a:prstGeom prst="rightArrow">
            <a:avLst>
              <a:gd name="adj1" fmla="val 50000"/>
              <a:gd name="adj2" fmla="val 49998"/>
            </a:avLst>
          </a:prstGeom>
          <a:solidFill>
            <a:srgbClr val="FFC000"/>
          </a:solidFill>
          <a:ln w="9525" algn="ctr">
            <a:solidFill>
              <a:schemeClr val="tx1"/>
            </a:solidFill>
            <a:round/>
            <a:headEnd/>
            <a:tailEnd/>
          </a:ln>
        </p:spPr>
        <p:txBody>
          <a:bodyPr anchor="b"/>
          <a:lstStyle/>
          <a:p>
            <a:pPr algn="ctr" eaLnBrk="0" hangingPunct="0"/>
            <a:endParaRPr lang="en-US" sz="1200"/>
          </a:p>
          <a:p>
            <a:pPr algn="ctr" eaLnBrk="0" hangingPunct="0"/>
            <a:endParaRPr lang="en-US" sz="1200"/>
          </a:p>
          <a:p>
            <a:pPr algn="ctr" eaLnBrk="0" hangingPunct="0"/>
            <a:r>
              <a:rPr lang="en-US" sz="1100" b="1" i="0"/>
              <a:t>VALUE CHAIN CHANGE</a:t>
            </a:r>
          </a:p>
        </p:txBody>
      </p:sp>
      <p:sp>
        <p:nvSpPr>
          <p:cNvPr id="7" name="Subtitle 2"/>
          <p:cNvSpPr txBox="1">
            <a:spLocks/>
          </p:cNvSpPr>
          <p:nvPr/>
        </p:nvSpPr>
        <p:spPr bwMode="auto">
          <a:xfrm>
            <a:off x="1981200" y="5181600"/>
            <a:ext cx="6553200" cy="838200"/>
          </a:xfrm>
          <a:prstGeom prst="rect">
            <a:avLst/>
          </a:prstGeom>
          <a:solidFill>
            <a:srgbClr val="FFC000"/>
          </a:solidFill>
          <a:ln w="12700">
            <a:solidFill>
              <a:schemeClr val="accent1"/>
            </a:solidFill>
            <a:miter lim="800000"/>
            <a:headEnd/>
            <a:tailEnd/>
          </a:ln>
        </p:spPr>
        <p:txBody>
          <a:bodyPr anchor="ctr">
            <a:normAutofit fontScale="25000" lnSpcReduction="20000"/>
          </a:bodyPr>
          <a:lstStyle/>
          <a:p>
            <a:pPr>
              <a:defRPr/>
            </a:pPr>
            <a:endParaRPr lang="en-US" sz="1600" dirty="0">
              <a:ea typeface="ＭＳ Ｐゴシック"/>
              <a:cs typeface="+mn-cs"/>
            </a:endParaRPr>
          </a:p>
          <a:p>
            <a:pPr>
              <a:defRPr/>
            </a:pPr>
            <a:endParaRPr lang="en-US" sz="5600" i="0" dirty="0">
              <a:ea typeface="ＭＳ Ｐゴシック"/>
              <a:cs typeface="+mn-cs"/>
            </a:endParaRPr>
          </a:p>
          <a:p>
            <a:pPr marL="342900" indent="-342900">
              <a:buFont typeface="Arial" pitchFamily="34" charset="0"/>
              <a:buChar char="•"/>
              <a:defRPr/>
            </a:pPr>
            <a:r>
              <a:rPr lang="en-US" sz="6000" i="0" dirty="0">
                <a:ea typeface="ＭＳ Ｐゴシック"/>
                <a:cs typeface="+mn-cs"/>
              </a:rPr>
              <a:t>Improved quality and outputs</a:t>
            </a:r>
          </a:p>
          <a:p>
            <a:pPr marL="342900" indent="-342900">
              <a:buFont typeface="Arial" pitchFamily="34" charset="0"/>
              <a:buChar char="•"/>
              <a:defRPr/>
            </a:pPr>
            <a:r>
              <a:rPr lang="en-US" sz="6000" i="0" dirty="0">
                <a:ea typeface="ＭＳ Ｐゴシック"/>
                <a:cs typeface="+mn-cs"/>
              </a:rPr>
              <a:t>Increased market access for MEs</a:t>
            </a:r>
          </a:p>
          <a:p>
            <a:pPr>
              <a:defRPr/>
            </a:pPr>
            <a:endParaRPr lang="en-US" sz="5600" i="0" dirty="0">
              <a:ea typeface="ＭＳ Ｐゴシック"/>
              <a:cs typeface="+mn-cs"/>
            </a:endParaRPr>
          </a:p>
          <a:p>
            <a:pPr>
              <a:defRPr/>
            </a:pPr>
            <a:endParaRPr lang="en-US" sz="5600" i="0" dirty="0">
              <a:ea typeface="ＭＳ Ｐゴシック"/>
              <a:cs typeface="+mn-cs"/>
            </a:endParaRPr>
          </a:p>
        </p:txBody>
      </p:sp>
    </p:spTree>
  </p:cSld>
  <p:clrMapOvr>
    <a:masterClrMapping/>
  </p:clrMapOvr>
  <p:transition advTm="2123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381000"/>
            <a:ext cx="7110413" cy="914400"/>
          </a:xfrm>
        </p:spPr>
        <p:txBody>
          <a:bodyPr/>
          <a:lstStyle/>
          <a:p>
            <a:r>
              <a:rPr lang="en-US" smtClean="0"/>
              <a:t>AMPATH-FPI Approach</a:t>
            </a:r>
          </a:p>
        </p:txBody>
      </p:sp>
      <p:sp>
        <p:nvSpPr>
          <p:cNvPr id="19459" name="Content Placeholder 2"/>
          <p:cNvSpPr>
            <a:spLocks noGrp="1"/>
          </p:cNvSpPr>
          <p:nvPr>
            <p:ph idx="1"/>
          </p:nvPr>
        </p:nvSpPr>
        <p:spPr>
          <a:xfrm>
            <a:off x="609600" y="1219200"/>
            <a:ext cx="8026400" cy="4672013"/>
          </a:xfrm>
        </p:spPr>
        <p:txBody>
          <a:bodyPr/>
          <a:lstStyle/>
          <a:p>
            <a:pPr>
              <a:buFontTx/>
              <a:buNone/>
            </a:pPr>
            <a:r>
              <a:rPr lang="en-US" sz="3600" smtClean="0"/>
              <a:t>Holistic Approach:</a:t>
            </a:r>
          </a:p>
          <a:p>
            <a:pPr marL="1314450" lvl="2" indent="-514350"/>
            <a:r>
              <a:rPr lang="en-US" sz="3200" smtClean="0"/>
              <a:t>Health + Economic Strengthening </a:t>
            </a:r>
          </a:p>
          <a:p>
            <a:pPr marL="1314450" lvl="2" indent="-514350"/>
            <a:r>
              <a:rPr lang="en-US" sz="3200" smtClean="0"/>
              <a:t>Target entire community</a:t>
            </a:r>
          </a:p>
          <a:p>
            <a:pPr marL="1314450" lvl="2" indent="-514350"/>
            <a:r>
              <a:rPr lang="en-US" sz="3200" smtClean="0"/>
              <a:t>Create a “path out of poverty”</a:t>
            </a:r>
          </a:p>
          <a:p>
            <a:pPr marL="1314450" lvl="2" indent="-514350"/>
            <a:r>
              <a:rPr lang="en-US" sz="3200" smtClean="0"/>
              <a:t>Strengthen community safety nets </a:t>
            </a:r>
          </a:p>
          <a:p>
            <a:pPr marL="914400" lvl="1" indent="-514350">
              <a:buFontTx/>
              <a:buNone/>
            </a:pPr>
            <a:r>
              <a:rPr lang="en-US" sz="3200" smtClean="0"/>
              <a:t>to reverse spread and destruction of HIV.</a:t>
            </a:r>
          </a:p>
        </p:txBody>
      </p:sp>
    </p:spTree>
  </p:cSld>
  <p:clrMapOvr>
    <a:masterClrMapping/>
  </p:clrMapOvr>
  <p:transition advTm="2039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533400"/>
          <a:ext cx="8534400" cy="5410200"/>
        </p:xfrm>
        <a:graphic>
          <a:graphicData uri="http://schemas.openxmlformats.org/drawingml/2006/table">
            <a:tbl>
              <a:tblPr firstRow="1" bandRow="1">
                <a:tableStyleId>{5C22544A-7EE6-4342-B048-85BDC9FD1C3A}</a:tableStyleId>
              </a:tblPr>
              <a:tblGrid>
                <a:gridCol w="3505200"/>
                <a:gridCol w="5029200"/>
              </a:tblGrid>
              <a:tr h="410960">
                <a:tc>
                  <a:txBody>
                    <a:bodyPr/>
                    <a:lstStyle/>
                    <a:p>
                      <a:r>
                        <a:rPr lang="en-US" sz="1400" dirty="0" smtClean="0"/>
                        <a:t>Causal Chain</a:t>
                      </a:r>
                      <a:endParaRPr lang="en-US" sz="1400" dirty="0"/>
                    </a:p>
                  </a:txBody>
                  <a:tcPr/>
                </a:tc>
                <a:tc>
                  <a:txBody>
                    <a:bodyPr/>
                    <a:lstStyle/>
                    <a:p>
                      <a:r>
                        <a:rPr lang="en-US" sz="1400" dirty="0" smtClean="0"/>
                        <a:t>Indicators</a:t>
                      </a:r>
                      <a:endParaRPr lang="en-US" sz="1400" dirty="0"/>
                    </a:p>
                  </a:txBody>
                  <a:tcPr/>
                </a:tc>
              </a:tr>
              <a:tr h="702574">
                <a:tc>
                  <a:txBody>
                    <a:bodyPr/>
                    <a:lstStyle/>
                    <a:p>
                      <a:r>
                        <a:rPr lang="en-US" sz="1600" dirty="0" smtClean="0"/>
                        <a:t>Increased</a:t>
                      </a:r>
                      <a:r>
                        <a:rPr lang="en-US" sz="1600" baseline="0" dirty="0" smtClean="0"/>
                        <a:t> farmer sales</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increase in monthly sales volume</a:t>
                      </a:r>
                      <a:r>
                        <a:rPr lang="en-US" sz="1600" baseline="0" dirty="0" smtClean="0"/>
                        <a:t>/</a:t>
                      </a:r>
                      <a:r>
                        <a:rPr lang="en-US" sz="1600" dirty="0" smtClean="0"/>
                        <a:t>value per farmer</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of farmers registering increased monthly sales</a:t>
                      </a:r>
                    </a:p>
                  </a:txBody>
                  <a:tcPr/>
                </a:tc>
              </a:tr>
              <a:tr h="709839">
                <a:tc>
                  <a:txBody>
                    <a:bodyPr/>
                    <a:lstStyle/>
                    <a:p>
                      <a:r>
                        <a:rPr lang="en-US" sz="1600" dirty="0" smtClean="0"/>
                        <a:t>Increased farmers output of quality fruit</a:t>
                      </a:r>
                      <a:endParaRPr lang="en-US" sz="1600" dirty="0"/>
                    </a:p>
                  </a:txBody>
                  <a:tcPr/>
                </a:tc>
                <a:tc>
                  <a:txBody>
                    <a:bodyPr/>
                    <a:lstStyle/>
                    <a:p>
                      <a:r>
                        <a:rPr lang="en-US" sz="1600" dirty="0" smtClean="0"/>
                        <a:t>% increase in monthly volume of quality fruits</a:t>
                      </a:r>
                      <a:r>
                        <a:rPr lang="en-US" sz="1600" baseline="0" dirty="0" smtClean="0"/>
                        <a:t> output</a:t>
                      </a:r>
                    </a:p>
                    <a:p>
                      <a:r>
                        <a:rPr lang="en-US" sz="1600" baseline="0" dirty="0" smtClean="0"/>
                        <a:t># of farmers producing quality fruit</a:t>
                      </a:r>
                      <a:endParaRPr lang="en-US" sz="1600" dirty="0"/>
                    </a:p>
                  </a:txBody>
                  <a:tcPr/>
                </a:tc>
              </a:tr>
              <a:tr h="998395">
                <a:tc>
                  <a:txBody>
                    <a:bodyPr/>
                    <a:lstStyle/>
                    <a:p>
                      <a:r>
                        <a:rPr lang="en-US" sz="1600" dirty="0" smtClean="0"/>
                        <a:t>Improved</a:t>
                      </a:r>
                      <a:r>
                        <a:rPr lang="en-US" sz="1600" baseline="0" dirty="0" smtClean="0"/>
                        <a:t> farming techniques; improved access and use of quality inputs</a:t>
                      </a:r>
                      <a:endParaRPr lang="en-US" sz="1600" dirty="0"/>
                    </a:p>
                  </a:txBody>
                  <a:tcPr/>
                </a:tc>
                <a:tc>
                  <a:txBody>
                    <a:bodyPr/>
                    <a:lstStyle/>
                    <a:p>
                      <a:r>
                        <a:rPr lang="en-US" sz="1600" dirty="0" smtClean="0"/>
                        <a:t># of farmers applying improved farming techniques; #</a:t>
                      </a:r>
                      <a:r>
                        <a:rPr lang="en-US" sz="1600" baseline="0" dirty="0" smtClean="0"/>
                        <a:t> of farmers </a:t>
                      </a:r>
                      <a:r>
                        <a:rPr lang="en-US" sz="1600" dirty="0" smtClean="0"/>
                        <a:t>accessing and using quality inputs</a:t>
                      </a:r>
                      <a:endParaRPr lang="en-US" sz="1600" baseline="0" dirty="0" smtClean="0"/>
                    </a:p>
                  </a:txBody>
                  <a:tcPr/>
                </a:tc>
              </a:tr>
              <a:tr h="998395">
                <a:tc>
                  <a:txBody>
                    <a:bodyPr/>
                    <a:lstStyle/>
                    <a:p>
                      <a:r>
                        <a:rPr lang="en-US" sz="1600" dirty="0" smtClean="0"/>
                        <a:t>Business Model work</a:t>
                      </a:r>
                      <a:endParaRPr lang="en-US" sz="1600" dirty="0"/>
                    </a:p>
                  </a:txBody>
                  <a:tcPr/>
                </a:tc>
                <a:tc>
                  <a:txBody>
                    <a:bodyPr/>
                    <a:lstStyle/>
                    <a:p>
                      <a:r>
                        <a:rPr lang="en-US" sz="1600" dirty="0" smtClean="0"/>
                        <a:t>Profitability/sustainability</a:t>
                      </a:r>
                      <a:r>
                        <a:rPr lang="en-US" sz="1600" baseline="0" dirty="0" smtClean="0"/>
                        <a:t> of the Business model</a:t>
                      </a:r>
                      <a:endParaRPr lang="en-US" sz="1600" dirty="0" smtClean="0"/>
                    </a:p>
                    <a:p>
                      <a:r>
                        <a:rPr lang="en-US" sz="1600" dirty="0" smtClean="0"/>
                        <a:t># of traders accessing and using appropriate business services (TA/</a:t>
                      </a:r>
                      <a:r>
                        <a:rPr lang="en-US" sz="1600" baseline="0" dirty="0" smtClean="0"/>
                        <a:t>Finance/Inputs &amp; Equipment </a:t>
                      </a:r>
                      <a:endParaRPr lang="en-US" sz="1600" dirty="0" smtClean="0"/>
                    </a:p>
                  </a:txBody>
                  <a:tcPr/>
                </a:tc>
              </a:tr>
              <a:tr h="1590037">
                <a:tc>
                  <a:txBody>
                    <a:bodyPr/>
                    <a:lstStyle/>
                    <a:p>
                      <a:r>
                        <a:rPr lang="en-US" sz="1600" dirty="0" smtClean="0"/>
                        <a:t>Test business models</a:t>
                      </a:r>
                    </a:p>
                    <a:p>
                      <a:pPr lvl="1">
                        <a:buFont typeface="Arial" pitchFamily="34" charset="0"/>
                        <a:buChar char="•"/>
                      </a:pPr>
                      <a:r>
                        <a:rPr lang="en-US" sz="1600" dirty="0" smtClean="0"/>
                        <a:t>TA</a:t>
                      </a:r>
                      <a:r>
                        <a:rPr lang="en-US" sz="1600" baseline="0" dirty="0" smtClean="0"/>
                        <a:t> provider</a:t>
                      </a:r>
                    </a:p>
                    <a:p>
                      <a:pPr lvl="1">
                        <a:buFont typeface="Arial" pitchFamily="34" charset="0"/>
                        <a:buChar char="•"/>
                      </a:pPr>
                      <a:r>
                        <a:rPr lang="en-US" sz="1600" baseline="0" dirty="0" smtClean="0"/>
                        <a:t>Financial service products</a:t>
                      </a:r>
                    </a:p>
                    <a:p>
                      <a:pPr lvl="1">
                        <a:buFont typeface="Arial" pitchFamily="34" charset="0"/>
                        <a:buChar char="•"/>
                      </a:pPr>
                      <a:r>
                        <a:rPr lang="en-US" sz="1600" baseline="0" dirty="0" smtClean="0"/>
                        <a:t>Inputs and equipment package</a:t>
                      </a:r>
                    </a:p>
                    <a:p>
                      <a:endParaRPr lang="en-US" sz="1600" dirty="0"/>
                    </a:p>
                  </a:txBody>
                  <a:tcPr/>
                </a:tc>
                <a:tc>
                  <a:txBody>
                    <a:bodyPr/>
                    <a:lstStyle/>
                    <a:p>
                      <a:r>
                        <a:rPr lang="en-US" sz="1600" dirty="0" smtClean="0"/>
                        <a:t>Business</a:t>
                      </a:r>
                      <a:r>
                        <a:rPr lang="en-US" sz="1600" baseline="0" dirty="0" smtClean="0"/>
                        <a:t> models tested</a:t>
                      </a:r>
                    </a:p>
                    <a:p>
                      <a:endParaRPr lang="en-US" sz="1600" dirty="0"/>
                    </a:p>
                  </a:txBody>
                  <a:tcPr/>
                </a:tc>
              </a:tr>
            </a:tbl>
          </a:graphicData>
        </a:graphic>
      </p:graphicFrame>
      <p:sp>
        <p:nvSpPr>
          <p:cNvPr id="6" name="Title 5"/>
          <p:cNvSpPr>
            <a:spLocks noGrp="1"/>
          </p:cNvSpPr>
          <p:nvPr>
            <p:ph type="title"/>
          </p:nvPr>
        </p:nvSpPr>
        <p:spPr>
          <a:xfrm>
            <a:off x="533400" y="0"/>
            <a:ext cx="7758113" cy="457200"/>
          </a:xfrm>
        </p:spPr>
        <p:txBody>
          <a:bodyPr>
            <a:normAutofit fontScale="90000"/>
          </a:bodyPr>
          <a:lstStyle/>
          <a:p>
            <a:pPr algn="ctr">
              <a:defRPr/>
            </a:pPr>
            <a:r>
              <a:rPr lang="en-US" dirty="0" smtClean="0">
                <a:ea typeface="+mj-ea"/>
              </a:rPr>
              <a:t/>
            </a:r>
            <a:br>
              <a:rPr lang="en-US" dirty="0" smtClean="0">
                <a:ea typeface="+mj-ea"/>
              </a:rPr>
            </a:br>
            <a:r>
              <a:rPr lang="en-US" sz="2000" dirty="0" smtClean="0">
                <a:solidFill>
                  <a:schemeClr val="tx1"/>
                </a:solidFill>
                <a:ea typeface="+mj-ea"/>
              </a:rPr>
              <a:t>M &amp; IA: FRUIT OUTPUT AND QUALITY - PILOTS</a:t>
            </a:r>
            <a:r>
              <a:rPr lang="en-US" dirty="0" smtClean="0">
                <a:ea typeface="+mj-ea"/>
              </a:rPr>
              <a:t/>
            </a:r>
            <a:br>
              <a:rPr lang="en-US" dirty="0" smtClean="0">
                <a:ea typeface="+mj-ea"/>
              </a:rPr>
            </a:br>
            <a:endParaRPr lang="en-US" b="0" dirty="0">
              <a:ea typeface="+mj-ea"/>
            </a:endParaRPr>
          </a:p>
        </p:txBody>
      </p:sp>
    </p:spTree>
  </p:cSld>
  <p:clrMapOvr>
    <a:masterClrMapping/>
  </p:clrMapOvr>
  <p:transition advTm="13047"/>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685800"/>
          <a:ext cx="8534400" cy="5410200"/>
        </p:xfrm>
        <a:graphic>
          <a:graphicData uri="http://schemas.openxmlformats.org/drawingml/2006/table">
            <a:tbl>
              <a:tblPr firstRow="1" bandRow="1">
                <a:tableStyleId>{5C22544A-7EE6-4342-B048-85BDC9FD1C3A}</a:tableStyleId>
              </a:tblPr>
              <a:tblGrid>
                <a:gridCol w="3505200"/>
                <a:gridCol w="5029200"/>
              </a:tblGrid>
              <a:tr h="468979">
                <a:tc>
                  <a:txBody>
                    <a:bodyPr/>
                    <a:lstStyle/>
                    <a:p>
                      <a:r>
                        <a:rPr lang="en-US" sz="1600" dirty="0" smtClean="0"/>
                        <a:t>Causal Chain</a:t>
                      </a:r>
                      <a:endParaRPr lang="en-US" sz="1600" dirty="0"/>
                    </a:p>
                  </a:txBody>
                  <a:tcPr/>
                </a:tc>
                <a:tc>
                  <a:txBody>
                    <a:bodyPr/>
                    <a:lstStyle/>
                    <a:p>
                      <a:r>
                        <a:rPr lang="en-US" sz="1600" dirty="0" smtClean="0"/>
                        <a:t>Indicators</a:t>
                      </a:r>
                      <a:endParaRPr lang="en-US" sz="1600" dirty="0"/>
                    </a:p>
                  </a:txBody>
                  <a:tcPr/>
                </a:tc>
              </a:tr>
              <a:tr h="837495">
                <a:tc>
                  <a:txBody>
                    <a:bodyPr/>
                    <a:lstStyle/>
                    <a:p>
                      <a:r>
                        <a:rPr lang="en-US" sz="1600" dirty="0" smtClean="0"/>
                        <a:t>Increased</a:t>
                      </a:r>
                      <a:r>
                        <a:rPr lang="en-US" sz="1600" baseline="0" dirty="0" smtClean="0"/>
                        <a:t> ME participation and increased market output</a:t>
                      </a:r>
                      <a:endParaRPr lang="en-US" sz="1600" dirty="0"/>
                    </a:p>
                  </a:txBody>
                  <a:tcPr/>
                </a:tc>
                <a:tc>
                  <a:txBody>
                    <a:bodyPr/>
                    <a:lstStyle/>
                    <a:p>
                      <a:r>
                        <a:rPr lang="en-US" sz="1600" dirty="0" smtClean="0"/>
                        <a:t>% increase in # of MEs</a:t>
                      </a:r>
                      <a:r>
                        <a:rPr lang="en-US" sz="1600" baseline="0" dirty="0" smtClean="0"/>
                        <a:t> participating in value chain</a:t>
                      </a:r>
                    </a:p>
                    <a:p>
                      <a:r>
                        <a:rPr lang="en-US" sz="1600" baseline="0" dirty="0" smtClean="0"/>
                        <a:t>% increase in market output</a:t>
                      </a:r>
                      <a:endParaRPr lang="en-US" sz="1600" dirty="0"/>
                    </a:p>
                  </a:txBody>
                  <a:tcPr/>
                </a:tc>
              </a:tr>
              <a:tr h="1088744">
                <a:tc>
                  <a:txBody>
                    <a:bodyPr/>
                    <a:lstStyle/>
                    <a:p>
                      <a:r>
                        <a:rPr lang="en-US" sz="1600" dirty="0" smtClean="0"/>
                        <a:t>Increased</a:t>
                      </a:r>
                      <a:r>
                        <a:rPr lang="en-US" sz="1600" baseline="0" dirty="0" smtClean="0"/>
                        <a:t> farmer sales</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increase in monthly sales volume</a:t>
                      </a:r>
                      <a:r>
                        <a:rPr lang="en-US" sz="1600" baseline="0" dirty="0" smtClean="0"/>
                        <a:t>/</a:t>
                      </a:r>
                      <a:r>
                        <a:rPr lang="en-US" sz="1600" dirty="0" smtClean="0"/>
                        <a:t>value per farmer</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 of farmers registering increased monthly sales</a:t>
                      </a:r>
                    </a:p>
                  </a:txBody>
                  <a:tcPr/>
                </a:tc>
              </a:tr>
              <a:tr h="837495">
                <a:tc>
                  <a:txBody>
                    <a:bodyPr/>
                    <a:lstStyle/>
                    <a:p>
                      <a:r>
                        <a:rPr lang="en-US" sz="1600" dirty="0" smtClean="0"/>
                        <a:t>Increased farmers output of quality fruit</a:t>
                      </a:r>
                      <a:endParaRPr lang="en-US" sz="1600" dirty="0"/>
                    </a:p>
                  </a:txBody>
                  <a:tcPr/>
                </a:tc>
                <a:tc>
                  <a:txBody>
                    <a:bodyPr/>
                    <a:lstStyle/>
                    <a:p>
                      <a:r>
                        <a:rPr lang="en-US" sz="1600" dirty="0" smtClean="0"/>
                        <a:t>% increase in monthly volume of quality fruits</a:t>
                      </a:r>
                      <a:r>
                        <a:rPr lang="en-US" sz="1600" baseline="0" dirty="0" smtClean="0"/>
                        <a:t> output</a:t>
                      </a:r>
                    </a:p>
                    <a:p>
                      <a:r>
                        <a:rPr lang="en-US" sz="1600" baseline="0" dirty="0" smtClean="0"/>
                        <a:t># of farmers producing quality fruit</a:t>
                      </a:r>
                      <a:endParaRPr lang="en-US" sz="1600" dirty="0"/>
                    </a:p>
                  </a:txBody>
                  <a:tcPr/>
                </a:tc>
              </a:tr>
              <a:tr h="837495">
                <a:tc>
                  <a:txBody>
                    <a:bodyPr/>
                    <a:lstStyle/>
                    <a:p>
                      <a:r>
                        <a:rPr lang="en-US" sz="1600" dirty="0" smtClean="0"/>
                        <a:t>Improved</a:t>
                      </a:r>
                      <a:r>
                        <a:rPr lang="en-US" sz="1600" baseline="0" dirty="0" smtClean="0"/>
                        <a:t> farming techniques; improved access and use of quality inputs</a:t>
                      </a:r>
                      <a:endParaRPr lang="en-US" sz="1600" dirty="0"/>
                    </a:p>
                  </a:txBody>
                  <a:tcPr/>
                </a:tc>
                <a:tc>
                  <a:txBody>
                    <a:bodyPr/>
                    <a:lstStyle/>
                    <a:p>
                      <a:r>
                        <a:rPr lang="en-US" sz="1600" dirty="0" smtClean="0"/>
                        <a:t># of farmers applying improved farming techniques; # </a:t>
                      </a:r>
                      <a:r>
                        <a:rPr lang="en-US" sz="1600" baseline="0" dirty="0" smtClean="0"/>
                        <a:t>of farmers </a:t>
                      </a:r>
                      <a:r>
                        <a:rPr lang="en-US" sz="1600" dirty="0" smtClean="0"/>
                        <a:t>accessing and using quality inputs</a:t>
                      </a:r>
                      <a:endParaRPr lang="en-US" sz="1600" baseline="0" dirty="0" smtClean="0"/>
                    </a:p>
                  </a:txBody>
                  <a:tcPr/>
                </a:tc>
              </a:tr>
              <a:tr h="1339992">
                <a:tc>
                  <a:txBody>
                    <a:bodyPr/>
                    <a:lstStyle/>
                    <a:p>
                      <a:r>
                        <a:rPr lang="en-US" sz="1600" dirty="0" smtClean="0"/>
                        <a:t>Uptake of business models</a:t>
                      </a:r>
                    </a:p>
                    <a:p>
                      <a:pPr lvl="1">
                        <a:buFont typeface="Arial" pitchFamily="34" charset="0"/>
                        <a:buChar char="•"/>
                      </a:pPr>
                      <a:r>
                        <a:rPr lang="en-US" sz="1600" dirty="0" smtClean="0"/>
                        <a:t>TA</a:t>
                      </a:r>
                      <a:r>
                        <a:rPr lang="en-US" sz="1600" baseline="0" dirty="0" smtClean="0"/>
                        <a:t> provider</a:t>
                      </a:r>
                    </a:p>
                    <a:p>
                      <a:pPr lvl="1">
                        <a:buFont typeface="Arial" pitchFamily="34" charset="0"/>
                        <a:buChar char="•"/>
                      </a:pPr>
                      <a:r>
                        <a:rPr lang="en-US" sz="1600" baseline="0" dirty="0" smtClean="0"/>
                        <a:t>Financial service products</a:t>
                      </a:r>
                    </a:p>
                    <a:p>
                      <a:pPr lvl="1">
                        <a:buFont typeface="Arial" pitchFamily="34" charset="0"/>
                        <a:buChar char="•"/>
                      </a:pPr>
                      <a:r>
                        <a:rPr lang="en-US" sz="1600" baseline="0" dirty="0" smtClean="0"/>
                        <a:t>Inputs and equipment package</a:t>
                      </a:r>
                    </a:p>
                    <a:p>
                      <a:endParaRPr lang="en-US" sz="1600" dirty="0"/>
                    </a:p>
                  </a:txBody>
                  <a:tcPr/>
                </a:tc>
                <a:tc>
                  <a:txBody>
                    <a:bodyPr/>
                    <a:lstStyle/>
                    <a:p>
                      <a:r>
                        <a:rPr lang="en-US" sz="1600" dirty="0" smtClean="0"/>
                        <a:t># of traders providing enhanced services to farmers </a:t>
                      </a:r>
                    </a:p>
                    <a:p>
                      <a:r>
                        <a:rPr lang="en-US" sz="1600" dirty="0" smtClean="0"/>
                        <a:t># of traders accessing appropriate business services</a:t>
                      </a:r>
                      <a:endParaRPr lang="en-US" sz="1600" baseline="0" dirty="0" smtClean="0"/>
                    </a:p>
                    <a:p>
                      <a:r>
                        <a:rPr lang="en-US" sz="1600" baseline="0" dirty="0" smtClean="0"/>
                        <a:t># of farmers demanding and accessing services</a:t>
                      </a:r>
                      <a:endParaRPr lang="en-US" sz="1600" dirty="0" smtClean="0"/>
                    </a:p>
                  </a:txBody>
                  <a:tcPr/>
                </a:tc>
              </a:tr>
            </a:tbl>
          </a:graphicData>
        </a:graphic>
      </p:graphicFrame>
      <p:sp>
        <p:nvSpPr>
          <p:cNvPr id="6" name="Title 5"/>
          <p:cNvSpPr>
            <a:spLocks noGrp="1"/>
          </p:cNvSpPr>
          <p:nvPr>
            <p:ph type="title"/>
          </p:nvPr>
        </p:nvSpPr>
        <p:spPr>
          <a:xfrm>
            <a:off x="533400" y="0"/>
            <a:ext cx="7758113" cy="457200"/>
          </a:xfrm>
        </p:spPr>
        <p:txBody>
          <a:bodyPr>
            <a:normAutofit fontScale="90000"/>
          </a:bodyPr>
          <a:lstStyle/>
          <a:p>
            <a:pPr algn="ctr">
              <a:defRPr/>
            </a:pPr>
            <a:r>
              <a:rPr lang="en-US" dirty="0" smtClean="0">
                <a:ea typeface="+mj-ea"/>
              </a:rPr>
              <a:t/>
            </a:r>
            <a:br>
              <a:rPr lang="en-US" dirty="0" smtClean="0">
                <a:ea typeface="+mj-ea"/>
              </a:rPr>
            </a:br>
            <a:r>
              <a:rPr lang="en-US" sz="2200" dirty="0" smtClean="0">
                <a:solidFill>
                  <a:schemeClr val="tx1"/>
                </a:solidFill>
                <a:ea typeface="+mj-ea"/>
              </a:rPr>
              <a:t>M &amp; IA: FRUIT OUTPUT AND QUALITY ( MARKET UPTAKE)</a:t>
            </a:r>
            <a:r>
              <a:rPr lang="en-US" dirty="0" smtClean="0">
                <a:ea typeface="+mj-ea"/>
              </a:rPr>
              <a:t/>
            </a:r>
            <a:br>
              <a:rPr lang="en-US" dirty="0" smtClean="0">
                <a:ea typeface="+mj-ea"/>
              </a:rPr>
            </a:br>
            <a:endParaRPr lang="en-US" b="0" dirty="0">
              <a:ea typeface="+mj-ea"/>
            </a:endParaRPr>
          </a:p>
        </p:txBody>
      </p:sp>
    </p:spTree>
  </p:cSld>
  <p:clrMapOvr>
    <a:masterClrMapping/>
  </p:clrMapOvr>
  <p:transition advTm="13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533400"/>
          <a:ext cx="8686800" cy="5486400"/>
        </p:xfrm>
        <a:graphic>
          <a:graphicData uri="http://schemas.openxmlformats.org/drawingml/2006/table">
            <a:tbl>
              <a:tblPr firstRow="1" bandRow="1">
                <a:tableStyleId>{5C22544A-7EE6-4342-B048-85BDC9FD1C3A}</a:tableStyleId>
              </a:tblPr>
              <a:tblGrid>
                <a:gridCol w="2376578"/>
                <a:gridCol w="6310222"/>
              </a:tblGrid>
              <a:tr h="1047755">
                <a:tc>
                  <a:txBody>
                    <a:bodyPr/>
                    <a:lstStyle/>
                    <a:p>
                      <a:r>
                        <a:rPr lang="en-US" sz="1400" b="1" kern="1200" dirty="0" smtClean="0">
                          <a:solidFill>
                            <a:schemeClr val="lt1"/>
                          </a:solidFill>
                          <a:latin typeface="+mn-lt"/>
                          <a:ea typeface="+mn-ea"/>
                          <a:cs typeface="+mn-cs"/>
                        </a:rPr>
                        <a:t>INTERVENTION AREA  2</a:t>
                      </a:r>
                    </a:p>
                    <a:p>
                      <a:endParaRPr lang="en-US" sz="1400" b="1" kern="1200" dirty="0" smtClean="0">
                        <a:solidFill>
                          <a:schemeClr val="lt1"/>
                        </a:solidFill>
                        <a:latin typeface="+mn-lt"/>
                        <a:ea typeface="+mn-ea"/>
                        <a:cs typeface="+mn-cs"/>
                      </a:endParaRPr>
                    </a:p>
                    <a:p>
                      <a:r>
                        <a:rPr lang="en-US" sz="1400" b="1" kern="1200" dirty="0" smtClean="0">
                          <a:solidFill>
                            <a:schemeClr val="lt1"/>
                          </a:solidFill>
                          <a:latin typeface="+mn-lt"/>
                          <a:ea typeface="+mn-ea"/>
                          <a:cs typeface="+mn-cs"/>
                        </a:rPr>
                        <a:t>(Micro-processing /Value add products)</a:t>
                      </a:r>
                      <a:endParaRPr lang="en-US" sz="1400" dirty="0"/>
                    </a:p>
                  </a:txBody>
                  <a:tcPr/>
                </a:tc>
                <a:tc>
                  <a:txBody>
                    <a:bodyPr/>
                    <a:lstStyle/>
                    <a:p>
                      <a:r>
                        <a:rPr lang="en-US" sz="1400" b="1" kern="1200" dirty="0" smtClean="0">
                          <a:solidFill>
                            <a:schemeClr val="lt1"/>
                          </a:solidFill>
                          <a:latin typeface="+mn-lt"/>
                          <a:ea typeface="+mn-ea"/>
                          <a:cs typeface="+mn-cs"/>
                        </a:rPr>
                        <a:t>ENTRY STRATEGY</a:t>
                      </a:r>
                      <a:r>
                        <a:rPr lang="en-US" sz="1400" b="1" kern="1200" baseline="0" dirty="0" smtClean="0">
                          <a:solidFill>
                            <a:schemeClr val="lt1"/>
                          </a:solidFill>
                          <a:latin typeface="+mn-lt"/>
                          <a:ea typeface="+mn-ea"/>
                          <a:cs typeface="+mn-cs"/>
                        </a:rPr>
                        <a:t> FOR VERY POOR AND VULNERABLE</a:t>
                      </a:r>
                      <a:endParaRPr lang="en-US" sz="1400" dirty="0"/>
                    </a:p>
                  </a:txBody>
                  <a:tcPr/>
                </a:tc>
              </a:tr>
              <a:tr h="4438645">
                <a:tc>
                  <a:txBody>
                    <a:bodyPr/>
                    <a:lstStyle/>
                    <a:p>
                      <a:pPr lvl="0"/>
                      <a:r>
                        <a:rPr lang="en-US" sz="1400" kern="1200" dirty="0" smtClean="0">
                          <a:solidFill>
                            <a:schemeClr val="dk1"/>
                          </a:solidFill>
                          <a:latin typeface="+mn-lt"/>
                          <a:ea typeface="+mn-ea"/>
                          <a:cs typeface="+mn-cs"/>
                        </a:rPr>
                        <a:t>BUSINESS MODELS</a:t>
                      </a:r>
                    </a:p>
                    <a:p>
                      <a:pPr lvl="0"/>
                      <a:endParaRPr lang="en-US" sz="1400" kern="1200" dirty="0" smtClean="0">
                        <a:solidFill>
                          <a:schemeClr val="dk1"/>
                        </a:solidFill>
                        <a:latin typeface="+mn-lt"/>
                        <a:ea typeface="+mn-ea"/>
                        <a:cs typeface="+mn-cs"/>
                      </a:endParaRPr>
                    </a:p>
                    <a:p>
                      <a:pPr lvl="0"/>
                      <a:endParaRPr lang="en-US" sz="1400" kern="1200" dirty="0" smtClean="0">
                        <a:solidFill>
                          <a:schemeClr val="dk1"/>
                        </a:solidFill>
                        <a:latin typeface="+mn-lt"/>
                        <a:ea typeface="+mn-ea"/>
                        <a:cs typeface="+mn-cs"/>
                      </a:endParaRPr>
                    </a:p>
                    <a:p>
                      <a:pPr lvl="0"/>
                      <a:endParaRPr lang="en-US" sz="1400" kern="1200" dirty="0" smtClean="0">
                        <a:solidFill>
                          <a:schemeClr val="dk1"/>
                        </a:solidFill>
                        <a:latin typeface="+mn-lt"/>
                        <a:ea typeface="+mn-ea"/>
                        <a:cs typeface="+mn-cs"/>
                      </a:endParaRPr>
                    </a:p>
                    <a:p>
                      <a:pPr lvl="0"/>
                      <a:r>
                        <a:rPr lang="en-US" sz="1400" kern="1200" dirty="0" smtClean="0">
                          <a:solidFill>
                            <a:schemeClr val="dk1"/>
                          </a:solidFill>
                          <a:latin typeface="+mn-lt"/>
                          <a:ea typeface="+mn-ea"/>
                          <a:cs typeface="+mn-cs"/>
                        </a:rPr>
                        <a:t>2.1 Quality control system</a:t>
                      </a:r>
                    </a:p>
                    <a:p>
                      <a:r>
                        <a:rPr lang="en-US" sz="1400" kern="1200" dirty="0" smtClean="0">
                          <a:solidFill>
                            <a:schemeClr val="dk1"/>
                          </a:solidFill>
                          <a:latin typeface="+mn-lt"/>
                          <a:ea typeface="+mn-ea"/>
                          <a:cs typeface="+mn-cs"/>
                        </a:rPr>
                        <a:t> </a:t>
                      </a:r>
                    </a:p>
                    <a:p>
                      <a:pPr lvl="0"/>
                      <a:r>
                        <a:rPr lang="en-US" sz="1400" kern="1200" dirty="0" smtClean="0">
                          <a:solidFill>
                            <a:schemeClr val="dk1"/>
                          </a:solidFill>
                          <a:latin typeface="+mn-lt"/>
                          <a:ea typeface="+mn-ea"/>
                          <a:cs typeface="+mn-cs"/>
                        </a:rPr>
                        <a:t>2.2</a:t>
                      </a:r>
                      <a:r>
                        <a:rPr lang="en-US" sz="1400" kern="1200" baseline="0" dirty="0" smtClean="0">
                          <a:solidFill>
                            <a:schemeClr val="dk1"/>
                          </a:solidFill>
                          <a:latin typeface="+mn-lt"/>
                          <a:ea typeface="+mn-ea"/>
                          <a:cs typeface="+mn-cs"/>
                        </a:rPr>
                        <a:t> T</a:t>
                      </a:r>
                      <a:r>
                        <a:rPr lang="en-US" sz="1400" kern="1200" dirty="0" smtClean="0">
                          <a:solidFill>
                            <a:schemeClr val="dk1"/>
                          </a:solidFill>
                          <a:latin typeface="+mn-lt"/>
                          <a:ea typeface="+mn-ea"/>
                          <a:cs typeface="+mn-cs"/>
                        </a:rPr>
                        <a:t>ailored Financial Service Products</a:t>
                      </a:r>
                    </a:p>
                    <a:p>
                      <a:pPr lvl="0"/>
                      <a:endParaRPr lang="en-US" sz="1400" kern="1200" dirty="0" smtClean="0">
                        <a:solidFill>
                          <a:schemeClr val="dk1"/>
                        </a:solidFill>
                        <a:latin typeface="+mn-lt"/>
                        <a:ea typeface="+mn-ea"/>
                        <a:cs typeface="+mn-cs"/>
                      </a:endParaRPr>
                    </a:p>
                    <a:p>
                      <a:r>
                        <a:rPr lang="en-US" sz="1400" kern="1200" dirty="0" smtClean="0">
                          <a:solidFill>
                            <a:schemeClr val="dk1"/>
                          </a:solidFill>
                          <a:latin typeface="+mn-lt"/>
                          <a:ea typeface="+mn-ea"/>
                          <a:cs typeface="+mn-cs"/>
                        </a:rPr>
                        <a:t>2.3 Technical and Business Training provider</a:t>
                      </a:r>
                      <a:endParaRPr lang="en-US" sz="1400" kern="1200" dirty="0">
                        <a:solidFill>
                          <a:schemeClr val="dk1"/>
                        </a:solidFill>
                        <a:latin typeface="+mn-lt"/>
                        <a:ea typeface="+mn-ea"/>
                        <a:cs typeface="+mn-cs"/>
                      </a:endParaRPr>
                    </a:p>
                  </a:txBody>
                  <a:tcPr/>
                </a:tc>
                <a:tc>
                  <a:txBody>
                    <a:bodyPr/>
                    <a:lstStyle/>
                    <a:p>
                      <a:pPr lvl="0"/>
                      <a:r>
                        <a:rPr lang="en-US" sz="1400" b="1" u="sng" kern="1200" dirty="0" smtClean="0">
                          <a:solidFill>
                            <a:schemeClr val="dk1"/>
                          </a:solidFill>
                          <a:latin typeface="+mn-lt"/>
                          <a:ea typeface="+mn-ea"/>
                          <a:cs typeface="+mn-cs"/>
                        </a:rPr>
                        <a:t>Very vulnerable</a:t>
                      </a:r>
                    </a:p>
                    <a:p>
                      <a:pPr lvl="0"/>
                      <a:endParaRPr lang="en-US" sz="1400" kern="1200" dirty="0" smtClean="0">
                        <a:solidFill>
                          <a:schemeClr val="dk1"/>
                        </a:solidFill>
                        <a:latin typeface="+mn-lt"/>
                        <a:ea typeface="+mn-ea"/>
                        <a:cs typeface="+mn-cs"/>
                      </a:endParaRPr>
                    </a:p>
                    <a:p>
                      <a:pPr lvl="0">
                        <a:buFont typeface="Arial" pitchFamily="34" charset="0"/>
                        <a:buChar char="•"/>
                      </a:pPr>
                      <a:r>
                        <a:rPr lang="en-US" sz="1400" i="1" kern="1200" dirty="0" smtClean="0">
                          <a:solidFill>
                            <a:schemeClr val="dk1"/>
                          </a:solidFill>
                          <a:latin typeface="+mn-lt"/>
                          <a:ea typeface="+mn-ea"/>
                          <a:cs typeface="+mn-cs"/>
                        </a:rPr>
                        <a:t>Trainings: juice processing technology, hygiene/quality, KBS services (certification), biz mgmt, municipal biz permit, BDS provisions (credit &amp; savings), public health certification, value add (home economics department)</a:t>
                      </a:r>
                    </a:p>
                    <a:p>
                      <a:pPr lvl="0">
                        <a:buFont typeface="Arial" pitchFamily="34" charset="0"/>
                        <a:buChar char="•"/>
                      </a:pPr>
                      <a:endParaRPr lang="en-US" sz="1400" i="1" kern="1200" dirty="0" smtClean="0">
                        <a:solidFill>
                          <a:schemeClr val="dk1"/>
                        </a:solidFill>
                        <a:latin typeface="+mn-lt"/>
                        <a:ea typeface="+mn-ea"/>
                        <a:cs typeface="+mn-cs"/>
                      </a:endParaRPr>
                    </a:p>
                    <a:p>
                      <a:pPr lvl="0">
                        <a:buFont typeface="Arial" pitchFamily="34" charset="0"/>
                        <a:buChar char="•"/>
                      </a:pPr>
                      <a:r>
                        <a:rPr lang="en-US" sz="1400" i="1" kern="1200" dirty="0" smtClean="0">
                          <a:solidFill>
                            <a:schemeClr val="dk1"/>
                          </a:solidFill>
                          <a:latin typeface="+mn-lt"/>
                          <a:ea typeface="+mn-ea"/>
                          <a:cs typeface="+mn-cs"/>
                        </a:rPr>
                        <a:t>Output: one glass ready to drink is KES 40 (200ml) or KES 200/liter; aim for revenue of KES4, 000/day. Approximately KES2, 000/day. </a:t>
                      </a:r>
                    </a:p>
                    <a:p>
                      <a:pPr>
                        <a:buFont typeface="Arial" pitchFamily="34" charset="0"/>
                        <a:buChar char="•"/>
                      </a:pPr>
                      <a:endParaRPr lang="en-US" sz="1400" i="1" kern="1200" dirty="0" smtClean="0">
                        <a:solidFill>
                          <a:schemeClr val="dk1"/>
                        </a:solidFill>
                        <a:latin typeface="+mn-lt"/>
                        <a:ea typeface="+mn-ea"/>
                        <a:cs typeface="+mn-cs"/>
                      </a:endParaRPr>
                    </a:p>
                    <a:p>
                      <a:pPr>
                        <a:buFont typeface="Arial" pitchFamily="34" charset="0"/>
                        <a:buChar char="•"/>
                      </a:pPr>
                      <a:r>
                        <a:rPr lang="en-US" sz="1400" i="1" kern="1200" dirty="0" smtClean="0">
                          <a:solidFill>
                            <a:schemeClr val="dk1"/>
                          </a:solidFill>
                          <a:latin typeface="+mn-lt"/>
                          <a:ea typeface="+mn-ea"/>
                          <a:cs typeface="+mn-cs"/>
                        </a:rPr>
                        <a:t>Savings requirement</a:t>
                      </a:r>
                    </a:p>
                    <a:p>
                      <a:pPr>
                        <a:buFont typeface="Arial" pitchFamily="34" charset="0"/>
                        <a:buNone/>
                      </a:pPr>
                      <a:endParaRPr lang="en-US" sz="1400" kern="1200" dirty="0" smtClean="0">
                        <a:solidFill>
                          <a:schemeClr val="dk1"/>
                        </a:solidFill>
                        <a:latin typeface="+mn-lt"/>
                        <a:ea typeface="+mn-ea"/>
                        <a:cs typeface="+mn-cs"/>
                      </a:endParaRPr>
                    </a:p>
                    <a:p>
                      <a:pPr lvl="0"/>
                      <a:r>
                        <a:rPr lang="en-US" sz="1400" b="1" u="sng" kern="1200" dirty="0" smtClean="0">
                          <a:solidFill>
                            <a:schemeClr val="dk1"/>
                          </a:solidFill>
                          <a:latin typeface="+mn-lt"/>
                          <a:ea typeface="+mn-ea"/>
                          <a:cs typeface="+mn-cs"/>
                        </a:rPr>
                        <a:t>Move to “Vulnerable”</a:t>
                      </a:r>
                    </a:p>
                    <a:p>
                      <a:pPr lvl="0">
                        <a:buFont typeface="Arial" pitchFamily="34" charset="0"/>
                        <a:buChar char="•"/>
                      </a:pPr>
                      <a:r>
                        <a:rPr lang="en-US" sz="1400" i="1" kern="1200" dirty="0" smtClean="0">
                          <a:solidFill>
                            <a:schemeClr val="dk1"/>
                          </a:solidFill>
                          <a:latin typeface="+mn-lt"/>
                          <a:ea typeface="+mn-ea"/>
                          <a:cs typeface="+mn-cs"/>
                        </a:rPr>
                        <a:t>Experienced, rent a room or purchase cool-box</a:t>
                      </a:r>
                    </a:p>
                    <a:p>
                      <a:pPr lvl="0">
                        <a:buFont typeface="Arial" pitchFamily="34" charset="0"/>
                        <a:buNone/>
                      </a:pPr>
                      <a:endParaRPr lang="en-US" sz="1400" i="1" kern="1200" dirty="0" smtClean="0">
                        <a:solidFill>
                          <a:schemeClr val="dk1"/>
                        </a:solidFill>
                        <a:latin typeface="+mn-lt"/>
                        <a:ea typeface="+mn-ea"/>
                        <a:cs typeface="+mn-cs"/>
                      </a:endParaRPr>
                    </a:p>
                    <a:p>
                      <a:pPr lvl="0">
                        <a:buFont typeface="Arial" pitchFamily="34" charset="0"/>
                        <a:buChar char="•"/>
                      </a:pPr>
                      <a:r>
                        <a:rPr lang="en-US" sz="1400" i="1" kern="1200" dirty="0" smtClean="0">
                          <a:solidFill>
                            <a:schemeClr val="dk1"/>
                          </a:solidFill>
                          <a:latin typeface="+mn-lt"/>
                          <a:ea typeface="+mn-ea"/>
                          <a:cs typeface="+mn-cs"/>
                        </a:rPr>
                        <a:t>Increase production capacity and manage and train other juice providers</a:t>
                      </a:r>
                    </a:p>
                    <a:p>
                      <a:pPr lvl="0">
                        <a:buFont typeface="Arial" pitchFamily="34" charset="0"/>
                        <a:buNone/>
                      </a:pPr>
                      <a:r>
                        <a:rPr lang="en-US" sz="1400" i="1" kern="1200" dirty="0" smtClean="0">
                          <a:solidFill>
                            <a:schemeClr val="dk1"/>
                          </a:solidFill>
                          <a:latin typeface="+mn-lt"/>
                          <a:ea typeface="+mn-ea"/>
                          <a:cs typeface="+mn-cs"/>
                        </a:rPr>
                        <a:t>Output: Increase in income</a:t>
                      </a:r>
                    </a:p>
                    <a:p>
                      <a:pPr lvl="0">
                        <a:buFont typeface="Arial" pitchFamily="34" charset="0"/>
                        <a:buNone/>
                      </a:pPr>
                      <a:endParaRPr lang="en-US" sz="1400" i="1" kern="1200" dirty="0" smtClean="0">
                        <a:solidFill>
                          <a:schemeClr val="dk1"/>
                        </a:solidFill>
                        <a:latin typeface="+mn-lt"/>
                        <a:ea typeface="+mn-ea"/>
                        <a:cs typeface="+mn-cs"/>
                      </a:endParaRPr>
                    </a:p>
                    <a:p>
                      <a:pPr>
                        <a:buFont typeface="Arial" pitchFamily="34" charset="0"/>
                        <a:buChar char="•"/>
                      </a:pPr>
                      <a:r>
                        <a:rPr lang="en-US" sz="1400" i="1" kern="1200" dirty="0" smtClean="0">
                          <a:solidFill>
                            <a:schemeClr val="dk1"/>
                          </a:solidFill>
                          <a:latin typeface="+mn-lt"/>
                          <a:ea typeface="+mn-ea"/>
                          <a:cs typeface="+mn-cs"/>
                        </a:rPr>
                        <a:t>Savings requirement</a:t>
                      </a:r>
                      <a:endParaRPr lang="en-US" sz="1400" dirty="0"/>
                    </a:p>
                  </a:txBody>
                  <a:tcPr/>
                </a:tc>
              </a:tr>
            </a:tbl>
          </a:graphicData>
        </a:graphic>
      </p:graphicFrame>
      <p:sp>
        <p:nvSpPr>
          <p:cNvPr id="47117" name="Rectangle 6"/>
          <p:cNvSpPr>
            <a:spLocks noChangeArrowheads="1"/>
          </p:cNvSpPr>
          <p:nvPr/>
        </p:nvSpPr>
        <p:spPr bwMode="auto">
          <a:xfrm>
            <a:off x="381000" y="0"/>
            <a:ext cx="8534400" cy="381000"/>
          </a:xfrm>
          <a:prstGeom prst="rect">
            <a:avLst/>
          </a:prstGeom>
          <a:noFill/>
          <a:ln w="9525" algn="ctr">
            <a:noFill/>
            <a:round/>
            <a:headEnd/>
            <a:tailEnd/>
          </a:ln>
        </p:spPr>
        <p:txBody>
          <a:bodyPr/>
          <a:lstStyle/>
          <a:p>
            <a:pPr eaLnBrk="0" hangingPunct="0"/>
            <a:r>
              <a:rPr lang="en-US" sz="1600" i="0"/>
              <a:t>VIP STRATEGIES TO REACH THE VERY POOR AND VULNERABLE: EXAMPLE</a:t>
            </a:r>
          </a:p>
          <a:p>
            <a:pPr eaLnBrk="0" hangingPunct="0"/>
            <a:endParaRPr lang="en-US" sz="2000" i="0"/>
          </a:p>
        </p:txBody>
      </p:sp>
    </p:spTree>
  </p:cSld>
  <p:clrMapOvr>
    <a:masterClrMapping/>
  </p:clrMapOvr>
  <p:transition advTm="3023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ounded Rectangle 4"/>
          <p:cNvSpPr/>
          <p:nvPr/>
        </p:nvSpPr>
        <p:spPr>
          <a:xfrm>
            <a:off x="2438400" y="1676400"/>
            <a:ext cx="876300"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Individual Retailer</a:t>
            </a:r>
          </a:p>
        </p:txBody>
      </p:sp>
      <p:sp>
        <p:nvSpPr>
          <p:cNvPr id="275" name="Rounded Rectangle 4"/>
          <p:cNvSpPr/>
          <p:nvPr/>
        </p:nvSpPr>
        <p:spPr>
          <a:xfrm>
            <a:off x="3429000" y="1676400"/>
            <a:ext cx="552450" cy="3714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Retail </a:t>
            </a:r>
            <a:r>
              <a:rPr lang="en-US" sz="900" dirty="0" smtClean="0">
                <a:solidFill>
                  <a:schemeClr val="tx1">
                    <a:lumMod val="75000"/>
                    <a:lumOff val="25000"/>
                  </a:schemeClr>
                </a:solidFill>
              </a:rPr>
              <a:t>Shops/Hotels</a:t>
            </a:r>
            <a:endParaRPr lang="en-US" sz="900" dirty="0">
              <a:solidFill>
                <a:schemeClr val="tx1">
                  <a:lumMod val="75000"/>
                  <a:lumOff val="25000"/>
                </a:schemeClr>
              </a:solidFill>
            </a:endParaRPr>
          </a:p>
        </p:txBody>
      </p:sp>
      <p:sp>
        <p:nvSpPr>
          <p:cNvPr id="276" name="Rounded Rectangle 4"/>
          <p:cNvSpPr/>
          <p:nvPr/>
        </p:nvSpPr>
        <p:spPr>
          <a:xfrm>
            <a:off x="4114800" y="1676400"/>
            <a:ext cx="809625" cy="3714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Local Supermarket</a:t>
            </a:r>
          </a:p>
        </p:txBody>
      </p:sp>
      <p:sp>
        <p:nvSpPr>
          <p:cNvPr id="277" name="Rounded Rectangle 4"/>
          <p:cNvSpPr/>
          <p:nvPr/>
        </p:nvSpPr>
        <p:spPr>
          <a:xfrm>
            <a:off x="6172200" y="1905000"/>
            <a:ext cx="898525"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Distributors (EU)</a:t>
            </a:r>
          </a:p>
        </p:txBody>
      </p:sp>
      <p:sp>
        <p:nvSpPr>
          <p:cNvPr id="278" name="Rounded Rectangle 4"/>
          <p:cNvSpPr/>
          <p:nvPr/>
        </p:nvSpPr>
        <p:spPr>
          <a:xfrm>
            <a:off x="7239000" y="1905000"/>
            <a:ext cx="1219200"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dirty="0">
                <a:solidFill>
                  <a:schemeClr val="tx1">
                    <a:lumMod val="75000"/>
                    <a:lumOff val="25000"/>
                  </a:schemeClr>
                </a:solidFill>
              </a:rPr>
              <a:t>Major Supermarkets</a:t>
            </a:r>
          </a:p>
          <a:p>
            <a:pPr algn="ctr" defTabSz="1200150" eaLnBrk="0" fontAlgn="auto" hangingPunct="0">
              <a:lnSpc>
                <a:spcPct val="90000"/>
              </a:lnSpc>
              <a:spcAft>
                <a:spcPct val="35000"/>
              </a:spcAft>
              <a:defRPr/>
            </a:pPr>
            <a:r>
              <a:rPr lang="en-US" sz="900" dirty="0">
                <a:solidFill>
                  <a:schemeClr val="tx1">
                    <a:lumMod val="75000"/>
                    <a:lumOff val="25000"/>
                  </a:schemeClr>
                </a:solidFill>
              </a:rPr>
              <a:t>(EU)</a:t>
            </a:r>
          </a:p>
        </p:txBody>
      </p:sp>
      <p:sp>
        <p:nvSpPr>
          <p:cNvPr id="279" name="Rounded Rectangle 4"/>
          <p:cNvSpPr/>
          <p:nvPr/>
        </p:nvSpPr>
        <p:spPr>
          <a:xfrm>
            <a:off x="7239000" y="2895600"/>
            <a:ext cx="1165225" cy="3683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Large Exporters</a:t>
            </a:r>
          </a:p>
          <a:p>
            <a:pPr algn="ctr" defTabSz="1200150" eaLnBrk="0" fontAlgn="auto" hangingPunct="0">
              <a:lnSpc>
                <a:spcPct val="90000"/>
              </a:lnSpc>
              <a:spcAft>
                <a:spcPct val="35000"/>
              </a:spcAft>
              <a:defRPr/>
            </a:pPr>
            <a:r>
              <a:rPr lang="en-US" sz="900" b="1" dirty="0" smtClean="0">
                <a:solidFill>
                  <a:schemeClr val="tx1">
                    <a:lumMod val="75000"/>
                    <a:lumOff val="25000"/>
                  </a:schemeClr>
                </a:solidFill>
              </a:rPr>
              <a:t>(e.g. </a:t>
            </a:r>
            <a:r>
              <a:rPr lang="en-US" sz="900" b="1" dirty="0">
                <a:solidFill>
                  <a:schemeClr val="tx1">
                    <a:lumMod val="75000"/>
                    <a:lumOff val="25000"/>
                  </a:schemeClr>
                </a:solidFill>
              </a:rPr>
              <a:t>EAGA, KHE.....)</a:t>
            </a:r>
          </a:p>
        </p:txBody>
      </p:sp>
      <p:sp>
        <p:nvSpPr>
          <p:cNvPr id="280" name="Rounded Rectangle 4"/>
          <p:cNvSpPr/>
          <p:nvPr/>
        </p:nvSpPr>
        <p:spPr>
          <a:xfrm>
            <a:off x="5562600" y="2895600"/>
            <a:ext cx="1295400" cy="3683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Reg. Brokers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(Uganda)</a:t>
            </a:r>
          </a:p>
        </p:txBody>
      </p:sp>
      <p:sp>
        <p:nvSpPr>
          <p:cNvPr id="281" name="Rounded Rectangle 4"/>
          <p:cNvSpPr/>
          <p:nvPr/>
        </p:nvSpPr>
        <p:spPr>
          <a:xfrm>
            <a:off x="6705600" y="3810000"/>
            <a:ext cx="812800" cy="3714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Local Brokers</a:t>
            </a:r>
          </a:p>
        </p:txBody>
      </p:sp>
      <p:sp>
        <p:nvSpPr>
          <p:cNvPr id="282" name="Rounded Rectangle 4"/>
          <p:cNvSpPr/>
          <p:nvPr/>
        </p:nvSpPr>
        <p:spPr>
          <a:xfrm>
            <a:off x="4038600" y="2667000"/>
            <a:ext cx="1368425" cy="3968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Local Processors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(Del Monte</a:t>
            </a:r>
            <a:r>
              <a:rPr lang="en-US" sz="900" b="1" dirty="0" smtClean="0">
                <a:solidFill>
                  <a:schemeClr val="tx1">
                    <a:lumMod val="75000"/>
                    <a:lumOff val="25000"/>
                  </a:schemeClr>
                </a:solidFill>
              </a:rPr>
              <a:t>, Pick  N </a:t>
            </a:r>
            <a:r>
              <a:rPr lang="en-US" sz="900" b="1" dirty="0">
                <a:solidFill>
                  <a:schemeClr val="tx1">
                    <a:lumMod val="75000"/>
                    <a:lumOff val="25000"/>
                  </a:schemeClr>
                </a:solidFill>
              </a:rPr>
              <a:t>Peel)</a:t>
            </a:r>
          </a:p>
        </p:txBody>
      </p:sp>
      <p:sp>
        <p:nvSpPr>
          <p:cNvPr id="283" name="Rounded Rectangle 4"/>
          <p:cNvSpPr/>
          <p:nvPr/>
        </p:nvSpPr>
        <p:spPr>
          <a:xfrm>
            <a:off x="2743200" y="3124200"/>
            <a:ext cx="1012825" cy="685800"/>
          </a:xfrm>
          <a:prstGeom prst="rect">
            <a:avLst/>
          </a:prstGeom>
          <a:solidFill>
            <a:schemeClr val="accent1"/>
          </a:solidFill>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1000" b="1" dirty="0" smtClean="0">
                <a:solidFill>
                  <a:schemeClr val="bg1"/>
                </a:solidFill>
              </a:rPr>
              <a:t>Micro </a:t>
            </a:r>
            <a:r>
              <a:rPr lang="en-US" sz="1000" b="1" dirty="0">
                <a:solidFill>
                  <a:schemeClr val="bg1"/>
                </a:solidFill>
              </a:rPr>
              <a:t>Scale </a:t>
            </a:r>
            <a:r>
              <a:rPr lang="en-US" sz="1000" b="1" dirty="0" smtClean="0">
                <a:solidFill>
                  <a:schemeClr val="bg1"/>
                </a:solidFill>
              </a:rPr>
              <a:t>Processors / Distributors</a:t>
            </a:r>
            <a:endParaRPr lang="en-US" sz="1000" b="1" dirty="0">
              <a:solidFill>
                <a:schemeClr val="bg1"/>
              </a:solidFill>
            </a:endParaRPr>
          </a:p>
        </p:txBody>
      </p:sp>
      <p:sp>
        <p:nvSpPr>
          <p:cNvPr id="284" name="Rounded Rectangle 4"/>
          <p:cNvSpPr/>
          <p:nvPr/>
        </p:nvSpPr>
        <p:spPr>
          <a:xfrm>
            <a:off x="4114800" y="3276600"/>
            <a:ext cx="1333500" cy="368300"/>
          </a:xfrm>
          <a:prstGeom prst="rect">
            <a:avLst/>
          </a:prstGeom>
          <a:solidFill>
            <a:schemeClr val="accent1"/>
          </a:solidFill>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bg1"/>
                </a:solidFill>
              </a:rPr>
              <a:t>Med-Scale </a:t>
            </a:r>
            <a:r>
              <a:rPr lang="en-US" sz="900" b="1" dirty="0" smtClean="0">
                <a:solidFill>
                  <a:schemeClr val="bg1"/>
                </a:solidFill>
              </a:rPr>
              <a:t>Processors</a:t>
            </a:r>
            <a:endParaRPr lang="en-US" sz="900" b="1" dirty="0">
              <a:solidFill>
                <a:schemeClr val="bg1"/>
              </a:solidFill>
            </a:endParaRPr>
          </a:p>
        </p:txBody>
      </p:sp>
      <p:sp>
        <p:nvSpPr>
          <p:cNvPr id="285" name="Rounded Rectangle 4"/>
          <p:cNvSpPr/>
          <p:nvPr/>
        </p:nvSpPr>
        <p:spPr>
          <a:xfrm>
            <a:off x="3505200" y="4191000"/>
            <a:ext cx="914400" cy="3048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Farmers Groups</a:t>
            </a:r>
          </a:p>
        </p:txBody>
      </p:sp>
      <p:sp>
        <p:nvSpPr>
          <p:cNvPr id="286" name="Rounded Rectangle 4"/>
          <p:cNvSpPr/>
          <p:nvPr/>
        </p:nvSpPr>
        <p:spPr>
          <a:xfrm>
            <a:off x="3048000" y="4724400"/>
            <a:ext cx="1739900" cy="3937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Small-Scale Producers</a:t>
            </a:r>
          </a:p>
        </p:txBody>
      </p:sp>
      <p:sp>
        <p:nvSpPr>
          <p:cNvPr id="287" name="Rounded Rectangle 4"/>
          <p:cNvSpPr/>
          <p:nvPr/>
        </p:nvSpPr>
        <p:spPr>
          <a:xfrm>
            <a:off x="7162800" y="4724400"/>
            <a:ext cx="1295400" cy="4095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endParaRPr lang="en-US" sz="900" b="1" dirty="0">
              <a:solidFill>
                <a:schemeClr val="tx1">
                  <a:lumMod val="75000"/>
                  <a:lumOff val="25000"/>
                </a:schemeClr>
              </a:solidFill>
            </a:endParaRPr>
          </a:p>
          <a:p>
            <a:pPr algn="ctr" defTabSz="1200150" eaLnBrk="0" fontAlgn="auto" hangingPunct="0">
              <a:lnSpc>
                <a:spcPct val="90000"/>
              </a:lnSpc>
              <a:spcAft>
                <a:spcPct val="35000"/>
              </a:spcAft>
              <a:defRPr/>
            </a:pPr>
            <a:r>
              <a:rPr lang="en-US" sz="900" b="1" dirty="0">
                <a:solidFill>
                  <a:schemeClr val="tx1">
                    <a:lumMod val="75000"/>
                    <a:lumOff val="25000"/>
                  </a:schemeClr>
                </a:solidFill>
              </a:rPr>
              <a:t>Medium - Large Scale Producers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 </a:t>
            </a:r>
          </a:p>
        </p:txBody>
      </p:sp>
      <p:sp>
        <p:nvSpPr>
          <p:cNvPr id="288" name="Rounded Rectangle 4"/>
          <p:cNvSpPr/>
          <p:nvPr/>
        </p:nvSpPr>
        <p:spPr>
          <a:xfrm>
            <a:off x="3048000" y="5562600"/>
            <a:ext cx="917575" cy="3587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Inputs  Retailers</a:t>
            </a:r>
          </a:p>
        </p:txBody>
      </p:sp>
      <p:sp>
        <p:nvSpPr>
          <p:cNvPr id="289" name="Rounded Rectangle 4"/>
          <p:cNvSpPr/>
          <p:nvPr/>
        </p:nvSpPr>
        <p:spPr>
          <a:xfrm>
            <a:off x="4038600" y="6248400"/>
            <a:ext cx="898525" cy="3048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Chemical Sprayers</a:t>
            </a:r>
          </a:p>
        </p:txBody>
      </p:sp>
      <p:sp>
        <p:nvSpPr>
          <p:cNvPr id="291" name="Rounded Rectangle 4"/>
          <p:cNvSpPr/>
          <p:nvPr/>
        </p:nvSpPr>
        <p:spPr>
          <a:xfrm>
            <a:off x="6096000" y="5562600"/>
            <a:ext cx="1003300" cy="333375"/>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a:solidFill>
                  <a:schemeClr val="tx1">
                    <a:lumMod val="75000"/>
                    <a:lumOff val="25000"/>
                  </a:schemeClr>
                </a:solidFill>
              </a:rPr>
              <a:t>Private Nurseries</a:t>
            </a:r>
          </a:p>
        </p:txBody>
      </p:sp>
      <p:sp>
        <p:nvSpPr>
          <p:cNvPr id="292" name="Rounded Rectangle 4"/>
          <p:cNvSpPr/>
          <p:nvPr/>
        </p:nvSpPr>
        <p:spPr>
          <a:xfrm>
            <a:off x="3048000" y="6248400"/>
            <a:ext cx="901700" cy="3048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endParaRPr lang="en-US" sz="900" b="1" dirty="0">
              <a:solidFill>
                <a:schemeClr val="tx1">
                  <a:lumMod val="75000"/>
                  <a:lumOff val="25000"/>
                </a:schemeClr>
              </a:solidFill>
            </a:endParaRPr>
          </a:p>
          <a:p>
            <a:pPr algn="ctr" defTabSz="1200150" eaLnBrk="0" fontAlgn="auto" hangingPunct="0">
              <a:lnSpc>
                <a:spcPct val="90000"/>
              </a:lnSpc>
              <a:spcAft>
                <a:spcPct val="35000"/>
              </a:spcAft>
              <a:defRPr/>
            </a:pPr>
            <a:r>
              <a:rPr lang="en-US" sz="900" b="1" dirty="0">
                <a:solidFill>
                  <a:schemeClr val="tx1">
                    <a:lumMod val="75000"/>
                    <a:lumOff val="25000"/>
                  </a:schemeClr>
                </a:solidFill>
              </a:rPr>
              <a:t>Inputs Suppliers</a:t>
            </a:r>
          </a:p>
          <a:p>
            <a:pPr algn="ctr" defTabSz="1200150" eaLnBrk="0" fontAlgn="auto" hangingPunct="0">
              <a:lnSpc>
                <a:spcPct val="90000"/>
              </a:lnSpc>
              <a:spcAft>
                <a:spcPct val="35000"/>
              </a:spcAft>
              <a:defRPr/>
            </a:pPr>
            <a:r>
              <a:rPr lang="en-US" sz="900" b="1" dirty="0">
                <a:solidFill>
                  <a:schemeClr val="tx1">
                    <a:lumMod val="75000"/>
                    <a:lumOff val="25000"/>
                  </a:schemeClr>
                </a:solidFill>
              </a:rPr>
              <a:t> </a:t>
            </a:r>
          </a:p>
        </p:txBody>
      </p:sp>
      <p:sp>
        <p:nvSpPr>
          <p:cNvPr id="294" name="Flowchart: Magnetic Disk 293"/>
          <p:cNvSpPr/>
          <p:nvPr/>
        </p:nvSpPr>
        <p:spPr>
          <a:xfrm>
            <a:off x="3200400" y="838200"/>
            <a:ext cx="1219200" cy="609600"/>
          </a:xfrm>
          <a:prstGeom prst="flowChartMagneticDisk">
            <a:avLst/>
          </a:prstGeom>
          <a:solidFill>
            <a:schemeClr val="accent5">
              <a:lumMod val="60000"/>
              <a:lumOff val="40000"/>
            </a:schemeClr>
          </a:solidFill>
        </p:spPr>
        <p:style>
          <a:lnRef idx="3">
            <a:schemeClr val="lt1"/>
          </a:lnRef>
          <a:fillRef idx="1">
            <a:schemeClr val="accent3"/>
          </a:fillRef>
          <a:effectRef idx="1">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lang="en-US" sz="1000" b="1" dirty="0">
                <a:solidFill>
                  <a:srgbClr val="C00000"/>
                </a:solidFill>
              </a:rPr>
              <a:t>DOMESTIC MARKET</a:t>
            </a:r>
          </a:p>
        </p:txBody>
      </p:sp>
      <p:sp>
        <p:nvSpPr>
          <p:cNvPr id="295" name="Flowchart: Magnetic Disk 294"/>
          <p:cNvSpPr/>
          <p:nvPr/>
        </p:nvSpPr>
        <p:spPr>
          <a:xfrm>
            <a:off x="4953000" y="838200"/>
            <a:ext cx="1143000" cy="609600"/>
          </a:xfrm>
          <a:prstGeom prst="flowChartMagneticDisk">
            <a:avLst/>
          </a:prstGeom>
          <a:solidFill>
            <a:schemeClr val="accent5">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lang="en-US" sz="1000" b="1" dirty="0">
                <a:solidFill>
                  <a:srgbClr val="C00000"/>
                </a:solidFill>
              </a:rPr>
              <a:t>REGIONAL MARKET</a:t>
            </a:r>
          </a:p>
        </p:txBody>
      </p:sp>
      <p:sp>
        <p:nvSpPr>
          <p:cNvPr id="296" name="Flowchart: Magnetic Disk 295"/>
          <p:cNvSpPr/>
          <p:nvPr/>
        </p:nvSpPr>
        <p:spPr>
          <a:xfrm>
            <a:off x="6934200" y="762000"/>
            <a:ext cx="1371600" cy="609600"/>
          </a:xfrm>
          <a:prstGeom prst="flowChartMagneticDisk">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lang="en-US" sz="1000" b="1" dirty="0" smtClean="0">
                <a:solidFill>
                  <a:srgbClr val="C00000"/>
                </a:solidFill>
              </a:rPr>
              <a:t>INTERNATIONAL MARKET</a:t>
            </a:r>
            <a:endParaRPr lang="en-US" sz="1000" b="1" dirty="0">
              <a:solidFill>
                <a:srgbClr val="C00000"/>
              </a:solidFill>
            </a:endParaRPr>
          </a:p>
        </p:txBody>
      </p:sp>
      <p:sp>
        <p:nvSpPr>
          <p:cNvPr id="354" name="Right Arrow 353"/>
          <p:cNvSpPr/>
          <p:nvPr/>
        </p:nvSpPr>
        <p:spPr>
          <a:xfrm>
            <a:off x="914400" y="1752600"/>
            <a:ext cx="1219200" cy="457200"/>
          </a:xfrm>
          <a:prstGeom prst="rightArrow">
            <a:avLst/>
          </a:prstGeom>
          <a:ln w="6350"/>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Retail</a:t>
            </a:r>
          </a:p>
        </p:txBody>
      </p:sp>
      <p:sp>
        <p:nvSpPr>
          <p:cNvPr id="356" name="Right Arrow 355"/>
          <p:cNvSpPr/>
          <p:nvPr/>
        </p:nvSpPr>
        <p:spPr>
          <a:xfrm>
            <a:off x="914400" y="2286000"/>
            <a:ext cx="12192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Importing</a:t>
            </a:r>
          </a:p>
        </p:txBody>
      </p:sp>
      <p:sp>
        <p:nvSpPr>
          <p:cNvPr id="358" name="Right Arrow 357"/>
          <p:cNvSpPr/>
          <p:nvPr/>
        </p:nvSpPr>
        <p:spPr>
          <a:xfrm>
            <a:off x="914400" y="2895600"/>
            <a:ext cx="12192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Exporting</a:t>
            </a:r>
          </a:p>
          <a:p>
            <a:pPr algn="ctr" eaLnBrk="0" fontAlgn="auto" hangingPunct="0">
              <a:spcBef>
                <a:spcPts val="0"/>
              </a:spcBef>
              <a:spcAft>
                <a:spcPts val="0"/>
              </a:spcAft>
              <a:defRPr/>
            </a:pPr>
            <a:r>
              <a:rPr lang="en-US" sz="1000" dirty="0"/>
              <a:t>Wholesaling</a:t>
            </a:r>
          </a:p>
        </p:txBody>
      </p:sp>
      <p:sp>
        <p:nvSpPr>
          <p:cNvPr id="359" name="Right Arrow 358"/>
          <p:cNvSpPr/>
          <p:nvPr/>
        </p:nvSpPr>
        <p:spPr>
          <a:xfrm>
            <a:off x="914400" y="3581400"/>
            <a:ext cx="12192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Processing</a:t>
            </a:r>
          </a:p>
        </p:txBody>
      </p:sp>
      <p:sp>
        <p:nvSpPr>
          <p:cNvPr id="360" name="Right Arrow 359"/>
          <p:cNvSpPr/>
          <p:nvPr/>
        </p:nvSpPr>
        <p:spPr>
          <a:xfrm>
            <a:off x="914400" y="4191000"/>
            <a:ext cx="12192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Local Trading</a:t>
            </a:r>
          </a:p>
        </p:txBody>
      </p:sp>
      <p:sp>
        <p:nvSpPr>
          <p:cNvPr id="361" name="Right Arrow 360"/>
          <p:cNvSpPr/>
          <p:nvPr/>
        </p:nvSpPr>
        <p:spPr>
          <a:xfrm>
            <a:off x="914400" y="4800600"/>
            <a:ext cx="12192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Production</a:t>
            </a:r>
          </a:p>
        </p:txBody>
      </p:sp>
      <p:sp>
        <p:nvSpPr>
          <p:cNvPr id="362" name="Right Arrow 361"/>
          <p:cNvSpPr/>
          <p:nvPr/>
        </p:nvSpPr>
        <p:spPr>
          <a:xfrm>
            <a:off x="914400" y="5562600"/>
            <a:ext cx="1219200" cy="533400"/>
          </a:xfrm>
          <a:prstGeom prst="rightArrow">
            <a:avLst/>
          </a:prstGeom>
          <a:ln w="3175"/>
        </p:spPr>
        <p:style>
          <a:lnRef idx="2">
            <a:schemeClr val="accent6"/>
          </a:lnRef>
          <a:fillRef idx="1">
            <a:schemeClr val="lt1"/>
          </a:fillRef>
          <a:effectRef idx="0">
            <a:schemeClr val="accent6"/>
          </a:effectRef>
          <a:fontRef idx="minor">
            <a:schemeClr val="dk1"/>
          </a:fontRef>
        </p:style>
        <p:txBody>
          <a:bodyPr anchor="ctr"/>
          <a:lstStyle/>
          <a:p>
            <a:pPr algn="ctr" eaLnBrk="0" fontAlgn="auto" hangingPunct="0">
              <a:spcBef>
                <a:spcPts val="0"/>
              </a:spcBef>
              <a:spcAft>
                <a:spcPts val="0"/>
              </a:spcAft>
              <a:defRPr/>
            </a:pPr>
            <a:r>
              <a:rPr lang="en-US" sz="1000" dirty="0"/>
              <a:t>Input Supply /Services</a:t>
            </a:r>
          </a:p>
        </p:txBody>
      </p:sp>
      <p:cxnSp>
        <p:nvCxnSpPr>
          <p:cNvPr id="366" name="Straight Arrow Connector 365"/>
          <p:cNvCxnSpPr/>
          <p:nvPr/>
        </p:nvCxnSpPr>
        <p:spPr>
          <a:xfrm rot="5400000" flipH="1" flipV="1">
            <a:off x="5067301" y="2171700"/>
            <a:ext cx="1447800" cy="3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8" name="Straight Arrow Connector 367"/>
          <p:cNvCxnSpPr>
            <a:stCxn id="277" idx="0"/>
          </p:cNvCxnSpPr>
          <p:nvPr/>
        </p:nvCxnSpPr>
        <p:spPr>
          <a:xfrm rot="5400000" flipH="1" flipV="1">
            <a:off x="6665120" y="1329531"/>
            <a:ext cx="531812" cy="619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a:xfrm rot="5400000" flipH="1" flipV="1">
            <a:off x="7202488" y="3543300"/>
            <a:ext cx="5318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p:nvPr/>
        </p:nvCxnSpPr>
        <p:spPr>
          <a:xfrm rot="5400000" flipH="1" flipV="1">
            <a:off x="6516688" y="3543300"/>
            <a:ext cx="53181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6" name="Straight Arrow Connector 375"/>
          <p:cNvCxnSpPr>
            <a:stCxn id="282" idx="3"/>
          </p:cNvCxnSpPr>
          <p:nvPr/>
        </p:nvCxnSpPr>
        <p:spPr>
          <a:xfrm flipV="1">
            <a:off x="5407025" y="1449388"/>
            <a:ext cx="80963" cy="141605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3505200" y="53340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p:nvPr/>
        </p:nvCxnSpPr>
        <p:spPr>
          <a:xfrm rot="5400000" flipH="1" flipV="1">
            <a:off x="7239001" y="5257800"/>
            <a:ext cx="152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rot="5400000" flipH="1" flipV="1">
            <a:off x="2173288" y="6361112"/>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7" name="Straight Arrow Connector 396"/>
          <p:cNvCxnSpPr>
            <a:stCxn id="288" idx="0"/>
          </p:cNvCxnSpPr>
          <p:nvPr/>
        </p:nvCxnSpPr>
        <p:spPr>
          <a:xfrm rot="16200000" flipV="1">
            <a:off x="3391694" y="5447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rot="5400000" flipH="1" flipV="1">
            <a:off x="6592094" y="5447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1" name="Straight Arrow Connector 410"/>
          <p:cNvCxnSpPr/>
          <p:nvPr/>
        </p:nvCxnSpPr>
        <p:spPr>
          <a:xfrm rot="5400000" flipH="1" flipV="1">
            <a:off x="3734594" y="57904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4" name="Straight Arrow Connector 413"/>
          <p:cNvCxnSpPr>
            <a:endCxn id="283" idx="2"/>
          </p:cNvCxnSpPr>
          <p:nvPr/>
        </p:nvCxnSpPr>
        <p:spPr>
          <a:xfrm rot="16200000" flipV="1">
            <a:off x="2844007" y="4215606"/>
            <a:ext cx="914400" cy="103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2743200" y="2286000"/>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rot="5400000" flipH="1" flipV="1">
            <a:off x="2627313" y="2171700"/>
            <a:ext cx="2301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9" name="Straight Arrow Connector 418"/>
          <p:cNvCxnSpPr/>
          <p:nvPr/>
        </p:nvCxnSpPr>
        <p:spPr>
          <a:xfrm rot="5400000" flipH="1" flipV="1">
            <a:off x="3544094" y="2170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5400000" flipH="1" flipV="1">
            <a:off x="4610894" y="21709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3" name="Straight Arrow Connector 422"/>
          <p:cNvCxnSpPr/>
          <p:nvPr/>
        </p:nvCxnSpPr>
        <p:spPr>
          <a:xfrm rot="5400000" flipH="1" flipV="1">
            <a:off x="7582694" y="16375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5" name="Straight Arrow Connector 424"/>
          <p:cNvCxnSpPr/>
          <p:nvPr/>
        </p:nvCxnSpPr>
        <p:spPr>
          <a:xfrm rot="5400000" flipH="1" flipV="1">
            <a:off x="3163888" y="15621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9" name="Straight Arrow Connector 428"/>
          <p:cNvCxnSpPr/>
          <p:nvPr/>
        </p:nvCxnSpPr>
        <p:spPr>
          <a:xfrm rot="5400000" flipH="1" flipV="1">
            <a:off x="4154488" y="15621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1" name="Straight Arrow Connector 430"/>
          <p:cNvCxnSpPr/>
          <p:nvPr/>
        </p:nvCxnSpPr>
        <p:spPr>
          <a:xfrm rot="5400000" flipH="1" flipV="1">
            <a:off x="3696494" y="15613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5" name="Straight Arrow Connector 434"/>
          <p:cNvCxnSpPr/>
          <p:nvPr/>
        </p:nvCxnSpPr>
        <p:spPr>
          <a:xfrm rot="5400000" flipH="1" flipV="1">
            <a:off x="4001294" y="39235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a:stCxn id="284" idx="0"/>
            <a:endCxn id="282" idx="2"/>
          </p:cNvCxnSpPr>
          <p:nvPr/>
        </p:nvCxnSpPr>
        <p:spPr>
          <a:xfrm rot="16200000" flipV="1">
            <a:off x="4645819" y="3140869"/>
            <a:ext cx="212725" cy="5873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rot="5400000" flipH="1" flipV="1">
            <a:off x="3886201" y="4608512"/>
            <a:ext cx="228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2" name="Straight Arrow Connector 441"/>
          <p:cNvCxnSpPr/>
          <p:nvPr/>
        </p:nvCxnSpPr>
        <p:spPr>
          <a:xfrm rot="5400000" flipH="1" flipV="1">
            <a:off x="3392488" y="5219700"/>
            <a:ext cx="2270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6" name="Straight Arrow Connector 445"/>
          <p:cNvCxnSpPr>
            <a:endCxn id="276" idx="2"/>
          </p:cNvCxnSpPr>
          <p:nvPr/>
        </p:nvCxnSpPr>
        <p:spPr>
          <a:xfrm rot="5400000" flipH="1" flipV="1">
            <a:off x="4198144" y="2345531"/>
            <a:ext cx="619125" cy="2381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6781800" y="2590800"/>
            <a:ext cx="1371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52" name="Straight Arrow Connector 451"/>
          <p:cNvCxnSpPr/>
          <p:nvPr/>
        </p:nvCxnSpPr>
        <p:spPr>
          <a:xfrm rot="5400000" flipH="1" flipV="1">
            <a:off x="6629401" y="2438400"/>
            <a:ext cx="304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4" name="Straight Arrow Connector 453"/>
          <p:cNvCxnSpPr/>
          <p:nvPr/>
        </p:nvCxnSpPr>
        <p:spPr>
          <a:xfrm rot="5400000" flipH="1" flipV="1">
            <a:off x="8002588" y="2436812"/>
            <a:ext cx="304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2" name="Straight Arrow Connector 461"/>
          <p:cNvCxnSpPr/>
          <p:nvPr/>
        </p:nvCxnSpPr>
        <p:spPr>
          <a:xfrm rot="5400000" flipH="1" flipV="1">
            <a:off x="7696994" y="2742406"/>
            <a:ext cx="304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71" name="Straight Arrow Connector 470"/>
          <p:cNvCxnSpPr>
            <a:stCxn id="285" idx="3"/>
          </p:cNvCxnSpPr>
          <p:nvPr/>
        </p:nvCxnSpPr>
        <p:spPr>
          <a:xfrm flipV="1">
            <a:off x="4419600" y="3276600"/>
            <a:ext cx="2897188"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flipV="1">
            <a:off x="4343400" y="3276600"/>
            <a:ext cx="1600200" cy="1447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6" name="Straight Arrow Connector 495"/>
          <p:cNvCxnSpPr>
            <a:stCxn id="283" idx="0"/>
            <a:endCxn id="182" idx="2"/>
          </p:cNvCxnSpPr>
          <p:nvPr/>
        </p:nvCxnSpPr>
        <p:spPr>
          <a:xfrm rot="5400000" flipH="1" flipV="1">
            <a:off x="3215482" y="2929731"/>
            <a:ext cx="228600" cy="16033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rot="10800000">
            <a:off x="2819400" y="4114800"/>
            <a:ext cx="3886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07" name="Straight Arrow Connector 506"/>
          <p:cNvCxnSpPr/>
          <p:nvPr/>
        </p:nvCxnSpPr>
        <p:spPr>
          <a:xfrm rot="5400000" flipH="1" flipV="1">
            <a:off x="1905001" y="3200400"/>
            <a:ext cx="18288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13" name="Straight Arrow Connector 512"/>
          <p:cNvCxnSpPr/>
          <p:nvPr/>
        </p:nvCxnSpPr>
        <p:spPr>
          <a:xfrm rot="5400000" flipH="1" flipV="1">
            <a:off x="7125494" y="3999706"/>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9" name="Straight Arrow Connector 528"/>
          <p:cNvCxnSpPr>
            <a:stCxn id="292" idx="0"/>
            <a:endCxn id="288" idx="2"/>
          </p:cNvCxnSpPr>
          <p:nvPr/>
        </p:nvCxnSpPr>
        <p:spPr>
          <a:xfrm rot="5400000" flipH="1" flipV="1">
            <a:off x="3339306" y="6080919"/>
            <a:ext cx="327025"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0" name="Rectangle 529"/>
          <p:cNvSpPr/>
          <p:nvPr/>
        </p:nvSpPr>
        <p:spPr>
          <a:xfrm>
            <a:off x="381000" y="304800"/>
            <a:ext cx="8077200" cy="3048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0" fontAlgn="auto" hangingPunct="0">
              <a:spcBef>
                <a:spcPts val="0"/>
              </a:spcBef>
              <a:spcAft>
                <a:spcPts val="0"/>
              </a:spcAft>
              <a:defRPr/>
            </a:pPr>
            <a:r>
              <a:rPr lang="en-US" dirty="0">
                <a:solidFill>
                  <a:schemeClr val="tx1"/>
                </a:solidFill>
              </a:rPr>
              <a:t>PASSION FRUIT VALUE CHAIN - FUTURE</a:t>
            </a:r>
          </a:p>
        </p:txBody>
      </p:sp>
      <p:sp>
        <p:nvSpPr>
          <p:cNvPr id="532" name="Rounded Rectangle 4"/>
          <p:cNvSpPr/>
          <p:nvPr/>
        </p:nvSpPr>
        <p:spPr>
          <a:xfrm>
            <a:off x="5257800" y="6096000"/>
            <a:ext cx="3603625" cy="685800"/>
          </a:xfrm>
          <a:prstGeom prst="rect">
            <a:avLst/>
          </a:prstGeom>
          <a:ln w="3175"/>
        </p:spPr>
        <p:style>
          <a:lnRef idx="2">
            <a:schemeClr val="dk1"/>
          </a:lnRef>
          <a:fillRef idx="1">
            <a:schemeClr val="lt1"/>
          </a:fillRef>
          <a:effectRef idx="0">
            <a:schemeClr val="dk1"/>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u="sng" dirty="0" smtClean="0">
                <a:solidFill>
                  <a:schemeClr val="tx1">
                    <a:lumMod val="75000"/>
                    <a:lumOff val="25000"/>
                  </a:schemeClr>
                </a:solidFill>
              </a:rPr>
              <a:t>LEGEND</a:t>
            </a:r>
          </a:p>
          <a:p>
            <a:pPr defTabSz="1200150" eaLnBrk="0" fontAlgn="auto" hangingPunct="0">
              <a:lnSpc>
                <a:spcPct val="90000"/>
              </a:lnSpc>
              <a:spcAft>
                <a:spcPct val="35000"/>
              </a:spcAft>
              <a:defRPr/>
            </a:pPr>
            <a:r>
              <a:rPr lang="en-US" sz="900" b="1" dirty="0" smtClean="0">
                <a:solidFill>
                  <a:schemeClr val="tx1">
                    <a:lumMod val="75000"/>
                    <a:lumOff val="25000"/>
                  </a:schemeClr>
                </a:solidFill>
              </a:rPr>
              <a:t>Major Product Flow  </a:t>
            </a:r>
          </a:p>
          <a:p>
            <a:pPr defTabSz="1200150" eaLnBrk="0" fontAlgn="auto" hangingPunct="0">
              <a:lnSpc>
                <a:spcPct val="90000"/>
              </a:lnSpc>
              <a:spcAft>
                <a:spcPct val="35000"/>
              </a:spcAft>
              <a:defRPr/>
            </a:pPr>
            <a:r>
              <a:rPr lang="en-US" sz="900" b="1" dirty="0" smtClean="0">
                <a:solidFill>
                  <a:schemeClr val="tx1">
                    <a:lumMod val="75000"/>
                    <a:lumOff val="25000"/>
                  </a:schemeClr>
                </a:solidFill>
              </a:rPr>
              <a:t>Processed Product Flow  </a:t>
            </a:r>
          </a:p>
          <a:p>
            <a:pPr defTabSz="1200150" eaLnBrk="0" fontAlgn="auto" hangingPunct="0">
              <a:lnSpc>
                <a:spcPct val="90000"/>
              </a:lnSpc>
              <a:spcAft>
                <a:spcPct val="35000"/>
              </a:spcAft>
              <a:defRPr/>
            </a:pPr>
            <a:r>
              <a:rPr lang="en-US" sz="900" b="1" dirty="0" smtClean="0">
                <a:solidFill>
                  <a:schemeClr val="tx1">
                    <a:lumMod val="75000"/>
                    <a:lumOff val="25000"/>
                  </a:schemeClr>
                </a:solidFill>
              </a:rPr>
              <a:t>Business Service Flow</a:t>
            </a:r>
            <a:endParaRPr lang="en-US" sz="900" b="1" dirty="0">
              <a:solidFill>
                <a:schemeClr val="tx1">
                  <a:lumMod val="75000"/>
                  <a:lumOff val="25000"/>
                </a:schemeClr>
              </a:solidFill>
            </a:endParaRPr>
          </a:p>
        </p:txBody>
      </p:sp>
      <p:cxnSp>
        <p:nvCxnSpPr>
          <p:cNvPr id="535" name="Straight Arrow Connector 534"/>
          <p:cNvCxnSpPr/>
          <p:nvPr/>
        </p:nvCxnSpPr>
        <p:spPr>
          <a:xfrm>
            <a:off x="6705600" y="6477000"/>
            <a:ext cx="13716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37" name="Straight Arrow Connector 536"/>
          <p:cNvCxnSpPr/>
          <p:nvPr/>
        </p:nvCxnSpPr>
        <p:spPr>
          <a:xfrm>
            <a:off x="6705600" y="6324600"/>
            <a:ext cx="1371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p:nvPr/>
        </p:nvCxnSpPr>
        <p:spPr>
          <a:xfrm rot="5400000" flipH="1" flipV="1">
            <a:off x="4686300" y="4152900"/>
            <a:ext cx="609600"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1" name="Down Arrow Callout 80"/>
          <p:cNvSpPr/>
          <p:nvPr/>
        </p:nvSpPr>
        <p:spPr>
          <a:xfrm>
            <a:off x="914400" y="914400"/>
            <a:ext cx="1524000" cy="762000"/>
          </a:xfrm>
          <a:prstGeom prst="downArrowCallout">
            <a:avLst/>
          </a:prstGeom>
        </p:spPr>
        <p:style>
          <a:lnRef idx="3">
            <a:schemeClr val="lt1"/>
          </a:lnRef>
          <a:fillRef idx="1">
            <a:schemeClr val="accent3"/>
          </a:fillRef>
          <a:effectRef idx="1">
            <a:schemeClr val="accent3"/>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MARKET FUNCTIONS</a:t>
            </a:r>
          </a:p>
        </p:txBody>
      </p:sp>
      <p:sp>
        <p:nvSpPr>
          <p:cNvPr id="90" name="Rounded Rectangle 89"/>
          <p:cNvSpPr/>
          <p:nvPr/>
        </p:nvSpPr>
        <p:spPr>
          <a:xfrm>
            <a:off x="5486400" y="4267200"/>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000" dirty="0"/>
              <a:t>Ag Ext Svc Provider </a:t>
            </a:r>
          </a:p>
          <a:p>
            <a:pPr algn="ctr" eaLnBrk="0" hangingPunct="0">
              <a:defRPr/>
            </a:pPr>
            <a:r>
              <a:rPr lang="en-US" sz="1000" dirty="0"/>
              <a:t>(lead farmers, traders)</a:t>
            </a:r>
          </a:p>
        </p:txBody>
      </p:sp>
      <p:cxnSp>
        <p:nvCxnSpPr>
          <p:cNvPr id="103" name="Straight Arrow Connector 102"/>
          <p:cNvCxnSpPr/>
          <p:nvPr/>
        </p:nvCxnSpPr>
        <p:spPr>
          <a:xfrm>
            <a:off x="6705600" y="6627813"/>
            <a:ext cx="1371600" cy="1587"/>
          </a:xfrm>
          <a:prstGeom prst="straightConnector1">
            <a:avLst/>
          </a:prstGeom>
          <a:ln w="12700">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0" idx="1"/>
            <a:endCxn id="286" idx="3"/>
          </p:cNvCxnSpPr>
          <p:nvPr/>
        </p:nvCxnSpPr>
        <p:spPr>
          <a:xfrm rot="10800000" flipV="1">
            <a:off x="4787900" y="4648200"/>
            <a:ext cx="698500" cy="273050"/>
          </a:xfrm>
          <a:prstGeom prst="straightConnector1">
            <a:avLst/>
          </a:prstGeom>
          <a:ln w="12700">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285" idx="3"/>
          </p:cNvCxnSpPr>
          <p:nvPr/>
        </p:nvCxnSpPr>
        <p:spPr>
          <a:xfrm rot="10800000">
            <a:off x="4419600" y="4343400"/>
            <a:ext cx="1066800" cy="1588"/>
          </a:xfrm>
          <a:prstGeom prst="straightConnector1">
            <a:avLst/>
          </a:prstGeom>
          <a:ln w="12700">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flipH="1" flipV="1">
            <a:off x="6020594" y="5180806"/>
            <a:ext cx="304800" cy="1588"/>
          </a:xfrm>
          <a:prstGeom prst="straightConnector1">
            <a:avLst/>
          </a:prstGeom>
          <a:ln w="12700">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90" idx="3"/>
            <a:endCxn id="281" idx="2"/>
          </p:cNvCxnSpPr>
          <p:nvPr/>
        </p:nvCxnSpPr>
        <p:spPr>
          <a:xfrm flipV="1">
            <a:off x="6629400" y="4181475"/>
            <a:ext cx="482600" cy="466725"/>
          </a:xfrm>
          <a:prstGeom prst="straightConnector1">
            <a:avLst/>
          </a:prstGeom>
          <a:ln w="12700">
            <a:prstDash val="lgDashDot"/>
            <a:headEnd type="arrow"/>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287" idx="1"/>
          </p:cNvCxnSpPr>
          <p:nvPr/>
        </p:nvCxnSpPr>
        <p:spPr>
          <a:xfrm>
            <a:off x="6629400" y="4876800"/>
            <a:ext cx="533400" cy="52388"/>
          </a:xfrm>
          <a:prstGeom prst="straightConnector1">
            <a:avLst/>
          </a:prstGeom>
          <a:ln w="12700">
            <a:prstDash val="lgDash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0800000">
            <a:off x="2514600" y="6248400"/>
            <a:ext cx="1524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51" name="Rounded Rectangle 150"/>
          <p:cNvSpPr/>
          <p:nvPr/>
        </p:nvSpPr>
        <p:spPr>
          <a:xfrm>
            <a:off x="457200" y="1828800"/>
            <a:ext cx="457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200" dirty="0"/>
              <a:t>Reliable supply = </a:t>
            </a:r>
          </a:p>
          <a:p>
            <a:pPr algn="ctr" eaLnBrk="0" hangingPunct="0">
              <a:defRPr/>
            </a:pPr>
            <a:r>
              <a:rPr lang="en-US" sz="1200" dirty="0"/>
              <a:t>Growth in Sales</a:t>
            </a:r>
          </a:p>
        </p:txBody>
      </p:sp>
      <p:sp>
        <p:nvSpPr>
          <p:cNvPr id="152" name="Oval 151"/>
          <p:cNvSpPr/>
          <p:nvPr/>
        </p:nvSpPr>
        <p:spPr>
          <a:xfrm rot="17733665">
            <a:off x="4941888" y="2751138"/>
            <a:ext cx="1927225" cy="3032125"/>
          </a:xfrm>
          <a:prstGeom prst="ellipse">
            <a:avLst/>
          </a:prstGeom>
          <a:noFill/>
          <a:ln w="12700">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9" name="Rounded Rectangle 88"/>
          <p:cNvSpPr/>
          <p:nvPr/>
        </p:nvSpPr>
        <p:spPr>
          <a:xfrm>
            <a:off x="457200" y="3962400"/>
            <a:ext cx="4572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200" dirty="0"/>
              <a:t>Technical Service Providers</a:t>
            </a:r>
          </a:p>
        </p:txBody>
      </p:sp>
      <p:sp>
        <p:nvSpPr>
          <p:cNvPr id="154" name="Rounded Rectangle 153"/>
          <p:cNvSpPr/>
          <p:nvPr/>
        </p:nvSpPr>
        <p:spPr>
          <a:xfrm>
            <a:off x="4267200" y="5105400"/>
            <a:ext cx="1371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100" dirty="0"/>
              <a:t>Quality  Certification , Monitoring , Development (KARI, </a:t>
            </a:r>
            <a:r>
              <a:rPr lang="en-US" sz="1100" dirty="0" err="1"/>
              <a:t>Moi</a:t>
            </a:r>
            <a:r>
              <a:rPr lang="en-US" sz="1100" dirty="0"/>
              <a:t> </a:t>
            </a:r>
            <a:r>
              <a:rPr lang="en-US" sz="1100" dirty="0" err="1"/>
              <a:t>Univ</a:t>
            </a:r>
            <a:r>
              <a:rPr lang="en-US" sz="1100" dirty="0"/>
              <a:t>, KEPHIS</a:t>
            </a:r>
            <a:r>
              <a:rPr lang="en-US" sz="1000" dirty="0"/>
              <a:t>)</a:t>
            </a:r>
          </a:p>
        </p:txBody>
      </p:sp>
      <p:cxnSp>
        <p:nvCxnSpPr>
          <p:cNvPr id="155" name="Straight Arrow Connector 154"/>
          <p:cNvCxnSpPr>
            <a:stCxn id="90" idx="0"/>
            <a:endCxn id="284" idx="2"/>
          </p:cNvCxnSpPr>
          <p:nvPr/>
        </p:nvCxnSpPr>
        <p:spPr>
          <a:xfrm rot="16200000" flipV="1">
            <a:off x="5108575" y="3317875"/>
            <a:ext cx="622300" cy="1276350"/>
          </a:xfrm>
          <a:prstGeom prst="straightConnector1">
            <a:avLst/>
          </a:prstGeom>
          <a:ln w="12700">
            <a:prstDash val="lgDashDot"/>
            <a:headEnd type="arrow"/>
            <a:tailEnd type="none"/>
          </a:ln>
        </p:spPr>
        <p:style>
          <a:lnRef idx="1">
            <a:schemeClr val="accent1"/>
          </a:lnRef>
          <a:fillRef idx="0">
            <a:schemeClr val="accent1"/>
          </a:fillRef>
          <a:effectRef idx="0">
            <a:schemeClr val="accent1"/>
          </a:effectRef>
          <a:fontRef idx="minor">
            <a:schemeClr val="tx1"/>
          </a:fontRef>
        </p:style>
      </p:cxnSp>
      <p:sp>
        <p:nvSpPr>
          <p:cNvPr id="158" name="Rounded Rectangle 157"/>
          <p:cNvSpPr/>
          <p:nvPr/>
        </p:nvSpPr>
        <p:spPr>
          <a:xfrm>
            <a:off x="2133600" y="4038600"/>
            <a:ext cx="99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t>Partner Financial Institutions</a:t>
            </a:r>
          </a:p>
        </p:txBody>
      </p:sp>
      <p:sp>
        <p:nvSpPr>
          <p:cNvPr id="159" name="Rounded Rectangle 158"/>
          <p:cNvSpPr/>
          <p:nvPr/>
        </p:nvSpPr>
        <p:spPr>
          <a:xfrm>
            <a:off x="3733800" y="3581400"/>
            <a:ext cx="381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000" dirty="0"/>
              <a:t>FP</a:t>
            </a:r>
          </a:p>
        </p:txBody>
      </p:sp>
      <p:sp>
        <p:nvSpPr>
          <p:cNvPr id="160" name="Rounded Rectangle 159"/>
          <p:cNvSpPr/>
          <p:nvPr/>
        </p:nvSpPr>
        <p:spPr>
          <a:xfrm>
            <a:off x="7620000" y="5105400"/>
            <a:ext cx="533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FP</a:t>
            </a:r>
          </a:p>
        </p:txBody>
      </p:sp>
      <p:sp>
        <p:nvSpPr>
          <p:cNvPr id="161" name="Rounded Rectangle 160"/>
          <p:cNvSpPr/>
          <p:nvPr/>
        </p:nvSpPr>
        <p:spPr>
          <a:xfrm>
            <a:off x="2286000" y="4724400"/>
            <a:ext cx="533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FP</a:t>
            </a:r>
          </a:p>
        </p:txBody>
      </p:sp>
      <p:cxnSp>
        <p:nvCxnSpPr>
          <p:cNvPr id="162" name="Straight Arrow Connector 161"/>
          <p:cNvCxnSpPr>
            <a:stCxn id="284" idx="1"/>
            <a:endCxn id="283" idx="3"/>
          </p:cNvCxnSpPr>
          <p:nvPr/>
        </p:nvCxnSpPr>
        <p:spPr>
          <a:xfrm rot="10800000" flipV="1">
            <a:off x="3756025" y="3460750"/>
            <a:ext cx="358775" cy="6350"/>
          </a:xfrm>
          <a:prstGeom prst="straightConnector1">
            <a:avLst/>
          </a:prstGeom>
          <a:ln w="12700">
            <a:prstDash val="lgDashDot"/>
            <a:tailEnd type="arrow"/>
          </a:ln>
        </p:spPr>
        <p:style>
          <a:lnRef idx="1">
            <a:schemeClr val="accent1"/>
          </a:lnRef>
          <a:fillRef idx="0">
            <a:schemeClr val="accent1"/>
          </a:fillRef>
          <a:effectRef idx="0">
            <a:schemeClr val="accent1"/>
          </a:effectRef>
          <a:fontRef idx="minor">
            <a:schemeClr val="tx1"/>
          </a:fontRef>
        </p:style>
      </p:cxnSp>
      <p:sp>
        <p:nvSpPr>
          <p:cNvPr id="173" name="Rounded Rectangle 172"/>
          <p:cNvSpPr/>
          <p:nvPr/>
        </p:nvSpPr>
        <p:spPr>
          <a:xfrm>
            <a:off x="8610600" y="914400"/>
            <a:ext cx="381000"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0" hangingPunct="0">
              <a:defRPr/>
            </a:pPr>
            <a:r>
              <a:rPr lang="en-US" sz="1200" dirty="0"/>
              <a:t>Trade Association  (networking, information sharing, lobbying)</a:t>
            </a:r>
          </a:p>
        </p:txBody>
      </p:sp>
      <p:sp>
        <p:nvSpPr>
          <p:cNvPr id="182" name="Rounded Rectangle 4"/>
          <p:cNvSpPr/>
          <p:nvPr/>
        </p:nvSpPr>
        <p:spPr>
          <a:xfrm>
            <a:off x="2971800" y="2514600"/>
            <a:ext cx="876300" cy="381000"/>
          </a:xfrm>
          <a:prstGeom prst="rect">
            <a:avLst/>
          </a:prstGeom>
        </p:spPr>
        <p:style>
          <a:lnRef idx="1">
            <a:schemeClr val="accent5"/>
          </a:lnRef>
          <a:fillRef idx="2">
            <a:schemeClr val="accent5"/>
          </a:fillRef>
          <a:effectRef idx="1">
            <a:schemeClr val="accent5"/>
          </a:effectRef>
          <a:fontRef idx="minor">
            <a:schemeClr val="dk1"/>
          </a:fontRef>
        </p:style>
        <p:txBody>
          <a:bodyPr lIns="102870" tIns="102870" rIns="102870" bIns="102870" spcCol="127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00150" eaLnBrk="0" fontAlgn="auto" hangingPunct="0">
              <a:lnSpc>
                <a:spcPct val="90000"/>
              </a:lnSpc>
              <a:spcAft>
                <a:spcPct val="35000"/>
              </a:spcAft>
              <a:defRPr/>
            </a:pPr>
            <a:r>
              <a:rPr lang="en-US" sz="900" b="1" dirty="0" smtClean="0">
                <a:solidFill>
                  <a:schemeClr val="tx1">
                    <a:lumMod val="75000"/>
                    <a:lumOff val="25000"/>
                  </a:schemeClr>
                </a:solidFill>
              </a:rPr>
              <a:t>Street Outlets, HHs</a:t>
            </a:r>
            <a:endParaRPr lang="en-US" sz="900" b="1" dirty="0">
              <a:solidFill>
                <a:schemeClr val="tx1">
                  <a:lumMod val="75000"/>
                  <a:lumOff val="25000"/>
                </a:schemeClr>
              </a:solidFill>
            </a:endParaRPr>
          </a:p>
        </p:txBody>
      </p:sp>
      <p:cxnSp>
        <p:nvCxnSpPr>
          <p:cNvPr id="184" name="Straight Arrow Connector 183"/>
          <p:cNvCxnSpPr>
            <a:stCxn id="182" idx="0"/>
          </p:cNvCxnSpPr>
          <p:nvPr/>
        </p:nvCxnSpPr>
        <p:spPr>
          <a:xfrm rot="5400000" flipH="1" flipV="1">
            <a:off x="3305175" y="2390775"/>
            <a:ext cx="228600" cy="1905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429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Diagram 1"/>
          <p:cNvPicPr>
            <a:picLocks noChangeArrowheads="1"/>
          </p:cNvPicPr>
          <p:nvPr/>
        </p:nvPicPr>
        <p:blipFill>
          <a:blip r:embed="rId3"/>
          <a:srcRect/>
          <a:stretch>
            <a:fillRect/>
          </a:stretch>
        </p:blipFill>
        <p:spPr bwMode="auto">
          <a:xfrm>
            <a:off x="1009650" y="1254125"/>
            <a:ext cx="5260975" cy="3497263"/>
          </a:xfrm>
          <a:prstGeom prst="rect">
            <a:avLst/>
          </a:prstGeom>
          <a:noFill/>
          <a:ln w="9525">
            <a:noFill/>
            <a:miter lim="800000"/>
            <a:headEnd/>
            <a:tailEnd/>
          </a:ln>
        </p:spPr>
      </p:pic>
      <p:pic>
        <p:nvPicPr>
          <p:cNvPr id="49155" name="Diagram 1"/>
          <p:cNvPicPr>
            <a:picLocks noChangeArrowheads="1"/>
          </p:cNvPicPr>
          <p:nvPr/>
        </p:nvPicPr>
        <p:blipFill>
          <a:blip r:embed="rId4"/>
          <a:srcRect/>
          <a:stretch>
            <a:fillRect/>
          </a:stretch>
        </p:blipFill>
        <p:spPr bwMode="auto">
          <a:xfrm>
            <a:off x="4876800" y="1981200"/>
            <a:ext cx="2797175" cy="3089275"/>
          </a:xfrm>
          <a:prstGeom prst="rect">
            <a:avLst/>
          </a:prstGeom>
          <a:noFill/>
          <a:ln w="9525">
            <a:noFill/>
            <a:miter lim="800000"/>
            <a:headEnd/>
            <a:tailEnd/>
          </a:ln>
        </p:spPr>
      </p:pic>
      <p:pic>
        <p:nvPicPr>
          <p:cNvPr id="49156" name="Diagram 1"/>
          <p:cNvPicPr>
            <a:picLocks noChangeArrowheads="1"/>
          </p:cNvPicPr>
          <p:nvPr/>
        </p:nvPicPr>
        <p:blipFill>
          <a:blip r:embed="rId5"/>
          <a:srcRect/>
          <a:stretch>
            <a:fillRect/>
          </a:stretch>
        </p:blipFill>
        <p:spPr bwMode="auto">
          <a:xfrm>
            <a:off x="838200" y="3009900"/>
            <a:ext cx="3044825" cy="2052638"/>
          </a:xfrm>
          <a:prstGeom prst="rect">
            <a:avLst/>
          </a:prstGeom>
          <a:noFill/>
          <a:ln w="9525">
            <a:noFill/>
            <a:miter lim="800000"/>
            <a:headEnd/>
            <a:tailEnd/>
          </a:ln>
        </p:spPr>
      </p:pic>
      <p:pic>
        <p:nvPicPr>
          <p:cNvPr id="49157" name="Diagram 1"/>
          <p:cNvPicPr>
            <a:picLocks noChangeArrowheads="1"/>
          </p:cNvPicPr>
          <p:nvPr/>
        </p:nvPicPr>
        <p:blipFill>
          <a:blip r:embed="rId6"/>
          <a:srcRect/>
          <a:stretch>
            <a:fillRect/>
          </a:stretch>
        </p:blipFill>
        <p:spPr bwMode="auto">
          <a:xfrm>
            <a:off x="2501900" y="2922588"/>
            <a:ext cx="874713" cy="674687"/>
          </a:xfrm>
          <a:prstGeom prst="rect">
            <a:avLst/>
          </a:prstGeom>
          <a:noFill/>
          <a:ln w="9525">
            <a:noFill/>
            <a:miter lim="800000"/>
            <a:headEnd/>
            <a:tailEnd/>
          </a:ln>
        </p:spPr>
      </p:pic>
      <p:sp>
        <p:nvSpPr>
          <p:cNvPr id="78862" name="AutoShape 14"/>
          <p:cNvSpPr>
            <a:spLocks noChangeArrowheads="1"/>
          </p:cNvSpPr>
          <p:nvPr/>
        </p:nvSpPr>
        <p:spPr bwMode="auto">
          <a:xfrm>
            <a:off x="6075363" y="3189288"/>
            <a:ext cx="301625" cy="23177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64" name="AutoShape 16"/>
          <p:cNvSpPr>
            <a:spLocks noChangeArrowheads="1"/>
          </p:cNvSpPr>
          <p:nvPr/>
        </p:nvSpPr>
        <p:spPr bwMode="auto">
          <a:xfrm>
            <a:off x="2733675" y="2759075"/>
            <a:ext cx="300038" cy="234950"/>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66" name="AutoShape 18"/>
          <p:cNvSpPr>
            <a:spLocks noChangeArrowheads="1"/>
          </p:cNvSpPr>
          <p:nvPr/>
        </p:nvSpPr>
        <p:spPr bwMode="auto">
          <a:xfrm>
            <a:off x="2182813" y="4019550"/>
            <a:ext cx="407987" cy="287338"/>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67" name="AutoShape 19"/>
          <p:cNvSpPr>
            <a:spLocks noChangeArrowheads="1"/>
          </p:cNvSpPr>
          <p:nvPr/>
        </p:nvSpPr>
        <p:spPr bwMode="auto">
          <a:xfrm>
            <a:off x="2038350" y="3514725"/>
            <a:ext cx="298450" cy="234950"/>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68" name="AutoShape 20"/>
          <p:cNvSpPr>
            <a:spLocks noChangeArrowheads="1"/>
          </p:cNvSpPr>
          <p:nvPr/>
        </p:nvSpPr>
        <p:spPr bwMode="auto">
          <a:xfrm>
            <a:off x="2662238" y="4364038"/>
            <a:ext cx="298450" cy="233362"/>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2" name="AutoShape 24"/>
          <p:cNvSpPr>
            <a:spLocks noChangeArrowheads="1"/>
          </p:cNvSpPr>
          <p:nvPr/>
        </p:nvSpPr>
        <p:spPr bwMode="auto">
          <a:xfrm>
            <a:off x="5861050" y="2994025"/>
            <a:ext cx="504825" cy="35877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grpSp>
        <p:nvGrpSpPr>
          <p:cNvPr id="49164" name="Group 44"/>
          <p:cNvGrpSpPr>
            <a:grpSpLocks/>
          </p:cNvGrpSpPr>
          <p:nvPr/>
        </p:nvGrpSpPr>
        <p:grpSpPr bwMode="auto">
          <a:xfrm>
            <a:off x="2597150" y="3768725"/>
            <a:ext cx="3403600" cy="2251075"/>
            <a:chOff x="2597150" y="3768725"/>
            <a:chExt cx="3403600" cy="2251075"/>
          </a:xfrm>
        </p:grpSpPr>
        <p:pic>
          <p:nvPicPr>
            <p:cNvPr id="49195" name="Diagram 1"/>
            <p:cNvPicPr>
              <a:picLocks noChangeArrowheads="1"/>
            </p:cNvPicPr>
            <p:nvPr/>
          </p:nvPicPr>
          <p:blipFill>
            <a:blip r:embed="rId7"/>
            <a:srcRect/>
            <a:stretch>
              <a:fillRect/>
            </a:stretch>
          </p:blipFill>
          <p:spPr bwMode="auto">
            <a:xfrm>
              <a:off x="2597150" y="3768725"/>
              <a:ext cx="3403600" cy="2251075"/>
            </a:xfrm>
            <a:prstGeom prst="rect">
              <a:avLst/>
            </a:prstGeom>
            <a:noFill/>
            <a:ln w="9525">
              <a:noFill/>
              <a:miter lim="800000"/>
              <a:headEnd/>
              <a:tailEnd/>
            </a:ln>
          </p:spPr>
        </p:pic>
        <p:pic>
          <p:nvPicPr>
            <p:cNvPr id="49196" name="Diagram 1"/>
            <p:cNvPicPr>
              <a:picLocks noChangeArrowheads="1"/>
            </p:cNvPicPr>
            <p:nvPr/>
          </p:nvPicPr>
          <p:blipFill>
            <a:blip r:embed="rId6"/>
            <a:srcRect/>
            <a:stretch>
              <a:fillRect/>
            </a:stretch>
          </p:blipFill>
          <p:spPr bwMode="auto">
            <a:xfrm>
              <a:off x="4638675" y="4957763"/>
              <a:ext cx="873125" cy="674687"/>
            </a:xfrm>
            <a:prstGeom prst="rect">
              <a:avLst/>
            </a:prstGeom>
            <a:noFill/>
            <a:ln w="9525">
              <a:noFill/>
              <a:miter lim="800000"/>
              <a:headEnd/>
              <a:tailEnd/>
            </a:ln>
          </p:spPr>
        </p:pic>
        <p:sp>
          <p:nvSpPr>
            <p:cNvPr id="78870" name="AutoShape 22"/>
            <p:cNvSpPr>
              <a:spLocks noChangeArrowheads="1"/>
            </p:cNvSpPr>
            <p:nvPr/>
          </p:nvSpPr>
          <p:spPr bwMode="auto">
            <a:xfrm>
              <a:off x="4327525" y="5157788"/>
              <a:ext cx="406400" cy="287337"/>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4" name="AutoShape 26"/>
            <p:cNvSpPr>
              <a:spLocks noChangeArrowheads="1"/>
            </p:cNvSpPr>
            <p:nvPr/>
          </p:nvSpPr>
          <p:spPr bwMode="auto">
            <a:xfrm>
              <a:off x="4662488" y="4681538"/>
              <a:ext cx="479425" cy="361950"/>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grpSp>
      <p:grpSp>
        <p:nvGrpSpPr>
          <p:cNvPr id="49165" name="Group 43"/>
          <p:cNvGrpSpPr>
            <a:grpSpLocks/>
          </p:cNvGrpSpPr>
          <p:nvPr/>
        </p:nvGrpSpPr>
        <p:grpSpPr bwMode="auto">
          <a:xfrm>
            <a:off x="4879975" y="3786188"/>
            <a:ext cx="3044825" cy="2058987"/>
            <a:chOff x="4879975" y="3786188"/>
            <a:chExt cx="3044825" cy="2058987"/>
          </a:xfrm>
        </p:grpSpPr>
        <p:pic>
          <p:nvPicPr>
            <p:cNvPr id="49187" name="Diagram 1"/>
            <p:cNvPicPr>
              <a:picLocks noChangeArrowheads="1"/>
            </p:cNvPicPr>
            <p:nvPr/>
          </p:nvPicPr>
          <p:blipFill>
            <a:blip r:embed="rId8"/>
            <a:srcRect/>
            <a:stretch>
              <a:fillRect/>
            </a:stretch>
          </p:blipFill>
          <p:spPr bwMode="auto">
            <a:xfrm>
              <a:off x="4879975" y="3790950"/>
              <a:ext cx="3044825" cy="2054225"/>
            </a:xfrm>
            <a:prstGeom prst="rect">
              <a:avLst/>
            </a:prstGeom>
            <a:noFill/>
            <a:ln w="9525">
              <a:noFill/>
              <a:miter lim="800000"/>
              <a:headEnd/>
              <a:tailEnd/>
            </a:ln>
          </p:spPr>
        </p:pic>
        <p:pic>
          <p:nvPicPr>
            <p:cNvPr id="49188" name="Diagram 1"/>
            <p:cNvPicPr>
              <a:picLocks noChangeArrowheads="1"/>
            </p:cNvPicPr>
            <p:nvPr/>
          </p:nvPicPr>
          <p:blipFill>
            <a:blip r:embed="rId6"/>
            <a:srcRect/>
            <a:stretch>
              <a:fillRect/>
            </a:stretch>
          </p:blipFill>
          <p:spPr bwMode="auto">
            <a:xfrm>
              <a:off x="6084888" y="3849688"/>
              <a:ext cx="873125" cy="674687"/>
            </a:xfrm>
            <a:prstGeom prst="rect">
              <a:avLst/>
            </a:prstGeom>
            <a:noFill/>
            <a:ln w="9525">
              <a:noFill/>
              <a:miter lim="800000"/>
              <a:headEnd/>
              <a:tailEnd/>
            </a:ln>
          </p:spPr>
        </p:pic>
        <p:sp>
          <p:nvSpPr>
            <p:cNvPr id="78869" name="AutoShape 21"/>
            <p:cNvSpPr>
              <a:spLocks noChangeArrowheads="1"/>
            </p:cNvSpPr>
            <p:nvPr/>
          </p:nvSpPr>
          <p:spPr bwMode="auto">
            <a:xfrm>
              <a:off x="6184900" y="4811713"/>
              <a:ext cx="407988" cy="28892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8" name="AutoShape 30"/>
            <p:cNvSpPr>
              <a:spLocks noChangeArrowheads="1"/>
            </p:cNvSpPr>
            <p:nvPr/>
          </p:nvSpPr>
          <p:spPr bwMode="auto">
            <a:xfrm>
              <a:off x="5884863" y="4206875"/>
              <a:ext cx="430212" cy="306388"/>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9" name="AutoShape 31"/>
            <p:cNvSpPr>
              <a:spLocks noChangeArrowheads="1"/>
            </p:cNvSpPr>
            <p:nvPr/>
          </p:nvSpPr>
          <p:spPr bwMode="auto">
            <a:xfrm>
              <a:off x="6532563" y="3786188"/>
              <a:ext cx="298450" cy="233362"/>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0" name="AutoShape 32"/>
            <p:cNvSpPr>
              <a:spLocks noChangeArrowheads="1"/>
            </p:cNvSpPr>
            <p:nvPr/>
          </p:nvSpPr>
          <p:spPr bwMode="auto">
            <a:xfrm>
              <a:off x="6735763" y="3944938"/>
              <a:ext cx="298450" cy="233362"/>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1" name="AutoShape 33"/>
            <p:cNvSpPr>
              <a:spLocks noChangeArrowheads="1"/>
            </p:cNvSpPr>
            <p:nvPr/>
          </p:nvSpPr>
          <p:spPr bwMode="auto">
            <a:xfrm>
              <a:off x="6761163" y="5043488"/>
              <a:ext cx="298450" cy="233362"/>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2" name="AutoShape 34"/>
            <p:cNvSpPr>
              <a:spLocks noChangeArrowheads="1"/>
            </p:cNvSpPr>
            <p:nvPr/>
          </p:nvSpPr>
          <p:spPr bwMode="auto">
            <a:xfrm>
              <a:off x="6459538" y="4681538"/>
              <a:ext cx="301625" cy="233362"/>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grpSp>
      <p:sp>
        <p:nvSpPr>
          <p:cNvPr id="78883" name="AutoShape 35"/>
          <p:cNvSpPr>
            <a:spLocks noChangeArrowheads="1"/>
          </p:cNvSpPr>
          <p:nvPr/>
        </p:nvSpPr>
        <p:spPr bwMode="auto">
          <a:xfrm>
            <a:off x="3429000" y="3189288"/>
            <a:ext cx="298450" cy="23177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4" name="AutoShape 36"/>
          <p:cNvSpPr>
            <a:spLocks noChangeArrowheads="1"/>
          </p:cNvSpPr>
          <p:nvPr/>
        </p:nvSpPr>
        <p:spPr bwMode="auto">
          <a:xfrm>
            <a:off x="3656013" y="3189288"/>
            <a:ext cx="373062" cy="325437"/>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grpSp>
        <p:nvGrpSpPr>
          <p:cNvPr id="49168" name="Group 45"/>
          <p:cNvGrpSpPr>
            <a:grpSpLocks/>
          </p:cNvGrpSpPr>
          <p:nvPr/>
        </p:nvGrpSpPr>
        <p:grpSpPr bwMode="auto">
          <a:xfrm>
            <a:off x="3429000" y="609600"/>
            <a:ext cx="4221163" cy="2547938"/>
            <a:chOff x="3428871" y="609372"/>
            <a:chExt cx="4221125" cy="2547584"/>
          </a:xfrm>
        </p:grpSpPr>
        <p:pic>
          <p:nvPicPr>
            <p:cNvPr id="49177" name="Diagram 1"/>
            <p:cNvPicPr>
              <a:picLocks noChangeArrowheads="1"/>
            </p:cNvPicPr>
            <p:nvPr/>
          </p:nvPicPr>
          <p:blipFill>
            <a:blip r:embed="rId5"/>
            <a:srcRect/>
            <a:stretch>
              <a:fillRect/>
            </a:stretch>
          </p:blipFill>
          <p:spPr bwMode="auto">
            <a:xfrm>
              <a:off x="3872233" y="609372"/>
              <a:ext cx="3777763" cy="2547584"/>
            </a:xfrm>
            <a:prstGeom prst="rect">
              <a:avLst/>
            </a:prstGeom>
            <a:noFill/>
            <a:ln w="9525">
              <a:noFill/>
              <a:miter lim="800000"/>
              <a:headEnd/>
              <a:tailEnd/>
            </a:ln>
          </p:spPr>
        </p:pic>
        <p:pic>
          <p:nvPicPr>
            <p:cNvPr id="49178" name="Diagram 1"/>
            <p:cNvPicPr>
              <a:picLocks noChangeArrowheads="1"/>
            </p:cNvPicPr>
            <p:nvPr/>
          </p:nvPicPr>
          <p:blipFill>
            <a:blip r:embed="rId6"/>
            <a:srcRect/>
            <a:stretch>
              <a:fillRect/>
            </a:stretch>
          </p:blipFill>
          <p:spPr bwMode="auto">
            <a:xfrm>
              <a:off x="4028009" y="2153343"/>
              <a:ext cx="873942" cy="674671"/>
            </a:xfrm>
            <a:prstGeom prst="rect">
              <a:avLst/>
            </a:prstGeom>
            <a:noFill/>
            <a:ln w="9525">
              <a:noFill/>
              <a:miter lim="800000"/>
              <a:headEnd/>
              <a:tailEnd/>
            </a:ln>
          </p:spPr>
        </p:pic>
        <p:sp>
          <p:nvSpPr>
            <p:cNvPr id="78863" name="AutoShape 15"/>
            <p:cNvSpPr>
              <a:spLocks noChangeArrowheads="1"/>
            </p:cNvSpPr>
            <p:nvPr/>
          </p:nvSpPr>
          <p:spPr bwMode="auto">
            <a:xfrm>
              <a:off x="5645001" y="2190302"/>
              <a:ext cx="300035" cy="233331"/>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65" name="AutoShape 17"/>
            <p:cNvSpPr>
              <a:spLocks noChangeArrowheads="1"/>
            </p:cNvSpPr>
            <p:nvPr/>
          </p:nvSpPr>
          <p:spPr bwMode="auto">
            <a:xfrm>
              <a:off x="4028941" y="2390300"/>
              <a:ext cx="369885" cy="292059"/>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1" name="AutoShape 23"/>
            <p:cNvSpPr>
              <a:spLocks noChangeArrowheads="1"/>
            </p:cNvSpPr>
            <p:nvPr/>
          </p:nvSpPr>
          <p:spPr bwMode="auto">
            <a:xfrm>
              <a:off x="5860899" y="2190302"/>
              <a:ext cx="406396" cy="28888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3" name="AutoShape 25"/>
            <p:cNvSpPr>
              <a:spLocks noChangeArrowheads="1"/>
            </p:cNvSpPr>
            <p:nvPr/>
          </p:nvSpPr>
          <p:spPr bwMode="auto">
            <a:xfrm>
              <a:off x="5068744" y="1010954"/>
              <a:ext cx="509582" cy="35872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5" name="AutoShape 27"/>
            <p:cNvSpPr>
              <a:spLocks noChangeArrowheads="1"/>
            </p:cNvSpPr>
            <p:nvPr/>
          </p:nvSpPr>
          <p:spPr bwMode="auto">
            <a:xfrm>
              <a:off x="4555986" y="2382364"/>
              <a:ext cx="636582" cy="474596"/>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6" name="AutoShape 28"/>
            <p:cNvSpPr>
              <a:spLocks noChangeArrowheads="1"/>
            </p:cNvSpPr>
            <p:nvPr/>
          </p:nvSpPr>
          <p:spPr bwMode="auto">
            <a:xfrm>
              <a:off x="3822567" y="2017289"/>
              <a:ext cx="374647" cy="28888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77" name="AutoShape 29"/>
            <p:cNvSpPr>
              <a:spLocks noChangeArrowheads="1"/>
            </p:cNvSpPr>
            <p:nvPr/>
          </p:nvSpPr>
          <p:spPr bwMode="auto">
            <a:xfrm>
              <a:off x="4770297" y="2917276"/>
              <a:ext cx="298447" cy="234917"/>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5" name="AutoShape 37"/>
            <p:cNvSpPr>
              <a:spLocks noChangeArrowheads="1"/>
            </p:cNvSpPr>
            <p:nvPr/>
          </p:nvSpPr>
          <p:spPr bwMode="auto">
            <a:xfrm>
              <a:off x="3428871" y="1877609"/>
              <a:ext cx="488946" cy="395232"/>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grpSp>
      <p:sp>
        <p:nvSpPr>
          <p:cNvPr id="78886" name="AutoShape 38"/>
          <p:cNvSpPr>
            <a:spLocks noChangeArrowheads="1"/>
          </p:cNvSpPr>
          <p:nvPr/>
        </p:nvSpPr>
        <p:spPr bwMode="auto">
          <a:xfrm>
            <a:off x="2733675" y="2611438"/>
            <a:ext cx="300038" cy="23177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7" name="AutoShape 39"/>
          <p:cNvSpPr>
            <a:spLocks noChangeArrowheads="1"/>
          </p:cNvSpPr>
          <p:nvPr/>
        </p:nvSpPr>
        <p:spPr bwMode="auto">
          <a:xfrm>
            <a:off x="3727450" y="3514725"/>
            <a:ext cx="301625" cy="234950"/>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78888" name="AutoShape 40"/>
          <p:cNvSpPr>
            <a:spLocks noChangeArrowheads="1"/>
          </p:cNvSpPr>
          <p:nvPr/>
        </p:nvSpPr>
        <p:spPr bwMode="auto">
          <a:xfrm>
            <a:off x="1905000" y="1066800"/>
            <a:ext cx="238125" cy="238125"/>
          </a:xfrm>
          <a:prstGeom prst="star16">
            <a:avLst>
              <a:gd name="adj" fmla="val 37500"/>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lstStyle/>
          <a:p>
            <a:pPr>
              <a:defRPr/>
            </a:pPr>
            <a:endParaRPr lang="en-US">
              <a:ea typeface="ＭＳ Ｐゴシック"/>
              <a:cs typeface="+mn-cs"/>
            </a:endParaRPr>
          </a:p>
        </p:txBody>
      </p:sp>
      <p:sp>
        <p:nvSpPr>
          <p:cNvPr id="49172" name="Text Box 41"/>
          <p:cNvSpPr txBox="1">
            <a:spLocks noChangeArrowheads="1"/>
          </p:cNvSpPr>
          <p:nvPr/>
        </p:nvSpPr>
        <p:spPr bwMode="auto">
          <a:xfrm>
            <a:off x="2133600" y="1066800"/>
            <a:ext cx="1876425" cy="236538"/>
          </a:xfrm>
          <a:prstGeom prst="rect">
            <a:avLst/>
          </a:prstGeom>
          <a:noFill/>
          <a:ln w="9525">
            <a:noFill/>
            <a:miter lim="800000"/>
            <a:headEnd/>
            <a:tailEnd/>
          </a:ln>
        </p:spPr>
        <p:txBody>
          <a:bodyPr/>
          <a:lstStyle/>
          <a:p>
            <a:pPr>
              <a:spcAft>
                <a:spcPts val="1000"/>
              </a:spcAft>
            </a:pPr>
            <a:r>
              <a:rPr lang="en-US" sz="900" i="0">
                <a:latin typeface="Calibri" pitchFamily="34" charset="0"/>
              </a:rPr>
              <a:t>= micro-enterprise activity</a:t>
            </a:r>
            <a:endParaRPr lang="en-US" sz="1800" i="0"/>
          </a:p>
        </p:txBody>
      </p:sp>
      <p:sp>
        <p:nvSpPr>
          <p:cNvPr id="49173" name="TextBox 45"/>
          <p:cNvSpPr txBox="1">
            <a:spLocks noChangeArrowheads="1"/>
          </p:cNvSpPr>
          <p:nvPr/>
        </p:nvSpPr>
        <p:spPr bwMode="auto">
          <a:xfrm rot="-3143031">
            <a:off x="-301625" y="2114550"/>
            <a:ext cx="2486025" cy="460375"/>
          </a:xfrm>
          <a:prstGeom prst="rect">
            <a:avLst/>
          </a:prstGeom>
          <a:noFill/>
          <a:ln w="9525">
            <a:noFill/>
            <a:miter lim="800000"/>
            <a:headEnd/>
            <a:tailEnd/>
          </a:ln>
        </p:spPr>
        <p:txBody>
          <a:bodyPr>
            <a:spAutoFit/>
          </a:bodyPr>
          <a:lstStyle/>
          <a:p>
            <a:r>
              <a:rPr lang="en-US"/>
              <a:t>Market Up-Take </a:t>
            </a:r>
          </a:p>
        </p:txBody>
      </p:sp>
      <p:sp>
        <p:nvSpPr>
          <p:cNvPr id="49174" name="TextBox 46"/>
          <p:cNvSpPr txBox="1">
            <a:spLocks noChangeArrowheads="1"/>
          </p:cNvSpPr>
          <p:nvPr/>
        </p:nvSpPr>
        <p:spPr bwMode="auto">
          <a:xfrm rot="-3143031">
            <a:off x="6958806" y="2113757"/>
            <a:ext cx="2486025" cy="461962"/>
          </a:xfrm>
          <a:prstGeom prst="rect">
            <a:avLst/>
          </a:prstGeom>
          <a:noFill/>
          <a:ln w="9525">
            <a:noFill/>
            <a:miter lim="800000"/>
            <a:headEnd/>
            <a:tailEnd/>
          </a:ln>
        </p:spPr>
        <p:txBody>
          <a:bodyPr>
            <a:spAutoFit/>
          </a:bodyPr>
          <a:lstStyle/>
          <a:p>
            <a:r>
              <a:rPr lang="en-US"/>
              <a:t>Future Diagram</a:t>
            </a:r>
          </a:p>
        </p:txBody>
      </p:sp>
      <p:sp>
        <p:nvSpPr>
          <p:cNvPr id="49175" name="Rectangle 43"/>
          <p:cNvSpPr>
            <a:spLocks noChangeArrowheads="1"/>
          </p:cNvSpPr>
          <p:nvPr/>
        </p:nvSpPr>
        <p:spPr bwMode="auto">
          <a:xfrm>
            <a:off x="762000" y="152400"/>
            <a:ext cx="7848600" cy="381000"/>
          </a:xfrm>
          <a:prstGeom prst="rect">
            <a:avLst/>
          </a:prstGeom>
          <a:noFill/>
          <a:ln w="9525" algn="ctr">
            <a:noFill/>
            <a:round/>
            <a:headEnd/>
            <a:tailEnd/>
          </a:ln>
        </p:spPr>
        <p:txBody>
          <a:bodyPr/>
          <a:lstStyle/>
          <a:p>
            <a:pPr eaLnBrk="0" hangingPunct="0"/>
            <a:r>
              <a:rPr lang="en-US" sz="2000" i="0" u="sng"/>
              <a:t>STRATEGY FOR MARKET UPTAKE: FUTURE MARKET SYSTEM</a:t>
            </a:r>
          </a:p>
        </p:txBody>
      </p:sp>
    </p:spTree>
  </p:cSld>
  <p:clrMapOvr>
    <a:masterClrMapping/>
  </p:clrMapOvr>
  <p:transition advTm="3039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66800" y="762000"/>
            <a:ext cx="7110413" cy="990600"/>
          </a:xfrm>
        </p:spPr>
        <p:txBody>
          <a:bodyPr/>
          <a:lstStyle/>
          <a:p>
            <a:pPr algn="ctr"/>
            <a:r>
              <a:rPr lang="en-US" dirty="0" smtClean="0"/>
              <a:t>For More Information About VIP Ampath-Kenya Please Contact:</a:t>
            </a:r>
          </a:p>
        </p:txBody>
      </p:sp>
      <p:sp>
        <p:nvSpPr>
          <p:cNvPr id="9" name="Rectangle 8"/>
          <p:cNvSpPr/>
          <p:nvPr/>
        </p:nvSpPr>
        <p:spPr bwMode="auto">
          <a:xfrm>
            <a:off x="609600" y="2286000"/>
            <a:ext cx="8001000" cy="3581400"/>
          </a:xfrm>
          <a:prstGeom prst="rect">
            <a:avLst/>
          </a:prstGeom>
          <a:solidFill>
            <a:schemeClr val="tx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softEdge">
            <a:bevelT/>
            <a:bevelB prst="relaxedInset"/>
          </a:sp3d>
        </p:spPr>
        <p:txBody>
          <a:bodyPr/>
          <a:lstStyle/>
          <a:p>
            <a:pPr>
              <a:defRPr/>
            </a:pPr>
            <a:endParaRPr lang="en-US" sz="2000" dirty="0">
              <a:cs typeface="+mn-cs"/>
            </a:endParaRPr>
          </a:p>
          <a:p>
            <a:pPr>
              <a:defRPr/>
            </a:pPr>
            <a:endParaRPr lang="en-US" sz="2000" dirty="0">
              <a:cs typeface="+mn-cs"/>
            </a:endParaRPr>
          </a:p>
          <a:p>
            <a:pPr algn="ctr">
              <a:defRPr/>
            </a:pPr>
            <a:r>
              <a:rPr lang="en-US" sz="3200" i="0" dirty="0">
                <a:cs typeface="+mn-cs"/>
              </a:rPr>
              <a:t>Naiomi Lundman</a:t>
            </a:r>
          </a:p>
          <a:p>
            <a:pPr algn="ctr">
              <a:defRPr/>
            </a:pPr>
            <a:r>
              <a:rPr lang="en-US" sz="3200" i="0" dirty="0">
                <a:cs typeface="+mn-cs"/>
              </a:rPr>
              <a:t>Associate Field Manager, </a:t>
            </a:r>
            <a:r>
              <a:rPr lang="en-US" sz="3200" i="0" dirty="0" smtClean="0">
                <a:cs typeface="+mn-cs"/>
              </a:rPr>
              <a:t>FPI/ AMPATH</a:t>
            </a:r>
            <a:endParaRPr lang="en-US" sz="3200" i="0" dirty="0">
              <a:cs typeface="+mn-cs"/>
            </a:endParaRPr>
          </a:p>
          <a:p>
            <a:pPr algn="ctr">
              <a:defRPr/>
            </a:pPr>
            <a:endParaRPr lang="en-US" sz="2000" i="0" dirty="0">
              <a:cs typeface="+mn-cs"/>
            </a:endParaRPr>
          </a:p>
          <a:p>
            <a:pPr algn="ctr">
              <a:defRPr/>
            </a:pPr>
            <a:endParaRPr lang="en-US" sz="2000" i="0" dirty="0">
              <a:cs typeface="+mn-cs"/>
            </a:endParaRPr>
          </a:p>
          <a:p>
            <a:pPr algn="ctr">
              <a:defRPr/>
            </a:pPr>
            <a:r>
              <a:rPr lang="en-US" sz="2000" i="0" dirty="0">
                <a:cs typeface="+mn-cs"/>
              </a:rPr>
              <a:t>Tel: +</a:t>
            </a:r>
            <a:r>
              <a:rPr lang="en-US" sz="2000" i="0" dirty="0" smtClean="0">
                <a:cs typeface="+mn-cs"/>
              </a:rPr>
              <a:t>254-0723-246-19</a:t>
            </a:r>
          </a:p>
          <a:p>
            <a:pPr algn="ctr">
              <a:defRPr/>
            </a:pPr>
            <a:endParaRPr lang="en-US" sz="2000" i="0" dirty="0">
              <a:cs typeface="+mn-cs"/>
            </a:endParaRPr>
          </a:p>
          <a:p>
            <a:pPr algn="ctr">
              <a:defRPr/>
            </a:pPr>
            <a:r>
              <a:rPr lang="en-US" sz="2000" i="0" dirty="0">
                <a:cs typeface="+mn-cs"/>
              </a:rPr>
              <a:t>Email: </a:t>
            </a:r>
            <a:r>
              <a:rPr lang="en-US" sz="2000" i="0" dirty="0" smtClean="0">
                <a:cs typeface="+mn-cs"/>
              </a:rPr>
              <a:t>nlundman@gmail.com</a:t>
            </a:r>
            <a:endParaRPr lang="en-US" sz="2000" i="0" dirty="0">
              <a:cs typeface="+mn-cs"/>
            </a:endParaRPr>
          </a:p>
          <a:p>
            <a:pPr algn="ctr">
              <a:defRPr/>
            </a:pPr>
            <a:r>
              <a:rPr lang="en-US" sz="1100" dirty="0">
                <a:cs typeface="+mn-cs"/>
              </a:rPr>
              <a:t>	</a:t>
            </a:r>
            <a:endParaRPr lang="en-US" dirty="0">
              <a:cs typeface="+mn-cs"/>
            </a:endParaRPr>
          </a:p>
        </p:txBody>
      </p:sp>
    </p:spTree>
  </p:cSld>
  <p:clrMapOvr>
    <a:masterClrMapping/>
  </p:clrMapOvr>
  <p:transition advTm="12359"/>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1143000" y="4114800"/>
            <a:ext cx="7110413" cy="1143000"/>
          </a:xfrm>
        </p:spPr>
        <p:txBody>
          <a:bodyPr/>
          <a:lstStyle/>
          <a:p>
            <a:pPr algn="ctr"/>
            <a:r>
              <a:rPr lang="en-GB" sz="4400" smtClean="0"/>
              <a:t>THANK YOU</a:t>
            </a:r>
            <a:endParaRPr lang="en-US" sz="4400" smtClean="0"/>
          </a:p>
        </p:txBody>
      </p:sp>
      <p:pic>
        <p:nvPicPr>
          <p:cNvPr id="3076" name="Picture 5" descr="USAID AMPATH Partnership logo.jpg"/>
          <p:cNvPicPr>
            <a:picLocks noGrp="1" noChangeAspect="1"/>
          </p:cNvPicPr>
          <p:nvPr>
            <p:ph type="body" idx="4294967295"/>
          </p:nvPr>
        </p:nvPicPr>
        <p:blipFill>
          <a:blip r:embed="rId3"/>
          <a:srcRect/>
          <a:stretch>
            <a:fillRect/>
          </a:stretch>
        </p:blipFill>
        <p:spPr>
          <a:xfrm>
            <a:off x="2438400" y="685800"/>
            <a:ext cx="3714750" cy="766763"/>
          </a:xfrm>
        </p:spPr>
      </p:pic>
      <p:graphicFrame>
        <p:nvGraphicFramePr>
          <p:cNvPr id="3074" name="Object 2"/>
          <p:cNvGraphicFramePr>
            <a:graphicFrameLocks noChangeAspect="1"/>
          </p:cNvGraphicFramePr>
          <p:nvPr>
            <p:ph idx="4294967295"/>
          </p:nvPr>
        </p:nvGraphicFramePr>
        <p:xfrm>
          <a:off x="1066800" y="2133600"/>
          <a:ext cx="1647825" cy="1349375"/>
        </p:xfrm>
        <a:graphic>
          <a:graphicData uri="http://schemas.openxmlformats.org/presentationml/2006/ole">
            <p:oleObj spid="_x0000_s3074" r:id="rId4" imgW="2104762" imgH="1724266" progId="">
              <p:embed/>
            </p:oleObj>
          </a:graphicData>
        </a:graphic>
      </p:graphicFrame>
      <p:pic>
        <p:nvPicPr>
          <p:cNvPr id="3077" name="Picture 11" descr="EPC logo"/>
          <p:cNvPicPr>
            <a:picLocks noChangeAspect="1" noChangeArrowheads="1"/>
          </p:cNvPicPr>
          <p:nvPr/>
        </p:nvPicPr>
        <p:blipFill>
          <a:blip r:embed="rId5"/>
          <a:srcRect/>
          <a:stretch>
            <a:fillRect/>
          </a:stretch>
        </p:blipFill>
        <p:spPr bwMode="auto">
          <a:xfrm>
            <a:off x="3581400" y="3505200"/>
            <a:ext cx="4572000" cy="784225"/>
          </a:xfrm>
          <a:prstGeom prst="rect">
            <a:avLst/>
          </a:prstGeom>
          <a:noFill/>
          <a:ln w="9525">
            <a:noFill/>
            <a:miter lim="800000"/>
            <a:headEnd/>
            <a:tailEnd/>
          </a:ln>
        </p:spPr>
      </p:pic>
      <p:pic>
        <p:nvPicPr>
          <p:cNvPr id="9" name="Picture 8" descr="C:\Documents and Settings\Jada.Temple\Local Settings\Temp\Seeplogoweb.jpg"/>
          <p:cNvPicPr/>
          <p:nvPr/>
        </p:nvPicPr>
        <p:blipFill>
          <a:blip r:embed="rId6"/>
          <a:srcRect/>
          <a:stretch>
            <a:fillRect/>
          </a:stretch>
        </p:blipFill>
        <p:spPr bwMode="auto">
          <a:xfrm>
            <a:off x="5715000" y="2590800"/>
            <a:ext cx="2432488" cy="533400"/>
          </a:xfrm>
          <a:prstGeom prst="rect">
            <a:avLst/>
          </a:prstGeom>
          <a:noFill/>
          <a:ln w="9525">
            <a:noFill/>
            <a:miter lim="800000"/>
            <a:headEnd/>
            <a:tailEnd/>
          </a:ln>
        </p:spPr>
      </p:pic>
    </p:spTree>
  </p:cSld>
  <p:clrMapOvr>
    <a:masterClrMapping/>
  </p:clrMapOvr>
  <p:transition advTm="543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33400" y="1219200"/>
            <a:ext cx="8102600" cy="4672013"/>
          </a:xfrm>
        </p:spPr>
        <p:txBody>
          <a:bodyPr/>
          <a:lstStyle/>
          <a:p>
            <a:pPr>
              <a:defRPr/>
            </a:pPr>
            <a:r>
              <a:rPr lang="en-US" dirty="0" smtClean="0">
                <a:ea typeface="+mn-ea"/>
              </a:rPr>
              <a:t>Consortium:</a:t>
            </a:r>
          </a:p>
          <a:p>
            <a:pPr lvl="1">
              <a:buFont typeface="Arial" pitchFamily="34" charset="0"/>
              <a:buChar char="•"/>
              <a:defRPr/>
            </a:pPr>
            <a:r>
              <a:rPr lang="en-US" sz="2400" dirty="0" smtClean="0">
                <a:ea typeface="+mn-ea"/>
              </a:rPr>
              <a:t>AMPATH – FPI (</a:t>
            </a:r>
            <a:r>
              <a:rPr lang="en-US" sz="2000" dirty="0" smtClean="0">
                <a:ea typeface="+mn-ea"/>
                <a:cs typeface="+mn-cs"/>
              </a:rPr>
              <a:t>Over 70,000 AMPATH patients</a:t>
            </a:r>
            <a:r>
              <a:rPr lang="en-US" sz="2400" dirty="0" smtClean="0">
                <a:ea typeface="+mn-ea"/>
                <a:cs typeface="+mn-cs"/>
              </a:rPr>
              <a:t>)</a:t>
            </a:r>
            <a:endParaRPr lang="en-US" sz="2400" dirty="0" smtClean="0">
              <a:ea typeface="+mn-ea"/>
            </a:endParaRPr>
          </a:p>
          <a:p>
            <a:pPr lvl="2">
              <a:buFontTx/>
              <a:buNone/>
              <a:defRPr/>
            </a:pPr>
            <a:endParaRPr lang="en-US" sz="2000" dirty="0" smtClean="0">
              <a:ea typeface="+mn-ea"/>
            </a:endParaRPr>
          </a:p>
          <a:p>
            <a:pPr lvl="1">
              <a:buFont typeface="Arial" pitchFamily="34" charset="0"/>
              <a:buChar char="•"/>
              <a:defRPr/>
            </a:pPr>
            <a:r>
              <a:rPr lang="en-US" sz="2400" dirty="0" smtClean="0">
                <a:ea typeface="+mn-ea"/>
              </a:rPr>
              <a:t>Export Promotion Council (</a:t>
            </a:r>
            <a:r>
              <a:rPr lang="en-US" sz="2000" dirty="0" smtClean="0">
                <a:ea typeface="+mn-ea"/>
                <a:cs typeface="+mn-cs"/>
              </a:rPr>
              <a:t>Over 4,000 clients served</a:t>
            </a:r>
            <a:r>
              <a:rPr lang="en-US" sz="2400" dirty="0" smtClean="0">
                <a:ea typeface="+mn-ea"/>
                <a:cs typeface="+mn-cs"/>
              </a:rPr>
              <a:t>)</a:t>
            </a:r>
          </a:p>
          <a:p>
            <a:pPr lvl="1">
              <a:buFontTx/>
              <a:buNone/>
              <a:defRPr/>
            </a:pPr>
            <a:endParaRPr lang="en-US" sz="2400" dirty="0" smtClean="0">
              <a:ea typeface="+mn-ea"/>
            </a:endParaRPr>
          </a:p>
          <a:p>
            <a:pPr lvl="1">
              <a:buFont typeface="Arial" pitchFamily="34" charset="0"/>
              <a:buChar char="•"/>
              <a:defRPr/>
            </a:pPr>
            <a:r>
              <a:rPr lang="en-US" sz="2400" dirty="0" smtClean="0">
                <a:ea typeface="+mn-ea"/>
              </a:rPr>
              <a:t>Fintrac (</a:t>
            </a:r>
            <a:r>
              <a:rPr lang="en-US" sz="2000" dirty="0" smtClean="0">
                <a:ea typeface="+mn-ea"/>
                <a:cs typeface="+mn-cs"/>
              </a:rPr>
              <a:t>Over 80,000 farmers assisted</a:t>
            </a:r>
            <a:r>
              <a:rPr lang="en-US" sz="2400" dirty="0" smtClean="0">
                <a:ea typeface="+mn-ea"/>
                <a:cs typeface="+mn-cs"/>
              </a:rPr>
              <a:t>)</a:t>
            </a:r>
          </a:p>
          <a:p>
            <a:pPr lvl="1">
              <a:buFontTx/>
              <a:buNone/>
              <a:defRPr/>
            </a:pPr>
            <a:endParaRPr lang="en-US" sz="2400" dirty="0" smtClean="0">
              <a:ea typeface="+mn-ea"/>
              <a:cs typeface="+mn-cs"/>
            </a:endParaRPr>
          </a:p>
          <a:p>
            <a:pPr lvl="1">
              <a:buFont typeface="Arial" pitchFamily="34" charset="0"/>
              <a:buChar char="•"/>
              <a:defRPr/>
            </a:pPr>
            <a:r>
              <a:rPr lang="en-US" sz="2400" dirty="0" smtClean="0">
                <a:ea typeface="+mn-ea"/>
              </a:rPr>
              <a:t>SEEP Network</a:t>
            </a:r>
          </a:p>
          <a:p>
            <a:pPr lvl="1">
              <a:buFont typeface="Arial" pitchFamily="34" charset="0"/>
              <a:buChar char="•"/>
              <a:defRPr/>
            </a:pPr>
            <a:endParaRPr lang="en-US" sz="2400" dirty="0" smtClean="0">
              <a:ea typeface="+mn-ea"/>
            </a:endParaRPr>
          </a:p>
          <a:p>
            <a:pPr lvl="1">
              <a:buFontTx/>
              <a:buNone/>
              <a:defRPr/>
            </a:pPr>
            <a:endParaRPr lang="en-US" dirty="0" smtClean="0">
              <a:ea typeface="+mn-ea"/>
            </a:endParaRPr>
          </a:p>
        </p:txBody>
      </p:sp>
      <p:sp>
        <p:nvSpPr>
          <p:cNvPr id="20483" name="Title 1"/>
          <p:cNvSpPr>
            <a:spLocks noGrp="1"/>
          </p:cNvSpPr>
          <p:nvPr>
            <p:ph type="title"/>
          </p:nvPr>
        </p:nvSpPr>
        <p:spPr>
          <a:xfrm>
            <a:off x="1143000" y="457200"/>
            <a:ext cx="7491413" cy="838200"/>
          </a:xfrm>
        </p:spPr>
        <p:txBody>
          <a:bodyPr/>
          <a:lstStyle/>
          <a:p>
            <a:r>
              <a:rPr lang="en-US" smtClean="0"/>
              <a:t>The Value Chain Initiative Program</a:t>
            </a:r>
          </a:p>
        </p:txBody>
      </p:sp>
    </p:spTree>
  </p:cSld>
  <p:clrMapOvr>
    <a:masterClrMapping/>
  </p:clrMapOvr>
  <p:transition advTm="3403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66800" y="914400"/>
          <a:ext cx="7110415" cy="4953000"/>
        </p:xfrm>
        <a:graphic>
          <a:graphicData uri="http://schemas.openxmlformats.org/drawingml/2006/table">
            <a:tbl>
              <a:tblPr firstRow="1" bandRow="1">
                <a:tableStyleId>{5C22544A-7EE6-4342-B048-85BDC9FD1C3A}</a:tableStyleId>
              </a:tblPr>
              <a:tblGrid>
                <a:gridCol w="5029200"/>
                <a:gridCol w="2081215"/>
              </a:tblGrid>
              <a:tr h="1074420">
                <a:tc gridSpan="2">
                  <a:txBody>
                    <a:bodyPr/>
                    <a:lstStyle/>
                    <a:p>
                      <a:pPr algn="ctr"/>
                      <a:r>
                        <a:rPr lang="en-US" sz="3200" dirty="0" smtClean="0"/>
                        <a:t>VIP TARGET OUTREACH</a:t>
                      </a:r>
                      <a:endParaRPr lang="en-US" sz="3200" b="0" dirty="0"/>
                    </a:p>
                  </a:txBody>
                  <a:tcPr/>
                </a:tc>
                <a:tc hMerge="1">
                  <a:txBody>
                    <a:bodyPr/>
                    <a:lstStyle/>
                    <a:p>
                      <a:endParaRPr lang="en-US" sz="3200" dirty="0"/>
                    </a:p>
                  </a:txBody>
                  <a:tcPr/>
                </a:tc>
              </a:tr>
              <a:tr h="864870">
                <a:tc>
                  <a:txBody>
                    <a:bodyPr/>
                    <a:lstStyle/>
                    <a:p>
                      <a:r>
                        <a:rPr lang="en-US" sz="3200" dirty="0" smtClean="0"/>
                        <a:t>ME owners</a:t>
                      </a:r>
                      <a:endParaRPr lang="en-US" sz="3200" dirty="0"/>
                    </a:p>
                  </a:txBody>
                  <a:tcPr/>
                </a:tc>
                <a:tc>
                  <a:txBody>
                    <a:bodyPr/>
                    <a:lstStyle/>
                    <a:p>
                      <a:pPr algn="r"/>
                      <a:r>
                        <a:rPr lang="en-US" sz="3200" dirty="0" smtClean="0"/>
                        <a:t>7,000</a:t>
                      </a:r>
                      <a:endParaRPr lang="en-US" sz="3200" dirty="0"/>
                    </a:p>
                  </a:txBody>
                  <a:tcPr/>
                </a:tc>
              </a:tr>
              <a:tr h="864870">
                <a:tc>
                  <a:txBody>
                    <a:bodyPr/>
                    <a:lstStyle/>
                    <a:p>
                      <a:r>
                        <a:rPr lang="en-US" sz="3200" dirty="0" smtClean="0"/>
                        <a:t>Employees</a:t>
                      </a:r>
                      <a:endParaRPr lang="en-US" sz="3200" dirty="0"/>
                    </a:p>
                  </a:txBody>
                  <a:tcPr/>
                </a:tc>
                <a:tc>
                  <a:txBody>
                    <a:bodyPr/>
                    <a:lstStyle/>
                    <a:p>
                      <a:pPr algn="r"/>
                      <a:r>
                        <a:rPr lang="en-US" sz="3200" dirty="0" smtClean="0"/>
                        <a:t>2,500</a:t>
                      </a:r>
                      <a:endParaRPr lang="en-US" sz="3200" dirty="0"/>
                    </a:p>
                  </a:txBody>
                  <a:tcPr/>
                </a:tc>
              </a:tr>
              <a:tr h="1074420">
                <a:tc>
                  <a:txBody>
                    <a:bodyPr/>
                    <a:lstStyle/>
                    <a:p>
                      <a:r>
                        <a:rPr lang="en-US" sz="3200" dirty="0" smtClean="0"/>
                        <a:t>Sensitized community members</a:t>
                      </a:r>
                      <a:endParaRPr lang="en-US" sz="3200" dirty="0"/>
                    </a:p>
                  </a:txBody>
                  <a:tcPr/>
                </a:tc>
                <a:tc>
                  <a:txBody>
                    <a:bodyPr/>
                    <a:lstStyle/>
                    <a:p>
                      <a:pPr algn="r"/>
                      <a:r>
                        <a:rPr lang="en-US" sz="3200" dirty="0" smtClean="0"/>
                        <a:t>1,600</a:t>
                      </a:r>
                      <a:endParaRPr lang="en-US" sz="3200" dirty="0"/>
                    </a:p>
                  </a:txBody>
                  <a:tcPr/>
                </a:tc>
              </a:tr>
              <a:tr h="1074420">
                <a:tc>
                  <a:txBody>
                    <a:bodyPr/>
                    <a:lstStyle/>
                    <a:p>
                      <a:r>
                        <a:rPr lang="en-US" sz="3200" dirty="0" smtClean="0"/>
                        <a:t>TOTAL</a:t>
                      </a:r>
                      <a:endParaRPr lang="en-US" sz="3200" dirty="0"/>
                    </a:p>
                  </a:txBody>
                  <a:tcPr/>
                </a:tc>
                <a:tc>
                  <a:txBody>
                    <a:bodyPr/>
                    <a:lstStyle/>
                    <a:p>
                      <a:pPr algn="r"/>
                      <a:r>
                        <a:rPr lang="en-US" sz="3200" dirty="0" smtClean="0"/>
                        <a:t>11,100</a:t>
                      </a:r>
                      <a:endParaRPr lang="en-US" sz="3200" dirty="0"/>
                    </a:p>
                  </a:txBody>
                  <a:tcPr/>
                </a:tc>
              </a:tr>
            </a:tbl>
          </a:graphicData>
        </a:graphic>
      </p:graphicFrame>
    </p:spTree>
  </p:cSld>
  <p:clrMapOvr>
    <a:masterClrMapping/>
  </p:clrMapOvr>
  <p:transition advTm="233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 descr="C:\Documents and Settings\Naiomi FPI\My Documents\AMPATH\Map of AMPATH 18 sites revised Feb 08.JPG"/>
          <p:cNvPicPr>
            <a:picLocks noChangeAspect="1" noChangeArrowheads="1"/>
          </p:cNvPicPr>
          <p:nvPr/>
        </p:nvPicPr>
        <p:blipFill>
          <a:blip r:embed="rId3"/>
          <a:srcRect/>
          <a:stretch>
            <a:fillRect/>
          </a:stretch>
        </p:blipFill>
        <p:spPr bwMode="auto">
          <a:xfrm>
            <a:off x="1981200" y="762000"/>
            <a:ext cx="6705600" cy="5257800"/>
          </a:xfrm>
          <a:prstGeom prst="rect">
            <a:avLst/>
          </a:prstGeom>
          <a:noFill/>
          <a:ln w="9525">
            <a:noFill/>
            <a:miter lim="800000"/>
            <a:headEnd/>
            <a:tailEnd/>
          </a:ln>
        </p:spPr>
      </p:pic>
      <p:sp>
        <p:nvSpPr>
          <p:cNvPr id="22532" name="Rectangle 4"/>
          <p:cNvSpPr>
            <a:spLocks noChangeArrowheads="1"/>
          </p:cNvSpPr>
          <p:nvPr/>
        </p:nvSpPr>
        <p:spPr bwMode="auto">
          <a:xfrm>
            <a:off x="0" y="533400"/>
            <a:ext cx="2133600" cy="5715000"/>
          </a:xfrm>
          <a:prstGeom prst="rect">
            <a:avLst/>
          </a:prstGeom>
          <a:noFill/>
          <a:ln w="9525" algn="ctr">
            <a:solidFill>
              <a:schemeClr val="tx1"/>
            </a:solidFill>
            <a:round/>
            <a:headEnd/>
            <a:tailEnd/>
          </a:ln>
        </p:spPr>
        <p:txBody>
          <a:bodyPr/>
          <a:lstStyle/>
          <a:p>
            <a:pPr eaLnBrk="0" hangingPunct="0"/>
            <a:r>
              <a:rPr lang="en-US" sz="1600" i="0" dirty="0"/>
              <a:t>Population</a:t>
            </a:r>
          </a:p>
          <a:p>
            <a:pPr eaLnBrk="0" hangingPunct="0"/>
            <a:r>
              <a:rPr lang="en-US" sz="1600" i="0" dirty="0"/>
              <a:t>7.6 million</a:t>
            </a:r>
          </a:p>
          <a:p>
            <a:pPr eaLnBrk="0" hangingPunct="0"/>
            <a:endParaRPr lang="en-US" sz="1600" i="0" dirty="0"/>
          </a:p>
          <a:p>
            <a:pPr eaLnBrk="0" hangingPunct="0"/>
            <a:r>
              <a:rPr lang="en-US" sz="1600" i="0" dirty="0" smtClean="0"/>
              <a:t>Average Farm Household</a:t>
            </a:r>
          </a:p>
          <a:p>
            <a:pPr eaLnBrk="0" hangingPunct="0"/>
            <a:r>
              <a:rPr lang="en-US" sz="1600" i="0" dirty="0" smtClean="0"/>
              <a:t>6.8</a:t>
            </a:r>
          </a:p>
          <a:p>
            <a:pPr eaLnBrk="0" hangingPunct="0"/>
            <a:endParaRPr lang="en-US" sz="1600" i="0" dirty="0"/>
          </a:p>
          <a:p>
            <a:pPr eaLnBrk="0" hangingPunct="0"/>
            <a:r>
              <a:rPr lang="en-US" sz="1600" i="0" dirty="0"/>
              <a:t>Poverty  Rate</a:t>
            </a:r>
          </a:p>
          <a:p>
            <a:pPr eaLnBrk="0" hangingPunct="0"/>
            <a:r>
              <a:rPr lang="en-US" sz="1600" i="0" dirty="0"/>
              <a:t>48%-65%</a:t>
            </a:r>
          </a:p>
          <a:p>
            <a:pPr eaLnBrk="0" hangingPunct="0"/>
            <a:endParaRPr lang="en-US" sz="1600" i="0" dirty="0"/>
          </a:p>
          <a:p>
            <a:pPr eaLnBrk="0" hangingPunct="0"/>
            <a:r>
              <a:rPr lang="en-US" sz="1600" i="0" dirty="0"/>
              <a:t>HIV/AID Prevalence Rate</a:t>
            </a:r>
          </a:p>
          <a:p>
            <a:pPr eaLnBrk="0" hangingPunct="0"/>
            <a:r>
              <a:rPr lang="en-US" sz="1600" i="0" dirty="0"/>
              <a:t>5.7 %</a:t>
            </a:r>
          </a:p>
          <a:p>
            <a:pPr eaLnBrk="0" hangingPunct="0"/>
            <a:endParaRPr lang="en-US" sz="1600" i="0" dirty="0"/>
          </a:p>
          <a:p>
            <a:pPr eaLnBrk="0" hangingPunct="0"/>
            <a:r>
              <a:rPr lang="en-US" sz="1600" i="0" dirty="0" smtClean="0"/>
              <a:t>VIP target Coverage: At least 12 Districts (see map)</a:t>
            </a:r>
          </a:p>
          <a:p>
            <a:pPr eaLnBrk="0" hangingPunct="0"/>
            <a:endParaRPr lang="en-US" sz="1600" i="0" dirty="0" smtClean="0"/>
          </a:p>
          <a:p>
            <a:pPr eaLnBrk="0" hangingPunct="0"/>
            <a:r>
              <a:rPr lang="en-US" sz="1600" i="0" dirty="0" smtClean="0"/>
              <a:t>Main </a:t>
            </a:r>
            <a:r>
              <a:rPr lang="en-US" sz="1600" i="0" dirty="0"/>
              <a:t>Economic Activities</a:t>
            </a:r>
          </a:p>
          <a:p>
            <a:pPr eaLnBrk="0" hangingPunct="0"/>
            <a:r>
              <a:rPr lang="en-US" sz="1600" i="0" dirty="0"/>
              <a:t>Agriculture, bread basket for Kenya</a:t>
            </a:r>
          </a:p>
          <a:p>
            <a:pPr eaLnBrk="0" hangingPunct="0"/>
            <a:endParaRPr lang="en-US" sz="1600" i="0" dirty="0"/>
          </a:p>
          <a:p>
            <a:pPr eaLnBrk="0" hangingPunct="0"/>
            <a:endParaRPr lang="en-US" sz="1600" i="0" dirty="0"/>
          </a:p>
          <a:p>
            <a:pPr eaLnBrk="0" hangingPunct="0"/>
            <a:endParaRPr lang="en-US" sz="1600" i="0" dirty="0"/>
          </a:p>
          <a:p>
            <a:pPr eaLnBrk="0" hangingPunct="0"/>
            <a:endParaRPr lang="en-US" sz="1600" i="0" dirty="0"/>
          </a:p>
        </p:txBody>
      </p:sp>
      <p:sp>
        <p:nvSpPr>
          <p:cNvPr id="22533" name="Rectangle 5"/>
          <p:cNvSpPr>
            <a:spLocks noChangeArrowheads="1"/>
          </p:cNvSpPr>
          <p:nvPr/>
        </p:nvSpPr>
        <p:spPr bwMode="auto">
          <a:xfrm>
            <a:off x="1143000" y="0"/>
            <a:ext cx="7010400" cy="457200"/>
          </a:xfrm>
          <a:prstGeom prst="rect">
            <a:avLst/>
          </a:prstGeom>
          <a:noFill/>
          <a:ln w="9525" algn="ctr">
            <a:solidFill>
              <a:schemeClr val="tx1"/>
            </a:solidFill>
            <a:round/>
            <a:headEnd/>
            <a:tailEnd/>
          </a:ln>
        </p:spPr>
        <p:txBody>
          <a:bodyPr/>
          <a:lstStyle/>
          <a:p>
            <a:pPr algn="ctr" eaLnBrk="0" hangingPunct="0"/>
            <a:r>
              <a:rPr lang="en-US" sz="2000" i="0"/>
              <a:t>Main Social-Economic Features of the Target Region</a:t>
            </a:r>
          </a:p>
        </p:txBody>
      </p:sp>
      <p:sp>
        <p:nvSpPr>
          <p:cNvPr id="8" name="Content Placeholder 7"/>
          <p:cNvSpPr>
            <a:spLocks noGrp="1"/>
          </p:cNvSpPr>
          <p:nvPr>
            <p:ph idx="1"/>
          </p:nvPr>
        </p:nvSpPr>
        <p:spPr/>
        <p:txBody>
          <a:bodyPr/>
          <a:lstStyle/>
          <a:p>
            <a:endParaRPr lang="en-US"/>
          </a:p>
        </p:txBody>
      </p:sp>
    </p:spTree>
  </p:cSld>
  <p:clrMapOvr>
    <a:masterClrMapping/>
  </p:clrMapOvr>
  <p:transition advTm="2740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1524000"/>
            <a:ext cx="8686800" cy="4191000"/>
          </a:xfrm>
        </p:spPr>
        <p:txBody>
          <a:bodyPr/>
          <a:lstStyle/>
          <a:p>
            <a:pPr marL="914400" lvl="1" indent="-457200">
              <a:buFontTx/>
              <a:buAutoNum type="arabicPeriod"/>
            </a:pPr>
            <a:endParaRPr lang="en-US" sz="2000" dirty="0" smtClean="0"/>
          </a:p>
          <a:p>
            <a:pPr marL="914400" lvl="1" indent="-457200">
              <a:buFontTx/>
              <a:buAutoNum type="arabicPeriod"/>
            </a:pPr>
            <a:r>
              <a:rPr lang="en-US" sz="2000" dirty="0" smtClean="0"/>
              <a:t>Improved knowledge and understanding of </a:t>
            </a:r>
            <a:r>
              <a:rPr lang="en-US" sz="2000" b="1" u="sng" dirty="0" smtClean="0"/>
              <a:t>market demand</a:t>
            </a:r>
            <a:r>
              <a:rPr lang="en-US" sz="2000" dirty="0" smtClean="0"/>
              <a:t>  &amp; </a:t>
            </a:r>
            <a:r>
              <a:rPr lang="en-US" sz="2000" b="1" u="sng" dirty="0" smtClean="0"/>
              <a:t>competitive quality of product </a:t>
            </a:r>
            <a:r>
              <a:rPr lang="en-US" sz="2000" dirty="0" smtClean="0"/>
              <a:t>amongst the MEs</a:t>
            </a:r>
          </a:p>
          <a:p>
            <a:pPr marL="914400" lvl="1" indent="-457200">
              <a:buFontTx/>
              <a:buAutoNum type="arabicPeriod"/>
            </a:pPr>
            <a:r>
              <a:rPr lang="en-US" sz="2000" dirty="0" smtClean="0"/>
              <a:t>Increased MEs </a:t>
            </a:r>
            <a:r>
              <a:rPr lang="en-US" sz="2000" b="1" u="sng" dirty="0" smtClean="0"/>
              <a:t>productivity</a:t>
            </a:r>
          </a:p>
          <a:p>
            <a:pPr marL="914400" lvl="1" indent="-457200">
              <a:buFontTx/>
              <a:buAutoNum type="arabicPeriod"/>
            </a:pPr>
            <a:r>
              <a:rPr lang="en-US" sz="2000" dirty="0" smtClean="0"/>
              <a:t>Improved </a:t>
            </a:r>
            <a:r>
              <a:rPr lang="en-US" sz="2000" b="1" u="sng" dirty="0" smtClean="0"/>
              <a:t>market access </a:t>
            </a:r>
            <a:r>
              <a:rPr lang="en-US" sz="2000" dirty="0" smtClean="0"/>
              <a:t>for MEs</a:t>
            </a:r>
          </a:p>
          <a:p>
            <a:pPr marL="914400" lvl="1" indent="-457200">
              <a:buFontTx/>
              <a:buAutoNum type="arabicPeriod"/>
            </a:pPr>
            <a:r>
              <a:rPr lang="en-US" sz="2000" dirty="0" smtClean="0"/>
              <a:t>I</a:t>
            </a:r>
            <a:r>
              <a:rPr lang="en-US" sz="2000" b="1" u="sng" dirty="0" smtClean="0"/>
              <a:t>ncreased income opportunities for ME’s</a:t>
            </a:r>
          </a:p>
          <a:p>
            <a:pPr marL="914400" lvl="1" indent="-457200">
              <a:buFontTx/>
              <a:buAutoNum type="arabicPeriod"/>
            </a:pPr>
            <a:r>
              <a:rPr lang="en-US" sz="2000" dirty="0" smtClean="0"/>
              <a:t>Increased </a:t>
            </a:r>
            <a:r>
              <a:rPr lang="en-US" sz="2000" b="1" u="sng" dirty="0" smtClean="0"/>
              <a:t>labor options </a:t>
            </a:r>
            <a:r>
              <a:rPr lang="en-US" sz="2000" dirty="0" smtClean="0"/>
              <a:t>as the industry grows, as the environment becomes more conducive for successful MEs</a:t>
            </a:r>
          </a:p>
          <a:p>
            <a:pPr marL="914400" lvl="1" indent="-457200">
              <a:buFontTx/>
              <a:buNone/>
            </a:pPr>
            <a:endParaRPr lang="en-US" sz="2000" dirty="0" smtClean="0"/>
          </a:p>
        </p:txBody>
      </p:sp>
      <p:sp>
        <p:nvSpPr>
          <p:cNvPr id="23555" name="Title 1"/>
          <p:cNvSpPr>
            <a:spLocks noGrp="1"/>
          </p:cNvSpPr>
          <p:nvPr>
            <p:ph type="title"/>
          </p:nvPr>
        </p:nvSpPr>
        <p:spPr>
          <a:xfrm>
            <a:off x="838200" y="762000"/>
            <a:ext cx="7491413" cy="762000"/>
          </a:xfrm>
        </p:spPr>
        <p:txBody>
          <a:bodyPr/>
          <a:lstStyle/>
          <a:p>
            <a:r>
              <a:rPr lang="en-US" dirty="0" smtClean="0"/>
              <a:t>Expected Outputs</a:t>
            </a:r>
          </a:p>
        </p:txBody>
      </p:sp>
    </p:spTree>
  </p:cSld>
  <p:clrMapOvr>
    <a:masterClrMapping/>
  </p:clrMapOvr>
  <p:transition advTm="3132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04800" y="4419600"/>
            <a:ext cx="8610600" cy="1447800"/>
          </a:xfrm>
        </p:spPr>
        <p:txBody>
          <a:bodyPr/>
          <a:lstStyle/>
          <a:p>
            <a:pPr lvl="2"/>
            <a:r>
              <a:rPr lang="en-US" dirty="0" smtClean="0"/>
              <a:t>Passion fruit is a vine with a life cycle of 2 to 3 years </a:t>
            </a:r>
          </a:p>
          <a:p>
            <a:pPr lvl="2"/>
            <a:r>
              <a:rPr lang="en-US" dirty="0" smtClean="0"/>
              <a:t>Starts fruiting at 6</a:t>
            </a:r>
            <a:r>
              <a:rPr lang="en-US" baseline="30000" dirty="0" smtClean="0"/>
              <a:t>th</a:t>
            </a:r>
            <a:r>
              <a:rPr lang="en-US" dirty="0" smtClean="0"/>
              <a:t> month </a:t>
            </a:r>
          </a:p>
          <a:p>
            <a:pPr lvl="2"/>
            <a:r>
              <a:rPr lang="en-US" dirty="0" smtClean="0"/>
              <a:t>42kgs life cycle average production</a:t>
            </a:r>
          </a:p>
        </p:txBody>
      </p:sp>
      <p:pic>
        <p:nvPicPr>
          <p:cNvPr id="5" name="Picture 4" descr="2006_11_22_12_40_18"/>
          <p:cNvPicPr>
            <a:picLocks noChangeAspect="1" noChangeArrowheads="1"/>
          </p:cNvPicPr>
          <p:nvPr/>
        </p:nvPicPr>
        <p:blipFill>
          <a:blip r:embed="rId2"/>
          <a:srcRect/>
          <a:stretch>
            <a:fillRect/>
          </a:stretch>
        </p:blipFill>
        <p:spPr bwMode="auto">
          <a:xfrm>
            <a:off x="1524000" y="1676400"/>
            <a:ext cx="6324600" cy="2743200"/>
          </a:xfrm>
          <a:prstGeom prst="rect">
            <a:avLst/>
          </a:prstGeom>
          <a:noFill/>
          <a:ln w="9525">
            <a:noFill/>
            <a:miter lim="800000"/>
            <a:headEnd/>
            <a:tailEnd/>
          </a:ln>
        </p:spPr>
      </p:pic>
      <p:sp>
        <p:nvSpPr>
          <p:cNvPr id="6" name="Rectangle 5"/>
          <p:cNvSpPr/>
          <p:nvPr/>
        </p:nvSpPr>
        <p:spPr>
          <a:xfrm>
            <a:off x="762000" y="685800"/>
            <a:ext cx="7467600" cy="584775"/>
          </a:xfrm>
          <a:prstGeom prst="rect">
            <a:avLst/>
          </a:prstGeom>
        </p:spPr>
        <p:txBody>
          <a:bodyPr wrap="square">
            <a:spAutoFit/>
          </a:bodyPr>
          <a:lstStyle/>
          <a:p>
            <a:r>
              <a:rPr lang="en-US" sz="3200" b="1" i="0" dirty="0" smtClean="0"/>
              <a:t>WHY PASSION FRUIT FOR MEs?</a:t>
            </a:r>
            <a:endParaRPr lang="en-US" sz="3200" b="1" i="0" dirty="0"/>
          </a:p>
        </p:txBody>
      </p:sp>
    </p:spTree>
  </p:cSld>
  <p:clrMapOvr>
    <a:masterClrMapping/>
  </p:clrMapOvr>
  <p:transition advTm="2742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04800" y="914400"/>
            <a:ext cx="8534400" cy="5105400"/>
          </a:xfrm>
        </p:spPr>
        <p:txBody>
          <a:bodyPr/>
          <a:lstStyle/>
          <a:p>
            <a:pPr lvl="1">
              <a:buFontTx/>
              <a:buNone/>
            </a:pPr>
            <a:r>
              <a:rPr lang="en-US" sz="2400" b="1" i="1" dirty="0" smtClean="0">
                <a:solidFill>
                  <a:schemeClr val="accent1"/>
                </a:solidFill>
              </a:rPr>
              <a:t>End Market Opportunities for MEs</a:t>
            </a:r>
          </a:p>
          <a:p>
            <a:pPr lvl="1">
              <a:buFontTx/>
              <a:buNone/>
            </a:pPr>
            <a:r>
              <a:rPr lang="en-US" sz="2400" dirty="0" smtClean="0"/>
              <a:t>Global Demand</a:t>
            </a:r>
          </a:p>
          <a:p>
            <a:pPr lvl="2"/>
            <a:r>
              <a:rPr lang="en-US" dirty="0" smtClean="0"/>
              <a:t>Fruit juice import trade 2001-2006 increased by 73% to nearly US 11 billion.</a:t>
            </a:r>
          </a:p>
          <a:p>
            <a:pPr lvl="2"/>
            <a:r>
              <a:rPr lang="en-US" dirty="0" smtClean="0"/>
              <a:t>This trend applies to all fruit juices including passion fruit juice </a:t>
            </a:r>
          </a:p>
          <a:p>
            <a:pPr lvl="2">
              <a:buFontTx/>
              <a:buNone/>
            </a:pPr>
            <a:endParaRPr lang="en-US" dirty="0" smtClean="0"/>
          </a:p>
          <a:p>
            <a:pPr lvl="1">
              <a:buFontTx/>
              <a:buNone/>
            </a:pPr>
            <a:r>
              <a:rPr lang="en-US" sz="2400" dirty="0" smtClean="0"/>
              <a:t>Regional Demand</a:t>
            </a:r>
          </a:p>
          <a:p>
            <a:pPr lvl="2"/>
            <a:r>
              <a:rPr lang="en-US" dirty="0" smtClean="0"/>
              <a:t>In East Africa, market for fresh and processed fruit products e.g. passion fruit is growing at 10% p.a.</a:t>
            </a:r>
          </a:p>
          <a:p>
            <a:pPr lvl="2"/>
            <a:r>
              <a:rPr lang="en-US" dirty="0" smtClean="0"/>
              <a:t>Premiums paid for high quality </a:t>
            </a:r>
          </a:p>
          <a:p>
            <a:pPr lvl="2">
              <a:buFontTx/>
              <a:buNone/>
            </a:pPr>
            <a:endParaRPr lang="en-US" dirty="0" smtClean="0"/>
          </a:p>
          <a:p>
            <a:pPr lvl="2"/>
            <a:endParaRPr lang="en-US" dirty="0" smtClean="0"/>
          </a:p>
          <a:p>
            <a:pPr lvl="2"/>
            <a:endParaRPr lang="en-US" dirty="0" smtClean="0"/>
          </a:p>
        </p:txBody>
      </p:sp>
      <p:sp>
        <p:nvSpPr>
          <p:cNvPr id="26627" name="Title 1"/>
          <p:cNvSpPr>
            <a:spLocks noGrp="1"/>
          </p:cNvSpPr>
          <p:nvPr>
            <p:ph type="title"/>
          </p:nvPr>
        </p:nvSpPr>
        <p:spPr>
          <a:xfrm>
            <a:off x="838200" y="228600"/>
            <a:ext cx="7491413" cy="762000"/>
          </a:xfrm>
        </p:spPr>
        <p:txBody>
          <a:bodyPr/>
          <a:lstStyle/>
          <a:p>
            <a:r>
              <a:rPr lang="en-US" sz="2800" u="sng" smtClean="0"/>
              <a:t>Why passion Fruits?</a:t>
            </a:r>
          </a:p>
        </p:txBody>
      </p:sp>
    </p:spTree>
  </p:cSld>
  <p:clrMapOvr>
    <a:masterClrMapping/>
  </p:clrMapOvr>
  <p:transition advTm="54984"/>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themeOverride>
</file>

<file path=docProps/app.xml><?xml version="1.0" encoding="utf-8"?>
<Properties xmlns="http://schemas.openxmlformats.org/officeDocument/2006/extended-properties" xmlns:vt="http://schemas.openxmlformats.org/officeDocument/2006/docPropsVTypes">
  <Template/>
  <TotalTime>15519</TotalTime>
  <Words>2373</Words>
  <Application>Microsoft Office PowerPoint</Application>
  <PresentationFormat>On-screen Show (4:3)</PresentationFormat>
  <Paragraphs>589</Paragraphs>
  <Slides>36</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Blank Presentation</vt:lpstr>
      <vt:lpstr>Slide</vt:lpstr>
      <vt:lpstr>VALUE INITIATIVE PROGRAM (VIP)</vt:lpstr>
      <vt:lpstr>The Value Chain Initiative Program</vt:lpstr>
      <vt:lpstr>AMPATH-FPI Approach</vt:lpstr>
      <vt:lpstr>The Value Chain Initiative Program</vt:lpstr>
      <vt:lpstr>Slide 5</vt:lpstr>
      <vt:lpstr>Slide 6</vt:lpstr>
      <vt:lpstr>Expected Outputs</vt:lpstr>
      <vt:lpstr>Slide 8</vt:lpstr>
      <vt:lpstr>Why passion Fruits?</vt:lpstr>
      <vt:lpstr>End Market Opportunities for MEs</vt:lpstr>
      <vt:lpstr>Kenyan National Passion production</vt:lpstr>
      <vt:lpstr>Competitiveness of Passion Fruit</vt:lpstr>
      <vt:lpstr>Slide 13</vt:lpstr>
      <vt:lpstr>Slide 14</vt:lpstr>
      <vt:lpstr>Slide 15</vt:lpstr>
      <vt:lpstr>Slide 16</vt:lpstr>
      <vt:lpstr>Slide 17</vt:lpstr>
      <vt:lpstr>Slide 18</vt:lpstr>
      <vt:lpstr>HOLISTIC APPROACH-PROVIDING PARALLEL SERVICES</vt:lpstr>
      <vt:lpstr>INTERVENTION AREAS</vt:lpstr>
      <vt:lpstr>Slide 21</vt:lpstr>
      <vt:lpstr>Slide 22</vt:lpstr>
      <vt:lpstr>Slide 23</vt:lpstr>
      <vt:lpstr>Slide 24</vt:lpstr>
      <vt:lpstr>Slide 25</vt:lpstr>
      <vt:lpstr>Slide 26</vt:lpstr>
      <vt:lpstr>Slide 27</vt:lpstr>
      <vt:lpstr>Slide 28</vt:lpstr>
      <vt:lpstr>Slide 29</vt:lpstr>
      <vt:lpstr> M &amp; IA: FRUIT OUTPUT AND QUALITY - PILOTS </vt:lpstr>
      <vt:lpstr> M &amp; IA: FRUIT OUTPUT AND QUALITY ( MARKET UPTAKE) </vt:lpstr>
      <vt:lpstr>Slide 32</vt:lpstr>
      <vt:lpstr>Slide 33</vt:lpstr>
      <vt:lpstr>Slide 34</vt:lpstr>
      <vt:lpstr>For More Information About VIP Ampath-Kenya Please Contact:</vt:lpstr>
      <vt:lpstr>THANK YOU</vt:lpstr>
    </vt:vector>
  </TitlesOfParts>
  <Company>Office of Creative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Office of Creative Services</dc:creator>
  <cp:lastModifiedBy>bethany.bengfort</cp:lastModifiedBy>
  <cp:revision>902</cp:revision>
  <cp:lastPrinted>2009-09-20T08:45:02Z</cp:lastPrinted>
  <dcterms:created xsi:type="dcterms:W3CDTF">2008-07-31T12:35:55Z</dcterms:created>
  <dcterms:modified xsi:type="dcterms:W3CDTF">2010-12-13T16:36:57Z</dcterms:modified>
</cp:coreProperties>
</file>