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0" r:id="rId1"/>
    <p:sldMasterId id="2147483651" r:id="rId2"/>
    <p:sldMasterId id="2147483653" r:id="rId3"/>
    <p:sldMasterId id="2147483654" r:id="rId4"/>
  </p:sldMasterIdLst>
  <p:notesMasterIdLst>
    <p:notesMasterId r:id="rId40"/>
  </p:notesMasterIdLst>
  <p:handoutMasterIdLst>
    <p:handoutMasterId r:id="rId41"/>
  </p:handoutMasterIdLst>
  <p:sldIdLst>
    <p:sldId id="296" r:id="rId5"/>
    <p:sldId id="297" r:id="rId6"/>
    <p:sldId id="342" r:id="rId7"/>
    <p:sldId id="352" r:id="rId8"/>
    <p:sldId id="328" r:id="rId9"/>
    <p:sldId id="329" r:id="rId10"/>
    <p:sldId id="353" r:id="rId11"/>
    <p:sldId id="333" r:id="rId12"/>
    <p:sldId id="338" r:id="rId13"/>
    <p:sldId id="354" r:id="rId14"/>
    <p:sldId id="341" r:id="rId15"/>
    <p:sldId id="303" r:id="rId16"/>
    <p:sldId id="301" r:id="rId17"/>
    <p:sldId id="302" r:id="rId18"/>
    <p:sldId id="304" r:id="rId19"/>
    <p:sldId id="305" r:id="rId20"/>
    <p:sldId id="306" r:id="rId21"/>
    <p:sldId id="307" r:id="rId22"/>
    <p:sldId id="308" r:id="rId23"/>
    <p:sldId id="347" r:id="rId24"/>
    <p:sldId id="310" r:id="rId25"/>
    <p:sldId id="311" r:id="rId26"/>
    <p:sldId id="312" r:id="rId27"/>
    <p:sldId id="313" r:id="rId28"/>
    <p:sldId id="314" r:id="rId29"/>
    <p:sldId id="348" r:id="rId30"/>
    <p:sldId id="350" r:id="rId31"/>
    <p:sldId id="355" r:id="rId32"/>
    <p:sldId id="319" r:id="rId33"/>
    <p:sldId id="320" r:id="rId34"/>
    <p:sldId id="322" r:id="rId35"/>
    <p:sldId id="323" r:id="rId36"/>
    <p:sldId id="324" r:id="rId37"/>
    <p:sldId id="292" r:id="rId38"/>
    <p:sldId id="286" r:id="rId39"/>
  </p:sldIdLst>
  <p:sldSz cx="9144000" cy="6858000" type="screen4x3"/>
  <p:notesSz cx="6858000" cy="9144000"/>
  <p:defaultTextStyle>
    <a:defPPr>
      <a:defRPr lang="en-US"/>
    </a:defPPr>
    <a:lvl1pPr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showPr showNarration="1">
    <p:present/>
    <p:sldAll/>
    <p:penClr>
      <a:srgbClr val="FF0000"/>
    </p:penClr>
  </p:showPr>
  <p:clrMru>
    <a:srgbClr val="FFFF66"/>
    <a:srgbClr val="6699FF"/>
    <a:srgbClr val="3366FF"/>
    <a:srgbClr val="0033CC"/>
    <a:srgbClr val="0066FF"/>
    <a:srgbClr val="660066"/>
    <a:srgbClr val="3399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34" autoAdjust="0"/>
    <p:restoredTop sz="94610" autoAdjust="0"/>
  </p:normalViewPr>
  <p:slideViewPr>
    <p:cSldViewPr snapToGrid="0">
      <p:cViewPr varScale="1">
        <p:scale>
          <a:sx n="111" d="100"/>
          <a:sy n="111" d="100"/>
        </p:scale>
        <p:origin x="-984" y="-90"/>
      </p:cViewPr>
      <p:guideLst>
        <p:guide orient="horz" pos="2160"/>
        <p:guide orient="horz" pos="1198"/>
        <p:guide orient="horz" pos="894"/>
        <p:guide orient="horz" pos="144"/>
        <p:guide pos="2880"/>
        <p:guide pos="244"/>
        <p:guide pos="608"/>
      </p:guideLst>
    </p:cSldViewPr>
  </p:slideViewPr>
  <p:notesTextViewPr>
    <p:cViewPr>
      <p:scale>
        <a:sx n="100" d="100"/>
        <a:sy n="100" d="100"/>
      </p:scale>
      <p:origin x="0" y="0"/>
    </p:cViewPr>
  </p:notesTextViewPr>
  <p:sorterViewPr>
    <p:cViewPr>
      <p:scale>
        <a:sx n="66" d="100"/>
        <a:sy n="66" d="100"/>
      </p:scale>
      <p:origin x="0" y="198"/>
    </p:cViewPr>
  </p:sorterViewPr>
  <p:notesViewPr>
    <p:cSldViewPr snapToGrid="0">
      <p:cViewPr varScale="1">
        <p:scale>
          <a:sx n="68" d="100"/>
          <a:sy n="68" d="100"/>
        </p:scale>
        <p:origin x="-1944" y="-11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effectLst/>
              </a:defRPr>
            </a:lvl1pPr>
          </a:lstStyle>
          <a:p>
            <a:endParaRPr lang="en-US"/>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defRPr>
            </a:lvl1pPr>
          </a:lstStyle>
          <a:p>
            <a:fld id="{B707C6F0-8072-4386-BCF2-893A76DD2E76}" type="datetime8">
              <a:rPr lang="en-US"/>
              <a:pPr/>
              <a:t>2/2/2011 1:38 PM</a:t>
            </a:fld>
            <a:endParaRPr lang="en-US"/>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500" b="0">
                <a:effectLst/>
                <a:cs typeface="Arial" charset="0"/>
              </a:defRPr>
            </a:lvl1p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defRPr>
            </a:lvl1pPr>
          </a:lstStyle>
          <a:p>
            <a:fld id="{10E2ADB8-8752-42DF-93AA-F0FC60A5A39B}"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effectLst/>
                <a:latin typeface="Times New Roman" pitchFamily="18" charset="0"/>
              </a:defRPr>
            </a:lvl1pPr>
          </a:lstStyle>
          <a:p>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ffectLst/>
                <a:latin typeface="Times New Roman" pitchFamily="18" charset="0"/>
              </a:defRPr>
            </a:lvl1pPr>
          </a:lstStyle>
          <a:p>
            <a:fld id="{9420470B-D6AB-464F-AF90-5E5EF716E41B}" type="datetime8">
              <a:rPr lang="en-US"/>
              <a:pPr/>
              <a:t>2/2/2011 1:38 PM</a:t>
            </a:fld>
            <a:endParaRPr lang="en-US"/>
          </a:p>
        </p:txBody>
      </p:sp>
      <p:sp>
        <p:nvSpPr>
          <p:cNvPr id="2970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686800"/>
            <a:ext cx="6157913"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500" b="0">
                <a:effectLst/>
                <a:cs typeface="Arial" charset="0"/>
              </a:defRPr>
            </a:lvl1p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29703" name="Rectangle 7"/>
          <p:cNvSpPr>
            <a:spLocks noGrp="1" noChangeArrowheads="1"/>
          </p:cNvSpPr>
          <p:nvPr>
            <p:ph type="sldNum" sz="quarter" idx="5"/>
          </p:nvPr>
        </p:nvSpPr>
        <p:spPr bwMode="auto">
          <a:xfrm>
            <a:off x="5762625" y="8685213"/>
            <a:ext cx="1093788"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ffectLst/>
                <a:latin typeface="Times New Roman" pitchFamily="18" charset="0"/>
              </a:defRPr>
            </a:lvl1pPr>
          </a:lstStyle>
          <a:p>
            <a:fld id="{DA993776-6B58-4128-A018-228D4C7811C7}" type="slidenum">
              <a:rPr lang="en-US"/>
              <a:pPr/>
              <a:t>‹#›</a:t>
            </a:fld>
            <a:endParaRPr 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5AA082CE-3374-41C6-9B6C-623C3117CD14}"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DB801F79-6F63-4922-9DD4-014E0C737748}" type="slidenum">
              <a:rPr lang="en-US"/>
              <a:pPr/>
              <a:t>1</a:t>
            </a:fld>
            <a:endParaRPr lang="en-US"/>
          </a:p>
        </p:txBody>
      </p:sp>
      <p:sp>
        <p:nvSpPr>
          <p:cNvPr id="256002" name="Rectangle 2"/>
          <p:cNvSpPr>
            <a:spLocks noRot="1" noChangeArrowheads="1" noTextEdit="1"/>
          </p:cNvSpPr>
          <p:nvPr>
            <p:ph type="sldImg"/>
          </p:nvPr>
        </p:nvSpPr>
        <p:spPr>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16625629-1079-452C-984C-11B1A55B3645}"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262DE05E-4C71-4A1B-BE36-0E13CAA96AC8}" type="slidenum">
              <a:rPr lang="en-US"/>
              <a:pPr/>
              <a:t>10</a:t>
            </a:fld>
            <a:endParaRPr lang="en-US"/>
          </a:p>
        </p:txBody>
      </p:sp>
      <p:sp>
        <p:nvSpPr>
          <p:cNvPr id="416770" name="Rectangle 2"/>
          <p:cNvSpPr>
            <a:spLocks noRot="1" noChangeArrowheads="1" noTextEdit="1"/>
          </p:cNvSpPr>
          <p:nvPr>
            <p:ph type="sldImg"/>
          </p:nvPr>
        </p:nvSpPr>
        <p:spPr>
          <a:xfrm>
            <a:off x="1141413" y="685800"/>
            <a:ext cx="4572000" cy="3429000"/>
          </a:xfr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C8D72FBB-935F-458D-B54E-441B132394B3}"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8284A720-2E4C-421C-9422-89A507E5FA8D}" type="slidenum">
              <a:rPr lang="en-US"/>
              <a:pPr/>
              <a:t>11</a:t>
            </a:fld>
            <a:endParaRPr lang="en-US"/>
          </a:p>
        </p:txBody>
      </p:sp>
      <p:sp>
        <p:nvSpPr>
          <p:cNvPr id="355330" name="Rectangle 2"/>
          <p:cNvSpPr>
            <a:spLocks noRot="1" noChangeArrowheads="1" noTextEdit="1"/>
          </p:cNvSpPr>
          <p:nvPr>
            <p:ph type="sldImg"/>
          </p:nvPr>
        </p:nvSpPr>
        <p:spPr>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CCB98B11-AB40-4DD0-B71A-00B1231FCFD0}"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E40C36E2-9916-4181-AF13-1450E10EF25F}" type="slidenum">
              <a:rPr lang="en-US"/>
              <a:pPr/>
              <a:t>12</a:t>
            </a:fld>
            <a:endParaRPr lang="en-US"/>
          </a:p>
        </p:txBody>
      </p:sp>
      <p:sp>
        <p:nvSpPr>
          <p:cNvPr id="270338" name="Rectangle 2"/>
          <p:cNvSpPr>
            <a:spLocks noRot="1" noChangeArrowheads="1" noTextEdit="1"/>
          </p:cNvSpPr>
          <p:nvPr>
            <p:ph type="sldImg"/>
          </p:nvPr>
        </p:nvSpPr>
        <p:spPr>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AD39C0B4-8C9E-4572-9051-951BB18DB6B4}"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0536DA16-9087-464F-BB83-D09EFFE1A4A1}" type="slidenum">
              <a:rPr lang="en-US"/>
              <a:pPr/>
              <a:t>13</a:t>
            </a:fld>
            <a:endParaRPr lang="en-US"/>
          </a:p>
        </p:txBody>
      </p:sp>
      <p:sp>
        <p:nvSpPr>
          <p:cNvPr id="266242" name="Rectangle 2"/>
          <p:cNvSpPr>
            <a:spLocks noRot="1" noChangeArrowheads="1" noTextEdit="1"/>
          </p:cNvSpPr>
          <p:nvPr>
            <p:ph type="sldImg"/>
          </p:nvPr>
        </p:nvSpPr>
        <p:spPr>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C7CAC9D8-7B7E-4B73-B9A4-CD9288CB5E6B}"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C2BDD7FB-7D0F-4A87-A012-D22BD2A1C2D1}" type="slidenum">
              <a:rPr lang="en-US"/>
              <a:pPr/>
              <a:t>14</a:t>
            </a:fld>
            <a:endParaRPr lang="en-US"/>
          </a:p>
        </p:txBody>
      </p:sp>
      <p:sp>
        <p:nvSpPr>
          <p:cNvPr id="268290" name="Rectangle 2"/>
          <p:cNvSpPr>
            <a:spLocks noRot="1" noChangeArrowheads="1" noTextEdit="1"/>
          </p:cNvSpPr>
          <p:nvPr>
            <p:ph type="sldImg"/>
          </p:nvPr>
        </p:nvSpPr>
        <p:spPr>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A952D360-573A-4929-9083-B14C728179AD}"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E43E9340-1658-4D4D-8E74-144D1A98D519}" type="slidenum">
              <a:rPr lang="en-US"/>
              <a:pPr/>
              <a:t>15</a:t>
            </a:fld>
            <a:endParaRPr lang="en-US"/>
          </a:p>
        </p:txBody>
      </p:sp>
      <p:sp>
        <p:nvSpPr>
          <p:cNvPr id="272386" name="Rectangle 2"/>
          <p:cNvSpPr>
            <a:spLocks noRot="1" noChangeArrowheads="1" noTextEdit="1"/>
          </p:cNvSpPr>
          <p:nvPr>
            <p:ph type="sldImg"/>
          </p:nvPr>
        </p:nvSpPr>
        <p:spPr>
          <a:xfrm>
            <a:off x="1149350" y="692150"/>
            <a:ext cx="4554538" cy="3416300"/>
          </a:xfr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37A03EB-98BA-4194-AAF8-647086763526}"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B896BA0E-2679-44E9-AFAE-11B23373E63C}" type="slidenum">
              <a:rPr lang="en-US"/>
              <a:pPr/>
              <a:t>16</a:t>
            </a:fld>
            <a:endParaRPr lang="en-US"/>
          </a:p>
        </p:txBody>
      </p:sp>
      <p:sp>
        <p:nvSpPr>
          <p:cNvPr id="274434" name="Rectangle 2"/>
          <p:cNvSpPr>
            <a:spLocks noRot="1" noChangeArrowheads="1" noTextEdit="1"/>
          </p:cNvSpPr>
          <p:nvPr>
            <p:ph type="sldImg"/>
          </p:nvPr>
        </p:nvSpPr>
        <p:spPr>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7A4E0A7-BDAA-4F9D-BC95-22428FEED03C}"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BE8F40FE-8961-4B60-9E23-3C14B5F3B0F6}" type="slidenum">
              <a:rPr lang="en-US"/>
              <a:pPr/>
              <a:t>17</a:t>
            </a:fld>
            <a:endParaRPr lang="en-US"/>
          </a:p>
        </p:txBody>
      </p:sp>
      <p:sp>
        <p:nvSpPr>
          <p:cNvPr id="276482" name="Rectangle 2"/>
          <p:cNvSpPr>
            <a:spLocks noRot="1" noChangeArrowheads="1" noTextEdit="1"/>
          </p:cNvSpPr>
          <p:nvPr>
            <p:ph type="sldImg"/>
          </p:nvPr>
        </p:nvSpPr>
        <p:spPr>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B1747CA-DA81-459F-93A2-17DB28D91CFE}"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35A0EBF3-D650-475B-B181-B86B29577A7B}" type="slidenum">
              <a:rPr lang="en-US"/>
              <a:pPr/>
              <a:t>18</a:t>
            </a:fld>
            <a:endParaRPr lang="en-US"/>
          </a:p>
        </p:txBody>
      </p:sp>
      <p:sp>
        <p:nvSpPr>
          <p:cNvPr id="278530" name="Rectangle 2"/>
          <p:cNvSpPr>
            <a:spLocks noRot="1" noChangeArrowheads="1" noTextEdit="1"/>
          </p:cNvSpPr>
          <p:nvPr>
            <p:ph type="sldImg"/>
          </p:nvPr>
        </p:nvSpPr>
        <p:spPr>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12C2781F-DC03-422B-8123-550EB1F02B7C}"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B52F77AB-9BF8-44BD-9E0D-DE19418C176B}" type="slidenum">
              <a:rPr lang="en-US"/>
              <a:pPr/>
              <a:t>19</a:t>
            </a:fld>
            <a:endParaRPr lang="en-US"/>
          </a:p>
        </p:txBody>
      </p:sp>
      <p:sp>
        <p:nvSpPr>
          <p:cNvPr id="280578" name="Rectangle 2"/>
          <p:cNvSpPr>
            <a:spLocks noRot="1" noChangeArrowheads="1" noTextEdit="1"/>
          </p:cNvSpPr>
          <p:nvPr>
            <p:ph type="sldImg"/>
          </p:nvPr>
        </p:nvSpPr>
        <p:spPr>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A8D644C2-09E4-45AD-9502-8B0312364209}"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630E888F-76AB-434F-9EBB-7844E3993086}" type="slidenum">
              <a:rPr lang="en-US"/>
              <a:pPr/>
              <a:t>2</a:t>
            </a:fld>
            <a:endParaRPr lang="en-US"/>
          </a:p>
        </p:txBody>
      </p:sp>
      <p:sp>
        <p:nvSpPr>
          <p:cNvPr id="258050" name="Rectangle 2"/>
          <p:cNvSpPr>
            <a:spLocks noRot="1" noChangeArrowheads="1" noTextEdit="1"/>
          </p:cNvSpPr>
          <p:nvPr>
            <p:ph type="sldImg"/>
          </p:nvPr>
        </p:nvSpPr>
        <p:spPr>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CB926638-E941-4214-9F51-EA19557F77B5}"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153AE93F-D984-4F42-B99D-8F55CCE8785E}" type="slidenum">
              <a:rPr lang="en-US"/>
              <a:pPr/>
              <a:t>20</a:t>
            </a:fld>
            <a:endParaRPr lang="en-US"/>
          </a:p>
        </p:txBody>
      </p:sp>
      <p:sp>
        <p:nvSpPr>
          <p:cNvPr id="373762" name="Rectangle 2"/>
          <p:cNvSpPr>
            <a:spLocks noRot="1" noChangeArrowheads="1" noTextEdit="1"/>
          </p:cNvSpPr>
          <p:nvPr>
            <p:ph type="sldImg"/>
          </p:nvPr>
        </p:nvSpPr>
        <p:spPr>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5733EC77-9972-43CC-BAE4-3CBDBF043CCD}"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E199293B-0A64-40FB-B050-D60C7D4D4855}" type="slidenum">
              <a:rPr lang="en-US"/>
              <a:pPr/>
              <a:t>21</a:t>
            </a:fld>
            <a:endParaRPr lang="en-US"/>
          </a:p>
        </p:txBody>
      </p:sp>
      <p:sp>
        <p:nvSpPr>
          <p:cNvPr id="284674" name="Rectangle 2"/>
          <p:cNvSpPr>
            <a:spLocks noRot="1" noChangeArrowheads="1" noTextEdit="1"/>
          </p:cNvSpPr>
          <p:nvPr>
            <p:ph type="sldImg"/>
          </p:nvPr>
        </p:nvSpPr>
        <p:spPr>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3323F938-7C00-4A7C-87B9-8E8DADFBD8CE}"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DF7F643B-4B48-4BF1-A001-FD9F3B7D2C70}" type="slidenum">
              <a:rPr lang="en-US"/>
              <a:pPr/>
              <a:t>22</a:t>
            </a:fld>
            <a:endParaRPr lang="en-US"/>
          </a:p>
        </p:txBody>
      </p:sp>
      <p:sp>
        <p:nvSpPr>
          <p:cNvPr id="286722" name="Rectangle 2"/>
          <p:cNvSpPr>
            <a:spLocks noRot="1" noChangeArrowheads="1" noTextEdit="1"/>
          </p:cNvSpPr>
          <p:nvPr>
            <p:ph type="sldImg"/>
          </p:nvPr>
        </p:nvSpPr>
        <p:spPr>
          <a:xfrm>
            <a:off x="1149350" y="692150"/>
            <a:ext cx="4554538" cy="3416300"/>
          </a:xfr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8D188D9-9F0B-4FB3-BFDB-F9FB6701B875}"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F01E794A-1F86-4CE4-B6B0-A5DAAEBC590A}" type="slidenum">
              <a:rPr lang="en-US"/>
              <a:pPr/>
              <a:t>23</a:t>
            </a:fld>
            <a:endParaRPr lang="en-US"/>
          </a:p>
        </p:txBody>
      </p:sp>
      <p:sp>
        <p:nvSpPr>
          <p:cNvPr id="288770" name="Rectangle 2"/>
          <p:cNvSpPr>
            <a:spLocks noRot="1" noChangeArrowheads="1" noTextEdit="1"/>
          </p:cNvSpPr>
          <p:nvPr>
            <p:ph type="sldImg"/>
          </p:nvPr>
        </p:nvSpPr>
        <p:spPr>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A1F57F6E-9665-4707-83C8-6FB52B55FF45}"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576D7948-FA0B-4670-A4A8-AD45EBA2AD03}" type="slidenum">
              <a:rPr lang="en-US"/>
              <a:pPr/>
              <a:t>24</a:t>
            </a:fld>
            <a:endParaRPr lang="en-US"/>
          </a:p>
        </p:txBody>
      </p:sp>
      <p:sp>
        <p:nvSpPr>
          <p:cNvPr id="290818" name="Rectangle 2"/>
          <p:cNvSpPr>
            <a:spLocks noRot="1" noChangeArrowheads="1" noTextEdit="1"/>
          </p:cNvSpPr>
          <p:nvPr>
            <p:ph type="sldImg"/>
          </p:nvPr>
        </p:nvSpPr>
        <p:spPr>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20C43CC-7445-4FFA-AE17-6B6C0F1CED01}"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BC793F9B-5308-4C9A-B656-A69E676B5701}" type="slidenum">
              <a:rPr lang="en-US"/>
              <a:pPr/>
              <a:t>25</a:t>
            </a:fld>
            <a:endParaRPr lang="en-US"/>
          </a:p>
        </p:txBody>
      </p:sp>
      <p:sp>
        <p:nvSpPr>
          <p:cNvPr id="292866" name="Rectangle 2"/>
          <p:cNvSpPr>
            <a:spLocks noRot="1" noChangeArrowheads="1" noTextEdit="1"/>
          </p:cNvSpPr>
          <p:nvPr>
            <p:ph type="sldImg"/>
          </p:nvPr>
        </p:nvSpPr>
        <p:spPr>
          <a:xfrm>
            <a:off x="1149350" y="692150"/>
            <a:ext cx="4554538" cy="3416300"/>
          </a:xfr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19D05AF-586D-42B4-8FC9-803F6D7453C9}"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4B57D190-A2F4-4C57-B555-1DB21621396A}" type="slidenum">
              <a:rPr lang="en-US"/>
              <a:pPr/>
              <a:t>26</a:t>
            </a:fld>
            <a:endParaRPr lang="en-US"/>
          </a:p>
        </p:txBody>
      </p:sp>
      <p:sp>
        <p:nvSpPr>
          <p:cNvPr id="375810" name="Rectangle 2"/>
          <p:cNvSpPr>
            <a:spLocks noRot="1" noChangeArrowheads="1" noTextEdit="1"/>
          </p:cNvSpPr>
          <p:nvPr>
            <p:ph type="sldImg"/>
          </p:nvPr>
        </p:nvSpPr>
        <p:spPr>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AA0961B2-3536-4F8E-92C7-45CA9744EA49}"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B6344C0B-1BE1-4801-B4CB-881322DE413A}" type="slidenum">
              <a:rPr lang="en-US"/>
              <a:pPr/>
              <a:t>27</a:t>
            </a:fld>
            <a:endParaRPr lang="en-US"/>
          </a:p>
        </p:txBody>
      </p:sp>
      <p:sp>
        <p:nvSpPr>
          <p:cNvPr id="379906" name="Rectangle 2"/>
          <p:cNvSpPr>
            <a:spLocks noRot="1" noChangeArrowheads="1" noTextEdit="1"/>
          </p:cNvSpPr>
          <p:nvPr>
            <p:ph type="sldImg"/>
          </p:nvPr>
        </p:nvSpPr>
        <p:spPr>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57023265-BA60-4669-B5FD-B17751983AE7}"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0A6C847A-8A08-4F07-AB22-83162AC9A997}" type="slidenum">
              <a:rPr lang="en-US"/>
              <a:pPr/>
              <a:t>28</a:t>
            </a:fld>
            <a:endParaRPr lang="en-US"/>
          </a:p>
        </p:txBody>
      </p:sp>
      <p:sp>
        <p:nvSpPr>
          <p:cNvPr id="430082" name="Rectangle 2"/>
          <p:cNvSpPr>
            <a:spLocks noRot="1" noChangeArrowheads="1" noTextEdit="1"/>
          </p:cNvSpPr>
          <p:nvPr>
            <p:ph type="sldImg"/>
          </p:nvPr>
        </p:nvSpPr>
        <p:spPr>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919053F9-AC7B-41C9-AD08-905D119E5A45}"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33B39527-52CE-4578-A608-D5B20C55FA2E}" type="slidenum">
              <a:rPr lang="en-US"/>
              <a:pPr/>
              <a:t>29</a:t>
            </a:fld>
            <a:endParaRPr lang="en-US"/>
          </a:p>
        </p:txBody>
      </p:sp>
      <p:sp>
        <p:nvSpPr>
          <p:cNvPr id="303106" name="Rectangle 2"/>
          <p:cNvSpPr>
            <a:spLocks noRot="1" noChangeArrowheads="1" noTextEdit="1"/>
          </p:cNvSpPr>
          <p:nvPr>
            <p:ph type="sldImg"/>
          </p:nvPr>
        </p:nvSpPr>
        <p:spPr>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BC3AC5DA-DA9E-4C6A-B541-644074971F5A}"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8D05EFFD-B674-4E87-A105-92408AB83971}" type="slidenum">
              <a:rPr lang="en-US"/>
              <a:pPr/>
              <a:t>3</a:t>
            </a:fld>
            <a:endParaRPr lang="en-US"/>
          </a:p>
        </p:txBody>
      </p:sp>
      <p:sp>
        <p:nvSpPr>
          <p:cNvPr id="433154" name="Rectangle 2"/>
          <p:cNvSpPr>
            <a:spLocks noRot="1" noChangeArrowheads="1" noTextEdit="1"/>
          </p:cNvSpPr>
          <p:nvPr>
            <p:ph type="sldImg"/>
          </p:nvPr>
        </p:nvSpPr>
        <p:spPr>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D94F47C0-E75C-4E29-8FEF-D43717111368}"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CECE2FD3-97F4-46F3-8CA1-C0796001A1BA}" type="slidenum">
              <a:rPr lang="en-US"/>
              <a:pPr/>
              <a:t>30</a:t>
            </a:fld>
            <a:endParaRPr lang="en-US"/>
          </a:p>
        </p:txBody>
      </p:sp>
      <p:sp>
        <p:nvSpPr>
          <p:cNvPr id="305154" name="Rectangle 2"/>
          <p:cNvSpPr>
            <a:spLocks noRot="1" noChangeArrowheads="1" noTextEdit="1"/>
          </p:cNvSpPr>
          <p:nvPr>
            <p:ph type="sldImg"/>
          </p:nvPr>
        </p:nvSpPr>
        <p:spPr>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FED3751-3103-4C64-A2C9-045B73023DC5}"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55CBBC0A-7879-430F-8FA0-4655A98D0DD5}" type="slidenum">
              <a:rPr lang="en-US"/>
              <a:pPr/>
              <a:t>31</a:t>
            </a:fld>
            <a:endParaRPr lang="en-US"/>
          </a:p>
        </p:txBody>
      </p:sp>
      <p:sp>
        <p:nvSpPr>
          <p:cNvPr id="309250" name="Rectangle 2"/>
          <p:cNvSpPr>
            <a:spLocks noRot="1" noChangeArrowheads="1" noTextEdit="1"/>
          </p:cNvSpPr>
          <p:nvPr>
            <p:ph type="sldImg"/>
          </p:nvPr>
        </p:nvSpPr>
        <p:spPr>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5CD64F48-CE53-4AFB-90A7-31BF9CD947EF}"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6CB906EB-7D67-48D8-A41D-BDB7E68A9A27}" type="slidenum">
              <a:rPr lang="en-US"/>
              <a:pPr/>
              <a:t>32</a:t>
            </a:fld>
            <a:endParaRPr lang="en-US"/>
          </a:p>
        </p:txBody>
      </p:sp>
      <p:sp>
        <p:nvSpPr>
          <p:cNvPr id="311298" name="Rectangle 2"/>
          <p:cNvSpPr>
            <a:spLocks noRot="1" noChangeArrowheads="1" noTextEdit="1"/>
          </p:cNvSpPr>
          <p:nvPr>
            <p:ph type="sldImg"/>
          </p:nvPr>
        </p:nvSpPr>
        <p:spPr>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B83302BE-A1D7-40C4-8E7F-A6D663206E89}"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41359A7C-8C1E-4560-84F0-CF9408DD5CB1}" type="slidenum">
              <a:rPr lang="en-US"/>
              <a:pPr/>
              <a:t>33</a:t>
            </a:fld>
            <a:endParaRPr lang="en-US"/>
          </a:p>
        </p:txBody>
      </p:sp>
      <p:sp>
        <p:nvSpPr>
          <p:cNvPr id="313346" name="Rectangle 2"/>
          <p:cNvSpPr>
            <a:spLocks noRot="1" noChangeArrowheads="1" noTextEdit="1"/>
          </p:cNvSpPr>
          <p:nvPr>
            <p:ph type="sldImg"/>
          </p:nvPr>
        </p:nvSpPr>
        <p:spPr>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74987F83-6A32-4354-857E-5A7FEFA5F24B}"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D0DC14DE-1BFD-4A64-85B0-2A6E62C488BE}" type="slidenum">
              <a:rPr lang="en-US"/>
              <a:pPr/>
              <a:t>34</a:t>
            </a:fld>
            <a:endParaRPr lang="en-US"/>
          </a:p>
        </p:txBody>
      </p:sp>
      <p:sp>
        <p:nvSpPr>
          <p:cNvPr id="434178" name="Rectangle 2"/>
          <p:cNvSpPr>
            <a:spLocks noRot="1" noChangeArrowheads="1" noTextEdit="1"/>
          </p:cNvSpPr>
          <p:nvPr>
            <p:ph type="sldImg"/>
          </p:nvPr>
        </p:nvSpPr>
        <p:spPr>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6BC41C21-911A-40ED-BBA0-3498E179978F}"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288B7A32-4888-4AA8-9422-48713FF0B567}" type="slidenum">
              <a:rPr lang="en-US"/>
              <a:pPr/>
              <a:t>35</a:t>
            </a:fld>
            <a:endParaRPr lang="en-US"/>
          </a:p>
        </p:txBody>
      </p:sp>
      <p:sp>
        <p:nvSpPr>
          <p:cNvPr id="234498" name="Rectangle 2"/>
          <p:cNvSpPr>
            <a:spLocks noRot="1" noChangeArrowheads="1" noTextEdit="1"/>
          </p:cNvSpPr>
          <p:nvPr>
            <p:ph type="sldImg"/>
          </p:nvPr>
        </p:nvSpPr>
        <p:spPr>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35532842-FF90-44C3-8B01-55400294C328}"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E24CC636-5A57-40CF-8E79-312F8E6AFFB6}" type="slidenum">
              <a:rPr lang="en-US"/>
              <a:pPr/>
              <a:t>4</a:t>
            </a:fld>
            <a:endParaRPr lang="en-US"/>
          </a:p>
        </p:txBody>
      </p:sp>
      <p:sp>
        <p:nvSpPr>
          <p:cNvPr id="385026" name="Rectangle 2"/>
          <p:cNvSpPr>
            <a:spLocks noRot="1" noChangeArrowheads="1" noTextEdit="1"/>
          </p:cNvSpPr>
          <p:nvPr>
            <p:ph type="sldImg"/>
          </p:nvPr>
        </p:nvSpPr>
        <p:spPr>
          <a:xfrm>
            <a:off x="1143000" y="685800"/>
            <a:ext cx="4573588" cy="3430588"/>
          </a:xfr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EFCEE1A2-8E3B-42EA-BF84-DF5BFA2312DC}"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ABF7C884-1F0F-4815-8243-F9CDDCB7D89F}" type="slidenum">
              <a:rPr lang="en-US"/>
              <a:pPr/>
              <a:t>5</a:t>
            </a:fld>
            <a:endParaRPr lang="en-US"/>
          </a:p>
        </p:txBody>
      </p:sp>
      <p:sp>
        <p:nvSpPr>
          <p:cNvPr id="327682" name="Rectangle 2"/>
          <p:cNvSpPr>
            <a:spLocks noRot="1" noChangeArrowheads="1" noTextEdit="1"/>
          </p:cNvSpPr>
          <p:nvPr>
            <p:ph type="sldImg"/>
          </p:nvPr>
        </p:nvSpPr>
        <p:spPr>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F398B7D1-77FA-4D18-8916-AE96B3AD45E9}"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53432BBF-497E-4495-87A8-CC2A53C20140}" type="slidenum">
              <a:rPr lang="en-US"/>
              <a:pPr/>
              <a:t>6</a:t>
            </a:fld>
            <a:endParaRPr lang="en-US"/>
          </a:p>
        </p:txBody>
      </p:sp>
      <p:sp>
        <p:nvSpPr>
          <p:cNvPr id="329730" name="Rectangle 2"/>
          <p:cNvSpPr>
            <a:spLocks noRot="1" noChangeArrowheads="1" noTextEdit="1"/>
          </p:cNvSpPr>
          <p:nvPr>
            <p:ph type="sldImg"/>
          </p:nvPr>
        </p:nvSpPr>
        <p:spPr>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4219AC14-09A6-434F-BE28-35E86C2CA02B}"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13387E93-46D8-467B-AB74-393FFCD2EF38}" type="slidenum">
              <a:rPr lang="en-US"/>
              <a:pPr/>
              <a:t>7</a:t>
            </a:fld>
            <a:endParaRPr lang="en-US"/>
          </a:p>
        </p:txBody>
      </p:sp>
      <p:sp>
        <p:nvSpPr>
          <p:cNvPr id="404482" name="Rectangle 2"/>
          <p:cNvSpPr>
            <a:spLocks noRot="1" noChangeArrowheads="1" noTextEdit="1"/>
          </p:cNvSpPr>
          <p:nvPr>
            <p:ph type="sldImg"/>
          </p:nvPr>
        </p:nvSpPr>
        <p:spPr>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04EC7CA1-B124-41A0-9EA0-CFE5AD84FC5B}"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DC7E48F7-31BD-49A1-A117-34E8BFBD6039}" type="slidenum">
              <a:rPr lang="en-US"/>
              <a:pPr/>
              <a:t>8</a:t>
            </a:fld>
            <a:endParaRPr lang="en-US"/>
          </a:p>
        </p:txBody>
      </p:sp>
      <p:sp>
        <p:nvSpPr>
          <p:cNvPr id="337922" name="Rectangle 2"/>
          <p:cNvSpPr>
            <a:spLocks noRot="1" noChangeArrowheads="1" noTextEdit="1"/>
          </p:cNvSpPr>
          <p:nvPr>
            <p:ph type="sldImg"/>
          </p:nvPr>
        </p:nvSpPr>
        <p:spPr>
          <a:xfrm>
            <a:off x="1144588" y="684213"/>
            <a:ext cx="4572000" cy="3429000"/>
          </a:xfr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dt" idx="1"/>
          </p:nvPr>
        </p:nvSpPr>
        <p:spPr>
          <a:ln/>
        </p:spPr>
        <p:txBody>
          <a:bodyPr/>
          <a:lstStyle/>
          <a:p>
            <a:fld id="{A8D44B33-1C5D-4E30-AAAE-93A4ACDBB085}" type="datetime8">
              <a:rPr lang="en-US"/>
              <a:pPr/>
              <a:t>2/2/2011 1:38 PM</a:t>
            </a:fld>
            <a:endParaRPr lang="en-US"/>
          </a:p>
        </p:txBody>
      </p:sp>
      <p:sp>
        <p:nvSpPr>
          <p:cNvPr id="5" name="Rectangle 6"/>
          <p:cNvSpPr>
            <a:spLocks noGrp="1" noChangeArrowheads="1"/>
          </p:cNvSpPr>
          <p:nvPr>
            <p:ph type="ftr" sz="quarter" idx="4"/>
          </p:nvPr>
        </p:nvSpPr>
        <p:spPr>
          <a:ln/>
        </p:spPr>
        <p:txBody>
          <a:bodyPr/>
          <a:lstStyle/>
          <a:p>
            <a:r>
              <a:rPr lang="en-US"/>
              <a:t>© 2006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6" name="Rectangle 7"/>
          <p:cNvSpPr>
            <a:spLocks noGrp="1" noChangeArrowheads="1"/>
          </p:cNvSpPr>
          <p:nvPr>
            <p:ph type="sldNum" sz="quarter" idx="5"/>
          </p:nvPr>
        </p:nvSpPr>
        <p:spPr>
          <a:ln/>
        </p:spPr>
        <p:txBody>
          <a:bodyPr/>
          <a:lstStyle/>
          <a:p>
            <a:fld id="{2E05FFEC-B4D1-4A34-A53B-CC577E3BA96D}" type="slidenum">
              <a:rPr lang="en-US"/>
              <a:pPr/>
              <a:t>9</a:t>
            </a:fld>
            <a:endParaRPr lang="en-US"/>
          </a:p>
        </p:txBody>
      </p:sp>
      <p:sp>
        <p:nvSpPr>
          <p:cNvPr id="348162" name="Rectangle 2"/>
          <p:cNvSpPr>
            <a:spLocks noRot="1" noChangeArrowheads="1" noTextEdit="1"/>
          </p:cNvSpPr>
          <p:nvPr>
            <p:ph type="sldImg"/>
          </p:nvPr>
        </p:nvSpPr>
        <p:spPr>
          <a:xfrm>
            <a:off x="1144588" y="688975"/>
            <a:ext cx="4570412" cy="3427413"/>
          </a:xfr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0363" y="228600"/>
            <a:ext cx="2108200" cy="3406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6176963" cy="3406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91170" name="Rectangle 2"/>
          <p:cNvSpPr>
            <a:spLocks noGrp="1" noChangeArrowheads="1"/>
          </p:cNvSpPr>
          <p:nvPr>
            <p:ph type="ctrTitle"/>
          </p:nvPr>
        </p:nvSpPr>
        <p:spPr>
          <a:xfrm>
            <a:off x="687388" y="1420813"/>
            <a:ext cx="7772400" cy="1409700"/>
          </a:xfrm>
        </p:spPr>
        <p:txBody>
          <a:bodyPr anchor="ctr"/>
          <a:lstStyle>
            <a:lvl1pPr>
              <a:defRPr>
                <a:solidFill>
                  <a:schemeClr val="tx1"/>
                </a:solidFill>
              </a:defRPr>
            </a:lvl1pPr>
          </a:lstStyle>
          <a:p>
            <a:r>
              <a:rPr lang="en-US"/>
              <a:t>Click to edit Master title style</a:t>
            </a:r>
          </a:p>
        </p:txBody>
      </p:sp>
      <p:sp>
        <p:nvSpPr>
          <p:cNvPr id="391171" name="Rectangle 3"/>
          <p:cNvSpPr>
            <a:spLocks noGrp="1" noChangeArrowheads="1"/>
          </p:cNvSpPr>
          <p:nvPr>
            <p:ph type="subTitle" idx="1"/>
          </p:nvPr>
        </p:nvSpPr>
        <p:spPr>
          <a:xfrm>
            <a:off x="687388" y="3725863"/>
            <a:ext cx="7861300" cy="585787"/>
          </a:xfrm>
        </p:spPr>
        <p:txBody>
          <a:bodyPr/>
          <a:lstStyle>
            <a:lvl1pPr marL="0" indent="0">
              <a:buFont typeface="Wingdings" pitchFamily="2" charset="2"/>
              <a:buNone/>
              <a:defRPr sz="3600"/>
            </a:lvl1pPr>
          </a:lstStyle>
          <a:p>
            <a:r>
              <a:rPr lang="en-US"/>
              <a:t>Click to edit Master subtitle style</a:t>
            </a:r>
          </a:p>
        </p:txBody>
      </p:sp>
      <p:pic>
        <p:nvPicPr>
          <p:cNvPr id="391172" name="Picture 4" descr="WinHec-Logo-Small"/>
          <p:cNvPicPr>
            <a:picLocks noChangeAspect="1" noChangeArrowheads="1"/>
          </p:cNvPicPr>
          <p:nvPr/>
        </p:nvPicPr>
        <p:blipFill>
          <a:blip r:embed="rId2" cstate="print"/>
          <a:srcRect/>
          <a:stretch>
            <a:fillRect/>
          </a:stretch>
        </p:blipFill>
        <p:spPr bwMode="black">
          <a:xfrm>
            <a:off x="7639050" y="6130925"/>
            <a:ext cx="1120775" cy="498475"/>
          </a:xfrm>
          <a:prstGeom prst="rect">
            <a:avLst/>
          </a:prstGeom>
          <a:noFill/>
        </p:spPr>
      </p:pic>
    </p:spTree>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20813"/>
            <a:ext cx="4117975" cy="2178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1375" y="1420813"/>
            <a:ext cx="4117975" cy="2178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7025" y="228600"/>
            <a:ext cx="2097088" cy="33702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6143625" cy="33702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75088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420813"/>
            <a:ext cx="4117975" cy="21780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51375" y="1420813"/>
            <a:ext cx="4117975" cy="10128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51375" y="2586038"/>
            <a:ext cx="4117975" cy="10128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75088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420813"/>
            <a:ext cx="4117975" cy="21780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51375" y="1420813"/>
            <a:ext cx="4117975" cy="2178050"/>
          </a:xfrm>
        </p:spPr>
        <p:txBody>
          <a:bodyPr/>
          <a:lstStyle/>
          <a:p>
            <a:endParaRPr lang="en-US"/>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750888"/>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381000" y="1420813"/>
            <a:ext cx="4117975" cy="10128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51375" y="1420813"/>
            <a:ext cx="4117975" cy="10128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381000" y="2586038"/>
            <a:ext cx="8388350" cy="10128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20813"/>
            <a:ext cx="4117975"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1375" y="1420813"/>
            <a:ext cx="4117975"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0363" y="228600"/>
            <a:ext cx="2108200" cy="3406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6176963" cy="3406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28034" name="Rectangle 2"/>
          <p:cNvSpPr>
            <a:spLocks noGrp="1" noChangeArrowheads="1"/>
          </p:cNvSpPr>
          <p:nvPr>
            <p:ph type="ctrTitle"/>
          </p:nvPr>
        </p:nvSpPr>
        <p:spPr>
          <a:xfrm>
            <a:off x="687388" y="1420813"/>
            <a:ext cx="7772400" cy="1409700"/>
          </a:xfrm>
        </p:spPr>
        <p:txBody>
          <a:bodyPr anchor="ctr"/>
          <a:lstStyle>
            <a:lvl1pPr>
              <a:defRPr>
                <a:solidFill>
                  <a:schemeClr val="tx1"/>
                </a:solidFill>
              </a:defRPr>
            </a:lvl1pPr>
          </a:lstStyle>
          <a:p>
            <a:r>
              <a:rPr lang="en-US"/>
              <a:t>Click to edit Master title style</a:t>
            </a:r>
          </a:p>
        </p:txBody>
      </p:sp>
      <p:sp>
        <p:nvSpPr>
          <p:cNvPr id="428035" name="Rectangle 3"/>
          <p:cNvSpPr>
            <a:spLocks noGrp="1" noChangeArrowheads="1"/>
          </p:cNvSpPr>
          <p:nvPr>
            <p:ph type="subTitle" idx="1"/>
          </p:nvPr>
        </p:nvSpPr>
        <p:spPr>
          <a:xfrm>
            <a:off x="687388" y="3725863"/>
            <a:ext cx="7861300" cy="585787"/>
          </a:xfrm>
        </p:spPr>
        <p:txBody>
          <a:bodyPr/>
          <a:lstStyle>
            <a:lvl1pPr marL="0" indent="0">
              <a:buFont typeface="Wingdings" pitchFamily="2" charset="2"/>
              <a:buNone/>
              <a:defRPr sz="3600"/>
            </a:lvl1pPr>
          </a:lstStyle>
          <a:p>
            <a:r>
              <a:rPr lang="en-US"/>
              <a:t>Click to edit Master subtitle style</a:t>
            </a:r>
          </a:p>
        </p:txBody>
      </p:sp>
      <p:pic>
        <p:nvPicPr>
          <p:cNvPr id="428036" name="Picture 4" descr="WinHec-Logo-Small"/>
          <p:cNvPicPr>
            <a:picLocks noChangeAspect="1" noChangeArrowheads="1"/>
          </p:cNvPicPr>
          <p:nvPr/>
        </p:nvPicPr>
        <p:blipFill>
          <a:blip r:embed="rId2" cstate="print"/>
          <a:srcRect/>
          <a:stretch>
            <a:fillRect/>
          </a:stretch>
        </p:blipFill>
        <p:spPr bwMode="black">
          <a:xfrm>
            <a:off x="7639050" y="6130925"/>
            <a:ext cx="1120775" cy="498475"/>
          </a:xfrm>
          <a:prstGeom prst="rect">
            <a:avLst/>
          </a:prstGeom>
          <a:noFill/>
        </p:spPr>
      </p:pic>
    </p:spTree>
  </p:cSld>
  <p:clrMapOvr>
    <a:masterClrMapping/>
  </p:clrMapOvr>
  <p:transition>
    <p:fade/>
  </p:transition>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20813"/>
            <a:ext cx="4117975"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1375" y="1420813"/>
            <a:ext cx="4117975" cy="221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20813"/>
            <a:ext cx="4117975" cy="2178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1375" y="1420813"/>
            <a:ext cx="4117975" cy="2178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7025" y="228600"/>
            <a:ext cx="2097088" cy="33702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6143625" cy="33702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image" Target="../media/image7.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3.png"/><Relationship Id="rId2" Type="http://schemas.openxmlformats.org/officeDocument/2006/relationships/slideLayout" Target="../slideLayouts/slideLayout13.xml"/><Relationship Id="rId16" Type="http://schemas.openxmlformats.org/officeDocument/2006/relationships/image" Target="../media/image6.jpe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19"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image" Target="../media/image1.jpeg"/><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17" Type="http://schemas.openxmlformats.org/officeDocument/2006/relationships/image" Target="../media/image5.png"/><Relationship Id="rId2" Type="http://schemas.openxmlformats.org/officeDocument/2006/relationships/slideLayout" Target="../slideLayouts/slideLayout27.xml"/><Relationship Id="rId16" Type="http://schemas.openxmlformats.org/officeDocument/2006/relationships/image" Target="../media/image4.png"/><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image" Target="../media/image3.png"/><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image" Target="../media/image6.jpeg"/><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theme" Target="../theme/theme4.xml"/><Relationship Id="rId2" Type="http://schemas.openxmlformats.org/officeDocument/2006/relationships/slideLayout" Target="../slideLayouts/slideLayout38.xml"/><Relationship Id="rId16" Type="http://schemas.openxmlformats.org/officeDocument/2006/relationships/image" Target="../media/image4.png"/><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7.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bwMode="auto">
          <a:xfrm>
            <a:off x="381000" y="228600"/>
            <a:ext cx="8437563" cy="641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Title Slide</a:t>
            </a:r>
          </a:p>
        </p:txBody>
      </p:sp>
      <p:sp>
        <p:nvSpPr>
          <p:cNvPr id="202755" name="Rectangle 3"/>
          <p:cNvSpPr>
            <a:spLocks noGrp="1" noChangeArrowheads="1"/>
          </p:cNvSpPr>
          <p:nvPr>
            <p:ph type="body" idx="1"/>
          </p:nvPr>
        </p:nvSpPr>
        <p:spPr bwMode="auto">
          <a:xfrm>
            <a:off x="381000" y="1420813"/>
            <a:ext cx="8388350" cy="22145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202756" name="Picture 4" descr="Future_logo"/>
          <p:cNvPicPr>
            <a:picLocks noChangeAspect="1" noChangeArrowheads="1"/>
          </p:cNvPicPr>
          <p:nvPr/>
        </p:nvPicPr>
        <p:blipFill>
          <a:blip r:embed="rId14" cstate="print"/>
          <a:srcRect/>
          <a:stretch>
            <a:fillRect/>
          </a:stretch>
        </p:blipFill>
        <p:spPr bwMode="auto">
          <a:xfrm>
            <a:off x="9412288" y="549275"/>
            <a:ext cx="1431925" cy="373063"/>
          </a:xfrm>
          <a:prstGeom prst="rect">
            <a:avLst/>
          </a:prstGeom>
          <a:noFill/>
        </p:spPr>
      </p:pic>
      <p:pic>
        <p:nvPicPr>
          <p:cNvPr id="202758" name="Picture 6" descr="WinHec-Logo-Small"/>
          <p:cNvPicPr>
            <a:picLocks noChangeAspect="1" noChangeArrowheads="1"/>
          </p:cNvPicPr>
          <p:nvPr/>
        </p:nvPicPr>
        <p:blipFill>
          <a:blip r:embed="rId15" cstate="print"/>
          <a:srcRect/>
          <a:stretch>
            <a:fillRect/>
          </a:stretch>
        </p:blipFill>
        <p:spPr bwMode="black">
          <a:xfrm>
            <a:off x="7639050" y="6130925"/>
            <a:ext cx="1120775" cy="498475"/>
          </a:xfrm>
          <a:prstGeom prst="rect">
            <a:avLst/>
          </a:prstGeom>
          <a:noFill/>
        </p:spPr>
      </p:pic>
    </p:spTree>
  </p:cSld>
  <p:clrMap bg1="dk2" tx1="lt1" bg2="dk1"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ransition>
    <p:fade/>
  </p:transition>
  <p:timing>
    <p:tnLst>
      <p:par>
        <p:cTn id="1" dur="indefinite" restart="never" nodeType="tmRoot"/>
      </p:par>
    </p:tnLst>
  </p:timing>
  <p:txStyles>
    <p:titleStyle>
      <a:lvl1pPr algn="l" rtl="0" fontAlgn="base">
        <a:lnSpc>
          <a:spcPct val="90000"/>
        </a:lnSpc>
        <a:spcBef>
          <a:spcPct val="0"/>
        </a:spcBef>
        <a:spcAft>
          <a:spcPct val="0"/>
        </a:spcAft>
        <a:defRPr sz="4000" b="1">
          <a:solidFill>
            <a:schemeClr val="tx2"/>
          </a:solidFill>
          <a:effectLst>
            <a:outerShdw blurRad="38100" dist="38100" dir="2700000" algn="tl">
              <a:srgbClr val="000000"/>
            </a:outerShdw>
          </a:effectLst>
          <a:latin typeface="+mj-lt"/>
          <a:ea typeface="+mj-ea"/>
          <a:cs typeface="+mj-cs"/>
        </a:defRPr>
      </a:lvl1pPr>
      <a:lvl2pPr algn="l" rtl="0" fontAlgn="base">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2pPr>
      <a:lvl3pPr algn="l" rtl="0" fontAlgn="base">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3pPr>
      <a:lvl4pPr algn="l" rtl="0" fontAlgn="base">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4pPr>
      <a:lvl5pPr algn="l" rtl="0" fontAlgn="base">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5pPr>
      <a:lvl6pPr marL="457200" algn="l" rtl="0" fontAlgn="base">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6pPr>
      <a:lvl7pPr marL="914400" algn="l" rtl="0" fontAlgn="base">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7pPr>
      <a:lvl8pPr marL="1371600" algn="l" rtl="0" fontAlgn="base">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8pPr>
      <a:lvl9pPr marL="1828800" algn="l" rtl="0" fontAlgn="base">
        <a:lnSpc>
          <a:spcPct val="90000"/>
        </a:lnSpc>
        <a:spcBef>
          <a:spcPct val="0"/>
        </a:spcBef>
        <a:spcAft>
          <a:spcPct val="0"/>
        </a:spcAft>
        <a:defRPr sz="4000" b="1">
          <a:solidFill>
            <a:schemeClr val="tx2"/>
          </a:solidFill>
          <a:effectLst>
            <a:outerShdw blurRad="38100" dist="38100" dir="2700000" algn="tl">
              <a:srgbClr val="000000"/>
            </a:outerShdw>
          </a:effectLst>
          <a:latin typeface="Arial" charset="0"/>
        </a:defRPr>
      </a:lvl9pPr>
    </p:titleStyle>
    <p:bodyStyle>
      <a:lvl1pPr marL="571500" indent="-571500" algn="l" rtl="0" fontAlgn="base">
        <a:lnSpc>
          <a:spcPct val="90000"/>
        </a:lnSpc>
        <a:spcBef>
          <a:spcPct val="30000"/>
        </a:spcBef>
        <a:spcAft>
          <a:spcPct val="0"/>
        </a:spcAft>
        <a:buClr>
          <a:schemeClr val="tx2"/>
        </a:buClr>
        <a:buSzPct val="95000"/>
        <a:buFont typeface="Wingdings" pitchFamily="2" charset="2"/>
        <a:buBlip>
          <a:blip r:embed="rId16"/>
        </a:buBlip>
        <a:defRPr sz="3200">
          <a:solidFill>
            <a:schemeClr val="tx1"/>
          </a:solidFill>
          <a:effectLst>
            <a:outerShdw blurRad="38100" dist="38100" dir="2700000" algn="tl">
              <a:srgbClr val="000000"/>
            </a:outerShdw>
          </a:effectLst>
          <a:latin typeface="+mn-lt"/>
          <a:ea typeface="+mn-ea"/>
          <a:cs typeface="+mn-cs"/>
        </a:defRPr>
      </a:lvl1pPr>
      <a:lvl2pPr marL="1028700" indent="-455613" algn="l" rtl="0" fontAlgn="base">
        <a:lnSpc>
          <a:spcPct val="90000"/>
        </a:lnSpc>
        <a:spcBef>
          <a:spcPct val="30000"/>
        </a:spcBef>
        <a:spcAft>
          <a:spcPct val="0"/>
        </a:spcAft>
        <a:buClr>
          <a:schemeClr val="tx2"/>
        </a:buClr>
        <a:buSzPct val="95000"/>
        <a:buFont typeface="Wingdings" pitchFamily="2" charset="2"/>
        <a:buBlip>
          <a:blip r:embed="rId17"/>
        </a:buBlip>
        <a:defRPr sz="2800">
          <a:solidFill>
            <a:schemeClr val="tx1"/>
          </a:solidFill>
          <a:effectLst>
            <a:outerShdw blurRad="38100" dist="38100" dir="2700000" algn="tl">
              <a:srgbClr val="000000"/>
            </a:outerShdw>
          </a:effectLst>
          <a:latin typeface="+mn-lt"/>
        </a:defRPr>
      </a:lvl2pPr>
      <a:lvl3pPr marL="1428750" indent="-398463" algn="l" rtl="0" fontAlgn="base">
        <a:lnSpc>
          <a:spcPct val="90000"/>
        </a:lnSpc>
        <a:spcBef>
          <a:spcPct val="30000"/>
        </a:spcBef>
        <a:spcAft>
          <a:spcPct val="0"/>
        </a:spcAft>
        <a:buClr>
          <a:schemeClr val="tx2"/>
        </a:buClr>
        <a:buSzPct val="95000"/>
        <a:buFont typeface="Wingdings" pitchFamily="2" charset="2"/>
        <a:buBlip>
          <a:blip r:embed="rId17"/>
        </a:buBlip>
        <a:defRPr sz="2400">
          <a:solidFill>
            <a:schemeClr val="tx1"/>
          </a:solidFill>
          <a:effectLst>
            <a:outerShdw blurRad="38100" dist="38100" dir="2700000" algn="tl">
              <a:srgbClr val="000000"/>
            </a:outerShdw>
          </a:effectLst>
          <a:latin typeface="+mn-lt"/>
        </a:defRPr>
      </a:lvl3pPr>
      <a:lvl4pPr marL="1828800" indent="-398463"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4pPr>
      <a:lvl5pPr marL="2227263" indent="-396875"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5pPr>
      <a:lvl6pPr marL="2684463" indent="-396875"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6pPr>
      <a:lvl7pPr marL="3141663" indent="-396875"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7pPr>
      <a:lvl8pPr marL="3598863" indent="-396875"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8pPr>
      <a:lvl9pPr marL="4056063" indent="-396875"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6" cstate="print"/>
          <a:srcRect/>
          <a:stretch>
            <a:fillRect/>
          </a:stretch>
        </a:blipFill>
        <a:effectLst/>
      </p:bgPr>
    </p:bg>
    <p:spTree>
      <p:nvGrpSpPr>
        <p:cNvPr id="1" name=""/>
        <p:cNvGrpSpPr/>
        <p:nvPr/>
      </p:nvGrpSpPr>
      <p:grpSpPr>
        <a:xfrm>
          <a:off x="0" y="0"/>
          <a:ext cx="0" cy="0"/>
          <a:chOff x="0" y="0"/>
          <a:chExt cx="0" cy="0"/>
        </a:xfrm>
      </p:grpSpPr>
      <p:sp>
        <p:nvSpPr>
          <p:cNvPr id="390146" name="Rectangle 2"/>
          <p:cNvSpPr>
            <a:spLocks noGrp="1" noChangeArrowheads="1"/>
          </p:cNvSpPr>
          <p:nvPr>
            <p:ph type="title"/>
          </p:nvPr>
        </p:nvSpPr>
        <p:spPr bwMode="auto">
          <a:xfrm>
            <a:off x="381000" y="228600"/>
            <a:ext cx="8393113" cy="750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Title Slide</a:t>
            </a:r>
          </a:p>
        </p:txBody>
      </p:sp>
      <p:sp>
        <p:nvSpPr>
          <p:cNvPr id="390147" name="Rectangle 3"/>
          <p:cNvSpPr>
            <a:spLocks noGrp="1" noChangeArrowheads="1"/>
          </p:cNvSpPr>
          <p:nvPr>
            <p:ph type="body" idx="1"/>
          </p:nvPr>
        </p:nvSpPr>
        <p:spPr bwMode="auto">
          <a:xfrm>
            <a:off x="381000" y="1420813"/>
            <a:ext cx="8388350" cy="2178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390148" name="Picture 4" descr="WinHec-Logo-Small"/>
          <p:cNvPicPr>
            <a:picLocks noChangeAspect="1" noChangeArrowheads="1"/>
          </p:cNvPicPr>
          <p:nvPr/>
        </p:nvPicPr>
        <p:blipFill>
          <a:blip r:embed="rId17" cstate="print"/>
          <a:srcRect/>
          <a:stretch>
            <a:fillRect/>
          </a:stretch>
        </p:blipFill>
        <p:spPr bwMode="black">
          <a:xfrm>
            <a:off x="7639050" y="6130925"/>
            <a:ext cx="1120775" cy="498475"/>
          </a:xfrm>
          <a:prstGeom prst="rect">
            <a:avLst/>
          </a:prstGeom>
          <a:noFill/>
        </p:spPr>
      </p:pic>
    </p:spTree>
  </p:cSld>
  <p:clrMap bg1="dk2" tx1="lt1" bg2="dk1" tx2="lt2" accent1="accent1" accent2="accent2" accent3="accent3" accent4="accent4" accent5="accent5" accent6="accent6" hlink="hlink" folHlink="folHlink"/>
  <p:sldLayoutIdLst>
    <p:sldLayoutId id="2147483652"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98" r:id="rId12"/>
    <p:sldLayoutId id="2147483699" r:id="rId13"/>
    <p:sldLayoutId id="2147483700" r:id="rId14"/>
  </p:sldLayoutIdLst>
  <p:transition>
    <p:fade/>
  </p:transition>
  <p:timing>
    <p:tnLst>
      <p:par>
        <p:cTn id="1" dur="indefinite" restart="never" nodeType="tmRoot"/>
      </p:par>
    </p:tnLst>
  </p:timing>
  <p:txStyles>
    <p:titleStyle>
      <a:lvl1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mj-lt"/>
          <a:ea typeface="+mj-ea"/>
          <a:cs typeface="+mj-cs"/>
        </a:defRPr>
      </a:lvl1pPr>
      <a:lvl2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2pPr>
      <a:lvl3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3pPr>
      <a:lvl4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4pPr>
      <a:lvl5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5pPr>
      <a:lvl6pPr marL="4572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6pPr>
      <a:lvl7pPr marL="9144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7pPr>
      <a:lvl8pPr marL="13716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8pPr>
      <a:lvl9pPr marL="18288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9pPr>
    </p:titleStyle>
    <p:bodyStyle>
      <a:lvl1pPr marL="571500" indent="-571500" algn="l" rtl="0" fontAlgn="base">
        <a:lnSpc>
          <a:spcPct val="90000"/>
        </a:lnSpc>
        <a:spcBef>
          <a:spcPct val="30000"/>
        </a:spcBef>
        <a:spcAft>
          <a:spcPct val="0"/>
        </a:spcAft>
        <a:buClr>
          <a:schemeClr val="tx2"/>
        </a:buClr>
        <a:buSzPct val="95000"/>
        <a:buFont typeface="Wingdings" pitchFamily="2" charset="2"/>
        <a:buBlip>
          <a:blip r:embed="rId18"/>
        </a:buBlip>
        <a:defRPr sz="3200">
          <a:solidFill>
            <a:schemeClr val="tx1"/>
          </a:solidFill>
          <a:effectLst>
            <a:outerShdw blurRad="38100" dist="38100" dir="2700000" algn="tl">
              <a:srgbClr val="000000"/>
            </a:outerShdw>
          </a:effectLst>
          <a:latin typeface="+mn-lt"/>
          <a:ea typeface="+mn-ea"/>
          <a:cs typeface="+mn-cs"/>
        </a:defRPr>
      </a:lvl1pPr>
      <a:lvl2pPr marL="1028700" indent="-455613" algn="l" rtl="0" fontAlgn="base">
        <a:lnSpc>
          <a:spcPct val="90000"/>
        </a:lnSpc>
        <a:spcBef>
          <a:spcPct val="30000"/>
        </a:spcBef>
        <a:spcAft>
          <a:spcPct val="0"/>
        </a:spcAft>
        <a:buClr>
          <a:schemeClr val="tx2"/>
        </a:buClr>
        <a:buSzPct val="95000"/>
        <a:buFont typeface="Wingdings" pitchFamily="2" charset="2"/>
        <a:buBlip>
          <a:blip r:embed="rId19"/>
        </a:buBlip>
        <a:defRPr sz="2800">
          <a:solidFill>
            <a:schemeClr val="tx1"/>
          </a:solidFill>
          <a:effectLst>
            <a:outerShdw blurRad="38100" dist="38100" dir="2700000" algn="tl">
              <a:srgbClr val="000000"/>
            </a:outerShdw>
          </a:effectLst>
          <a:latin typeface="+mn-lt"/>
        </a:defRPr>
      </a:lvl2pPr>
      <a:lvl3pPr marL="1428750" indent="-398463" algn="l" rtl="0" fontAlgn="base">
        <a:lnSpc>
          <a:spcPct val="90000"/>
        </a:lnSpc>
        <a:spcBef>
          <a:spcPct val="30000"/>
        </a:spcBef>
        <a:spcAft>
          <a:spcPct val="0"/>
        </a:spcAft>
        <a:buClr>
          <a:schemeClr val="tx2"/>
        </a:buClr>
        <a:buSzPct val="95000"/>
        <a:buFont typeface="Wingdings" pitchFamily="2" charset="2"/>
        <a:buBlip>
          <a:blip r:embed="rId19"/>
        </a:buBlip>
        <a:defRPr sz="2400">
          <a:solidFill>
            <a:schemeClr val="tx1"/>
          </a:solidFill>
          <a:effectLst>
            <a:outerShdw blurRad="38100" dist="38100" dir="2700000" algn="tl">
              <a:srgbClr val="000000"/>
            </a:outerShdw>
          </a:effectLst>
          <a:latin typeface="+mn-lt"/>
        </a:defRPr>
      </a:lvl3pPr>
      <a:lvl4pPr marL="1770063" indent="-339725" algn="l" rtl="0" fontAlgn="base">
        <a:lnSpc>
          <a:spcPct val="90000"/>
        </a:lnSpc>
        <a:spcBef>
          <a:spcPct val="30000"/>
        </a:spcBef>
        <a:spcAft>
          <a:spcPct val="0"/>
        </a:spcAft>
        <a:buClr>
          <a:schemeClr val="tx2"/>
        </a:buClr>
        <a:buSzPct val="95000"/>
        <a:buFont typeface="Wingdings" pitchFamily="2" charset="2"/>
        <a:buBlip>
          <a:blip r:embed="rId19"/>
        </a:buBlip>
        <a:defRPr sz="2000">
          <a:solidFill>
            <a:schemeClr val="tx1"/>
          </a:solidFill>
          <a:effectLst>
            <a:outerShdw blurRad="38100" dist="38100" dir="2700000" algn="tl">
              <a:srgbClr val="000000"/>
            </a:outerShdw>
          </a:effectLst>
          <a:latin typeface="+mn-lt"/>
        </a:defRPr>
      </a:lvl4pPr>
      <a:lvl5pPr marL="2052638" indent="-280988" algn="l" rtl="0" fontAlgn="base">
        <a:lnSpc>
          <a:spcPct val="90000"/>
        </a:lnSpc>
        <a:spcBef>
          <a:spcPct val="30000"/>
        </a:spcBef>
        <a:spcAft>
          <a:spcPct val="0"/>
        </a:spcAft>
        <a:buClr>
          <a:schemeClr val="tx2"/>
        </a:buClr>
        <a:buSzPct val="95000"/>
        <a:buFont typeface="Wingdings" pitchFamily="2" charset="2"/>
        <a:buBlip>
          <a:blip r:embed="rId19"/>
        </a:buBlip>
        <a:defRPr>
          <a:solidFill>
            <a:schemeClr val="tx1"/>
          </a:solidFill>
          <a:effectLst>
            <a:outerShdw blurRad="38100" dist="38100" dir="2700000" algn="tl">
              <a:srgbClr val="000000"/>
            </a:outerShdw>
          </a:effectLst>
          <a:latin typeface="+mn-lt"/>
        </a:defRPr>
      </a:lvl5pPr>
      <a:lvl6pPr marL="2509838" indent="-280988" algn="l" rtl="0" fontAlgn="base">
        <a:lnSpc>
          <a:spcPct val="90000"/>
        </a:lnSpc>
        <a:spcBef>
          <a:spcPct val="30000"/>
        </a:spcBef>
        <a:spcAft>
          <a:spcPct val="0"/>
        </a:spcAft>
        <a:buClr>
          <a:schemeClr val="tx2"/>
        </a:buClr>
        <a:buSzPct val="95000"/>
        <a:buFont typeface="Wingdings" pitchFamily="2" charset="2"/>
        <a:buBlip>
          <a:blip r:embed="rId19"/>
        </a:buBlip>
        <a:defRPr>
          <a:solidFill>
            <a:schemeClr val="tx1"/>
          </a:solidFill>
          <a:effectLst>
            <a:outerShdw blurRad="38100" dist="38100" dir="2700000" algn="tl">
              <a:srgbClr val="000000"/>
            </a:outerShdw>
          </a:effectLst>
          <a:latin typeface="+mn-lt"/>
        </a:defRPr>
      </a:lvl6pPr>
      <a:lvl7pPr marL="2967038" indent="-280988" algn="l" rtl="0" fontAlgn="base">
        <a:lnSpc>
          <a:spcPct val="90000"/>
        </a:lnSpc>
        <a:spcBef>
          <a:spcPct val="30000"/>
        </a:spcBef>
        <a:spcAft>
          <a:spcPct val="0"/>
        </a:spcAft>
        <a:buClr>
          <a:schemeClr val="tx2"/>
        </a:buClr>
        <a:buSzPct val="95000"/>
        <a:buFont typeface="Wingdings" pitchFamily="2" charset="2"/>
        <a:buBlip>
          <a:blip r:embed="rId19"/>
        </a:buBlip>
        <a:defRPr>
          <a:solidFill>
            <a:schemeClr val="tx1"/>
          </a:solidFill>
          <a:effectLst>
            <a:outerShdw blurRad="38100" dist="38100" dir="2700000" algn="tl">
              <a:srgbClr val="000000"/>
            </a:outerShdw>
          </a:effectLst>
          <a:latin typeface="+mn-lt"/>
        </a:defRPr>
      </a:lvl7pPr>
      <a:lvl8pPr marL="3424238" indent="-280988" algn="l" rtl="0" fontAlgn="base">
        <a:lnSpc>
          <a:spcPct val="90000"/>
        </a:lnSpc>
        <a:spcBef>
          <a:spcPct val="30000"/>
        </a:spcBef>
        <a:spcAft>
          <a:spcPct val="0"/>
        </a:spcAft>
        <a:buClr>
          <a:schemeClr val="tx2"/>
        </a:buClr>
        <a:buSzPct val="95000"/>
        <a:buFont typeface="Wingdings" pitchFamily="2" charset="2"/>
        <a:buBlip>
          <a:blip r:embed="rId19"/>
        </a:buBlip>
        <a:defRPr>
          <a:solidFill>
            <a:schemeClr val="tx1"/>
          </a:solidFill>
          <a:effectLst>
            <a:outerShdw blurRad="38100" dist="38100" dir="2700000" algn="tl">
              <a:srgbClr val="000000"/>
            </a:outerShdw>
          </a:effectLst>
          <a:latin typeface="+mn-lt"/>
        </a:defRPr>
      </a:lvl8pPr>
      <a:lvl9pPr marL="3881438" indent="-280988" algn="l" rtl="0" fontAlgn="base">
        <a:lnSpc>
          <a:spcPct val="90000"/>
        </a:lnSpc>
        <a:spcBef>
          <a:spcPct val="30000"/>
        </a:spcBef>
        <a:spcAft>
          <a:spcPct val="0"/>
        </a:spcAft>
        <a:buClr>
          <a:schemeClr val="tx2"/>
        </a:buClr>
        <a:buSzPct val="95000"/>
        <a:buFont typeface="Wingdings" pitchFamily="2" charset="2"/>
        <a:buBlip>
          <a:blip r:embed="rId19"/>
        </a:buBlip>
        <a:defRPr>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94242" name="Rectangle 2"/>
          <p:cNvSpPr>
            <a:spLocks noGrp="1" noChangeArrowheads="1"/>
          </p:cNvSpPr>
          <p:nvPr>
            <p:ph type="title"/>
          </p:nvPr>
        </p:nvSpPr>
        <p:spPr bwMode="auto">
          <a:xfrm>
            <a:off x="381000" y="228600"/>
            <a:ext cx="8437563" cy="750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Title Slide</a:t>
            </a:r>
          </a:p>
        </p:txBody>
      </p:sp>
      <p:sp>
        <p:nvSpPr>
          <p:cNvPr id="394243" name="Rectangle 3"/>
          <p:cNvSpPr>
            <a:spLocks noGrp="1" noChangeArrowheads="1"/>
          </p:cNvSpPr>
          <p:nvPr>
            <p:ph type="body" idx="1"/>
          </p:nvPr>
        </p:nvSpPr>
        <p:spPr bwMode="auto">
          <a:xfrm>
            <a:off x="381000" y="1420813"/>
            <a:ext cx="8388350" cy="22145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394244" name="Picture 4" descr="Future_logo"/>
          <p:cNvPicPr>
            <a:picLocks noChangeAspect="1" noChangeArrowheads="1"/>
          </p:cNvPicPr>
          <p:nvPr/>
        </p:nvPicPr>
        <p:blipFill>
          <a:blip r:embed="rId14" cstate="print"/>
          <a:srcRect/>
          <a:stretch>
            <a:fillRect/>
          </a:stretch>
        </p:blipFill>
        <p:spPr bwMode="auto">
          <a:xfrm>
            <a:off x="7507288" y="185738"/>
            <a:ext cx="1431925" cy="373062"/>
          </a:xfrm>
          <a:prstGeom prst="rect">
            <a:avLst/>
          </a:prstGeom>
          <a:noFill/>
        </p:spPr>
      </p:pic>
      <p:pic>
        <p:nvPicPr>
          <p:cNvPr id="394245" name="Picture 5" descr="WinHec-Logo-Small"/>
          <p:cNvPicPr>
            <a:picLocks noChangeAspect="1" noChangeArrowheads="1"/>
          </p:cNvPicPr>
          <p:nvPr/>
        </p:nvPicPr>
        <p:blipFill>
          <a:blip r:embed="rId15" cstate="print"/>
          <a:srcRect/>
          <a:stretch>
            <a:fillRect/>
          </a:stretch>
        </p:blipFill>
        <p:spPr bwMode="black">
          <a:xfrm>
            <a:off x="7639050" y="6130925"/>
            <a:ext cx="1120775" cy="498475"/>
          </a:xfrm>
          <a:prstGeom prst="rect">
            <a:avLst/>
          </a:prstGeom>
          <a:noFill/>
        </p:spPr>
      </p:pic>
    </p:spTree>
  </p:cSld>
  <p:clrMap bg1="dk2" tx1="lt1" bg2="dk1"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ransition>
    <p:fade/>
  </p:transition>
  <p:timing>
    <p:tnLst>
      <p:par>
        <p:cTn id="1" dur="indefinite" restart="never" nodeType="tmRoot"/>
      </p:par>
    </p:tnLst>
  </p:timing>
  <p:txStyles>
    <p:titleStyle>
      <a:lvl1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mj-lt"/>
          <a:ea typeface="+mj-ea"/>
          <a:cs typeface="+mj-cs"/>
        </a:defRPr>
      </a:lvl1pPr>
      <a:lvl2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2pPr>
      <a:lvl3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3pPr>
      <a:lvl4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4pPr>
      <a:lvl5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5pPr>
      <a:lvl6pPr marL="4572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6pPr>
      <a:lvl7pPr marL="9144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7pPr>
      <a:lvl8pPr marL="13716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8pPr>
      <a:lvl9pPr marL="18288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defRPr>
      </a:lvl9pPr>
    </p:titleStyle>
    <p:bodyStyle>
      <a:lvl1pPr marL="571500" indent="-571500" algn="l" rtl="0" fontAlgn="base">
        <a:lnSpc>
          <a:spcPct val="90000"/>
        </a:lnSpc>
        <a:spcBef>
          <a:spcPct val="30000"/>
        </a:spcBef>
        <a:spcAft>
          <a:spcPct val="0"/>
        </a:spcAft>
        <a:buClr>
          <a:schemeClr val="tx2"/>
        </a:buClr>
        <a:buSzPct val="95000"/>
        <a:buFont typeface="Wingdings" pitchFamily="2" charset="2"/>
        <a:buBlip>
          <a:blip r:embed="rId16"/>
        </a:buBlip>
        <a:defRPr sz="3200">
          <a:solidFill>
            <a:schemeClr val="tx1"/>
          </a:solidFill>
          <a:effectLst>
            <a:outerShdw blurRad="38100" dist="38100" dir="2700000" algn="tl">
              <a:srgbClr val="000000"/>
            </a:outerShdw>
          </a:effectLst>
          <a:latin typeface="+mn-lt"/>
          <a:ea typeface="+mn-ea"/>
          <a:cs typeface="+mn-cs"/>
        </a:defRPr>
      </a:lvl1pPr>
      <a:lvl2pPr marL="1028700" indent="-455613" algn="l" rtl="0" fontAlgn="base">
        <a:lnSpc>
          <a:spcPct val="90000"/>
        </a:lnSpc>
        <a:spcBef>
          <a:spcPct val="30000"/>
        </a:spcBef>
        <a:spcAft>
          <a:spcPct val="0"/>
        </a:spcAft>
        <a:buClr>
          <a:schemeClr val="tx2"/>
        </a:buClr>
        <a:buSzPct val="95000"/>
        <a:buFont typeface="Wingdings" pitchFamily="2" charset="2"/>
        <a:buBlip>
          <a:blip r:embed="rId17"/>
        </a:buBlip>
        <a:defRPr sz="2800">
          <a:solidFill>
            <a:schemeClr val="tx1"/>
          </a:solidFill>
          <a:effectLst>
            <a:outerShdw blurRad="38100" dist="38100" dir="2700000" algn="tl">
              <a:srgbClr val="000000"/>
            </a:outerShdw>
          </a:effectLst>
          <a:latin typeface="+mn-lt"/>
        </a:defRPr>
      </a:lvl2pPr>
      <a:lvl3pPr marL="1428750" indent="-398463" algn="l" rtl="0" fontAlgn="base">
        <a:lnSpc>
          <a:spcPct val="90000"/>
        </a:lnSpc>
        <a:spcBef>
          <a:spcPct val="30000"/>
        </a:spcBef>
        <a:spcAft>
          <a:spcPct val="0"/>
        </a:spcAft>
        <a:buClr>
          <a:schemeClr val="tx2"/>
        </a:buClr>
        <a:buSzPct val="95000"/>
        <a:buFont typeface="Wingdings" pitchFamily="2" charset="2"/>
        <a:buBlip>
          <a:blip r:embed="rId17"/>
        </a:buBlip>
        <a:defRPr sz="2400">
          <a:solidFill>
            <a:schemeClr val="tx1"/>
          </a:solidFill>
          <a:effectLst>
            <a:outerShdw blurRad="38100" dist="38100" dir="2700000" algn="tl">
              <a:srgbClr val="000000"/>
            </a:outerShdw>
          </a:effectLst>
          <a:latin typeface="+mn-lt"/>
        </a:defRPr>
      </a:lvl3pPr>
      <a:lvl4pPr marL="1770063" indent="-339725"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4pPr>
      <a:lvl5pPr marL="2052638" indent="-280988"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5pPr>
      <a:lvl6pPr marL="2509838" indent="-280988"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6pPr>
      <a:lvl7pPr marL="2967038" indent="-280988"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7pPr>
      <a:lvl8pPr marL="3424238" indent="-280988"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8pPr>
      <a:lvl9pPr marL="3881438" indent="-280988" algn="l" rtl="0" fontAlgn="base">
        <a:lnSpc>
          <a:spcPct val="90000"/>
        </a:lnSpc>
        <a:spcBef>
          <a:spcPct val="30000"/>
        </a:spcBef>
        <a:spcAft>
          <a:spcPct val="0"/>
        </a:spcAft>
        <a:buClr>
          <a:schemeClr val="tx2"/>
        </a:buClr>
        <a:buSzPct val="95000"/>
        <a:buFont typeface="Wingdings" pitchFamily="2" charset="2"/>
        <a:buBlip>
          <a:blip r:embed="rId17"/>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bwMode="auto">
          <a:xfrm>
            <a:off x="381000" y="228600"/>
            <a:ext cx="8393113" cy="750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Title Slide</a:t>
            </a:r>
          </a:p>
        </p:txBody>
      </p:sp>
      <p:sp>
        <p:nvSpPr>
          <p:cNvPr id="427011" name="Rectangle 3"/>
          <p:cNvSpPr>
            <a:spLocks noGrp="1" noChangeArrowheads="1"/>
          </p:cNvSpPr>
          <p:nvPr>
            <p:ph type="body" idx="1"/>
          </p:nvPr>
        </p:nvSpPr>
        <p:spPr bwMode="auto">
          <a:xfrm>
            <a:off x="381000" y="1420813"/>
            <a:ext cx="8388350" cy="2178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427012" name="Picture 4" descr="WinHec-Logo-Small"/>
          <p:cNvPicPr>
            <a:picLocks noChangeAspect="1" noChangeArrowheads="1"/>
          </p:cNvPicPr>
          <p:nvPr/>
        </p:nvPicPr>
        <p:blipFill>
          <a:blip r:embed="rId14" cstate="print"/>
          <a:srcRect/>
          <a:stretch>
            <a:fillRect/>
          </a:stretch>
        </p:blipFill>
        <p:spPr bwMode="black">
          <a:xfrm>
            <a:off x="7639050" y="6130925"/>
            <a:ext cx="1120775" cy="498475"/>
          </a:xfrm>
          <a:prstGeom prst="rect">
            <a:avLst/>
          </a:prstGeom>
          <a:noFill/>
        </p:spPr>
      </p:pic>
    </p:spTree>
  </p:cSld>
  <p:clrMap bg1="dk2" tx1="lt1" bg2="dk1" tx2="lt2" accent1="accent1" accent2="accent2" accent3="accent3" accent4="accent4" accent5="accent5" accent6="accent6" hlink="hlink" folHlink="folHlink"/>
  <p:sldLayoutIdLst>
    <p:sldLayoutId id="2147483655"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ransition>
    <p:fade/>
  </p:transition>
  <p:timing>
    <p:tnLst>
      <p:par>
        <p:cTn id="1" dur="indefinite" restart="never" nodeType="tmRoot"/>
      </p:par>
    </p:tnLst>
  </p:timing>
  <p:txStyles>
    <p:titleStyle>
      <a:lvl1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mj-lt"/>
          <a:ea typeface="+mj-ea"/>
          <a:cs typeface="+mj-cs"/>
        </a:defRPr>
      </a:lvl1pPr>
      <a:lvl2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cs typeface="Arial" charset="0"/>
        </a:defRPr>
      </a:lvl2pPr>
      <a:lvl3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cs typeface="Arial" charset="0"/>
        </a:defRPr>
      </a:lvl3pPr>
      <a:lvl4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cs typeface="Arial" charset="0"/>
        </a:defRPr>
      </a:lvl4pPr>
      <a:lvl5pPr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cs typeface="Arial" charset="0"/>
        </a:defRPr>
      </a:lvl5pPr>
      <a:lvl6pPr marL="4572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cs typeface="Arial" charset="0"/>
        </a:defRPr>
      </a:lvl6pPr>
      <a:lvl7pPr marL="9144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cs typeface="Arial" charset="0"/>
        </a:defRPr>
      </a:lvl7pPr>
      <a:lvl8pPr marL="13716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cs typeface="Arial" charset="0"/>
        </a:defRPr>
      </a:lvl8pPr>
      <a:lvl9pPr marL="1828800" algn="l" rtl="0" fontAlgn="base">
        <a:lnSpc>
          <a:spcPct val="90000"/>
        </a:lnSpc>
        <a:spcBef>
          <a:spcPct val="30000"/>
        </a:spcBef>
        <a:spcAft>
          <a:spcPct val="0"/>
        </a:spcAft>
        <a:defRPr sz="4800" b="1">
          <a:solidFill>
            <a:schemeClr val="tx2"/>
          </a:solidFill>
          <a:effectLst>
            <a:outerShdw blurRad="38100" dist="38100" dir="2700000" algn="tl">
              <a:srgbClr val="000000"/>
            </a:outerShdw>
          </a:effectLst>
          <a:latin typeface="Arial" charset="0"/>
          <a:cs typeface="Arial" charset="0"/>
        </a:defRPr>
      </a:lvl9pPr>
    </p:titleStyle>
    <p:bodyStyle>
      <a:lvl1pPr marL="571500" indent="-571500" algn="l" rtl="0" fontAlgn="base">
        <a:lnSpc>
          <a:spcPct val="90000"/>
        </a:lnSpc>
        <a:spcBef>
          <a:spcPct val="30000"/>
        </a:spcBef>
        <a:spcAft>
          <a:spcPct val="0"/>
        </a:spcAft>
        <a:buClr>
          <a:schemeClr val="tx2"/>
        </a:buClr>
        <a:buSzPct val="95000"/>
        <a:buFont typeface="Wingdings" pitchFamily="2" charset="2"/>
        <a:buBlip>
          <a:blip r:embed="rId15"/>
        </a:buBlip>
        <a:defRPr sz="3200">
          <a:solidFill>
            <a:schemeClr val="tx1"/>
          </a:solidFill>
          <a:effectLst>
            <a:outerShdw blurRad="38100" dist="38100" dir="2700000" algn="tl">
              <a:srgbClr val="000000"/>
            </a:outerShdw>
          </a:effectLst>
          <a:latin typeface="+mn-lt"/>
          <a:ea typeface="+mn-ea"/>
          <a:cs typeface="+mn-cs"/>
        </a:defRPr>
      </a:lvl1pPr>
      <a:lvl2pPr marL="1028700" indent="-455613" algn="l" rtl="0" fontAlgn="base">
        <a:lnSpc>
          <a:spcPct val="90000"/>
        </a:lnSpc>
        <a:spcBef>
          <a:spcPct val="30000"/>
        </a:spcBef>
        <a:spcAft>
          <a:spcPct val="0"/>
        </a:spcAft>
        <a:buClr>
          <a:schemeClr val="tx2"/>
        </a:buClr>
        <a:buSzPct val="95000"/>
        <a:buFont typeface="Wingdings" pitchFamily="2" charset="2"/>
        <a:buBlip>
          <a:blip r:embed="rId16"/>
        </a:buBlip>
        <a:defRPr sz="2800">
          <a:solidFill>
            <a:schemeClr val="tx1"/>
          </a:solidFill>
          <a:effectLst>
            <a:outerShdw blurRad="38100" dist="38100" dir="2700000" algn="tl">
              <a:srgbClr val="000000"/>
            </a:outerShdw>
          </a:effectLst>
          <a:latin typeface="+mn-lt"/>
          <a:cs typeface="+mn-cs"/>
        </a:defRPr>
      </a:lvl2pPr>
      <a:lvl3pPr marL="1428750" indent="-398463" algn="l" rtl="0" fontAlgn="base">
        <a:lnSpc>
          <a:spcPct val="90000"/>
        </a:lnSpc>
        <a:spcBef>
          <a:spcPct val="30000"/>
        </a:spcBef>
        <a:spcAft>
          <a:spcPct val="0"/>
        </a:spcAft>
        <a:buClr>
          <a:schemeClr val="tx2"/>
        </a:buClr>
        <a:buSzPct val="95000"/>
        <a:buFont typeface="Wingdings" pitchFamily="2" charset="2"/>
        <a:buBlip>
          <a:blip r:embed="rId16"/>
        </a:buBlip>
        <a:defRPr sz="2400">
          <a:solidFill>
            <a:schemeClr val="tx1"/>
          </a:solidFill>
          <a:effectLst>
            <a:outerShdw blurRad="38100" dist="38100" dir="2700000" algn="tl">
              <a:srgbClr val="000000"/>
            </a:outerShdw>
          </a:effectLst>
          <a:latin typeface="+mn-lt"/>
          <a:cs typeface="+mn-cs"/>
        </a:defRPr>
      </a:lvl3pPr>
      <a:lvl4pPr marL="1770063" indent="-339725" algn="l" rtl="0" fontAlgn="base">
        <a:lnSpc>
          <a:spcPct val="90000"/>
        </a:lnSpc>
        <a:spcBef>
          <a:spcPct val="30000"/>
        </a:spcBef>
        <a:spcAft>
          <a:spcPct val="0"/>
        </a:spcAft>
        <a:buClr>
          <a:schemeClr val="tx2"/>
        </a:buClr>
        <a:buSzPct val="95000"/>
        <a:buFont typeface="Wingdings" pitchFamily="2" charset="2"/>
        <a:buBlip>
          <a:blip r:embed="rId16"/>
        </a:buBlip>
        <a:defRPr sz="2000">
          <a:solidFill>
            <a:schemeClr val="tx1"/>
          </a:solidFill>
          <a:effectLst>
            <a:outerShdw blurRad="38100" dist="38100" dir="2700000" algn="tl">
              <a:srgbClr val="000000"/>
            </a:outerShdw>
          </a:effectLst>
          <a:latin typeface="+mn-lt"/>
          <a:cs typeface="+mn-cs"/>
        </a:defRPr>
      </a:lvl4pPr>
      <a:lvl5pPr marL="2052638" indent="-280988" algn="l" rtl="0" fontAlgn="base">
        <a:lnSpc>
          <a:spcPct val="90000"/>
        </a:lnSpc>
        <a:spcBef>
          <a:spcPct val="30000"/>
        </a:spcBef>
        <a:spcAft>
          <a:spcPct val="0"/>
        </a:spcAft>
        <a:buClr>
          <a:schemeClr val="tx2"/>
        </a:buClr>
        <a:buSzPct val="95000"/>
        <a:buFont typeface="Wingdings" pitchFamily="2" charset="2"/>
        <a:buBlip>
          <a:blip r:embed="rId16"/>
        </a:buBlip>
        <a:defRPr>
          <a:solidFill>
            <a:schemeClr val="tx1"/>
          </a:solidFill>
          <a:effectLst>
            <a:outerShdw blurRad="38100" dist="38100" dir="2700000" algn="tl">
              <a:srgbClr val="000000"/>
            </a:outerShdw>
          </a:effectLst>
          <a:latin typeface="+mn-lt"/>
          <a:cs typeface="+mn-cs"/>
        </a:defRPr>
      </a:lvl5pPr>
      <a:lvl6pPr marL="2509838" indent="-280988" algn="l" rtl="0" fontAlgn="base">
        <a:lnSpc>
          <a:spcPct val="90000"/>
        </a:lnSpc>
        <a:spcBef>
          <a:spcPct val="30000"/>
        </a:spcBef>
        <a:spcAft>
          <a:spcPct val="0"/>
        </a:spcAft>
        <a:buClr>
          <a:schemeClr val="tx2"/>
        </a:buClr>
        <a:buSzPct val="95000"/>
        <a:buFont typeface="Wingdings" pitchFamily="2" charset="2"/>
        <a:buBlip>
          <a:blip r:embed="rId16"/>
        </a:buBlip>
        <a:defRPr>
          <a:solidFill>
            <a:schemeClr val="tx1"/>
          </a:solidFill>
          <a:effectLst>
            <a:outerShdw blurRad="38100" dist="38100" dir="2700000" algn="tl">
              <a:srgbClr val="000000"/>
            </a:outerShdw>
          </a:effectLst>
          <a:latin typeface="+mn-lt"/>
          <a:cs typeface="+mn-cs"/>
        </a:defRPr>
      </a:lvl6pPr>
      <a:lvl7pPr marL="2967038" indent="-280988" algn="l" rtl="0" fontAlgn="base">
        <a:lnSpc>
          <a:spcPct val="90000"/>
        </a:lnSpc>
        <a:spcBef>
          <a:spcPct val="30000"/>
        </a:spcBef>
        <a:spcAft>
          <a:spcPct val="0"/>
        </a:spcAft>
        <a:buClr>
          <a:schemeClr val="tx2"/>
        </a:buClr>
        <a:buSzPct val="95000"/>
        <a:buFont typeface="Wingdings" pitchFamily="2" charset="2"/>
        <a:buBlip>
          <a:blip r:embed="rId16"/>
        </a:buBlip>
        <a:defRPr>
          <a:solidFill>
            <a:schemeClr val="tx1"/>
          </a:solidFill>
          <a:effectLst>
            <a:outerShdw blurRad="38100" dist="38100" dir="2700000" algn="tl">
              <a:srgbClr val="000000"/>
            </a:outerShdw>
          </a:effectLst>
          <a:latin typeface="+mn-lt"/>
          <a:cs typeface="+mn-cs"/>
        </a:defRPr>
      </a:lvl7pPr>
      <a:lvl8pPr marL="3424238" indent="-280988" algn="l" rtl="0" fontAlgn="base">
        <a:lnSpc>
          <a:spcPct val="90000"/>
        </a:lnSpc>
        <a:spcBef>
          <a:spcPct val="30000"/>
        </a:spcBef>
        <a:spcAft>
          <a:spcPct val="0"/>
        </a:spcAft>
        <a:buClr>
          <a:schemeClr val="tx2"/>
        </a:buClr>
        <a:buSzPct val="95000"/>
        <a:buFont typeface="Wingdings" pitchFamily="2" charset="2"/>
        <a:buBlip>
          <a:blip r:embed="rId16"/>
        </a:buBlip>
        <a:defRPr>
          <a:solidFill>
            <a:schemeClr val="tx1"/>
          </a:solidFill>
          <a:effectLst>
            <a:outerShdw blurRad="38100" dist="38100" dir="2700000" algn="tl">
              <a:srgbClr val="000000"/>
            </a:outerShdw>
          </a:effectLst>
          <a:latin typeface="+mn-lt"/>
          <a:cs typeface="+mn-cs"/>
        </a:defRPr>
      </a:lvl8pPr>
      <a:lvl9pPr marL="3881438" indent="-280988" algn="l" rtl="0" fontAlgn="base">
        <a:lnSpc>
          <a:spcPct val="90000"/>
        </a:lnSpc>
        <a:spcBef>
          <a:spcPct val="30000"/>
        </a:spcBef>
        <a:spcAft>
          <a:spcPct val="0"/>
        </a:spcAft>
        <a:buClr>
          <a:schemeClr val="tx2"/>
        </a:buClr>
        <a:buSzPct val="95000"/>
        <a:buFont typeface="Wingdings" pitchFamily="2" charset="2"/>
        <a:buBlip>
          <a:blip r:embed="rId16"/>
        </a:buBlip>
        <a:defRPr>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7.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15.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xml"/><Relationship Id="rId1" Type="http://schemas.openxmlformats.org/officeDocument/2006/relationships/slideLayout" Target="../slideLayouts/slideLayout23.xml"/><Relationship Id="rId4" Type="http://schemas.openxmlformats.org/officeDocument/2006/relationships/image" Target="../media/image10.emf"/></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hyperlink" Target="http://www.intel.com/technology/computing/vptech/" TargetMode="External"/><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hyperlink" Target="http://www.intel.com/technology/computing/vptech/" TargetMode="External"/><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81" name="Rectangle 5"/>
          <p:cNvSpPr>
            <a:spLocks noGrp="1" noChangeArrowheads="1"/>
          </p:cNvSpPr>
          <p:nvPr>
            <p:ph type="ctrTitle"/>
          </p:nvPr>
        </p:nvSpPr>
        <p:spPr>
          <a:xfrm>
            <a:off x="687388" y="1530350"/>
            <a:ext cx="7772400" cy="1190625"/>
          </a:xfrm>
        </p:spPr>
        <p:txBody>
          <a:bodyPr/>
          <a:lstStyle/>
          <a:p>
            <a:r>
              <a:rPr lang="en-US" altLang="ja-JP">
                <a:ea typeface="MS PGothic" pitchFamily="34" charset="-128"/>
              </a:rPr>
              <a:t>Intel Virtualization Technology:</a:t>
            </a:r>
            <a:br>
              <a:rPr lang="en-US" altLang="ja-JP">
                <a:ea typeface="MS PGothic" pitchFamily="34" charset="-128"/>
              </a:rPr>
            </a:br>
            <a:r>
              <a:rPr lang="en-US" altLang="ja-JP">
                <a:ea typeface="MS PGothic" pitchFamily="34" charset="-128"/>
              </a:rPr>
              <a:t>Strategy And Evolution</a:t>
            </a:r>
            <a:endParaRPr lang="en-US"/>
          </a:p>
        </p:txBody>
      </p:sp>
      <p:sp>
        <p:nvSpPr>
          <p:cNvPr id="254982" name="Rectangle 6"/>
          <p:cNvSpPr>
            <a:spLocks noGrp="1" noChangeArrowheads="1"/>
          </p:cNvSpPr>
          <p:nvPr>
            <p:ph type="subTitle" idx="1"/>
          </p:nvPr>
        </p:nvSpPr>
        <p:spPr>
          <a:xfrm>
            <a:off x="687388" y="3429000"/>
            <a:ext cx="7861300" cy="2867025"/>
          </a:xfrm>
        </p:spPr>
        <p:txBody>
          <a:bodyPr/>
          <a:lstStyle/>
          <a:p>
            <a:r>
              <a:rPr lang="en-US"/>
              <a:t>Lorie Wigle</a:t>
            </a:r>
            <a:br>
              <a:rPr lang="en-US"/>
            </a:br>
            <a:r>
              <a:rPr lang="en-US"/>
              <a:t>Director:  Server Marketing</a:t>
            </a:r>
            <a:br>
              <a:rPr lang="en-US"/>
            </a:br>
            <a:r>
              <a:rPr lang="en-US"/>
              <a:t>Digital Enterprise Group</a:t>
            </a:r>
          </a:p>
          <a:p>
            <a:r>
              <a:rPr lang="en-US"/>
              <a:t>Rajesh Sankaran</a:t>
            </a:r>
            <a:br>
              <a:rPr lang="en-US"/>
            </a:br>
            <a:r>
              <a:rPr lang="en-US"/>
              <a:t>Principal Engineer </a:t>
            </a:r>
            <a:br>
              <a:rPr lang="en-US"/>
            </a:br>
            <a:r>
              <a:rPr lang="en-US"/>
              <a:t>Corporate Technology Group</a:t>
            </a:r>
          </a:p>
        </p:txBody>
      </p:sp>
      <p:pic>
        <p:nvPicPr>
          <p:cNvPr id="254980" name="Picture 4" descr="Intel_white"/>
          <p:cNvPicPr>
            <a:picLocks noChangeAspect="1" noChangeArrowheads="1"/>
          </p:cNvPicPr>
          <p:nvPr/>
        </p:nvPicPr>
        <p:blipFill>
          <a:blip r:embed="rId3" cstate="print"/>
          <a:srcRect/>
          <a:stretch>
            <a:fillRect/>
          </a:stretch>
        </p:blipFill>
        <p:spPr bwMode="auto">
          <a:xfrm>
            <a:off x="6559550" y="3429000"/>
            <a:ext cx="2305050" cy="1538288"/>
          </a:xfrm>
          <a:prstGeom prst="rect">
            <a:avLst/>
          </a:prstGeom>
          <a:noFill/>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Rectangle 2"/>
          <p:cNvSpPr>
            <a:spLocks noChangeArrowheads="1"/>
          </p:cNvSpPr>
          <p:nvPr/>
        </p:nvSpPr>
        <p:spPr bwMode="auto">
          <a:xfrm>
            <a:off x="304800" y="76200"/>
            <a:ext cx="8334375" cy="762000"/>
          </a:xfrm>
          <a:prstGeom prst="rect">
            <a:avLst/>
          </a:prstGeom>
          <a:noFill/>
          <a:ln w="9525" algn="ctr">
            <a:noFill/>
            <a:miter lim="800000"/>
            <a:headEnd/>
            <a:tailEnd/>
          </a:ln>
          <a:effectLst/>
        </p:spPr>
        <p:txBody>
          <a:bodyPr lIns="92067" tIns="46034" rIns="92067" bIns="46034"/>
          <a:lstStyle/>
          <a:p>
            <a:pPr eaLnBrk="0" hangingPunct="0"/>
            <a:endParaRPr lang="en-US" sz="3600">
              <a:solidFill>
                <a:srgbClr val="FFCC00"/>
              </a:solidFill>
              <a:effectLst>
                <a:outerShdw blurRad="38100" dist="38100" dir="2700000" algn="tl">
                  <a:srgbClr val="000000"/>
                </a:outerShdw>
              </a:effectLst>
              <a:cs typeface="Arial" charset="0"/>
            </a:endParaRPr>
          </a:p>
        </p:txBody>
      </p:sp>
      <p:sp>
        <p:nvSpPr>
          <p:cNvPr id="415747" name="Text Box 3"/>
          <p:cNvSpPr txBox="1">
            <a:spLocks noChangeArrowheads="1"/>
          </p:cNvSpPr>
          <p:nvPr/>
        </p:nvSpPr>
        <p:spPr bwMode="auto">
          <a:xfrm>
            <a:off x="762000" y="609600"/>
            <a:ext cx="1414463" cy="336550"/>
          </a:xfrm>
          <a:prstGeom prst="rect">
            <a:avLst/>
          </a:prstGeom>
          <a:noFill/>
          <a:ln w="12700">
            <a:noFill/>
            <a:miter lim="800000"/>
            <a:headEnd/>
            <a:tailEnd/>
          </a:ln>
          <a:effectLst/>
        </p:spPr>
        <p:txBody>
          <a:bodyPr anchorCtr="1">
            <a:spAutoFit/>
          </a:bodyPr>
          <a:lstStyle/>
          <a:p>
            <a:pPr algn="l" eaLnBrk="0" hangingPunct="0">
              <a:spcBef>
                <a:spcPct val="50000"/>
              </a:spcBef>
            </a:pPr>
            <a:endParaRPr lang="en-US" sz="1600">
              <a:effectLst/>
              <a:cs typeface="Arial" charset="0"/>
            </a:endParaRPr>
          </a:p>
        </p:txBody>
      </p:sp>
      <p:sp>
        <p:nvSpPr>
          <p:cNvPr id="415748" name="Rectangle 4"/>
          <p:cNvSpPr>
            <a:spLocks noChangeArrowheads="1"/>
          </p:cNvSpPr>
          <p:nvPr/>
        </p:nvSpPr>
        <p:spPr bwMode="auto">
          <a:xfrm>
            <a:off x="387350" y="1944688"/>
            <a:ext cx="8485188" cy="4110037"/>
          </a:xfrm>
          <a:prstGeom prst="rect">
            <a:avLst/>
          </a:prstGeom>
          <a:noFill/>
          <a:ln w="9525">
            <a:noFill/>
            <a:miter lim="800000"/>
            <a:headEnd/>
            <a:tailEnd/>
          </a:ln>
          <a:effectLst/>
        </p:spPr>
        <p:txBody>
          <a:bodyPr/>
          <a:lstStyle/>
          <a:p>
            <a:pPr marL="344488" indent="-344488">
              <a:lnSpc>
                <a:spcPct val="85000"/>
              </a:lnSpc>
              <a:spcBef>
                <a:spcPct val="5000"/>
              </a:spcBef>
              <a:spcAft>
                <a:spcPct val="10000"/>
              </a:spcAft>
              <a:buClr>
                <a:schemeClr val="tx2"/>
              </a:buClr>
              <a:buSzPct val="95000"/>
              <a:buFont typeface="Wingdings" pitchFamily="2" charset="2"/>
              <a:buNone/>
            </a:pPr>
            <a:endParaRPr lang="en-US" sz="500" b="0">
              <a:effectLst>
                <a:outerShdw blurRad="38100" dist="38100" dir="2700000" algn="tl">
                  <a:srgbClr val="000000"/>
                </a:outerShdw>
              </a:effectLst>
            </a:endParaRPr>
          </a:p>
          <a:p>
            <a:pPr marL="344488" indent="-344488" algn="l">
              <a:lnSpc>
                <a:spcPct val="90000"/>
              </a:lnSpc>
              <a:spcBef>
                <a:spcPct val="25000"/>
              </a:spcBef>
              <a:spcAft>
                <a:spcPct val="10000"/>
              </a:spcAft>
              <a:buClr>
                <a:schemeClr val="tx2"/>
              </a:buClr>
              <a:buSzPct val="95000"/>
              <a:buFont typeface="Wingdings" pitchFamily="2" charset="2"/>
              <a:buBlip>
                <a:blip r:embed="rId3"/>
              </a:buBlip>
            </a:pPr>
            <a:r>
              <a:rPr lang="en-US" sz="2400" b="0">
                <a:effectLst>
                  <a:outerShdw blurRad="38100" dist="38100" dir="2700000" algn="tl">
                    <a:srgbClr val="000000"/>
                  </a:outerShdw>
                </a:effectLst>
              </a:rPr>
              <a:t>Enables richer software capabilities</a:t>
            </a:r>
          </a:p>
          <a:p>
            <a:pPr marL="741363" lvl="1" indent="-395288" algn="l">
              <a:lnSpc>
                <a:spcPct val="90000"/>
              </a:lnSpc>
              <a:spcBef>
                <a:spcPct val="25000"/>
              </a:spcBef>
              <a:spcAft>
                <a:spcPct val="10000"/>
              </a:spcAft>
              <a:buClr>
                <a:schemeClr val="tx2"/>
              </a:buClr>
              <a:buSzPct val="95000"/>
              <a:buFont typeface="Wingdings" pitchFamily="2" charset="2"/>
              <a:buBlip>
                <a:blip r:embed="rId4"/>
              </a:buBlip>
            </a:pPr>
            <a:r>
              <a:rPr lang="en-US" sz="2000" b="0">
                <a:effectLst>
                  <a:outerShdw blurRad="38100" dist="38100" dir="2700000" algn="tl">
                    <a:srgbClr val="000000"/>
                  </a:outerShdw>
                </a:effectLst>
              </a:rPr>
              <a:t>64-bit guest OS support in virtualized environment</a:t>
            </a:r>
          </a:p>
          <a:p>
            <a:pPr marL="741363" lvl="1" indent="-395288" algn="l">
              <a:lnSpc>
                <a:spcPct val="90000"/>
              </a:lnSpc>
              <a:spcBef>
                <a:spcPct val="25000"/>
              </a:spcBef>
              <a:spcAft>
                <a:spcPct val="10000"/>
              </a:spcAft>
              <a:buClr>
                <a:schemeClr val="tx2"/>
              </a:buClr>
              <a:buSzPct val="95000"/>
              <a:buFont typeface="Wingdings" pitchFamily="2" charset="2"/>
              <a:buBlip>
                <a:blip r:embed="rId4"/>
              </a:buBlip>
            </a:pPr>
            <a:r>
              <a:rPr lang="en-US" sz="2000" b="0">
                <a:effectLst>
                  <a:outerShdw blurRad="38100" dist="38100" dir="2700000" algn="tl">
                    <a:srgbClr val="000000"/>
                  </a:outerShdw>
                </a:effectLst>
              </a:rPr>
              <a:t>Support for unmodified, heterogeneous guest operating systems </a:t>
            </a:r>
            <a:br>
              <a:rPr lang="en-US" sz="2000" b="0">
                <a:effectLst>
                  <a:outerShdw blurRad="38100" dist="38100" dir="2700000" algn="tl">
                    <a:srgbClr val="000000"/>
                  </a:outerShdw>
                </a:effectLst>
              </a:rPr>
            </a:br>
            <a:r>
              <a:rPr lang="en-US" sz="2000" b="0">
                <a:effectLst>
                  <a:outerShdw blurRad="38100" dist="38100" dir="2700000" algn="tl">
                    <a:srgbClr val="000000"/>
                  </a:outerShdw>
                </a:effectLst>
              </a:rPr>
              <a:t>to run on new VMM’s</a:t>
            </a:r>
          </a:p>
          <a:p>
            <a:pPr marL="741363" lvl="1" indent="-395288" algn="l">
              <a:lnSpc>
                <a:spcPct val="90000"/>
              </a:lnSpc>
              <a:spcBef>
                <a:spcPct val="25000"/>
              </a:spcBef>
              <a:spcAft>
                <a:spcPct val="10000"/>
              </a:spcAft>
              <a:buClr>
                <a:schemeClr val="tx2"/>
              </a:buClr>
              <a:buSzPct val="95000"/>
              <a:buFont typeface="Wingdings" pitchFamily="2" charset="2"/>
              <a:buBlip>
                <a:blip r:embed="rId4"/>
              </a:buBlip>
            </a:pPr>
            <a:r>
              <a:rPr lang="en-US" sz="2000" b="0">
                <a:effectLst>
                  <a:outerShdw blurRad="38100" dist="38100" dir="2700000" algn="tl">
                    <a:srgbClr val="000000"/>
                  </a:outerShdw>
                </a:effectLst>
              </a:rPr>
              <a:t>Intel is working with the industry </a:t>
            </a:r>
          </a:p>
          <a:p>
            <a:pPr marL="344488" indent="-344488" algn="l">
              <a:lnSpc>
                <a:spcPct val="90000"/>
              </a:lnSpc>
              <a:spcBef>
                <a:spcPct val="25000"/>
              </a:spcBef>
              <a:spcAft>
                <a:spcPct val="10000"/>
              </a:spcAft>
              <a:buClr>
                <a:schemeClr val="tx2"/>
              </a:buClr>
              <a:buSzPct val="95000"/>
              <a:buFont typeface="Wingdings" pitchFamily="2" charset="2"/>
              <a:buBlip>
                <a:blip r:embed="rId3"/>
              </a:buBlip>
            </a:pPr>
            <a:r>
              <a:rPr lang="en-US" sz="2400" b="0">
                <a:effectLst>
                  <a:outerShdw blurRad="38100" dist="38100" dir="2700000" algn="tl">
                    <a:srgbClr val="000000"/>
                  </a:outerShdw>
                </a:effectLst>
              </a:rPr>
              <a:t>Common virtualization standards from client to servers</a:t>
            </a:r>
          </a:p>
          <a:p>
            <a:pPr marL="344488" indent="-344488" algn="l">
              <a:lnSpc>
                <a:spcPct val="90000"/>
              </a:lnSpc>
              <a:spcBef>
                <a:spcPct val="25000"/>
              </a:spcBef>
              <a:spcAft>
                <a:spcPct val="10000"/>
              </a:spcAft>
              <a:buClr>
                <a:schemeClr val="tx2"/>
              </a:buClr>
              <a:buSzPct val="95000"/>
              <a:buFont typeface="Wingdings" pitchFamily="2" charset="2"/>
              <a:buBlip>
                <a:blip r:embed="rId3"/>
              </a:buBlip>
            </a:pPr>
            <a:r>
              <a:rPr lang="en-US" sz="2400" b="0">
                <a:effectLst>
                  <a:outerShdw blurRad="38100" dist="38100" dir="2700000" algn="tl">
                    <a:srgbClr val="000000"/>
                  </a:outerShdw>
                </a:effectLst>
              </a:rPr>
              <a:t>Broad availability of both client and server platforms since November 2005 for accelerated software development</a:t>
            </a:r>
          </a:p>
          <a:p>
            <a:pPr marL="741363" lvl="1" indent="-395288" algn="l">
              <a:lnSpc>
                <a:spcPct val="90000"/>
              </a:lnSpc>
              <a:spcBef>
                <a:spcPct val="25000"/>
              </a:spcBef>
              <a:spcAft>
                <a:spcPct val="10000"/>
              </a:spcAft>
              <a:buClr>
                <a:schemeClr val="tx2"/>
              </a:buClr>
              <a:buSzPct val="95000"/>
              <a:buFont typeface="Wingdings" pitchFamily="2" charset="2"/>
              <a:buBlip>
                <a:blip r:embed="rId4"/>
              </a:buBlip>
            </a:pPr>
            <a:r>
              <a:rPr lang="en-US" sz="2000" b="0">
                <a:effectLst>
                  <a:outerShdw blurRad="38100" dist="38100" dir="2700000" algn="tl">
                    <a:srgbClr val="000000"/>
                  </a:outerShdw>
                </a:effectLst>
              </a:rPr>
              <a:t>Endorsements and beta SW available from multiple vendors</a:t>
            </a:r>
          </a:p>
          <a:p>
            <a:pPr marL="741363" lvl="1" indent="-395288" algn="l">
              <a:lnSpc>
                <a:spcPct val="90000"/>
              </a:lnSpc>
              <a:spcBef>
                <a:spcPct val="25000"/>
              </a:spcBef>
              <a:spcAft>
                <a:spcPct val="10000"/>
              </a:spcAft>
              <a:buClr>
                <a:schemeClr val="tx2"/>
              </a:buClr>
              <a:buSzPct val="95000"/>
              <a:buFont typeface="Wingdings" pitchFamily="2" charset="2"/>
              <a:buBlip>
                <a:blip r:embed="rId4"/>
              </a:buBlip>
            </a:pPr>
            <a:r>
              <a:rPr lang="en-US" sz="2000" b="0">
                <a:effectLst>
                  <a:outerShdw blurRad="38100" dist="38100" dir="2700000" algn="tl">
                    <a:srgbClr val="000000"/>
                  </a:outerShdw>
                </a:effectLst>
              </a:rPr>
              <a:t>Support for VT in Microsoft Virtual Server 2005 R2 SP1</a:t>
            </a:r>
          </a:p>
          <a:p>
            <a:pPr marL="344488" indent="-344488" algn="l">
              <a:lnSpc>
                <a:spcPct val="90000"/>
              </a:lnSpc>
              <a:spcBef>
                <a:spcPct val="30000"/>
              </a:spcBef>
              <a:buClr>
                <a:schemeClr val="tx2"/>
              </a:buClr>
              <a:buSzPct val="95000"/>
              <a:buFont typeface="Wingdings" pitchFamily="2" charset="2"/>
              <a:buNone/>
            </a:pPr>
            <a:endParaRPr lang="en-US" sz="3200" b="0">
              <a:effectLst>
                <a:outerShdw blurRad="38100" dist="38100" dir="2700000" algn="tl">
                  <a:srgbClr val="000000"/>
                </a:outerShdw>
              </a:effectLst>
            </a:endParaRPr>
          </a:p>
        </p:txBody>
      </p:sp>
      <p:sp>
        <p:nvSpPr>
          <p:cNvPr id="415749" name="Rectangle 5"/>
          <p:cNvSpPr>
            <a:spLocks noChangeArrowheads="1"/>
          </p:cNvSpPr>
          <p:nvPr/>
        </p:nvSpPr>
        <p:spPr bwMode="auto">
          <a:xfrm>
            <a:off x="387350" y="228600"/>
            <a:ext cx="8362950" cy="585788"/>
          </a:xfrm>
          <a:prstGeom prst="rect">
            <a:avLst/>
          </a:prstGeom>
          <a:noFill/>
          <a:ln w="9525" algn="ctr">
            <a:noFill/>
            <a:miter lim="800000"/>
            <a:headEnd/>
            <a:tailEnd/>
          </a:ln>
          <a:effectLst/>
        </p:spPr>
        <p:txBody>
          <a:bodyPr>
            <a:spAutoFit/>
          </a:bodyPr>
          <a:lstStyle/>
          <a:p>
            <a:pPr algn="l">
              <a:lnSpc>
                <a:spcPct val="90000"/>
              </a:lnSpc>
            </a:pPr>
            <a:r>
              <a:rPr lang="en-US" sz="3600">
                <a:solidFill>
                  <a:schemeClr val="tx2"/>
                </a:solidFill>
                <a:effectLst>
                  <a:outerShdw blurRad="38100" dist="38100" dir="2700000" algn="tl">
                    <a:srgbClr val="000000"/>
                  </a:outerShdw>
                </a:effectLst>
              </a:rPr>
              <a:t>Intel Virtualization Technology (VT)</a:t>
            </a:r>
          </a:p>
        </p:txBody>
      </p:sp>
      <p:sp>
        <p:nvSpPr>
          <p:cNvPr id="415750" name="Text Box 6"/>
          <p:cNvSpPr txBox="1">
            <a:spLocks noChangeArrowheads="1"/>
          </p:cNvSpPr>
          <p:nvPr/>
        </p:nvSpPr>
        <p:spPr bwMode="auto">
          <a:xfrm>
            <a:off x="434975" y="1122363"/>
            <a:ext cx="8709025" cy="822325"/>
          </a:xfrm>
          <a:prstGeom prst="rect">
            <a:avLst/>
          </a:prstGeom>
          <a:noFill/>
          <a:ln w="12700">
            <a:noFill/>
            <a:miter lim="800000"/>
            <a:headEnd/>
            <a:tailEnd/>
          </a:ln>
          <a:effectLst/>
        </p:spPr>
        <p:txBody>
          <a:bodyPr>
            <a:spAutoFit/>
          </a:bodyPr>
          <a:lstStyle/>
          <a:p>
            <a:pPr algn="l">
              <a:spcBef>
                <a:spcPct val="50000"/>
              </a:spcBef>
            </a:pPr>
            <a:r>
              <a:rPr lang="en-US" sz="2400" b="0">
                <a:effectLst>
                  <a:outerShdw blurRad="38100" dist="38100" dir="2700000" algn="tl">
                    <a:srgbClr val="000000"/>
                  </a:outerShdw>
                </a:effectLst>
              </a:rPr>
              <a:t>Provides silicon-based functionality that works </a:t>
            </a:r>
            <a:r>
              <a:rPr lang="en-US" sz="2400" b="0">
                <a:solidFill>
                  <a:schemeClr val="tx2"/>
                </a:solidFill>
                <a:effectLst>
                  <a:outerShdw blurRad="38100" dist="38100" dir="2700000" algn="tl">
                    <a:srgbClr val="000000"/>
                  </a:outerShdw>
                </a:effectLst>
              </a:rPr>
              <a:t>together</a:t>
            </a:r>
            <a:r>
              <a:rPr lang="en-US" sz="2400" b="0" i="1">
                <a:effectLst>
                  <a:outerShdw blurRad="38100" dist="38100" dir="2700000" algn="tl">
                    <a:srgbClr val="000000"/>
                  </a:outerShdw>
                </a:effectLst>
              </a:rPr>
              <a:t> </a:t>
            </a:r>
            <a:r>
              <a:rPr lang="en-US" sz="2400" b="0">
                <a:effectLst>
                  <a:outerShdw blurRad="38100" dist="38100" dir="2700000" algn="tl">
                    <a:srgbClr val="000000"/>
                  </a:outerShdw>
                </a:effectLst>
              </a:rPr>
              <a:t>with compatible VMM software to provide new capabilities</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8" name="Text Box 4"/>
          <p:cNvSpPr txBox="1">
            <a:spLocks noChangeArrowheads="1"/>
          </p:cNvSpPr>
          <p:nvPr/>
        </p:nvSpPr>
        <p:spPr bwMode="auto">
          <a:xfrm>
            <a:off x="387350" y="6215063"/>
            <a:ext cx="6218238" cy="366712"/>
          </a:xfrm>
          <a:prstGeom prst="rect">
            <a:avLst/>
          </a:prstGeom>
          <a:noFill/>
          <a:ln w="12700" algn="ctr">
            <a:noFill/>
            <a:miter lim="800000"/>
            <a:headEnd/>
            <a:tailEnd/>
          </a:ln>
          <a:effectLst/>
        </p:spPr>
        <p:txBody>
          <a:bodyPr lIns="0" tIns="0" rIns="0" bIns="0">
            <a:spAutoFit/>
          </a:bodyPr>
          <a:lstStyle/>
          <a:p>
            <a:pPr algn="l"/>
            <a:r>
              <a:rPr lang="en-US" sz="800" b="0">
                <a:effectLst>
                  <a:outerShdw blurRad="38100" dist="38100" dir="2700000" algn="tl">
                    <a:srgbClr val="000000"/>
                  </a:outerShdw>
                </a:effectLst>
                <a:cs typeface="Arial" charset="0"/>
              </a:rPr>
              <a:t>Other brands and names are the property of their respective owners.</a:t>
            </a:r>
          </a:p>
          <a:p>
            <a:pPr algn="l"/>
            <a:r>
              <a:rPr lang="en-US" sz="800" b="0">
                <a:effectLst>
                  <a:outerShdw blurRad="38100" dist="38100" dir="2700000" algn="tl">
                    <a:srgbClr val="000000"/>
                  </a:outerShdw>
                </a:effectLst>
                <a:cs typeface="Arial" charset="0"/>
              </a:rPr>
              <a:t>Source: Intel Corporation, 4/05, statistics based on Fortune* Global 100 </a:t>
            </a:r>
            <a:br>
              <a:rPr lang="en-US" sz="800" b="0">
                <a:effectLst>
                  <a:outerShdw blurRad="38100" dist="38100" dir="2700000" algn="tl">
                    <a:srgbClr val="000000"/>
                  </a:outerShdw>
                </a:effectLst>
                <a:cs typeface="Arial" charset="0"/>
              </a:rPr>
            </a:br>
            <a:r>
              <a:rPr lang="en-US" sz="800" b="0">
                <a:effectLst>
                  <a:outerShdw blurRad="38100" dist="38100" dir="2700000" algn="tl">
                    <a:srgbClr val="000000"/>
                  </a:outerShdw>
                </a:effectLst>
                <a:cs typeface="Arial" charset="0"/>
              </a:rPr>
              <a:t>ranking of largest companies published in 2004. WorldWide IDC Server Tracker - Q3’05</a:t>
            </a:r>
          </a:p>
        </p:txBody>
      </p:sp>
      <p:sp>
        <p:nvSpPr>
          <p:cNvPr id="354309" name="Rectangle 5"/>
          <p:cNvSpPr>
            <a:spLocks noGrp="1" noChangeArrowheads="1"/>
          </p:cNvSpPr>
          <p:nvPr>
            <p:ph type="title"/>
          </p:nvPr>
        </p:nvSpPr>
        <p:spPr>
          <a:xfrm>
            <a:off x="381000" y="228600"/>
            <a:ext cx="8393113" cy="1409700"/>
          </a:xfrm>
        </p:spPr>
        <p:txBody>
          <a:bodyPr/>
          <a:lstStyle/>
          <a:p>
            <a:r>
              <a:rPr lang="en-US"/>
              <a:t>Driving Virtualization Momentum</a:t>
            </a:r>
          </a:p>
        </p:txBody>
      </p:sp>
      <p:sp>
        <p:nvSpPr>
          <p:cNvPr id="354310" name="Rectangle 6"/>
          <p:cNvSpPr>
            <a:spLocks noGrp="1" noChangeArrowheads="1"/>
          </p:cNvSpPr>
          <p:nvPr>
            <p:ph type="body" orient="vert" idx="1"/>
          </p:nvPr>
        </p:nvSpPr>
        <p:spPr>
          <a:xfrm>
            <a:off x="387350" y="1901825"/>
            <a:ext cx="8385175" cy="3341688"/>
          </a:xfrm>
          <a:noFill/>
        </p:spPr>
        <p:txBody>
          <a:bodyPr vert="horz"/>
          <a:lstStyle/>
          <a:p>
            <a:pPr marL="457200" indent="-457200">
              <a:spcBef>
                <a:spcPct val="20000"/>
              </a:spcBef>
            </a:pPr>
            <a:r>
              <a:rPr lang="en-US" sz="2400">
                <a:solidFill>
                  <a:srgbClr val="FFFFFF"/>
                </a:solidFill>
              </a:rPr>
              <a:t>Providing a balanced server platform solution that delivers CPU, memory, I/O and advanced technology support for the datacenter</a:t>
            </a:r>
          </a:p>
          <a:p>
            <a:pPr marL="457200" indent="-457200">
              <a:spcBef>
                <a:spcPct val="20000"/>
              </a:spcBef>
            </a:pPr>
            <a:endParaRPr lang="en-US" sz="2400">
              <a:solidFill>
                <a:srgbClr val="FFFFFF"/>
              </a:solidFill>
            </a:endParaRPr>
          </a:p>
          <a:p>
            <a:pPr marL="457200" indent="-457200">
              <a:spcBef>
                <a:spcPct val="20000"/>
              </a:spcBef>
            </a:pPr>
            <a:r>
              <a:rPr lang="en-US" sz="2400">
                <a:solidFill>
                  <a:srgbClr val="FFFFFF"/>
                </a:solidFill>
              </a:rPr>
              <a:t>Supplying the most reliable, thoroughly validated and widely deployed server platforms available in the market</a:t>
            </a:r>
          </a:p>
          <a:p>
            <a:pPr marL="457200" indent="-457200">
              <a:spcBef>
                <a:spcPct val="20000"/>
              </a:spcBef>
            </a:pPr>
            <a:endParaRPr lang="en-US" sz="2400">
              <a:solidFill>
                <a:srgbClr val="FFFFFF"/>
              </a:solidFill>
            </a:endParaRPr>
          </a:p>
          <a:p>
            <a:pPr marL="457200" indent="-457200">
              <a:spcBef>
                <a:spcPct val="20000"/>
              </a:spcBef>
            </a:pPr>
            <a:r>
              <a:rPr lang="en-US" sz="2400">
                <a:solidFill>
                  <a:srgbClr val="FFFFFF"/>
                </a:solidFill>
              </a:rPr>
              <a:t>Working with the industry to build a vibrant ecosystem and build solutions that relieve the pressure on IT</a:t>
            </a:r>
            <a:endParaRPr lang="en-US" sz="240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a:xfrm>
            <a:off x="374650" y="1525588"/>
            <a:ext cx="8393113" cy="750887"/>
          </a:xfrm>
        </p:spPr>
        <p:txBody>
          <a:bodyPr/>
          <a:lstStyle/>
          <a:p>
            <a:r>
              <a:rPr lang="en-US"/>
              <a:t>Intel VT Roadmap</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66" name="Rectangle 50"/>
          <p:cNvSpPr>
            <a:spLocks noChangeArrowheads="1"/>
          </p:cNvSpPr>
          <p:nvPr/>
        </p:nvSpPr>
        <p:spPr bwMode="auto">
          <a:xfrm>
            <a:off x="5715000" y="3276600"/>
            <a:ext cx="1600200" cy="17526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noFill/>
            <a:miter lim="800000"/>
            <a:headEnd type="none" w="sm" len="sm"/>
            <a:tailEnd type="none" w="med" len="lg"/>
          </a:ln>
          <a:effectLst/>
        </p:spPr>
        <p:txBody>
          <a:bodyPr wrap="none" anchor="ctr"/>
          <a:lstStyle/>
          <a:p>
            <a:endParaRPr lang="en-US"/>
          </a:p>
        </p:txBody>
      </p:sp>
      <p:sp>
        <p:nvSpPr>
          <p:cNvPr id="265218" name="Rectangle 2"/>
          <p:cNvSpPr>
            <a:spLocks noGrp="1" noChangeArrowheads="1"/>
          </p:cNvSpPr>
          <p:nvPr>
            <p:ph type="title"/>
          </p:nvPr>
        </p:nvSpPr>
        <p:spPr>
          <a:xfrm>
            <a:off x="381000" y="228600"/>
            <a:ext cx="8393113" cy="695325"/>
          </a:xfrm>
        </p:spPr>
        <p:txBody>
          <a:bodyPr/>
          <a:lstStyle/>
          <a:p>
            <a:r>
              <a:rPr lang="en-US" sz="4400"/>
              <a:t>IA System Virtualization Today</a:t>
            </a:r>
          </a:p>
        </p:txBody>
      </p:sp>
      <p:sp>
        <p:nvSpPr>
          <p:cNvPr id="265219" name="Rectangle 3"/>
          <p:cNvSpPr>
            <a:spLocks noChangeArrowheads="1"/>
          </p:cNvSpPr>
          <p:nvPr/>
        </p:nvSpPr>
        <p:spPr bwMode="auto">
          <a:xfrm>
            <a:off x="4038600" y="34321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20" name="Rectangle 4"/>
          <p:cNvSpPr>
            <a:spLocks noChangeArrowheads="1"/>
          </p:cNvSpPr>
          <p:nvPr/>
        </p:nvSpPr>
        <p:spPr bwMode="auto">
          <a:xfrm>
            <a:off x="4343400" y="34321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21" name="Rectangle 5"/>
          <p:cNvSpPr>
            <a:spLocks noChangeArrowheads="1"/>
          </p:cNvSpPr>
          <p:nvPr/>
        </p:nvSpPr>
        <p:spPr bwMode="auto">
          <a:xfrm>
            <a:off x="4648200" y="34321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22" name="Rectangle 6"/>
          <p:cNvSpPr>
            <a:spLocks noChangeArrowheads="1"/>
          </p:cNvSpPr>
          <p:nvPr/>
        </p:nvSpPr>
        <p:spPr bwMode="auto">
          <a:xfrm>
            <a:off x="4953000" y="3432175"/>
            <a:ext cx="304800" cy="3048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23" name="Rectangle 7"/>
          <p:cNvSpPr>
            <a:spLocks noChangeArrowheads="1"/>
          </p:cNvSpPr>
          <p:nvPr/>
        </p:nvSpPr>
        <p:spPr bwMode="auto">
          <a:xfrm>
            <a:off x="4648200" y="4651375"/>
            <a:ext cx="304800" cy="3048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24" name="Rectangle 8"/>
          <p:cNvSpPr>
            <a:spLocks noChangeArrowheads="1"/>
          </p:cNvSpPr>
          <p:nvPr/>
        </p:nvSpPr>
        <p:spPr bwMode="auto">
          <a:xfrm>
            <a:off x="4953000" y="40417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25" name="Rectangle 9"/>
          <p:cNvSpPr>
            <a:spLocks noChangeArrowheads="1"/>
          </p:cNvSpPr>
          <p:nvPr/>
        </p:nvSpPr>
        <p:spPr bwMode="auto">
          <a:xfrm>
            <a:off x="4343400" y="40417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26" name="Rectangle 10"/>
          <p:cNvSpPr>
            <a:spLocks noChangeArrowheads="1"/>
          </p:cNvSpPr>
          <p:nvPr/>
        </p:nvSpPr>
        <p:spPr bwMode="auto">
          <a:xfrm>
            <a:off x="4648200" y="37369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27" name="Rectangle 11"/>
          <p:cNvSpPr>
            <a:spLocks noChangeArrowheads="1"/>
          </p:cNvSpPr>
          <p:nvPr/>
        </p:nvSpPr>
        <p:spPr bwMode="auto">
          <a:xfrm>
            <a:off x="4038600" y="4041775"/>
            <a:ext cx="304800" cy="3048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28" name="Rectangle 12"/>
          <p:cNvSpPr>
            <a:spLocks noChangeArrowheads="1"/>
          </p:cNvSpPr>
          <p:nvPr/>
        </p:nvSpPr>
        <p:spPr bwMode="auto">
          <a:xfrm>
            <a:off x="4038600" y="37369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29" name="Rectangle 13"/>
          <p:cNvSpPr>
            <a:spLocks noChangeArrowheads="1"/>
          </p:cNvSpPr>
          <p:nvPr/>
        </p:nvSpPr>
        <p:spPr bwMode="auto">
          <a:xfrm>
            <a:off x="4953000" y="37369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30" name="Rectangle 14"/>
          <p:cNvSpPr>
            <a:spLocks noChangeArrowheads="1"/>
          </p:cNvSpPr>
          <p:nvPr/>
        </p:nvSpPr>
        <p:spPr bwMode="auto">
          <a:xfrm>
            <a:off x="4343400" y="46513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31" name="Rectangle 15"/>
          <p:cNvSpPr>
            <a:spLocks noChangeArrowheads="1"/>
          </p:cNvSpPr>
          <p:nvPr/>
        </p:nvSpPr>
        <p:spPr bwMode="auto">
          <a:xfrm>
            <a:off x="4038600" y="4346575"/>
            <a:ext cx="304800" cy="3048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32" name="Rectangle 16"/>
          <p:cNvSpPr>
            <a:spLocks noChangeArrowheads="1"/>
          </p:cNvSpPr>
          <p:nvPr/>
        </p:nvSpPr>
        <p:spPr bwMode="auto">
          <a:xfrm>
            <a:off x="4343400" y="43465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33" name="Rectangle 17"/>
          <p:cNvSpPr>
            <a:spLocks noChangeArrowheads="1"/>
          </p:cNvSpPr>
          <p:nvPr/>
        </p:nvSpPr>
        <p:spPr bwMode="auto">
          <a:xfrm>
            <a:off x="4648200" y="43465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34" name="Rectangle 18"/>
          <p:cNvSpPr>
            <a:spLocks noChangeArrowheads="1"/>
          </p:cNvSpPr>
          <p:nvPr/>
        </p:nvSpPr>
        <p:spPr bwMode="auto">
          <a:xfrm>
            <a:off x="4953000" y="43465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35" name="Rectangle 19"/>
          <p:cNvSpPr>
            <a:spLocks noChangeArrowheads="1"/>
          </p:cNvSpPr>
          <p:nvPr/>
        </p:nvSpPr>
        <p:spPr bwMode="auto">
          <a:xfrm>
            <a:off x="4648200" y="4041775"/>
            <a:ext cx="304800" cy="3048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36" name="Rectangle 20"/>
          <p:cNvSpPr>
            <a:spLocks noChangeArrowheads="1"/>
          </p:cNvSpPr>
          <p:nvPr/>
        </p:nvSpPr>
        <p:spPr bwMode="auto">
          <a:xfrm>
            <a:off x="4038600" y="46513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37" name="Rectangle 21"/>
          <p:cNvSpPr>
            <a:spLocks noChangeArrowheads="1"/>
          </p:cNvSpPr>
          <p:nvPr/>
        </p:nvSpPr>
        <p:spPr bwMode="auto">
          <a:xfrm>
            <a:off x="4343400" y="37369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38" name="Rectangle 22"/>
          <p:cNvSpPr>
            <a:spLocks noChangeArrowheads="1"/>
          </p:cNvSpPr>
          <p:nvPr/>
        </p:nvSpPr>
        <p:spPr bwMode="auto">
          <a:xfrm>
            <a:off x="4953000" y="46513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39" name="Rectangle 23"/>
          <p:cNvSpPr>
            <a:spLocks noChangeArrowheads="1"/>
          </p:cNvSpPr>
          <p:nvPr/>
        </p:nvSpPr>
        <p:spPr bwMode="auto">
          <a:xfrm>
            <a:off x="7772400" y="4038600"/>
            <a:ext cx="762000" cy="7620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40" name="Rectangle 24"/>
          <p:cNvSpPr>
            <a:spLocks noChangeArrowheads="1"/>
          </p:cNvSpPr>
          <p:nvPr/>
        </p:nvSpPr>
        <p:spPr bwMode="auto">
          <a:xfrm>
            <a:off x="8001000" y="3810000"/>
            <a:ext cx="762000" cy="7620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41" name="Rectangle 25"/>
          <p:cNvSpPr>
            <a:spLocks noChangeArrowheads="1"/>
          </p:cNvSpPr>
          <p:nvPr/>
        </p:nvSpPr>
        <p:spPr bwMode="auto">
          <a:xfrm>
            <a:off x="8229600" y="3581400"/>
            <a:ext cx="762000" cy="7620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42" name="Rectangle 26"/>
          <p:cNvSpPr>
            <a:spLocks noChangeArrowheads="1"/>
          </p:cNvSpPr>
          <p:nvPr/>
        </p:nvSpPr>
        <p:spPr bwMode="auto">
          <a:xfrm>
            <a:off x="1981200" y="3276600"/>
            <a:ext cx="1600200" cy="17526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noFill/>
            <a:miter lim="800000"/>
            <a:headEnd type="none" w="sm" len="sm"/>
            <a:tailEnd type="none" w="med" len="lg"/>
          </a:ln>
          <a:effectLst/>
        </p:spPr>
        <p:txBody>
          <a:bodyPr wrap="none" anchor="ctr"/>
          <a:lstStyle/>
          <a:p>
            <a:endParaRPr lang="en-US"/>
          </a:p>
        </p:txBody>
      </p:sp>
      <p:sp>
        <p:nvSpPr>
          <p:cNvPr id="265243" name="Rectangle 27"/>
          <p:cNvSpPr>
            <a:spLocks noChangeArrowheads="1"/>
          </p:cNvSpPr>
          <p:nvPr/>
        </p:nvSpPr>
        <p:spPr bwMode="auto">
          <a:xfrm>
            <a:off x="228600" y="4038600"/>
            <a:ext cx="762000" cy="7620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44" name="Rectangle 28"/>
          <p:cNvSpPr>
            <a:spLocks noChangeArrowheads="1"/>
          </p:cNvSpPr>
          <p:nvPr/>
        </p:nvSpPr>
        <p:spPr bwMode="auto">
          <a:xfrm>
            <a:off x="457200" y="3810000"/>
            <a:ext cx="762000" cy="7620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45" name="Rectangle 29"/>
          <p:cNvSpPr>
            <a:spLocks noChangeArrowheads="1"/>
          </p:cNvSpPr>
          <p:nvPr/>
        </p:nvSpPr>
        <p:spPr bwMode="auto">
          <a:xfrm>
            <a:off x="685800" y="3581400"/>
            <a:ext cx="762000" cy="7620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46" name="Text Box 30"/>
          <p:cNvSpPr txBox="1">
            <a:spLocks noChangeArrowheads="1"/>
          </p:cNvSpPr>
          <p:nvPr/>
        </p:nvSpPr>
        <p:spPr bwMode="auto">
          <a:xfrm>
            <a:off x="3521075" y="5105400"/>
            <a:ext cx="2117725" cy="396875"/>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effectLst/>
              </a:rPr>
              <a:t>Physical Memory</a:t>
            </a:r>
          </a:p>
        </p:txBody>
      </p:sp>
      <p:sp>
        <p:nvSpPr>
          <p:cNvPr id="265247" name="Text Box 31"/>
          <p:cNvSpPr txBox="1">
            <a:spLocks noChangeArrowheads="1"/>
          </p:cNvSpPr>
          <p:nvPr/>
        </p:nvSpPr>
        <p:spPr bwMode="auto">
          <a:xfrm>
            <a:off x="7508875" y="5011738"/>
            <a:ext cx="1495425" cy="396875"/>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effectLst/>
              </a:rPr>
              <a:t>I/O Devices</a:t>
            </a:r>
          </a:p>
        </p:txBody>
      </p:sp>
      <p:sp>
        <p:nvSpPr>
          <p:cNvPr id="265248" name="Text Box 32"/>
          <p:cNvSpPr txBox="1">
            <a:spLocks noChangeArrowheads="1"/>
          </p:cNvSpPr>
          <p:nvPr/>
        </p:nvSpPr>
        <p:spPr bwMode="auto">
          <a:xfrm>
            <a:off x="298450" y="4876800"/>
            <a:ext cx="1454150" cy="701675"/>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effectLst/>
              </a:rPr>
              <a:t>Logical</a:t>
            </a:r>
            <a:br>
              <a:rPr lang="en-US" sz="2000" b="0">
                <a:effectLst/>
              </a:rPr>
            </a:br>
            <a:r>
              <a:rPr lang="en-US" sz="2000" b="0">
                <a:effectLst/>
              </a:rPr>
              <a:t>Processors</a:t>
            </a:r>
          </a:p>
        </p:txBody>
      </p:sp>
      <p:sp>
        <p:nvSpPr>
          <p:cNvPr id="265249" name="AutoShape 33"/>
          <p:cNvSpPr>
            <a:spLocks noChangeArrowheads="1"/>
          </p:cNvSpPr>
          <p:nvPr/>
        </p:nvSpPr>
        <p:spPr bwMode="auto">
          <a:xfrm>
            <a:off x="1447800" y="4419600"/>
            <a:ext cx="838200" cy="381000"/>
          </a:xfrm>
          <a:prstGeom prst="rightArrow">
            <a:avLst>
              <a:gd name="adj1" fmla="val 50000"/>
              <a:gd name="adj2" fmla="val 55000"/>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50" name="Rectangle 34"/>
          <p:cNvSpPr>
            <a:spLocks noChangeArrowheads="1"/>
          </p:cNvSpPr>
          <p:nvPr/>
        </p:nvSpPr>
        <p:spPr bwMode="auto">
          <a:xfrm>
            <a:off x="1981200" y="2590800"/>
            <a:ext cx="5334000" cy="6858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noFill/>
            <a:miter lim="800000"/>
            <a:headEnd type="none" w="sm" len="sm"/>
            <a:tailEnd type="none" w="med" len="lg"/>
          </a:ln>
          <a:effectLst/>
        </p:spPr>
        <p:txBody>
          <a:bodyPr wrap="none" anchor="ctr"/>
          <a:lstStyle/>
          <a:p>
            <a:pPr eaLnBrk="0" hangingPunct="0"/>
            <a:r>
              <a:rPr lang="en-US" sz="2000">
                <a:solidFill>
                  <a:schemeClr val="bg2"/>
                </a:solidFill>
                <a:effectLst/>
              </a:rPr>
              <a:t>Virtual Machine Monitor (VMM)</a:t>
            </a:r>
          </a:p>
        </p:txBody>
      </p:sp>
      <p:sp>
        <p:nvSpPr>
          <p:cNvPr id="265251" name="Rectangle 35"/>
          <p:cNvSpPr>
            <a:spLocks noChangeArrowheads="1"/>
          </p:cNvSpPr>
          <p:nvPr/>
        </p:nvSpPr>
        <p:spPr bwMode="auto">
          <a:xfrm>
            <a:off x="2438400" y="1600200"/>
            <a:ext cx="762000" cy="7620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52" name="Text Box 36"/>
          <p:cNvSpPr txBox="1">
            <a:spLocks noChangeArrowheads="1"/>
          </p:cNvSpPr>
          <p:nvPr/>
        </p:nvSpPr>
        <p:spPr bwMode="auto">
          <a:xfrm>
            <a:off x="862013" y="1620838"/>
            <a:ext cx="1271587" cy="701675"/>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effectLst/>
              </a:rPr>
              <a:t>Virtual</a:t>
            </a:r>
            <a:br>
              <a:rPr lang="en-US" sz="2000" b="0">
                <a:effectLst/>
              </a:rPr>
            </a:br>
            <a:r>
              <a:rPr lang="en-US" sz="2000" b="0">
                <a:effectLst/>
              </a:rPr>
              <a:t>Machines</a:t>
            </a:r>
          </a:p>
        </p:txBody>
      </p:sp>
      <p:sp>
        <p:nvSpPr>
          <p:cNvPr id="265253" name="Rectangle 37"/>
          <p:cNvSpPr>
            <a:spLocks noChangeArrowheads="1"/>
          </p:cNvSpPr>
          <p:nvPr/>
        </p:nvSpPr>
        <p:spPr bwMode="auto">
          <a:xfrm>
            <a:off x="2438400" y="1600200"/>
            <a:ext cx="762000" cy="7620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54" name="Rectangle 38"/>
          <p:cNvSpPr>
            <a:spLocks noChangeArrowheads="1"/>
          </p:cNvSpPr>
          <p:nvPr/>
        </p:nvSpPr>
        <p:spPr bwMode="auto">
          <a:xfrm>
            <a:off x="3657600" y="1600200"/>
            <a:ext cx="762000" cy="762000"/>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55" name="Rectangle 39"/>
          <p:cNvSpPr>
            <a:spLocks noChangeArrowheads="1"/>
          </p:cNvSpPr>
          <p:nvPr/>
        </p:nvSpPr>
        <p:spPr bwMode="auto">
          <a:xfrm>
            <a:off x="3733800" y="34290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56" name="Rectangle 40"/>
          <p:cNvSpPr>
            <a:spLocks noChangeArrowheads="1"/>
          </p:cNvSpPr>
          <p:nvPr/>
        </p:nvSpPr>
        <p:spPr bwMode="auto">
          <a:xfrm>
            <a:off x="3733800" y="4038600"/>
            <a:ext cx="304800" cy="3048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57" name="Rectangle 41"/>
          <p:cNvSpPr>
            <a:spLocks noChangeArrowheads="1"/>
          </p:cNvSpPr>
          <p:nvPr/>
        </p:nvSpPr>
        <p:spPr bwMode="auto">
          <a:xfrm>
            <a:off x="3733800" y="37338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58" name="Rectangle 42"/>
          <p:cNvSpPr>
            <a:spLocks noChangeArrowheads="1"/>
          </p:cNvSpPr>
          <p:nvPr/>
        </p:nvSpPr>
        <p:spPr bwMode="auto">
          <a:xfrm>
            <a:off x="3733800" y="4343400"/>
            <a:ext cx="304800" cy="3048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59" name="Rectangle 43"/>
          <p:cNvSpPr>
            <a:spLocks noChangeArrowheads="1"/>
          </p:cNvSpPr>
          <p:nvPr/>
        </p:nvSpPr>
        <p:spPr bwMode="auto">
          <a:xfrm>
            <a:off x="3733800" y="46482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60" name="Rectangle 44"/>
          <p:cNvSpPr>
            <a:spLocks noChangeArrowheads="1"/>
          </p:cNvSpPr>
          <p:nvPr/>
        </p:nvSpPr>
        <p:spPr bwMode="auto">
          <a:xfrm>
            <a:off x="5257800" y="3429000"/>
            <a:ext cx="304800" cy="3048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61" name="Rectangle 45"/>
          <p:cNvSpPr>
            <a:spLocks noChangeArrowheads="1"/>
          </p:cNvSpPr>
          <p:nvPr/>
        </p:nvSpPr>
        <p:spPr bwMode="auto">
          <a:xfrm>
            <a:off x="5257800" y="40386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62" name="Rectangle 46"/>
          <p:cNvSpPr>
            <a:spLocks noChangeArrowheads="1"/>
          </p:cNvSpPr>
          <p:nvPr/>
        </p:nvSpPr>
        <p:spPr bwMode="auto">
          <a:xfrm>
            <a:off x="5257800" y="37338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63" name="Rectangle 47"/>
          <p:cNvSpPr>
            <a:spLocks noChangeArrowheads="1"/>
          </p:cNvSpPr>
          <p:nvPr/>
        </p:nvSpPr>
        <p:spPr bwMode="auto">
          <a:xfrm>
            <a:off x="5257800" y="43434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64" name="Rectangle 48"/>
          <p:cNvSpPr>
            <a:spLocks noChangeArrowheads="1"/>
          </p:cNvSpPr>
          <p:nvPr/>
        </p:nvSpPr>
        <p:spPr bwMode="auto">
          <a:xfrm>
            <a:off x="5257800" y="46482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265265" name="Text Box 49"/>
          <p:cNvSpPr txBox="1">
            <a:spLocks noChangeArrowheads="1"/>
          </p:cNvSpPr>
          <p:nvPr/>
        </p:nvSpPr>
        <p:spPr bwMode="auto">
          <a:xfrm>
            <a:off x="1955800" y="3352800"/>
            <a:ext cx="1662113" cy="1520825"/>
          </a:xfrm>
          <a:prstGeom prst="rect">
            <a:avLst/>
          </a:prstGeom>
          <a:noFill/>
          <a:ln w="9525">
            <a:noFill/>
            <a:miter lim="800000"/>
            <a:headEnd/>
            <a:tailEnd/>
          </a:ln>
          <a:effectLst/>
        </p:spPr>
        <p:txBody>
          <a:bodyPr wrap="none">
            <a:spAutoFit/>
          </a:bodyPr>
          <a:lstStyle/>
          <a:p>
            <a:r>
              <a:rPr lang="en-US" sz="1400">
                <a:solidFill>
                  <a:schemeClr val="bg2"/>
                </a:solidFill>
                <a:effectLst/>
              </a:rPr>
              <a:t>Binary</a:t>
            </a:r>
            <a:br>
              <a:rPr lang="en-US" sz="1400">
                <a:solidFill>
                  <a:schemeClr val="bg2"/>
                </a:solidFill>
                <a:effectLst/>
              </a:rPr>
            </a:br>
            <a:r>
              <a:rPr lang="en-US" sz="1400">
                <a:solidFill>
                  <a:schemeClr val="bg2"/>
                </a:solidFill>
                <a:effectLst/>
              </a:rPr>
              <a:t>Translation</a:t>
            </a:r>
          </a:p>
          <a:p>
            <a:endParaRPr lang="en-US" sz="1000">
              <a:solidFill>
                <a:schemeClr val="bg2"/>
              </a:solidFill>
              <a:effectLst/>
            </a:endParaRPr>
          </a:p>
          <a:p>
            <a:r>
              <a:rPr lang="en-US" sz="1400">
                <a:solidFill>
                  <a:schemeClr val="bg2"/>
                </a:solidFill>
                <a:effectLst/>
              </a:rPr>
              <a:t>Paravirtualization</a:t>
            </a:r>
          </a:p>
          <a:p>
            <a:endParaRPr lang="en-US" sz="1400">
              <a:solidFill>
                <a:schemeClr val="bg2"/>
              </a:solidFill>
              <a:effectLst/>
            </a:endParaRPr>
          </a:p>
          <a:p>
            <a:r>
              <a:rPr lang="en-US" sz="1400">
                <a:solidFill>
                  <a:schemeClr val="bg2"/>
                </a:solidFill>
                <a:effectLst/>
              </a:rPr>
              <a:t>Page-table</a:t>
            </a:r>
            <a:br>
              <a:rPr lang="en-US" sz="1400">
                <a:solidFill>
                  <a:schemeClr val="bg2"/>
                </a:solidFill>
                <a:effectLst/>
              </a:rPr>
            </a:br>
            <a:r>
              <a:rPr lang="en-US" sz="1400">
                <a:solidFill>
                  <a:schemeClr val="bg2"/>
                </a:solidFill>
                <a:effectLst/>
              </a:rPr>
              <a:t>Shadowing</a:t>
            </a:r>
          </a:p>
        </p:txBody>
      </p:sp>
      <p:sp>
        <p:nvSpPr>
          <p:cNvPr id="265267" name="Text Box 51"/>
          <p:cNvSpPr txBox="1">
            <a:spLocks noChangeArrowheads="1"/>
          </p:cNvSpPr>
          <p:nvPr/>
        </p:nvSpPr>
        <p:spPr bwMode="auto">
          <a:xfrm>
            <a:off x="5876925" y="3352800"/>
            <a:ext cx="1296988" cy="1581150"/>
          </a:xfrm>
          <a:prstGeom prst="rect">
            <a:avLst/>
          </a:prstGeom>
          <a:noFill/>
          <a:ln w="9525">
            <a:noFill/>
            <a:miter lim="800000"/>
            <a:headEnd/>
            <a:tailEnd/>
          </a:ln>
          <a:effectLst/>
        </p:spPr>
        <p:txBody>
          <a:bodyPr wrap="none">
            <a:spAutoFit/>
          </a:bodyPr>
          <a:lstStyle/>
          <a:p>
            <a:r>
              <a:rPr lang="en-US" sz="1400">
                <a:solidFill>
                  <a:schemeClr val="bg2"/>
                </a:solidFill>
                <a:effectLst/>
              </a:rPr>
              <a:t>IO-Device</a:t>
            </a:r>
            <a:br>
              <a:rPr lang="en-US" sz="1400">
                <a:solidFill>
                  <a:schemeClr val="bg2"/>
                </a:solidFill>
                <a:effectLst/>
              </a:rPr>
            </a:br>
            <a:r>
              <a:rPr lang="en-US" sz="1400">
                <a:solidFill>
                  <a:schemeClr val="bg2"/>
                </a:solidFill>
                <a:effectLst/>
              </a:rPr>
              <a:t>Emulation</a:t>
            </a:r>
          </a:p>
          <a:p>
            <a:endParaRPr lang="en-US" sz="1400">
              <a:solidFill>
                <a:schemeClr val="bg2"/>
              </a:solidFill>
              <a:effectLst/>
            </a:endParaRPr>
          </a:p>
          <a:p>
            <a:r>
              <a:rPr lang="en-US" sz="1400">
                <a:solidFill>
                  <a:schemeClr val="bg2"/>
                </a:solidFill>
                <a:effectLst/>
              </a:rPr>
              <a:t>Interrupt</a:t>
            </a:r>
            <a:br>
              <a:rPr lang="en-US" sz="1400">
                <a:solidFill>
                  <a:schemeClr val="bg2"/>
                </a:solidFill>
                <a:effectLst/>
              </a:rPr>
            </a:br>
            <a:r>
              <a:rPr lang="en-US" sz="1400">
                <a:solidFill>
                  <a:schemeClr val="bg2"/>
                </a:solidFill>
                <a:effectLst/>
              </a:rPr>
              <a:t>Virtualization</a:t>
            </a:r>
          </a:p>
          <a:p>
            <a:endParaRPr lang="en-US" sz="1400">
              <a:solidFill>
                <a:schemeClr val="bg2"/>
              </a:solidFill>
              <a:effectLst/>
            </a:endParaRPr>
          </a:p>
          <a:p>
            <a:r>
              <a:rPr lang="en-US" sz="1400">
                <a:solidFill>
                  <a:schemeClr val="bg2"/>
                </a:solidFill>
                <a:effectLst/>
              </a:rPr>
              <a:t>DMA Remap</a:t>
            </a:r>
          </a:p>
        </p:txBody>
      </p:sp>
      <p:sp>
        <p:nvSpPr>
          <p:cNvPr id="265268" name="AutoShape 52"/>
          <p:cNvSpPr>
            <a:spLocks noChangeArrowheads="1"/>
          </p:cNvSpPr>
          <p:nvPr/>
        </p:nvSpPr>
        <p:spPr bwMode="auto">
          <a:xfrm rot="10800000">
            <a:off x="7010400" y="3581400"/>
            <a:ext cx="838200" cy="381000"/>
          </a:xfrm>
          <a:prstGeom prst="rightArrow">
            <a:avLst>
              <a:gd name="adj1" fmla="val 50000"/>
              <a:gd name="adj2" fmla="val 55000"/>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69" name="Rectangle 53"/>
          <p:cNvSpPr>
            <a:spLocks noChangeArrowheads="1"/>
          </p:cNvSpPr>
          <p:nvPr/>
        </p:nvSpPr>
        <p:spPr bwMode="auto">
          <a:xfrm>
            <a:off x="6172200" y="1600200"/>
            <a:ext cx="762000" cy="762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70" name="Rectangle 54"/>
          <p:cNvSpPr>
            <a:spLocks noChangeArrowheads="1"/>
          </p:cNvSpPr>
          <p:nvPr/>
        </p:nvSpPr>
        <p:spPr bwMode="auto">
          <a:xfrm>
            <a:off x="4953000" y="1600200"/>
            <a:ext cx="762000" cy="762000"/>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71" name="Text Box 55"/>
          <p:cNvSpPr txBox="1">
            <a:spLocks noChangeArrowheads="1"/>
          </p:cNvSpPr>
          <p:nvPr/>
        </p:nvSpPr>
        <p:spPr bwMode="auto">
          <a:xfrm>
            <a:off x="1974850" y="5851525"/>
            <a:ext cx="5416550" cy="701675"/>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r>
              <a:rPr lang="en-US">
                <a:solidFill>
                  <a:srgbClr val="000000"/>
                </a:solidFill>
                <a:effectLst/>
              </a:rPr>
              <a:t>IA-based System Virtualization Today</a:t>
            </a:r>
          </a:p>
          <a:p>
            <a:r>
              <a:rPr lang="en-US">
                <a:solidFill>
                  <a:srgbClr val="000000"/>
                </a:solidFill>
                <a:effectLst/>
              </a:rPr>
              <a:t>Requires Frequent VMM Software Intervention</a:t>
            </a:r>
          </a:p>
        </p:txBody>
      </p:sp>
      <p:grpSp>
        <p:nvGrpSpPr>
          <p:cNvPr id="265272" name="Group 56"/>
          <p:cNvGrpSpPr>
            <a:grpSpLocks/>
          </p:cNvGrpSpPr>
          <p:nvPr/>
        </p:nvGrpSpPr>
        <p:grpSpPr bwMode="auto">
          <a:xfrm>
            <a:off x="230188" y="3429000"/>
            <a:ext cx="8763000" cy="1527175"/>
            <a:chOff x="144" y="2160"/>
            <a:chExt cx="5520" cy="962"/>
          </a:xfrm>
        </p:grpSpPr>
        <p:grpSp>
          <p:nvGrpSpPr>
            <p:cNvPr id="265273" name="Group 57"/>
            <p:cNvGrpSpPr>
              <a:grpSpLocks/>
            </p:cNvGrpSpPr>
            <p:nvPr/>
          </p:nvGrpSpPr>
          <p:grpSpPr bwMode="auto">
            <a:xfrm>
              <a:off x="144" y="2256"/>
              <a:ext cx="768" cy="768"/>
              <a:chOff x="144" y="1392"/>
              <a:chExt cx="768" cy="768"/>
            </a:xfrm>
          </p:grpSpPr>
          <p:sp>
            <p:nvSpPr>
              <p:cNvPr id="265274" name="Rectangle 58"/>
              <p:cNvSpPr>
                <a:spLocks noChangeArrowheads="1"/>
              </p:cNvSpPr>
              <p:nvPr/>
            </p:nvSpPr>
            <p:spPr bwMode="auto">
              <a:xfrm>
                <a:off x="144" y="1680"/>
                <a:ext cx="480" cy="480"/>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75" name="Rectangle 59"/>
              <p:cNvSpPr>
                <a:spLocks noChangeArrowheads="1"/>
              </p:cNvSpPr>
              <p:nvPr/>
            </p:nvSpPr>
            <p:spPr bwMode="auto">
              <a:xfrm>
                <a:off x="288" y="1536"/>
                <a:ext cx="480" cy="48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76" name="Rectangle 60"/>
              <p:cNvSpPr>
                <a:spLocks noChangeArrowheads="1"/>
              </p:cNvSpPr>
              <p:nvPr/>
            </p:nvSpPr>
            <p:spPr bwMode="auto">
              <a:xfrm>
                <a:off x="432" y="1392"/>
                <a:ext cx="480" cy="480"/>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grpSp>
        <p:grpSp>
          <p:nvGrpSpPr>
            <p:cNvPr id="265277" name="Group 61"/>
            <p:cNvGrpSpPr>
              <a:grpSpLocks/>
            </p:cNvGrpSpPr>
            <p:nvPr/>
          </p:nvGrpSpPr>
          <p:grpSpPr bwMode="auto">
            <a:xfrm>
              <a:off x="4896" y="2256"/>
              <a:ext cx="768" cy="768"/>
              <a:chOff x="4896" y="1152"/>
              <a:chExt cx="768" cy="768"/>
            </a:xfrm>
          </p:grpSpPr>
          <p:sp>
            <p:nvSpPr>
              <p:cNvPr id="265278" name="Rectangle 62"/>
              <p:cNvSpPr>
                <a:spLocks noChangeArrowheads="1"/>
              </p:cNvSpPr>
              <p:nvPr/>
            </p:nvSpPr>
            <p:spPr bwMode="auto">
              <a:xfrm>
                <a:off x="4896" y="1440"/>
                <a:ext cx="480" cy="480"/>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79" name="Rectangle 63"/>
              <p:cNvSpPr>
                <a:spLocks noChangeArrowheads="1"/>
              </p:cNvSpPr>
              <p:nvPr/>
            </p:nvSpPr>
            <p:spPr bwMode="auto">
              <a:xfrm>
                <a:off x="5040" y="1296"/>
                <a:ext cx="480" cy="48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80" name="Rectangle 64"/>
              <p:cNvSpPr>
                <a:spLocks noChangeArrowheads="1"/>
              </p:cNvSpPr>
              <p:nvPr/>
            </p:nvSpPr>
            <p:spPr bwMode="auto">
              <a:xfrm>
                <a:off x="5184" y="1152"/>
                <a:ext cx="480" cy="48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grpSp>
        <p:grpSp>
          <p:nvGrpSpPr>
            <p:cNvPr id="265281" name="Group 65"/>
            <p:cNvGrpSpPr>
              <a:grpSpLocks/>
            </p:cNvGrpSpPr>
            <p:nvPr/>
          </p:nvGrpSpPr>
          <p:grpSpPr bwMode="auto">
            <a:xfrm>
              <a:off x="2352" y="2160"/>
              <a:ext cx="1152" cy="962"/>
              <a:chOff x="4368" y="912"/>
              <a:chExt cx="1152" cy="962"/>
            </a:xfrm>
          </p:grpSpPr>
          <p:sp>
            <p:nvSpPr>
              <p:cNvPr id="265282" name="Rectangle 66"/>
              <p:cNvSpPr>
                <a:spLocks noChangeArrowheads="1"/>
              </p:cNvSpPr>
              <p:nvPr/>
            </p:nvSpPr>
            <p:spPr bwMode="auto">
              <a:xfrm>
                <a:off x="4560" y="912"/>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83" name="Rectangle 67"/>
              <p:cNvSpPr>
                <a:spLocks noChangeArrowheads="1"/>
              </p:cNvSpPr>
              <p:nvPr/>
            </p:nvSpPr>
            <p:spPr bwMode="auto">
              <a:xfrm>
                <a:off x="4752" y="912"/>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84" name="Rectangle 68"/>
              <p:cNvSpPr>
                <a:spLocks noChangeArrowheads="1"/>
              </p:cNvSpPr>
              <p:nvPr/>
            </p:nvSpPr>
            <p:spPr bwMode="auto">
              <a:xfrm>
                <a:off x="4944" y="912"/>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85" name="Rectangle 69"/>
              <p:cNvSpPr>
                <a:spLocks noChangeArrowheads="1"/>
              </p:cNvSpPr>
              <p:nvPr/>
            </p:nvSpPr>
            <p:spPr bwMode="auto">
              <a:xfrm>
                <a:off x="4944" y="1680"/>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86" name="Rectangle 70"/>
              <p:cNvSpPr>
                <a:spLocks noChangeArrowheads="1"/>
              </p:cNvSpPr>
              <p:nvPr/>
            </p:nvSpPr>
            <p:spPr bwMode="auto">
              <a:xfrm>
                <a:off x="5136" y="1296"/>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87" name="Rectangle 71"/>
              <p:cNvSpPr>
                <a:spLocks noChangeArrowheads="1"/>
              </p:cNvSpPr>
              <p:nvPr/>
            </p:nvSpPr>
            <p:spPr bwMode="auto">
              <a:xfrm>
                <a:off x="4752" y="1296"/>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88" name="Rectangle 72"/>
              <p:cNvSpPr>
                <a:spLocks noChangeArrowheads="1"/>
              </p:cNvSpPr>
              <p:nvPr/>
            </p:nvSpPr>
            <p:spPr bwMode="auto">
              <a:xfrm>
                <a:off x="4944" y="1104"/>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89" name="Rectangle 73"/>
              <p:cNvSpPr>
                <a:spLocks noChangeArrowheads="1"/>
              </p:cNvSpPr>
              <p:nvPr/>
            </p:nvSpPr>
            <p:spPr bwMode="auto">
              <a:xfrm>
                <a:off x="4752" y="1680"/>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90" name="Rectangle 74"/>
              <p:cNvSpPr>
                <a:spLocks noChangeArrowheads="1"/>
              </p:cNvSpPr>
              <p:nvPr/>
            </p:nvSpPr>
            <p:spPr bwMode="auto">
              <a:xfrm>
                <a:off x="4752" y="1488"/>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91" name="Rectangle 75"/>
              <p:cNvSpPr>
                <a:spLocks noChangeArrowheads="1"/>
              </p:cNvSpPr>
              <p:nvPr/>
            </p:nvSpPr>
            <p:spPr bwMode="auto">
              <a:xfrm>
                <a:off x="4944" y="1488"/>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92" name="Rectangle 76"/>
              <p:cNvSpPr>
                <a:spLocks noChangeArrowheads="1"/>
              </p:cNvSpPr>
              <p:nvPr/>
            </p:nvSpPr>
            <p:spPr bwMode="auto">
              <a:xfrm>
                <a:off x="5136" y="1488"/>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93" name="Rectangle 77"/>
              <p:cNvSpPr>
                <a:spLocks noChangeArrowheads="1"/>
              </p:cNvSpPr>
              <p:nvPr/>
            </p:nvSpPr>
            <p:spPr bwMode="auto">
              <a:xfrm>
                <a:off x="4560" y="1680"/>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94" name="Rectangle 78"/>
              <p:cNvSpPr>
                <a:spLocks noChangeArrowheads="1"/>
              </p:cNvSpPr>
              <p:nvPr/>
            </p:nvSpPr>
            <p:spPr bwMode="auto">
              <a:xfrm>
                <a:off x="5136" y="1682"/>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95" name="Rectangle 79"/>
              <p:cNvSpPr>
                <a:spLocks noChangeArrowheads="1"/>
              </p:cNvSpPr>
              <p:nvPr/>
            </p:nvSpPr>
            <p:spPr bwMode="auto">
              <a:xfrm>
                <a:off x="4368" y="912"/>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96" name="Rectangle 80"/>
              <p:cNvSpPr>
                <a:spLocks noChangeArrowheads="1"/>
              </p:cNvSpPr>
              <p:nvPr/>
            </p:nvSpPr>
            <p:spPr bwMode="auto">
              <a:xfrm>
                <a:off x="4368" y="1296"/>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97" name="Rectangle 81"/>
              <p:cNvSpPr>
                <a:spLocks noChangeArrowheads="1"/>
              </p:cNvSpPr>
              <p:nvPr/>
            </p:nvSpPr>
            <p:spPr bwMode="auto">
              <a:xfrm>
                <a:off x="4368" y="1104"/>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98" name="Rectangle 82"/>
              <p:cNvSpPr>
                <a:spLocks noChangeArrowheads="1"/>
              </p:cNvSpPr>
              <p:nvPr/>
            </p:nvSpPr>
            <p:spPr bwMode="auto">
              <a:xfrm>
                <a:off x="4368" y="1488"/>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299" name="Rectangle 83"/>
              <p:cNvSpPr>
                <a:spLocks noChangeArrowheads="1"/>
              </p:cNvSpPr>
              <p:nvPr/>
            </p:nvSpPr>
            <p:spPr bwMode="auto">
              <a:xfrm>
                <a:off x="4368" y="1680"/>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00" name="Rectangle 84"/>
              <p:cNvSpPr>
                <a:spLocks noChangeArrowheads="1"/>
              </p:cNvSpPr>
              <p:nvPr/>
            </p:nvSpPr>
            <p:spPr bwMode="auto">
              <a:xfrm>
                <a:off x="5328" y="1296"/>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01" name="Rectangle 85"/>
              <p:cNvSpPr>
                <a:spLocks noChangeArrowheads="1"/>
              </p:cNvSpPr>
              <p:nvPr/>
            </p:nvSpPr>
            <p:spPr bwMode="auto">
              <a:xfrm>
                <a:off x="5328" y="1104"/>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02" name="Rectangle 86"/>
              <p:cNvSpPr>
                <a:spLocks noChangeArrowheads="1"/>
              </p:cNvSpPr>
              <p:nvPr/>
            </p:nvSpPr>
            <p:spPr bwMode="auto">
              <a:xfrm>
                <a:off x="5328" y="1488"/>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03" name="Rectangle 87"/>
              <p:cNvSpPr>
                <a:spLocks noChangeArrowheads="1"/>
              </p:cNvSpPr>
              <p:nvPr/>
            </p:nvSpPr>
            <p:spPr bwMode="auto">
              <a:xfrm>
                <a:off x="5328" y="1680"/>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04" name="Rectangle 88"/>
              <p:cNvSpPr>
                <a:spLocks noChangeArrowheads="1"/>
              </p:cNvSpPr>
              <p:nvPr/>
            </p:nvSpPr>
            <p:spPr bwMode="auto">
              <a:xfrm>
                <a:off x="5136" y="912"/>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05" name="Rectangle 89"/>
              <p:cNvSpPr>
                <a:spLocks noChangeArrowheads="1"/>
              </p:cNvSpPr>
              <p:nvPr/>
            </p:nvSpPr>
            <p:spPr bwMode="auto">
              <a:xfrm>
                <a:off x="5328" y="912"/>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06" name="Rectangle 90"/>
              <p:cNvSpPr>
                <a:spLocks noChangeArrowheads="1"/>
              </p:cNvSpPr>
              <p:nvPr/>
            </p:nvSpPr>
            <p:spPr bwMode="auto">
              <a:xfrm>
                <a:off x="5136" y="1104"/>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07" name="Rectangle 91"/>
              <p:cNvSpPr>
                <a:spLocks noChangeArrowheads="1"/>
              </p:cNvSpPr>
              <p:nvPr/>
            </p:nvSpPr>
            <p:spPr bwMode="auto">
              <a:xfrm>
                <a:off x="4752" y="1104"/>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08" name="Rectangle 92"/>
              <p:cNvSpPr>
                <a:spLocks noChangeArrowheads="1"/>
              </p:cNvSpPr>
              <p:nvPr/>
            </p:nvSpPr>
            <p:spPr bwMode="auto">
              <a:xfrm>
                <a:off x="4560" y="1104"/>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09" name="Rectangle 93"/>
              <p:cNvSpPr>
                <a:spLocks noChangeArrowheads="1"/>
              </p:cNvSpPr>
              <p:nvPr/>
            </p:nvSpPr>
            <p:spPr bwMode="auto">
              <a:xfrm>
                <a:off x="4944" y="1296"/>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10" name="Rectangle 94"/>
              <p:cNvSpPr>
                <a:spLocks noChangeArrowheads="1"/>
              </p:cNvSpPr>
              <p:nvPr/>
            </p:nvSpPr>
            <p:spPr bwMode="auto">
              <a:xfrm>
                <a:off x="4560" y="1296"/>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65311" name="Rectangle 95"/>
              <p:cNvSpPr>
                <a:spLocks noChangeArrowheads="1"/>
              </p:cNvSpPr>
              <p:nvPr/>
            </p:nvSpPr>
            <p:spPr bwMode="auto">
              <a:xfrm>
                <a:off x="4560" y="1488"/>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gr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52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52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5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65" grpId="0"/>
      <p:bldP spid="265267" grpId="0"/>
      <p:bldP spid="26527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8" name="Rectangle 4"/>
          <p:cNvSpPr>
            <a:spLocks noGrp="1" noChangeArrowheads="1"/>
          </p:cNvSpPr>
          <p:nvPr>
            <p:ph type="title"/>
          </p:nvPr>
        </p:nvSpPr>
        <p:spPr>
          <a:xfrm>
            <a:off x="381000" y="228600"/>
            <a:ext cx="8393113" cy="1244600"/>
          </a:xfrm>
        </p:spPr>
        <p:txBody>
          <a:bodyPr/>
          <a:lstStyle/>
          <a:p>
            <a:r>
              <a:rPr lang="en-US"/>
              <a:t>IA Virtualization Today</a:t>
            </a:r>
            <a:br>
              <a:rPr lang="en-US"/>
            </a:br>
            <a:r>
              <a:rPr lang="en-US" sz="3600"/>
              <a:t>Summary Of Challenges</a:t>
            </a:r>
          </a:p>
        </p:txBody>
      </p:sp>
      <p:sp>
        <p:nvSpPr>
          <p:cNvPr id="267269" name="Rectangle 5"/>
          <p:cNvSpPr>
            <a:spLocks noGrp="1" noChangeArrowheads="1"/>
          </p:cNvSpPr>
          <p:nvPr>
            <p:ph type="body" idx="1"/>
          </p:nvPr>
        </p:nvSpPr>
        <p:spPr>
          <a:xfrm>
            <a:off x="341313" y="1663700"/>
            <a:ext cx="8388350" cy="4668838"/>
          </a:xfrm>
        </p:spPr>
        <p:txBody>
          <a:bodyPr/>
          <a:lstStyle/>
          <a:p>
            <a:pPr marL="336550" indent="-336550"/>
            <a:r>
              <a:rPr lang="en-US" sz="2400"/>
              <a:t>Complexity</a:t>
            </a:r>
          </a:p>
          <a:p>
            <a:pPr marL="615950" lvl="1" indent="-271463"/>
            <a:r>
              <a:rPr lang="en-US" sz="2000"/>
              <a:t>CPU virtualization requires binary translation or paravirtualization</a:t>
            </a:r>
          </a:p>
          <a:p>
            <a:pPr marL="615950" lvl="1" indent="-271463"/>
            <a:r>
              <a:rPr lang="en-US" sz="2000"/>
              <a:t>Must emulate I/O devices in software</a:t>
            </a:r>
          </a:p>
          <a:p>
            <a:pPr marL="336550" indent="-336550"/>
            <a:r>
              <a:rPr lang="en-US" sz="2400"/>
              <a:t>Functionality</a:t>
            </a:r>
          </a:p>
          <a:p>
            <a:pPr marL="615950" lvl="1" indent="-271463"/>
            <a:r>
              <a:rPr lang="en-US" sz="2000"/>
              <a:t>Paravirtualization may limit supported guest OSes</a:t>
            </a:r>
          </a:p>
          <a:p>
            <a:pPr marL="615950" lvl="1" indent="-271463"/>
            <a:r>
              <a:rPr lang="en-US" sz="2000"/>
              <a:t>Guest OSes “see” only simulated platform and I/O devices</a:t>
            </a:r>
          </a:p>
          <a:p>
            <a:pPr marL="336550" indent="-336550"/>
            <a:r>
              <a:rPr lang="en-US" sz="2400"/>
              <a:t>Reliability and Security</a:t>
            </a:r>
          </a:p>
          <a:p>
            <a:pPr marL="615950" lvl="1" indent="-271463"/>
            <a:r>
              <a:rPr lang="en-US" sz="2000"/>
              <a:t>I/O device drivers run as part of host OS or hypervisor</a:t>
            </a:r>
          </a:p>
          <a:p>
            <a:pPr marL="615950" lvl="1" indent="-271463"/>
            <a:r>
              <a:rPr lang="en-US" sz="2000"/>
              <a:t>No protection from errant DMA that can corrupt memory</a:t>
            </a:r>
          </a:p>
          <a:p>
            <a:pPr marL="336550" indent="-336550"/>
            <a:r>
              <a:rPr lang="en-US" sz="2400"/>
              <a:t>Performance</a:t>
            </a:r>
          </a:p>
          <a:p>
            <a:pPr marL="615950" lvl="1" indent="-271463"/>
            <a:r>
              <a:rPr lang="en-US" sz="2000"/>
              <a:t>Overheads of address translation in software</a:t>
            </a:r>
          </a:p>
          <a:p>
            <a:pPr marL="615950" lvl="1" indent="-271463"/>
            <a:r>
              <a:rPr lang="en-US" sz="2000"/>
              <a:t>Extra memory required (e.g., translated code, shadow tables)</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71415" name="Group 55"/>
          <p:cNvGrpSpPr>
            <a:grpSpLocks/>
          </p:cNvGrpSpPr>
          <p:nvPr/>
        </p:nvGrpSpPr>
        <p:grpSpPr bwMode="auto">
          <a:xfrm>
            <a:off x="4184650" y="2576513"/>
            <a:ext cx="4730750" cy="914400"/>
            <a:chOff x="2636" y="1488"/>
            <a:chExt cx="2980" cy="576"/>
          </a:xfrm>
        </p:grpSpPr>
        <p:sp>
          <p:nvSpPr>
            <p:cNvPr id="271391" name="Line 31"/>
            <p:cNvSpPr>
              <a:spLocks noChangeShapeType="1"/>
            </p:cNvSpPr>
            <p:nvPr/>
          </p:nvSpPr>
          <p:spPr bwMode="auto">
            <a:xfrm>
              <a:off x="3072" y="1854"/>
              <a:ext cx="288" cy="162"/>
            </a:xfrm>
            <a:prstGeom prst="line">
              <a:avLst/>
            </a:prstGeom>
            <a:noFill/>
            <a:ln w="25400">
              <a:solidFill>
                <a:schemeClr val="tx1"/>
              </a:solidFill>
              <a:round/>
              <a:headEnd/>
              <a:tailEnd/>
            </a:ln>
            <a:effectLst/>
          </p:spPr>
          <p:txBody>
            <a:bodyPr/>
            <a:lstStyle/>
            <a:p>
              <a:endParaRPr lang="en-US"/>
            </a:p>
          </p:txBody>
        </p:sp>
        <p:sp>
          <p:nvSpPr>
            <p:cNvPr id="271387" name="Rectangle 27"/>
            <p:cNvSpPr>
              <a:spLocks noChangeArrowheads="1"/>
            </p:cNvSpPr>
            <p:nvPr/>
          </p:nvSpPr>
          <p:spPr bwMode="auto">
            <a:xfrm>
              <a:off x="3312" y="1488"/>
              <a:ext cx="2304" cy="576"/>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pPr algn="l"/>
              <a:r>
                <a:rPr lang="en-US" sz="1200">
                  <a:solidFill>
                    <a:srgbClr val="000000"/>
                  </a:solidFill>
                  <a:effectLst/>
                </a:rPr>
                <a:t>Hardware support for IO-device virtualization</a:t>
              </a:r>
            </a:p>
            <a:p>
              <a:pPr algn="l">
                <a:lnSpc>
                  <a:spcPct val="90000"/>
                </a:lnSpc>
                <a:spcBef>
                  <a:spcPct val="30000"/>
                </a:spcBef>
                <a:buClr>
                  <a:schemeClr val="tx2"/>
                </a:buClr>
                <a:buSzPct val="95000"/>
                <a:buFont typeface="Wingdings" pitchFamily="2" charset="2"/>
                <a:buBlip>
                  <a:blip r:embed="rId3"/>
                </a:buBlip>
              </a:pPr>
              <a:r>
                <a:rPr lang="en-US" sz="1200">
                  <a:solidFill>
                    <a:schemeClr val="bg2"/>
                  </a:solidFill>
                  <a:effectLst/>
                </a:rPr>
                <a:t> Device DMA remapping</a:t>
              </a:r>
            </a:p>
            <a:p>
              <a:pPr algn="l">
                <a:lnSpc>
                  <a:spcPct val="90000"/>
                </a:lnSpc>
                <a:spcBef>
                  <a:spcPct val="30000"/>
                </a:spcBef>
                <a:buClr>
                  <a:schemeClr val="tx2"/>
                </a:buClr>
                <a:buSzPct val="95000"/>
                <a:buFont typeface="Wingdings" pitchFamily="2" charset="2"/>
                <a:buBlip>
                  <a:blip r:embed="rId3"/>
                </a:buBlip>
              </a:pPr>
              <a:r>
                <a:rPr lang="en-US" sz="1200">
                  <a:solidFill>
                    <a:schemeClr val="bg2"/>
                  </a:solidFill>
                  <a:effectLst/>
                </a:rPr>
                <a:t> Direct assignment of I/O devices to VMs</a:t>
              </a:r>
            </a:p>
            <a:p>
              <a:pPr algn="l">
                <a:lnSpc>
                  <a:spcPct val="90000"/>
                </a:lnSpc>
                <a:spcBef>
                  <a:spcPct val="30000"/>
                </a:spcBef>
                <a:buClr>
                  <a:schemeClr val="tx2"/>
                </a:buClr>
                <a:buSzPct val="95000"/>
                <a:buFont typeface="Wingdings" pitchFamily="2" charset="2"/>
                <a:buBlip>
                  <a:blip r:embed="rId3"/>
                </a:buBlip>
              </a:pPr>
              <a:r>
                <a:rPr lang="en-US" sz="1200">
                  <a:solidFill>
                    <a:schemeClr val="bg2"/>
                  </a:solidFill>
                  <a:effectLst/>
                </a:rPr>
                <a:t> Interrupt Routing and Remapping</a:t>
              </a:r>
            </a:p>
          </p:txBody>
        </p:sp>
        <p:grpSp>
          <p:nvGrpSpPr>
            <p:cNvPr id="271388" name="Group 28"/>
            <p:cNvGrpSpPr>
              <a:grpSpLocks/>
            </p:cNvGrpSpPr>
            <p:nvPr/>
          </p:nvGrpSpPr>
          <p:grpSpPr bwMode="auto">
            <a:xfrm>
              <a:off x="2636" y="1710"/>
              <a:ext cx="472" cy="250"/>
              <a:chOff x="317" y="3648"/>
              <a:chExt cx="472" cy="250"/>
            </a:xfrm>
          </p:grpSpPr>
          <p:sp>
            <p:nvSpPr>
              <p:cNvPr id="271389" name="Oval 29"/>
              <p:cNvSpPr>
                <a:spLocks noChangeArrowheads="1"/>
              </p:cNvSpPr>
              <p:nvPr/>
            </p:nvSpPr>
            <p:spPr bwMode="auto">
              <a:xfrm>
                <a:off x="336" y="3653"/>
                <a:ext cx="432" cy="240"/>
              </a:xfrm>
              <a:prstGeom prst="ellipse">
                <a:avLst/>
              </a:prstGeom>
              <a:solidFill>
                <a:schemeClr val="tx1"/>
              </a:solidFill>
              <a:ln w="31750" algn="ctr">
                <a:solidFill>
                  <a:schemeClr val="tx1"/>
                </a:solidFill>
                <a:round/>
                <a:headEnd type="none" w="sm" len="sm"/>
                <a:tailEnd type="none" w="med" len="lg"/>
              </a:ln>
              <a:effectLst/>
            </p:spPr>
            <p:txBody>
              <a:bodyPr wrap="none" anchor="ctr"/>
              <a:lstStyle/>
              <a:p>
                <a:endParaRPr lang="en-US"/>
              </a:p>
            </p:txBody>
          </p:sp>
          <p:sp>
            <p:nvSpPr>
              <p:cNvPr id="271390" name="Text Box 30"/>
              <p:cNvSpPr txBox="1">
                <a:spLocks noChangeArrowheads="1"/>
              </p:cNvSpPr>
              <p:nvPr/>
            </p:nvSpPr>
            <p:spPr bwMode="auto">
              <a:xfrm>
                <a:off x="317" y="3648"/>
                <a:ext cx="472" cy="250"/>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a:solidFill>
                      <a:srgbClr val="081D58"/>
                    </a:solidFill>
                    <a:effectLst/>
                  </a:rPr>
                  <a:t>VT-d</a:t>
                </a:r>
              </a:p>
            </p:txBody>
          </p:sp>
        </p:grpSp>
      </p:grpSp>
      <p:sp>
        <p:nvSpPr>
          <p:cNvPr id="271362" name="Rectangle 2"/>
          <p:cNvSpPr>
            <a:spLocks noGrp="1" noChangeArrowheads="1"/>
          </p:cNvSpPr>
          <p:nvPr>
            <p:ph type="title"/>
          </p:nvPr>
        </p:nvSpPr>
        <p:spPr>
          <a:xfrm>
            <a:off x="381000" y="228600"/>
            <a:ext cx="8393113" cy="530225"/>
          </a:xfrm>
        </p:spPr>
        <p:txBody>
          <a:bodyPr/>
          <a:lstStyle/>
          <a:p>
            <a:r>
              <a:rPr lang="en-US" sz="3200"/>
              <a:t>Intel Virtualization Technology Evolution</a:t>
            </a:r>
          </a:p>
        </p:txBody>
      </p:sp>
      <p:sp>
        <p:nvSpPr>
          <p:cNvPr id="271363" name="Text Box 3"/>
          <p:cNvSpPr txBox="1">
            <a:spLocks noChangeArrowheads="1"/>
          </p:cNvSpPr>
          <p:nvPr/>
        </p:nvSpPr>
        <p:spPr bwMode="auto">
          <a:xfrm>
            <a:off x="153988" y="4710113"/>
            <a:ext cx="1230312" cy="1006475"/>
          </a:xfrm>
          <a:prstGeom prst="rect">
            <a:avLst/>
          </a:prstGeom>
          <a:noFill/>
          <a:ln w="31750" algn="ctr">
            <a:noFill/>
            <a:miter lim="800000"/>
            <a:headEnd type="none" w="sm" len="sm"/>
            <a:tailEnd type="none" w="med" len="lg"/>
          </a:ln>
          <a:effectLst/>
        </p:spPr>
        <p:txBody>
          <a:bodyPr wrap="none">
            <a:spAutoFit/>
          </a:bodyPr>
          <a:lstStyle/>
          <a:p>
            <a:pPr algn="l" eaLnBrk="0" hangingPunct="0"/>
            <a:r>
              <a:rPr lang="en-US" sz="2000" b="0">
                <a:effectLst/>
              </a:rPr>
              <a:t>VMM</a:t>
            </a:r>
            <a:br>
              <a:rPr lang="en-US" sz="2000" b="0">
                <a:effectLst/>
              </a:rPr>
            </a:br>
            <a:r>
              <a:rPr lang="en-US" sz="2000" b="0">
                <a:effectLst/>
              </a:rPr>
              <a:t>Software</a:t>
            </a:r>
          </a:p>
          <a:p>
            <a:pPr algn="l" eaLnBrk="0" hangingPunct="0"/>
            <a:r>
              <a:rPr lang="en-US" sz="2000" b="0">
                <a:effectLst/>
              </a:rPr>
              <a:t>Evolution</a:t>
            </a:r>
          </a:p>
        </p:txBody>
      </p:sp>
      <p:sp>
        <p:nvSpPr>
          <p:cNvPr id="271364" name="Text Box 4"/>
          <p:cNvSpPr txBox="1">
            <a:spLocks noChangeArrowheads="1"/>
          </p:cNvSpPr>
          <p:nvPr/>
        </p:nvSpPr>
        <p:spPr bwMode="auto">
          <a:xfrm>
            <a:off x="1828800" y="5700713"/>
            <a:ext cx="1228725" cy="822325"/>
          </a:xfrm>
          <a:prstGeom prst="rect">
            <a:avLst/>
          </a:prstGeom>
          <a:noFill/>
          <a:ln w="31750" algn="ctr">
            <a:noFill/>
            <a:miter lim="800000"/>
            <a:headEnd type="none" w="sm" len="sm"/>
            <a:tailEnd type="none" w="med" len="lg"/>
          </a:ln>
          <a:effectLst/>
        </p:spPr>
        <p:txBody>
          <a:bodyPr wrap="none">
            <a:spAutoFit/>
          </a:bodyPr>
          <a:lstStyle/>
          <a:p>
            <a:pPr algn="r" eaLnBrk="0" hangingPunct="0"/>
            <a:r>
              <a:rPr lang="en-US" sz="2000" b="0">
                <a:effectLst/>
              </a:rPr>
              <a:t>Past</a:t>
            </a:r>
            <a:br>
              <a:rPr lang="en-US" sz="2000" b="0">
                <a:effectLst/>
              </a:rPr>
            </a:br>
            <a:r>
              <a:rPr lang="en-US" sz="1400" b="0">
                <a:effectLst/>
              </a:rPr>
              <a:t>No Hardware</a:t>
            </a:r>
            <a:br>
              <a:rPr lang="en-US" sz="1400" b="0">
                <a:effectLst/>
              </a:rPr>
            </a:br>
            <a:r>
              <a:rPr lang="en-US" sz="1400" b="0">
                <a:effectLst/>
              </a:rPr>
              <a:t>Support</a:t>
            </a:r>
          </a:p>
        </p:txBody>
      </p:sp>
      <p:sp>
        <p:nvSpPr>
          <p:cNvPr id="271365" name="Text Box 5"/>
          <p:cNvSpPr txBox="1">
            <a:spLocks noChangeArrowheads="1"/>
          </p:cNvSpPr>
          <p:nvPr/>
        </p:nvSpPr>
        <p:spPr bwMode="auto">
          <a:xfrm>
            <a:off x="4343400" y="5915025"/>
            <a:ext cx="3810000" cy="701675"/>
          </a:xfrm>
          <a:prstGeom prst="rect">
            <a:avLst/>
          </a:prstGeom>
          <a:noFill/>
          <a:ln w="31750" algn="ctr">
            <a:noFill/>
            <a:miter lim="800000"/>
            <a:headEnd type="none" w="sm" len="sm"/>
            <a:tailEnd type="none" w="med" len="lg"/>
          </a:ln>
          <a:effectLst/>
        </p:spPr>
        <p:txBody>
          <a:bodyPr>
            <a:spAutoFit/>
          </a:bodyPr>
          <a:lstStyle/>
          <a:p>
            <a:pPr eaLnBrk="0" hangingPunct="0"/>
            <a:r>
              <a:rPr lang="en-US" sz="2000" b="0">
                <a:effectLst/>
              </a:rPr>
              <a:t>VMM software evolution over time with hardware support</a:t>
            </a:r>
            <a:endParaRPr lang="en-US" sz="1400" b="0">
              <a:effectLst/>
            </a:endParaRPr>
          </a:p>
        </p:txBody>
      </p:sp>
      <p:sp>
        <p:nvSpPr>
          <p:cNvPr id="271366" name="Rectangle 6"/>
          <p:cNvSpPr>
            <a:spLocks noChangeArrowheads="1"/>
          </p:cNvSpPr>
          <p:nvPr/>
        </p:nvSpPr>
        <p:spPr bwMode="auto">
          <a:xfrm>
            <a:off x="1447800" y="4710113"/>
            <a:ext cx="1752600" cy="9144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pPr algn="l" eaLnBrk="0" hangingPunct="0"/>
            <a:r>
              <a:rPr lang="en-US" sz="1200">
                <a:solidFill>
                  <a:schemeClr val="bg2"/>
                </a:solidFill>
                <a:effectLst/>
              </a:rPr>
              <a:t>Software-only VMMs</a:t>
            </a:r>
          </a:p>
          <a:p>
            <a:pPr algn="l">
              <a:lnSpc>
                <a:spcPct val="90000"/>
              </a:lnSpc>
              <a:spcBef>
                <a:spcPct val="30000"/>
              </a:spcBef>
              <a:buClr>
                <a:schemeClr val="tx2"/>
              </a:buClr>
              <a:buSzPct val="95000"/>
              <a:buFont typeface="Wingdings" pitchFamily="2" charset="2"/>
              <a:buBlip>
                <a:blip r:embed="rId3"/>
              </a:buBlip>
            </a:pPr>
            <a:r>
              <a:rPr lang="en-US" sz="1200">
                <a:solidFill>
                  <a:schemeClr val="bg2"/>
                </a:solidFill>
                <a:effectLst/>
              </a:rPr>
              <a:t> Binary translation</a:t>
            </a:r>
          </a:p>
          <a:p>
            <a:pPr algn="l">
              <a:lnSpc>
                <a:spcPct val="90000"/>
              </a:lnSpc>
              <a:spcBef>
                <a:spcPct val="30000"/>
              </a:spcBef>
              <a:buClr>
                <a:schemeClr val="tx2"/>
              </a:buClr>
              <a:buSzPct val="95000"/>
              <a:buFont typeface="Wingdings" pitchFamily="2" charset="2"/>
              <a:buBlip>
                <a:blip r:embed="rId3"/>
              </a:buBlip>
            </a:pPr>
            <a:r>
              <a:rPr lang="en-US" sz="1200">
                <a:solidFill>
                  <a:schemeClr val="bg2"/>
                </a:solidFill>
                <a:effectLst/>
              </a:rPr>
              <a:t> Paravirtualization</a:t>
            </a:r>
          </a:p>
        </p:txBody>
      </p:sp>
      <p:sp>
        <p:nvSpPr>
          <p:cNvPr id="271367" name="Rectangle 7"/>
          <p:cNvSpPr>
            <a:spLocks noChangeArrowheads="1"/>
          </p:cNvSpPr>
          <p:nvPr/>
        </p:nvSpPr>
        <p:spPr bwMode="auto">
          <a:xfrm>
            <a:off x="3352800" y="4710113"/>
            <a:ext cx="1752600" cy="9144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pPr eaLnBrk="0" hangingPunct="0"/>
            <a:r>
              <a:rPr lang="en-US" sz="1200">
                <a:solidFill>
                  <a:srgbClr val="081D58"/>
                </a:solidFill>
                <a:effectLst/>
              </a:rPr>
              <a:t>Simpler </a:t>
            </a:r>
            <a:br>
              <a:rPr lang="en-US" sz="1200">
                <a:solidFill>
                  <a:srgbClr val="081D58"/>
                </a:solidFill>
                <a:effectLst/>
              </a:rPr>
            </a:br>
            <a:r>
              <a:rPr lang="en-US" sz="1200">
                <a:solidFill>
                  <a:srgbClr val="081D58"/>
                </a:solidFill>
                <a:effectLst/>
              </a:rPr>
              <a:t>and more Secure </a:t>
            </a:r>
            <a:br>
              <a:rPr lang="en-US" sz="1200">
                <a:solidFill>
                  <a:srgbClr val="081D58"/>
                </a:solidFill>
                <a:effectLst/>
              </a:rPr>
            </a:br>
            <a:r>
              <a:rPr lang="en-US" sz="1200">
                <a:solidFill>
                  <a:srgbClr val="081D58"/>
                </a:solidFill>
                <a:effectLst/>
              </a:rPr>
              <a:t>VMM through </a:t>
            </a:r>
            <a:br>
              <a:rPr lang="en-US" sz="1200">
                <a:solidFill>
                  <a:srgbClr val="081D58"/>
                </a:solidFill>
                <a:effectLst/>
              </a:rPr>
            </a:br>
            <a:r>
              <a:rPr lang="en-US" sz="1200">
                <a:solidFill>
                  <a:srgbClr val="081D58"/>
                </a:solidFill>
                <a:effectLst/>
              </a:rPr>
              <a:t>foundation </a:t>
            </a:r>
            <a:br>
              <a:rPr lang="en-US" sz="1200">
                <a:solidFill>
                  <a:srgbClr val="081D58"/>
                </a:solidFill>
                <a:effectLst/>
              </a:rPr>
            </a:br>
            <a:r>
              <a:rPr lang="en-US" sz="1200">
                <a:solidFill>
                  <a:srgbClr val="081D58"/>
                </a:solidFill>
                <a:effectLst/>
              </a:rPr>
              <a:t>of virtualizable ISAs</a:t>
            </a:r>
          </a:p>
        </p:txBody>
      </p:sp>
      <p:sp>
        <p:nvSpPr>
          <p:cNvPr id="271368" name="Text Box 8"/>
          <p:cNvSpPr txBox="1">
            <a:spLocks noChangeArrowheads="1"/>
          </p:cNvSpPr>
          <p:nvPr/>
        </p:nvSpPr>
        <p:spPr bwMode="auto">
          <a:xfrm>
            <a:off x="152400" y="1662113"/>
            <a:ext cx="1282700" cy="701675"/>
          </a:xfrm>
          <a:prstGeom prst="rect">
            <a:avLst/>
          </a:prstGeom>
          <a:noFill/>
          <a:ln w="31750" algn="ctr">
            <a:noFill/>
            <a:miter lim="800000"/>
            <a:headEnd type="none" w="sm" len="sm"/>
            <a:tailEnd type="none" w="med" len="lg"/>
          </a:ln>
          <a:effectLst/>
        </p:spPr>
        <p:txBody>
          <a:bodyPr wrap="none">
            <a:spAutoFit/>
          </a:bodyPr>
          <a:lstStyle/>
          <a:p>
            <a:pPr algn="l" eaLnBrk="0" hangingPunct="0"/>
            <a:r>
              <a:rPr lang="en-US" sz="2000" b="0">
                <a:effectLst/>
              </a:rPr>
              <a:t>Vector 3:</a:t>
            </a:r>
            <a:br>
              <a:rPr lang="en-US" sz="2000" b="0">
                <a:effectLst/>
              </a:rPr>
            </a:br>
            <a:r>
              <a:rPr lang="en-US" sz="2000" b="0">
                <a:effectLst/>
              </a:rPr>
              <a:t>I/O Focus</a:t>
            </a:r>
          </a:p>
        </p:txBody>
      </p:sp>
      <p:grpSp>
        <p:nvGrpSpPr>
          <p:cNvPr id="271416" name="Group 56"/>
          <p:cNvGrpSpPr>
            <a:grpSpLocks/>
          </p:cNvGrpSpPr>
          <p:nvPr/>
        </p:nvGrpSpPr>
        <p:grpSpPr bwMode="auto">
          <a:xfrm>
            <a:off x="4024313" y="1509713"/>
            <a:ext cx="4891087" cy="914400"/>
            <a:chOff x="2967" y="816"/>
            <a:chExt cx="2649" cy="576"/>
          </a:xfrm>
        </p:grpSpPr>
        <p:grpSp>
          <p:nvGrpSpPr>
            <p:cNvPr id="271414" name="Group 54"/>
            <p:cNvGrpSpPr>
              <a:grpSpLocks/>
            </p:cNvGrpSpPr>
            <p:nvPr/>
          </p:nvGrpSpPr>
          <p:grpSpPr bwMode="auto">
            <a:xfrm>
              <a:off x="2967" y="966"/>
              <a:ext cx="963" cy="366"/>
              <a:chOff x="2967" y="966"/>
              <a:chExt cx="963" cy="366"/>
            </a:xfrm>
          </p:grpSpPr>
          <p:grpSp>
            <p:nvGrpSpPr>
              <p:cNvPr id="271413" name="Group 53"/>
              <p:cNvGrpSpPr>
                <a:grpSpLocks/>
              </p:cNvGrpSpPr>
              <p:nvPr/>
            </p:nvGrpSpPr>
            <p:grpSpPr bwMode="auto">
              <a:xfrm>
                <a:off x="2967" y="966"/>
                <a:ext cx="853" cy="254"/>
                <a:chOff x="2445" y="566"/>
                <a:chExt cx="853" cy="254"/>
              </a:xfrm>
            </p:grpSpPr>
            <p:sp>
              <p:nvSpPr>
                <p:cNvPr id="271410" name="Oval 50"/>
                <p:cNvSpPr>
                  <a:spLocks noChangeArrowheads="1"/>
                </p:cNvSpPr>
                <p:nvPr/>
              </p:nvSpPr>
              <p:spPr bwMode="auto">
                <a:xfrm>
                  <a:off x="2445" y="580"/>
                  <a:ext cx="853" cy="240"/>
                </a:xfrm>
                <a:prstGeom prst="ellipse">
                  <a:avLst/>
                </a:prstGeom>
                <a:solidFill>
                  <a:schemeClr val="tx1"/>
                </a:solidFill>
                <a:ln w="31750" algn="ctr">
                  <a:solidFill>
                    <a:schemeClr val="tx1"/>
                  </a:solidFill>
                  <a:round/>
                  <a:headEnd type="none" w="sm" len="sm"/>
                  <a:tailEnd type="none" w="med" len="lg"/>
                </a:ln>
                <a:effectLst/>
              </p:spPr>
              <p:txBody>
                <a:bodyPr wrap="none" anchor="ctr"/>
                <a:lstStyle/>
                <a:p>
                  <a:endParaRPr lang="en-US"/>
                </a:p>
              </p:txBody>
            </p:sp>
            <p:sp>
              <p:nvSpPr>
                <p:cNvPr id="271411" name="Text Box 51"/>
                <p:cNvSpPr txBox="1">
                  <a:spLocks noChangeArrowheads="1"/>
                </p:cNvSpPr>
                <p:nvPr/>
              </p:nvSpPr>
              <p:spPr bwMode="auto">
                <a:xfrm>
                  <a:off x="2582" y="566"/>
                  <a:ext cx="611" cy="250"/>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a:solidFill>
                        <a:srgbClr val="081D58"/>
                      </a:solidFill>
                      <a:effectLst/>
                    </a:rPr>
                    <a:t>PCI-SIG</a:t>
                  </a:r>
                </a:p>
              </p:txBody>
            </p:sp>
          </p:grpSp>
          <p:sp>
            <p:nvSpPr>
              <p:cNvPr id="271412" name="Line 52"/>
              <p:cNvSpPr>
                <a:spLocks noChangeShapeType="1"/>
              </p:cNvSpPr>
              <p:nvPr/>
            </p:nvSpPr>
            <p:spPr bwMode="auto">
              <a:xfrm>
                <a:off x="3642" y="1170"/>
                <a:ext cx="288" cy="162"/>
              </a:xfrm>
              <a:prstGeom prst="line">
                <a:avLst/>
              </a:prstGeom>
              <a:noFill/>
              <a:ln w="25400">
                <a:solidFill>
                  <a:schemeClr val="tx1"/>
                </a:solidFill>
                <a:round/>
                <a:headEnd/>
                <a:tailEnd/>
              </a:ln>
              <a:effectLst/>
            </p:spPr>
            <p:txBody>
              <a:bodyPr/>
              <a:lstStyle/>
              <a:p>
                <a:endParaRPr lang="en-US"/>
              </a:p>
            </p:txBody>
          </p:sp>
        </p:grpSp>
        <p:sp>
          <p:nvSpPr>
            <p:cNvPr id="271369" name="Rectangle 9"/>
            <p:cNvSpPr>
              <a:spLocks noChangeArrowheads="1"/>
            </p:cNvSpPr>
            <p:nvPr/>
          </p:nvSpPr>
          <p:spPr bwMode="auto">
            <a:xfrm>
              <a:off x="3888" y="816"/>
              <a:ext cx="1728" cy="576"/>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pPr algn="l">
                <a:lnSpc>
                  <a:spcPct val="90000"/>
                </a:lnSpc>
                <a:spcBef>
                  <a:spcPct val="30000"/>
                </a:spcBef>
                <a:buClr>
                  <a:schemeClr val="tx2"/>
                </a:buClr>
                <a:buSzPct val="95000"/>
                <a:buFont typeface="Wingdings" pitchFamily="2" charset="2"/>
                <a:buNone/>
              </a:pPr>
              <a:r>
                <a:rPr lang="en-US" sz="1200">
                  <a:solidFill>
                    <a:schemeClr val="bg2"/>
                  </a:solidFill>
                  <a:effectLst/>
                </a:rPr>
                <a:t>Standards for IO-device sharing:</a:t>
              </a:r>
            </a:p>
            <a:p>
              <a:pPr algn="l">
                <a:lnSpc>
                  <a:spcPct val="90000"/>
                </a:lnSpc>
                <a:spcBef>
                  <a:spcPct val="30000"/>
                </a:spcBef>
                <a:buClr>
                  <a:schemeClr val="tx2"/>
                </a:buClr>
                <a:buSzPct val="95000"/>
                <a:buFont typeface="Wingdings" pitchFamily="2" charset="2"/>
                <a:buChar char="l"/>
              </a:pPr>
              <a:r>
                <a:rPr lang="en-US" sz="1200">
                  <a:solidFill>
                    <a:schemeClr val="bg2"/>
                  </a:solidFill>
                  <a:effectLst/>
                </a:rPr>
                <a:t> Multi-Context I/O Devices</a:t>
              </a:r>
            </a:p>
            <a:p>
              <a:pPr algn="l">
                <a:lnSpc>
                  <a:spcPct val="90000"/>
                </a:lnSpc>
                <a:spcBef>
                  <a:spcPct val="30000"/>
                </a:spcBef>
                <a:buClr>
                  <a:schemeClr val="tx2"/>
                </a:buClr>
                <a:buSzPct val="95000"/>
                <a:buFont typeface="Wingdings" pitchFamily="2" charset="2"/>
                <a:buChar char="l"/>
              </a:pPr>
              <a:r>
                <a:rPr lang="en-US" sz="1200">
                  <a:solidFill>
                    <a:schemeClr val="bg2"/>
                  </a:solidFill>
                  <a:effectLst/>
                </a:rPr>
                <a:t> Endpoint Address Translation Caching</a:t>
              </a:r>
            </a:p>
            <a:p>
              <a:pPr algn="l">
                <a:lnSpc>
                  <a:spcPct val="90000"/>
                </a:lnSpc>
                <a:spcBef>
                  <a:spcPct val="30000"/>
                </a:spcBef>
                <a:buClr>
                  <a:schemeClr val="tx2"/>
                </a:buClr>
                <a:buSzPct val="95000"/>
                <a:buFont typeface="Wingdings" pitchFamily="2" charset="2"/>
                <a:buChar char="l"/>
              </a:pPr>
              <a:r>
                <a:rPr lang="en-US" sz="1200">
                  <a:solidFill>
                    <a:schemeClr val="bg2"/>
                  </a:solidFill>
                  <a:effectLst/>
                </a:rPr>
                <a:t> Under definition in the PCI-SIG* IOVWG </a:t>
              </a:r>
            </a:p>
          </p:txBody>
        </p:sp>
      </p:grpSp>
      <p:sp>
        <p:nvSpPr>
          <p:cNvPr id="271370" name="Line 10"/>
          <p:cNvSpPr>
            <a:spLocks noChangeShapeType="1"/>
          </p:cNvSpPr>
          <p:nvPr/>
        </p:nvSpPr>
        <p:spPr bwMode="auto">
          <a:xfrm>
            <a:off x="4572000" y="5929313"/>
            <a:ext cx="4267200" cy="0"/>
          </a:xfrm>
          <a:prstGeom prst="line">
            <a:avLst/>
          </a:prstGeom>
          <a:noFill/>
          <a:ln w="31750">
            <a:solidFill>
              <a:schemeClr val="tx1"/>
            </a:solidFill>
            <a:round/>
            <a:headEnd type="none" w="sm" len="sm"/>
            <a:tailEnd type="stealth" w="med" len="lg"/>
          </a:ln>
          <a:effectLst/>
        </p:spPr>
        <p:txBody>
          <a:bodyPr wrap="none"/>
          <a:lstStyle/>
          <a:p>
            <a:endParaRPr lang="en-US"/>
          </a:p>
        </p:txBody>
      </p:sp>
      <p:sp>
        <p:nvSpPr>
          <p:cNvPr id="271371" name="Text Box 11"/>
          <p:cNvSpPr txBox="1">
            <a:spLocks noChangeArrowheads="1"/>
          </p:cNvSpPr>
          <p:nvPr/>
        </p:nvSpPr>
        <p:spPr bwMode="auto">
          <a:xfrm>
            <a:off x="120650" y="3719513"/>
            <a:ext cx="2089150" cy="701675"/>
          </a:xfrm>
          <a:prstGeom prst="rect">
            <a:avLst/>
          </a:prstGeom>
          <a:noFill/>
          <a:ln w="31750" algn="ctr">
            <a:noFill/>
            <a:miter lim="800000"/>
            <a:headEnd type="none" w="sm" len="sm"/>
            <a:tailEnd type="none" w="med" len="lg"/>
          </a:ln>
          <a:effectLst/>
        </p:spPr>
        <p:txBody>
          <a:bodyPr wrap="none">
            <a:spAutoFit/>
          </a:bodyPr>
          <a:lstStyle/>
          <a:p>
            <a:pPr algn="l" eaLnBrk="0" hangingPunct="0"/>
            <a:r>
              <a:rPr lang="en-US" sz="2000" b="0">
                <a:effectLst/>
              </a:rPr>
              <a:t>Vector 1:</a:t>
            </a:r>
            <a:br>
              <a:rPr lang="en-US" sz="2000" b="0">
                <a:effectLst/>
              </a:rPr>
            </a:br>
            <a:r>
              <a:rPr lang="en-US" sz="2000" b="0">
                <a:effectLst/>
              </a:rPr>
              <a:t>Processor Focus</a:t>
            </a:r>
          </a:p>
        </p:txBody>
      </p:sp>
      <p:sp>
        <p:nvSpPr>
          <p:cNvPr id="271372" name="Text Box 12"/>
          <p:cNvSpPr txBox="1">
            <a:spLocks noChangeArrowheads="1"/>
          </p:cNvSpPr>
          <p:nvPr/>
        </p:nvSpPr>
        <p:spPr bwMode="auto">
          <a:xfrm>
            <a:off x="152400" y="2713038"/>
            <a:ext cx="1890713" cy="701675"/>
          </a:xfrm>
          <a:prstGeom prst="rect">
            <a:avLst/>
          </a:prstGeom>
          <a:noFill/>
          <a:ln w="31750" algn="ctr">
            <a:noFill/>
            <a:miter lim="800000"/>
            <a:headEnd type="none" w="sm" len="sm"/>
            <a:tailEnd type="none" w="med" len="lg"/>
          </a:ln>
          <a:effectLst/>
        </p:spPr>
        <p:txBody>
          <a:bodyPr wrap="none">
            <a:spAutoFit/>
          </a:bodyPr>
          <a:lstStyle/>
          <a:p>
            <a:pPr algn="l" eaLnBrk="0" hangingPunct="0"/>
            <a:r>
              <a:rPr lang="en-US" sz="2000" b="0">
                <a:effectLst/>
              </a:rPr>
              <a:t>Vector 2:</a:t>
            </a:r>
            <a:br>
              <a:rPr lang="en-US" sz="2000" b="0">
                <a:effectLst/>
              </a:rPr>
            </a:br>
            <a:r>
              <a:rPr lang="en-US" sz="2000" b="0">
                <a:effectLst/>
              </a:rPr>
              <a:t>Platform Focus</a:t>
            </a:r>
          </a:p>
        </p:txBody>
      </p:sp>
      <p:grpSp>
        <p:nvGrpSpPr>
          <p:cNvPr id="271373" name="Group 13"/>
          <p:cNvGrpSpPr>
            <a:grpSpLocks/>
          </p:cNvGrpSpPr>
          <p:nvPr/>
        </p:nvGrpSpPr>
        <p:grpSpPr bwMode="auto">
          <a:xfrm>
            <a:off x="2346325" y="3511550"/>
            <a:ext cx="2759075" cy="1046163"/>
            <a:chOff x="1478" y="2077"/>
            <a:chExt cx="1738" cy="659"/>
          </a:xfrm>
        </p:grpSpPr>
        <p:sp>
          <p:nvSpPr>
            <p:cNvPr id="271374" name="Line 14"/>
            <p:cNvSpPr>
              <a:spLocks noChangeShapeType="1"/>
            </p:cNvSpPr>
            <p:nvPr/>
          </p:nvSpPr>
          <p:spPr bwMode="auto">
            <a:xfrm>
              <a:off x="1881" y="2231"/>
              <a:ext cx="284" cy="146"/>
            </a:xfrm>
            <a:prstGeom prst="line">
              <a:avLst/>
            </a:prstGeom>
            <a:noFill/>
            <a:ln w="25400">
              <a:solidFill>
                <a:schemeClr val="tx1"/>
              </a:solidFill>
              <a:round/>
              <a:headEnd/>
              <a:tailEnd/>
            </a:ln>
            <a:effectLst/>
          </p:spPr>
          <p:txBody>
            <a:bodyPr/>
            <a:lstStyle/>
            <a:p>
              <a:endParaRPr lang="en-US"/>
            </a:p>
          </p:txBody>
        </p:sp>
        <p:sp>
          <p:nvSpPr>
            <p:cNvPr id="271375" name="Line 15"/>
            <p:cNvSpPr>
              <a:spLocks noChangeShapeType="1"/>
            </p:cNvSpPr>
            <p:nvPr/>
          </p:nvSpPr>
          <p:spPr bwMode="auto">
            <a:xfrm flipV="1">
              <a:off x="1880" y="2473"/>
              <a:ext cx="269" cy="87"/>
            </a:xfrm>
            <a:prstGeom prst="line">
              <a:avLst/>
            </a:prstGeom>
            <a:noFill/>
            <a:ln w="25400">
              <a:solidFill>
                <a:schemeClr val="tx1"/>
              </a:solidFill>
              <a:round/>
              <a:headEnd/>
              <a:tailEnd/>
            </a:ln>
            <a:effectLst/>
          </p:spPr>
          <p:txBody>
            <a:bodyPr/>
            <a:lstStyle/>
            <a:p>
              <a:endParaRPr lang="en-US"/>
            </a:p>
          </p:txBody>
        </p:sp>
        <p:sp>
          <p:nvSpPr>
            <p:cNvPr id="271376" name="Rectangle 16"/>
            <p:cNvSpPr>
              <a:spLocks noChangeArrowheads="1"/>
            </p:cNvSpPr>
            <p:nvPr/>
          </p:nvSpPr>
          <p:spPr bwMode="auto">
            <a:xfrm>
              <a:off x="2112" y="2160"/>
              <a:ext cx="1104" cy="576"/>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r>
                <a:rPr lang="en-US" sz="1200">
                  <a:solidFill>
                    <a:srgbClr val="000000"/>
                  </a:solidFill>
                  <a:effectLst/>
                </a:rPr>
                <a:t>Establish foundation</a:t>
              </a:r>
              <a:br>
                <a:rPr lang="en-US" sz="1200">
                  <a:solidFill>
                    <a:srgbClr val="000000"/>
                  </a:solidFill>
                  <a:effectLst/>
                </a:rPr>
              </a:br>
              <a:r>
                <a:rPr lang="en-US" sz="1200">
                  <a:solidFill>
                    <a:srgbClr val="000000"/>
                  </a:solidFill>
                  <a:effectLst/>
                </a:rPr>
                <a:t> for virtualization in the</a:t>
              </a:r>
              <a:br>
                <a:rPr lang="en-US" sz="1200">
                  <a:solidFill>
                    <a:srgbClr val="000000"/>
                  </a:solidFill>
                  <a:effectLst/>
                </a:rPr>
              </a:br>
              <a:r>
                <a:rPr lang="en-US" sz="1200">
                  <a:solidFill>
                    <a:srgbClr val="000000"/>
                  </a:solidFill>
                  <a:effectLst/>
                </a:rPr>
                <a:t> IA-32 and </a:t>
              </a:r>
              <a:br>
                <a:rPr lang="en-US" sz="1200">
                  <a:solidFill>
                    <a:srgbClr val="000000"/>
                  </a:solidFill>
                  <a:effectLst/>
                </a:rPr>
              </a:br>
              <a:r>
                <a:rPr lang="en-US" sz="1200">
                  <a:solidFill>
                    <a:srgbClr val="000000"/>
                  </a:solidFill>
                  <a:effectLst/>
                </a:rPr>
                <a:t>Itanium architectures…</a:t>
              </a:r>
            </a:p>
          </p:txBody>
        </p:sp>
        <p:grpSp>
          <p:nvGrpSpPr>
            <p:cNvPr id="271377" name="Group 17"/>
            <p:cNvGrpSpPr>
              <a:grpSpLocks/>
            </p:cNvGrpSpPr>
            <p:nvPr/>
          </p:nvGrpSpPr>
          <p:grpSpPr bwMode="auto">
            <a:xfrm>
              <a:off x="1478" y="2077"/>
              <a:ext cx="454" cy="250"/>
              <a:chOff x="325" y="3648"/>
              <a:chExt cx="454" cy="250"/>
            </a:xfrm>
          </p:grpSpPr>
          <p:sp>
            <p:nvSpPr>
              <p:cNvPr id="271378" name="Oval 18"/>
              <p:cNvSpPr>
                <a:spLocks noChangeArrowheads="1"/>
              </p:cNvSpPr>
              <p:nvPr/>
            </p:nvSpPr>
            <p:spPr bwMode="auto">
              <a:xfrm>
                <a:off x="336" y="3653"/>
                <a:ext cx="432" cy="240"/>
              </a:xfrm>
              <a:prstGeom prst="ellipse">
                <a:avLst/>
              </a:prstGeom>
              <a:solidFill>
                <a:schemeClr val="tx1"/>
              </a:solidFill>
              <a:ln w="31750" algn="ctr">
                <a:solidFill>
                  <a:schemeClr val="tx1"/>
                </a:solidFill>
                <a:round/>
                <a:headEnd type="none" w="sm" len="sm"/>
                <a:tailEnd type="none" w="med" len="lg"/>
              </a:ln>
              <a:effectLst/>
            </p:spPr>
            <p:txBody>
              <a:bodyPr wrap="none" anchor="ctr"/>
              <a:lstStyle/>
              <a:p>
                <a:endParaRPr lang="en-US"/>
              </a:p>
            </p:txBody>
          </p:sp>
          <p:sp>
            <p:nvSpPr>
              <p:cNvPr id="271379" name="Text Box 19"/>
              <p:cNvSpPr txBox="1">
                <a:spLocks noChangeArrowheads="1"/>
              </p:cNvSpPr>
              <p:nvPr/>
            </p:nvSpPr>
            <p:spPr bwMode="auto">
              <a:xfrm>
                <a:off x="325" y="3648"/>
                <a:ext cx="454" cy="250"/>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solidFill>
                      <a:srgbClr val="081D58"/>
                    </a:solidFill>
                    <a:effectLst/>
                  </a:rPr>
                  <a:t>VT-x</a:t>
                </a:r>
              </a:p>
            </p:txBody>
          </p:sp>
        </p:grpSp>
        <p:grpSp>
          <p:nvGrpSpPr>
            <p:cNvPr id="271380" name="Group 20"/>
            <p:cNvGrpSpPr>
              <a:grpSpLocks/>
            </p:cNvGrpSpPr>
            <p:nvPr/>
          </p:nvGrpSpPr>
          <p:grpSpPr bwMode="auto">
            <a:xfrm>
              <a:off x="1500" y="2413"/>
              <a:ext cx="432" cy="250"/>
              <a:chOff x="1392" y="3840"/>
              <a:chExt cx="432" cy="250"/>
            </a:xfrm>
          </p:grpSpPr>
          <p:sp>
            <p:nvSpPr>
              <p:cNvPr id="271381" name="Oval 21"/>
              <p:cNvSpPr>
                <a:spLocks noChangeArrowheads="1"/>
              </p:cNvSpPr>
              <p:nvPr/>
            </p:nvSpPr>
            <p:spPr bwMode="auto">
              <a:xfrm>
                <a:off x="1392" y="3845"/>
                <a:ext cx="432" cy="240"/>
              </a:xfrm>
              <a:prstGeom prst="ellipse">
                <a:avLst/>
              </a:prstGeom>
              <a:solidFill>
                <a:schemeClr val="tx1"/>
              </a:solidFill>
              <a:ln w="31750" algn="ctr">
                <a:solidFill>
                  <a:schemeClr val="tx1"/>
                </a:solidFill>
                <a:round/>
                <a:headEnd type="none" w="sm" len="sm"/>
                <a:tailEnd type="none" w="med" len="lg"/>
              </a:ln>
              <a:effectLst/>
            </p:spPr>
            <p:txBody>
              <a:bodyPr wrap="none" anchor="ctr"/>
              <a:lstStyle/>
              <a:p>
                <a:endParaRPr lang="en-US"/>
              </a:p>
            </p:txBody>
          </p:sp>
          <p:sp>
            <p:nvSpPr>
              <p:cNvPr id="271382" name="Text Box 22"/>
              <p:cNvSpPr txBox="1">
                <a:spLocks noChangeArrowheads="1"/>
              </p:cNvSpPr>
              <p:nvPr/>
            </p:nvSpPr>
            <p:spPr bwMode="auto">
              <a:xfrm>
                <a:off x="1402" y="3840"/>
                <a:ext cx="410" cy="250"/>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solidFill>
                      <a:srgbClr val="081D58"/>
                    </a:solidFill>
                    <a:effectLst/>
                  </a:rPr>
                  <a:t>VT-i</a:t>
                </a:r>
              </a:p>
            </p:txBody>
          </p:sp>
        </p:grpSp>
      </p:grpSp>
      <p:grpSp>
        <p:nvGrpSpPr>
          <p:cNvPr id="271418" name="Group 58"/>
          <p:cNvGrpSpPr>
            <a:grpSpLocks/>
          </p:cNvGrpSpPr>
          <p:nvPr/>
        </p:nvGrpSpPr>
        <p:grpSpPr bwMode="auto">
          <a:xfrm>
            <a:off x="5105400" y="3643313"/>
            <a:ext cx="3810000" cy="914400"/>
            <a:chOff x="3216" y="2160"/>
            <a:chExt cx="2400" cy="576"/>
          </a:xfrm>
        </p:grpSpPr>
        <p:sp>
          <p:nvSpPr>
            <p:cNvPr id="271384" name="Rectangle 24"/>
            <p:cNvSpPr>
              <a:spLocks noChangeArrowheads="1"/>
            </p:cNvSpPr>
            <p:nvPr/>
          </p:nvSpPr>
          <p:spPr bwMode="auto">
            <a:xfrm>
              <a:off x="3216" y="2160"/>
              <a:ext cx="2400" cy="576"/>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r>
                <a:rPr lang="en-US" sz="1200">
                  <a:solidFill>
                    <a:srgbClr val="000000"/>
                  </a:solidFill>
                  <a:effectLst/>
                </a:rPr>
                <a:t>… followed by on-going evolution of support:</a:t>
              </a:r>
            </a:p>
            <a:p>
              <a:r>
                <a:rPr lang="en-US" sz="1200">
                  <a:solidFill>
                    <a:srgbClr val="000000"/>
                  </a:solidFill>
                  <a:effectLst/>
                </a:rPr>
                <a:t> Micro-architectural (e.g., lower VM switch times)</a:t>
              </a:r>
            </a:p>
            <a:p>
              <a:r>
                <a:rPr lang="en-US" sz="1200">
                  <a:solidFill>
                    <a:srgbClr val="000000"/>
                  </a:solidFill>
                  <a:effectLst/>
                </a:rPr>
                <a:t> Architectural (e.g., </a:t>
              </a:r>
              <a:r>
                <a:rPr lang="en-US" sz="1200">
                  <a:solidFill>
                    <a:srgbClr val="660066"/>
                  </a:solidFill>
                  <a:effectLst/>
                </a:rPr>
                <a:t>Extended Page Tables</a:t>
              </a:r>
              <a:r>
                <a:rPr lang="en-US" sz="1200">
                  <a:solidFill>
                    <a:srgbClr val="000000"/>
                  </a:solidFill>
                  <a:effectLst/>
                </a:rPr>
                <a:t>)</a:t>
              </a:r>
            </a:p>
          </p:txBody>
        </p:sp>
        <p:sp>
          <p:nvSpPr>
            <p:cNvPr id="271385" name="AutoShape 25"/>
            <p:cNvSpPr>
              <a:spLocks noChangeArrowheads="1"/>
            </p:cNvSpPr>
            <p:nvPr/>
          </p:nvSpPr>
          <p:spPr bwMode="auto">
            <a:xfrm>
              <a:off x="3552" y="2624"/>
              <a:ext cx="666" cy="101"/>
            </a:xfrm>
            <a:prstGeom prst="rightArrow">
              <a:avLst>
                <a:gd name="adj1" fmla="val 50000"/>
                <a:gd name="adj2" fmla="val 164851"/>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endParaRPr lang="en-US" sz="1200">
                <a:solidFill>
                  <a:srgbClr val="000000"/>
                </a:solidFill>
                <a:effectLst/>
              </a:endParaRPr>
            </a:p>
          </p:txBody>
        </p:sp>
      </p:grpSp>
      <p:grpSp>
        <p:nvGrpSpPr>
          <p:cNvPr id="271417" name="Group 57"/>
          <p:cNvGrpSpPr>
            <a:grpSpLocks/>
          </p:cNvGrpSpPr>
          <p:nvPr/>
        </p:nvGrpSpPr>
        <p:grpSpPr bwMode="auto">
          <a:xfrm>
            <a:off x="5257800" y="4710113"/>
            <a:ext cx="3657600" cy="914400"/>
            <a:chOff x="3312" y="2832"/>
            <a:chExt cx="2304" cy="576"/>
          </a:xfrm>
        </p:grpSpPr>
        <p:sp>
          <p:nvSpPr>
            <p:cNvPr id="271393" name="Rectangle 33"/>
            <p:cNvSpPr>
              <a:spLocks noChangeArrowheads="1"/>
            </p:cNvSpPr>
            <p:nvPr/>
          </p:nvSpPr>
          <p:spPr bwMode="auto">
            <a:xfrm>
              <a:off x="3312" y="2832"/>
              <a:ext cx="2304" cy="576"/>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pPr eaLnBrk="0" hangingPunct="0"/>
              <a:r>
                <a:rPr lang="en-US" sz="1200">
                  <a:solidFill>
                    <a:srgbClr val="081D58"/>
                  </a:solidFill>
                  <a:effectLst/>
                </a:rPr>
                <a:t>Increasingly better CPU and I/O virtualization </a:t>
              </a:r>
              <a:br>
                <a:rPr lang="en-US" sz="1200">
                  <a:solidFill>
                    <a:srgbClr val="081D58"/>
                  </a:solidFill>
                  <a:effectLst/>
                </a:rPr>
              </a:br>
              <a:r>
                <a:rPr lang="en-US" sz="1200">
                  <a:solidFill>
                    <a:srgbClr val="081D58"/>
                  </a:solidFill>
                  <a:effectLst/>
                </a:rPr>
                <a:t>performance and functionality as I/O devices </a:t>
              </a:r>
              <a:br>
                <a:rPr lang="en-US" sz="1200">
                  <a:solidFill>
                    <a:srgbClr val="081D58"/>
                  </a:solidFill>
                  <a:effectLst/>
                </a:rPr>
              </a:br>
              <a:r>
                <a:rPr lang="en-US" sz="1200">
                  <a:solidFill>
                    <a:srgbClr val="081D58"/>
                  </a:solidFill>
                  <a:effectLst/>
                </a:rPr>
                <a:t>and VMMs exploit infrastructure provided </a:t>
              </a:r>
              <a:br>
                <a:rPr lang="en-US" sz="1200">
                  <a:solidFill>
                    <a:srgbClr val="081D58"/>
                  </a:solidFill>
                  <a:effectLst/>
                </a:rPr>
              </a:br>
              <a:r>
                <a:rPr lang="en-US" sz="1200">
                  <a:solidFill>
                    <a:srgbClr val="081D58"/>
                  </a:solidFill>
                  <a:effectLst/>
                </a:rPr>
                <a:t>by VT-x, VT-i, VT-d</a:t>
              </a:r>
            </a:p>
          </p:txBody>
        </p:sp>
        <p:sp>
          <p:nvSpPr>
            <p:cNvPr id="271394" name="AutoShape 34"/>
            <p:cNvSpPr>
              <a:spLocks noChangeArrowheads="1"/>
            </p:cNvSpPr>
            <p:nvPr/>
          </p:nvSpPr>
          <p:spPr bwMode="auto">
            <a:xfrm>
              <a:off x="3320" y="3238"/>
              <a:ext cx="661" cy="112"/>
            </a:xfrm>
            <a:prstGeom prst="rightArrow">
              <a:avLst>
                <a:gd name="adj1" fmla="val 50000"/>
                <a:gd name="adj2" fmla="val 147545"/>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a:effectLst/>
              </a:endParaRPr>
            </a:p>
          </p:txBody>
        </p:sp>
      </p:grpSp>
      <p:sp>
        <p:nvSpPr>
          <p:cNvPr id="271405" name="Text Box 45"/>
          <p:cNvSpPr txBox="1">
            <a:spLocks noChangeArrowheads="1"/>
          </p:cNvSpPr>
          <p:nvPr/>
        </p:nvSpPr>
        <p:spPr bwMode="auto">
          <a:xfrm>
            <a:off x="387350" y="6502400"/>
            <a:ext cx="4479925" cy="228600"/>
          </a:xfrm>
          <a:prstGeom prst="rect">
            <a:avLst/>
          </a:prstGeom>
          <a:noFill/>
          <a:ln w="9525">
            <a:noFill/>
            <a:miter lim="800000"/>
            <a:headEnd/>
            <a:tailEnd/>
          </a:ln>
          <a:effectLst/>
        </p:spPr>
        <p:txBody>
          <a:bodyPr>
            <a:spAutoFit/>
          </a:bodyPr>
          <a:lstStyle/>
          <a:p>
            <a:pPr algn="l">
              <a:spcBef>
                <a:spcPct val="50000"/>
              </a:spcBef>
            </a:pPr>
            <a:r>
              <a:rPr lang="en-US" sz="900" b="0">
                <a:effectLst/>
              </a:rPr>
              <a:t>*Other names and brands may be claimed as the property of others</a:t>
            </a:r>
          </a:p>
        </p:txBody>
      </p:sp>
      <p:sp>
        <p:nvSpPr>
          <p:cNvPr id="271406" name="Text Box 46"/>
          <p:cNvSpPr txBox="1">
            <a:spLocks noChangeArrowheads="1"/>
          </p:cNvSpPr>
          <p:nvPr/>
        </p:nvSpPr>
        <p:spPr bwMode="auto">
          <a:xfrm>
            <a:off x="3605213" y="5700713"/>
            <a:ext cx="890587" cy="396875"/>
          </a:xfrm>
          <a:prstGeom prst="rect">
            <a:avLst/>
          </a:prstGeom>
          <a:noFill/>
          <a:ln w="31750" algn="ctr">
            <a:noFill/>
            <a:miter lim="800000"/>
            <a:headEnd type="none" w="sm" len="sm"/>
            <a:tailEnd type="none" w="med" len="lg"/>
          </a:ln>
          <a:effectLst/>
        </p:spPr>
        <p:txBody>
          <a:bodyPr wrap="none">
            <a:spAutoFit/>
          </a:bodyPr>
          <a:lstStyle/>
          <a:p>
            <a:pPr algn="r" eaLnBrk="0" hangingPunct="0"/>
            <a:r>
              <a:rPr lang="en-US" sz="2000" b="0">
                <a:effectLst/>
              </a:rPr>
              <a:t>Today</a:t>
            </a:r>
            <a:endParaRPr lang="en-US" sz="1400" b="0">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13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13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13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14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271415"/>
                                        </p:tgtEl>
                                        <p:attrNameLst>
                                          <p:attrName>style.visibility</p:attrName>
                                        </p:attrNameLst>
                                      </p:cBhvr>
                                      <p:to>
                                        <p:strVal val="visible"/>
                                      </p:to>
                                    </p:set>
                                    <p:animEffect transition="in" filter="blinds(horizontal)">
                                      <p:cBhvr>
                                        <p:cTn id="23" dur="500"/>
                                        <p:tgtEl>
                                          <p:spTgt spid="271415"/>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271416"/>
                                        </p:tgtEl>
                                        <p:attrNameLst>
                                          <p:attrName>style.visibility</p:attrName>
                                        </p:attrNameLst>
                                      </p:cBhvr>
                                      <p:to>
                                        <p:strVal val="visible"/>
                                      </p:to>
                                    </p:set>
                                    <p:animEffect transition="in" filter="blinds(horizontal)">
                                      <p:cBhvr>
                                        <p:cTn id="28" dur="500"/>
                                        <p:tgtEl>
                                          <p:spTgt spid="271416"/>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714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6" grpId="0" animBg="1"/>
      <p:bldP spid="27136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a:xfrm>
            <a:off x="374650" y="1419225"/>
            <a:ext cx="8393113" cy="1901825"/>
          </a:xfrm>
        </p:spPr>
        <p:txBody>
          <a:bodyPr/>
          <a:lstStyle/>
          <a:p>
            <a:r>
              <a:rPr lang="en-US" sz="4400"/>
              <a:t>VT-x Overview:</a:t>
            </a:r>
            <a:br>
              <a:rPr lang="en-US" sz="4400"/>
            </a:br>
            <a:r>
              <a:rPr lang="en-US" sz="4400"/>
              <a:t>Intel Virtualization Technology For IA-32 Processors</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73" name="Rectangle 17"/>
          <p:cNvSpPr>
            <a:spLocks noChangeArrowheads="1"/>
          </p:cNvSpPr>
          <p:nvPr/>
        </p:nvSpPr>
        <p:spPr bwMode="auto">
          <a:xfrm>
            <a:off x="7286625" y="1744663"/>
            <a:ext cx="1382713" cy="1501775"/>
          </a:xfrm>
          <a:prstGeom prst="rect">
            <a:avLst/>
          </a:prstGeom>
          <a:solidFill>
            <a:schemeClr val="bg1"/>
          </a:solidFill>
          <a:ln w="28575">
            <a:solidFill>
              <a:schemeClr val="tx1"/>
            </a:solidFill>
            <a:miter lim="800000"/>
            <a:headEnd/>
            <a:tailEnd/>
          </a:ln>
          <a:effectLst/>
        </p:spPr>
        <p:txBody>
          <a:bodyPr wrap="none" anchor="ctr"/>
          <a:lstStyle/>
          <a:p>
            <a:endParaRPr lang="en-US"/>
          </a:p>
        </p:txBody>
      </p:sp>
      <p:sp>
        <p:nvSpPr>
          <p:cNvPr id="275458" name="Rectangle 2"/>
          <p:cNvSpPr>
            <a:spLocks noGrp="1" noChangeArrowheads="1"/>
          </p:cNvSpPr>
          <p:nvPr>
            <p:ph type="title"/>
          </p:nvPr>
        </p:nvSpPr>
        <p:spPr>
          <a:xfrm>
            <a:off x="381000" y="228600"/>
            <a:ext cx="8393113" cy="695325"/>
          </a:xfrm>
        </p:spPr>
        <p:txBody>
          <a:bodyPr/>
          <a:lstStyle/>
          <a:p>
            <a:r>
              <a:rPr lang="en-US" sz="4400"/>
              <a:t>CPU Virtualization With VT-x</a:t>
            </a:r>
          </a:p>
        </p:txBody>
      </p:sp>
      <p:sp>
        <p:nvSpPr>
          <p:cNvPr id="275459" name="Rectangle 3"/>
          <p:cNvSpPr>
            <a:spLocks noGrp="1" noChangeArrowheads="1"/>
          </p:cNvSpPr>
          <p:nvPr>
            <p:ph type="body" sz="half" idx="1"/>
          </p:nvPr>
        </p:nvSpPr>
        <p:spPr>
          <a:xfrm>
            <a:off x="239713" y="1498600"/>
            <a:ext cx="5062537" cy="2674938"/>
          </a:xfrm>
        </p:spPr>
        <p:txBody>
          <a:bodyPr/>
          <a:lstStyle/>
          <a:p>
            <a:pPr marL="344488" indent="-344488"/>
            <a:r>
              <a:rPr lang="en-US" sz="2400"/>
              <a:t>Two new VT-x operating modes</a:t>
            </a:r>
          </a:p>
          <a:p>
            <a:pPr marL="690563" lvl="1" indent="-344488"/>
            <a:r>
              <a:rPr lang="en-US" sz="1800"/>
              <a:t>Less-privileged mode</a:t>
            </a:r>
            <a:br>
              <a:rPr lang="en-US" sz="1800"/>
            </a:br>
            <a:r>
              <a:rPr lang="en-US" sz="1800"/>
              <a:t>(VMX non-root) for guest OSes</a:t>
            </a:r>
          </a:p>
          <a:p>
            <a:pPr marL="690563" lvl="1" indent="-344488"/>
            <a:r>
              <a:rPr lang="en-US" sz="1800"/>
              <a:t>More-privileged mode</a:t>
            </a:r>
            <a:br>
              <a:rPr lang="en-US" sz="1800"/>
            </a:br>
            <a:r>
              <a:rPr lang="en-US" sz="1800"/>
              <a:t>(VMX root) for VMM</a:t>
            </a:r>
          </a:p>
          <a:p>
            <a:pPr marL="344488" indent="-344488"/>
            <a:r>
              <a:rPr lang="en-US" sz="2400"/>
              <a:t>Two new transitions</a:t>
            </a:r>
          </a:p>
          <a:p>
            <a:pPr marL="690563" lvl="1" indent="-344488"/>
            <a:r>
              <a:rPr lang="en-US" sz="1800"/>
              <a:t>VM entry to non-root operation</a:t>
            </a:r>
          </a:p>
          <a:p>
            <a:pPr marL="690563" lvl="1" indent="-344488"/>
            <a:r>
              <a:rPr lang="en-US" sz="1800"/>
              <a:t>VM exit to root operation</a:t>
            </a:r>
          </a:p>
        </p:txBody>
      </p:sp>
      <p:sp>
        <p:nvSpPr>
          <p:cNvPr id="275460" name="Rectangle 4"/>
          <p:cNvSpPr>
            <a:spLocks noChangeArrowheads="1"/>
          </p:cNvSpPr>
          <p:nvPr/>
        </p:nvSpPr>
        <p:spPr bwMode="auto">
          <a:xfrm>
            <a:off x="5632450" y="1752600"/>
            <a:ext cx="1382713" cy="1501775"/>
          </a:xfrm>
          <a:prstGeom prst="rect">
            <a:avLst/>
          </a:prstGeom>
          <a:solidFill>
            <a:schemeClr val="bg1"/>
          </a:solidFill>
          <a:ln w="28575">
            <a:solidFill>
              <a:schemeClr val="tx1"/>
            </a:solidFill>
            <a:miter lim="800000"/>
            <a:headEnd/>
            <a:tailEnd/>
          </a:ln>
          <a:effectLst/>
        </p:spPr>
        <p:txBody>
          <a:bodyPr wrap="none" anchor="ctr"/>
          <a:lstStyle/>
          <a:p>
            <a:endParaRPr lang="en-US"/>
          </a:p>
        </p:txBody>
      </p:sp>
      <p:sp>
        <p:nvSpPr>
          <p:cNvPr id="275461" name="Text Box 5"/>
          <p:cNvSpPr txBox="1">
            <a:spLocks noChangeArrowheads="1"/>
          </p:cNvSpPr>
          <p:nvPr/>
        </p:nvSpPr>
        <p:spPr bwMode="auto">
          <a:xfrm>
            <a:off x="4849813" y="2178050"/>
            <a:ext cx="660400" cy="274638"/>
          </a:xfrm>
          <a:prstGeom prst="rect">
            <a:avLst/>
          </a:prstGeom>
          <a:noFill/>
          <a:ln w="12700">
            <a:noFill/>
            <a:miter lim="800000"/>
            <a:headEnd type="none" w="sm" len="sm"/>
            <a:tailEnd type="none" w="sm" len="sm"/>
          </a:ln>
          <a:effectLst/>
        </p:spPr>
        <p:txBody>
          <a:bodyPr wrap="none" lIns="0" tIns="0" rIns="0" bIns="0">
            <a:spAutoFit/>
          </a:bodyPr>
          <a:lstStyle/>
          <a:p>
            <a:r>
              <a:rPr lang="en-US" b="0">
                <a:effectLst/>
              </a:rPr>
              <a:t>Ring 3</a:t>
            </a:r>
          </a:p>
        </p:txBody>
      </p:sp>
      <p:sp>
        <p:nvSpPr>
          <p:cNvPr id="275462" name="Text Box 6"/>
          <p:cNvSpPr txBox="1">
            <a:spLocks noChangeArrowheads="1"/>
          </p:cNvSpPr>
          <p:nvPr/>
        </p:nvSpPr>
        <p:spPr bwMode="auto">
          <a:xfrm>
            <a:off x="4849813" y="2835275"/>
            <a:ext cx="660400" cy="274638"/>
          </a:xfrm>
          <a:prstGeom prst="rect">
            <a:avLst/>
          </a:prstGeom>
          <a:noFill/>
          <a:ln w="12700">
            <a:noFill/>
            <a:miter lim="800000"/>
            <a:headEnd type="none" w="sm" len="sm"/>
            <a:tailEnd type="none" w="sm" len="sm"/>
          </a:ln>
          <a:effectLst/>
        </p:spPr>
        <p:txBody>
          <a:bodyPr wrap="none" lIns="0" tIns="0" rIns="0" bIns="0">
            <a:spAutoFit/>
          </a:bodyPr>
          <a:lstStyle/>
          <a:p>
            <a:r>
              <a:rPr lang="en-US" b="0">
                <a:effectLst/>
              </a:rPr>
              <a:t>Ring 0</a:t>
            </a:r>
          </a:p>
        </p:txBody>
      </p:sp>
      <p:sp>
        <p:nvSpPr>
          <p:cNvPr id="275463" name="Text Box 7"/>
          <p:cNvSpPr txBox="1">
            <a:spLocks noChangeArrowheads="1"/>
          </p:cNvSpPr>
          <p:nvPr/>
        </p:nvSpPr>
        <p:spPr bwMode="auto">
          <a:xfrm>
            <a:off x="4930775" y="3789363"/>
            <a:ext cx="495300" cy="549275"/>
          </a:xfrm>
          <a:prstGeom prst="rect">
            <a:avLst/>
          </a:prstGeom>
          <a:noFill/>
          <a:ln w="12700">
            <a:noFill/>
            <a:miter lim="800000"/>
            <a:headEnd type="none" w="sm" len="sm"/>
            <a:tailEnd type="none" w="sm" len="sm"/>
          </a:ln>
          <a:effectLst/>
        </p:spPr>
        <p:txBody>
          <a:bodyPr wrap="none" lIns="0" tIns="0" rIns="0" bIns="0">
            <a:spAutoFit/>
          </a:bodyPr>
          <a:lstStyle/>
          <a:p>
            <a:r>
              <a:rPr lang="en-US" b="0">
                <a:effectLst/>
              </a:rPr>
              <a:t>VMX</a:t>
            </a:r>
            <a:br>
              <a:rPr lang="en-US" b="0">
                <a:effectLst/>
              </a:rPr>
            </a:br>
            <a:r>
              <a:rPr lang="en-US" b="0">
                <a:effectLst/>
              </a:rPr>
              <a:t>Root</a:t>
            </a:r>
          </a:p>
        </p:txBody>
      </p:sp>
      <p:sp>
        <p:nvSpPr>
          <p:cNvPr id="275464" name="Rectangle 8"/>
          <p:cNvSpPr>
            <a:spLocks noChangeArrowheads="1"/>
          </p:cNvSpPr>
          <p:nvPr/>
        </p:nvSpPr>
        <p:spPr bwMode="auto">
          <a:xfrm>
            <a:off x="5630863" y="3762375"/>
            <a:ext cx="3255962" cy="581025"/>
          </a:xfrm>
          <a:prstGeom prst="rect">
            <a:avLst/>
          </a:prstGeom>
          <a:solidFill>
            <a:schemeClr val="bg1"/>
          </a:solidFill>
          <a:ln w="28575">
            <a:solidFill>
              <a:schemeClr val="tx1"/>
            </a:solidFill>
            <a:miter lim="800000"/>
            <a:headEnd type="none" w="sm" len="sm"/>
            <a:tailEnd type="none" w="sm" len="sm"/>
          </a:ln>
          <a:effectLst/>
        </p:spPr>
        <p:txBody>
          <a:bodyPr anchor="ctr">
            <a:spAutoFit/>
          </a:bodyPr>
          <a:lstStyle/>
          <a:p>
            <a:endParaRPr lang="en-US"/>
          </a:p>
        </p:txBody>
      </p:sp>
      <p:sp>
        <p:nvSpPr>
          <p:cNvPr id="275465" name="Text Box 9"/>
          <p:cNvSpPr txBox="1">
            <a:spLocks noChangeArrowheads="1"/>
          </p:cNvSpPr>
          <p:nvPr/>
        </p:nvSpPr>
        <p:spPr bwMode="auto">
          <a:xfrm>
            <a:off x="5919788" y="1371600"/>
            <a:ext cx="2501900" cy="260350"/>
          </a:xfrm>
          <a:prstGeom prst="rect">
            <a:avLst/>
          </a:prstGeom>
          <a:noFill/>
          <a:ln w="12700">
            <a:noFill/>
            <a:miter lim="800000"/>
            <a:headEnd type="none" w="sm" len="sm"/>
            <a:tailEnd type="none" w="sm" len="sm"/>
          </a:ln>
          <a:effectLst/>
        </p:spPr>
        <p:txBody>
          <a:bodyPr wrap="none" lIns="0" tIns="0" rIns="0" bIns="0">
            <a:spAutoFit/>
          </a:bodyPr>
          <a:lstStyle/>
          <a:p>
            <a:pPr>
              <a:lnSpc>
                <a:spcPct val="95000"/>
              </a:lnSpc>
            </a:pPr>
            <a:r>
              <a:rPr lang="en-US">
                <a:effectLst/>
              </a:rPr>
              <a:t>Virtual Machines (VMs)</a:t>
            </a:r>
          </a:p>
        </p:txBody>
      </p:sp>
      <p:sp>
        <p:nvSpPr>
          <p:cNvPr id="275466" name="Line 10"/>
          <p:cNvSpPr>
            <a:spLocks noChangeShapeType="1"/>
          </p:cNvSpPr>
          <p:nvPr/>
        </p:nvSpPr>
        <p:spPr bwMode="auto">
          <a:xfrm>
            <a:off x="6269038" y="2414588"/>
            <a:ext cx="0" cy="561975"/>
          </a:xfrm>
          <a:prstGeom prst="line">
            <a:avLst/>
          </a:prstGeom>
          <a:noFill/>
          <a:ln w="19050">
            <a:solidFill>
              <a:schemeClr val="tx1"/>
            </a:solidFill>
            <a:round/>
            <a:headEnd/>
            <a:tailEnd/>
          </a:ln>
          <a:effectLst/>
        </p:spPr>
        <p:txBody>
          <a:bodyPr anchor="ctr">
            <a:spAutoFit/>
          </a:bodyPr>
          <a:lstStyle/>
          <a:p>
            <a:endParaRPr lang="en-US"/>
          </a:p>
        </p:txBody>
      </p:sp>
      <p:sp>
        <p:nvSpPr>
          <p:cNvPr id="275467" name="Rectangle 11"/>
          <p:cNvSpPr>
            <a:spLocks noChangeArrowheads="1"/>
          </p:cNvSpPr>
          <p:nvPr/>
        </p:nvSpPr>
        <p:spPr bwMode="gray">
          <a:xfrm>
            <a:off x="5827713" y="2100263"/>
            <a:ext cx="879475" cy="403225"/>
          </a:xfrm>
          <a:prstGeom prst="rect">
            <a:avLst/>
          </a:prstGeom>
          <a:solidFill>
            <a:schemeClr val="bg1"/>
          </a:solidFill>
          <a:ln w="25400">
            <a:solidFill>
              <a:schemeClr val="tx1"/>
            </a:solidFill>
            <a:miter lim="800000"/>
            <a:headEnd type="none" w="sm" len="sm"/>
            <a:tailEnd type="none" w="sm" len="sm"/>
          </a:ln>
          <a:effectLst>
            <a:prstShdw prst="shdw13" dist="143684" dir="18900000">
              <a:srgbClr val="292929"/>
            </a:prstShdw>
          </a:effectLst>
        </p:spPr>
        <p:txBody>
          <a:bodyPr wrap="none" lIns="0" rIns="0" anchor="ctr"/>
          <a:lstStyle/>
          <a:p>
            <a:pPr>
              <a:tabLst>
                <a:tab pos="857250" algn="ctr"/>
                <a:tab pos="1257300" algn="ctr"/>
                <a:tab pos="1428750" algn="ctr"/>
              </a:tabLst>
            </a:pPr>
            <a:r>
              <a:rPr lang="en-US">
                <a:effectLst/>
              </a:rPr>
              <a:t>Apps</a:t>
            </a:r>
          </a:p>
        </p:txBody>
      </p:sp>
      <p:sp>
        <p:nvSpPr>
          <p:cNvPr id="275468" name="Rectangle 12"/>
          <p:cNvSpPr>
            <a:spLocks noChangeArrowheads="1"/>
          </p:cNvSpPr>
          <p:nvPr/>
        </p:nvSpPr>
        <p:spPr bwMode="gray">
          <a:xfrm>
            <a:off x="5827713" y="2784475"/>
            <a:ext cx="879475" cy="322263"/>
          </a:xfrm>
          <a:prstGeom prst="rect">
            <a:avLst/>
          </a:prstGeom>
          <a:solidFill>
            <a:schemeClr val="bg1"/>
          </a:solidFill>
          <a:ln w="25400">
            <a:solidFill>
              <a:schemeClr val="tx1"/>
            </a:solidFill>
            <a:miter lim="800000"/>
            <a:headEnd type="none" w="sm" len="sm"/>
            <a:tailEnd type="none" w="sm" len="sm"/>
          </a:ln>
          <a:effectLst/>
        </p:spPr>
        <p:txBody>
          <a:bodyPr wrap="none" lIns="0" rIns="0" anchor="ctr"/>
          <a:lstStyle/>
          <a:p>
            <a:pPr>
              <a:tabLst>
                <a:tab pos="857250" algn="ctr"/>
                <a:tab pos="1257300" algn="ctr"/>
                <a:tab pos="1428750" algn="ctr"/>
              </a:tabLst>
            </a:pPr>
            <a:r>
              <a:rPr lang="en-US">
                <a:effectLst/>
              </a:rPr>
              <a:t>OS </a:t>
            </a:r>
          </a:p>
        </p:txBody>
      </p:sp>
      <p:grpSp>
        <p:nvGrpSpPr>
          <p:cNvPr id="275469" name="Group 13"/>
          <p:cNvGrpSpPr>
            <a:grpSpLocks/>
          </p:cNvGrpSpPr>
          <p:nvPr/>
        </p:nvGrpSpPr>
        <p:grpSpPr bwMode="auto">
          <a:xfrm>
            <a:off x="4800600" y="2638425"/>
            <a:ext cx="4191000" cy="758825"/>
            <a:chOff x="701" y="1936"/>
            <a:chExt cx="3568" cy="542"/>
          </a:xfrm>
        </p:grpSpPr>
        <p:sp>
          <p:nvSpPr>
            <p:cNvPr id="275470" name="Line 14"/>
            <p:cNvSpPr>
              <a:spLocks noChangeShapeType="1"/>
            </p:cNvSpPr>
            <p:nvPr/>
          </p:nvSpPr>
          <p:spPr bwMode="auto">
            <a:xfrm>
              <a:off x="701" y="1936"/>
              <a:ext cx="3568" cy="0"/>
            </a:xfrm>
            <a:prstGeom prst="line">
              <a:avLst/>
            </a:prstGeom>
            <a:noFill/>
            <a:ln w="12700">
              <a:solidFill>
                <a:schemeClr val="tx1"/>
              </a:solidFill>
              <a:prstDash val="dash"/>
              <a:round/>
              <a:headEnd/>
              <a:tailEnd/>
            </a:ln>
            <a:effectLst/>
          </p:spPr>
          <p:txBody>
            <a:bodyPr anchor="ctr">
              <a:spAutoFit/>
            </a:bodyPr>
            <a:lstStyle/>
            <a:p>
              <a:endParaRPr lang="en-US"/>
            </a:p>
          </p:txBody>
        </p:sp>
        <p:sp>
          <p:nvSpPr>
            <p:cNvPr id="275471" name="Line 15"/>
            <p:cNvSpPr>
              <a:spLocks noChangeShapeType="1"/>
            </p:cNvSpPr>
            <p:nvPr/>
          </p:nvSpPr>
          <p:spPr bwMode="auto">
            <a:xfrm>
              <a:off x="701" y="2478"/>
              <a:ext cx="3568" cy="0"/>
            </a:xfrm>
            <a:prstGeom prst="line">
              <a:avLst/>
            </a:prstGeom>
            <a:noFill/>
            <a:ln w="12700">
              <a:solidFill>
                <a:schemeClr val="tx1"/>
              </a:solidFill>
              <a:prstDash val="dash"/>
              <a:round/>
              <a:headEnd/>
              <a:tailEnd/>
            </a:ln>
            <a:effectLst/>
          </p:spPr>
          <p:txBody>
            <a:bodyPr anchor="ctr">
              <a:spAutoFit/>
            </a:bodyPr>
            <a:lstStyle/>
            <a:p>
              <a:endParaRPr lang="en-US"/>
            </a:p>
          </p:txBody>
        </p:sp>
      </p:grpSp>
      <p:sp>
        <p:nvSpPr>
          <p:cNvPr id="275472" name="Rectangle 16"/>
          <p:cNvSpPr>
            <a:spLocks noChangeArrowheads="1"/>
          </p:cNvSpPr>
          <p:nvPr/>
        </p:nvSpPr>
        <p:spPr bwMode="gray">
          <a:xfrm>
            <a:off x="5875338" y="3898900"/>
            <a:ext cx="2811462" cy="314325"/>
          </a:xfrm>
          <a:prstGeom prst="rect">
            <a:avLst/>
          </a:prstGeom>
          <a:solidFill>
            <a:schemeClr val="bg1"/>
          </a:solidFill>
          <a:ln w="25400">
            <a:noFill/>
            <a:miter lim="800000"/>
            <a:headEnd type="none" w="sm" len="sm"/>
            <a:tailEnd type="none" w="sm" len="sm"/>
          </a:ln>
          <a:effectLst/>
        </p:spPr>
        <p:txBody>
          <a:bodyPr wrap="none" lIns="0" rIns="0" anchor="ctr"/>
          <a:lstStyle/>
          <a:p>
            <a:pPr>
              <a:tabLst>
                <a:tab pos="857250" algn="ctr"/>
                <a:tab pos="1257300" algn="ctr"/>
                <a:tab pos="1428750" algn="ctr"/>
              </a:tabLst>
            </a:pPr>
            <a:r>
              <a:rPr lang="en-US">
                <a:effectLst/>
              </a:rPr>
              <a:t>VM Monitor (VMM)</a:t>
            </a:r>
          </a:p>
        </p:txBody>
      </p:sp>
      <p:sp>
        <p:nvSpPr>
          <p:cNvPr id="275474" name="Line 18"/>
          <p:cNvSpPr>
            <a:spLocks noChangeShapeType="1"/>
          </p:cNvSpPr>
          <p:nvPr/>
        </p:nvSpPr>
        <p:spPr bwMode="auto">
          <a:xfrm>
            <a:off x="7923213" y="2406650"/>
            <a:ext cx="0" cy="561975"/>
          </a:xfrm>
          <a:prstGeom prst="line">
            <a:avLst/>
          </a:prstGeom>
          <a:noFill/>
          <a:ln w="19050">
            <a:solidFill>
              <a:schemeClr val="tx1"/>
            </a:solidFill>
            <a:round/>
            <a:headEnd/>
            <a:tailEnd/>
          </a:ln>
          <a:effectLst/>
        </p:spPr>
        <p:txBody>
          <a:bodyPr anchor="ctr">
            <a:spAutoFit/>
          </a:bodyPr>
          <a:lstStyle/>
          <a:p>
            <a:endParaRPr lang="en-US"/>
          </a:p>
        </p:txBody>
      </p:sp>
      <p:sp>
        <p:nvSpPr>
          <p:cNvPr id="275475" name="Rectangle 19"/>
          <p:cNvSpPr>
            <a:spLocks noChangeArrowheads="1"/>
          </p:cNvSpPr>
          <p:nvPr/>
        </p:nvSpPr>
        <p:spPr bwMode="gray">
          <a:xfrm>
            <a:off x="7481888" y="2092325"/>
            <a:ext cx="879475" cy="404813"/>
          </a:xfrm>
          <a:prstGeom prst="rect">
            <a:avLst/>
          </a:prstGeom>
          <a:solidFill>
            <a:schemeClr val="bg1"/>
          </a:solidFill>
          <a:ln w="25400">
            <a:solidFill>
              <a:schemeClr val="tx1"/>
            </a:solidFill>
            <a:miter lim="800000"/>
            <a:headEnd type="none" w="sm" len="sm"/>
            <a:tailEnd type="none" w="sm" len="sm"/>
          </a:ln>
          <a:effectLst>
            <a:prstShdw prst="shdw13" dist="143684" dir="18900000">
              <a:srgbClr val="292929"/>
            </a:prstShdw>
          </a:effectLst>
        </p:spPr>
        <p:txBody>
          <a:bodyPr wrap="none" lIns="0" rIns="0" anchor="ctr"/>
          <a:lstStyle/>
          <a:p>
            <a:pPr>
              <a:tabLst>
                <a:tab pos="857250" algn="ctr"/>
                <a:tab pos="1257300" algn="ctr"/>
                <a:tab pos="1428750" algn="ctr"/>
              </a:tabLst>
            </a:pPr>
            <a:r>
              <a:rPr lang="en-US">
                <a:effectLst/>
              </a:rPr>
              <a:t>Apps</a:t>
            </a:r>
          </a:p>
        </p:txBody>
      </p:sp>
      <p:sp>
        <p:nvSpPr>
          <p:cNvPr id="275476" name="Rectangle 20"/>
          <p:cNvSpPr>
            <a:spLocks noChangeArrowheads="1"/>
          </p:cNvSpPr>
          <p:nvPr/>
        </p:nvSpPr>
        <p:spPr bwMode="gray">
          <a:xfrm>
            <a:off x="7481888" y="2776538"/>
            <a:ext cx="879475" cy="322262"/>
          </a:xfrm>
          <a:prstGeom prst="rect">
            <a:avLst/>
          </a:prstGeom>
          <a:solidFill>
            <a:schemeClr val="bg1"/>
          </a:solidFill>
          <a:ln w="25400">
            <a:solidFill>
              <a:schemeClr val="tx1"/>
            </a:solidFill>
            <a:miter lim="800000"/>
            <a:headEnd type="none" w="sm" len="sm"/>
            <a:tailEnd type="none" w="sm" len="sm"/>
          </a:ln>
          <a:effectLst/>
        </p:spPr>
        <p:txBody>
          <a:bodyPr wrap="none" lIns="0" rIns="0" anchor="ctr"/>
          <a:lstStyle/>
          <a:p>
            <a:pPr>
              <a:tabLst>
                <a:tab pos="857250" algn="ctr"/>
                <a:tab pos="1257300" algn="ctr"/>
                <a:tab pos="1428750" algn="ctr"/>
              </a:tabLst>
            </a:pPr>
            <a:r>
              <a:rPr lang="en-US">
                <a:effectLst/>
              </a:rPr>
              <a:t>OS </a:t>
            </a:r>
          </a:p>
        </p:txBody>
      </p:sp>
      <p:grpSp>
        <p:nvGrpSpPr>
          <p:cNvPr id="275477" name="Group 21"/>
          <p:cNvGrpSpPr>
            <a:grpSpLocks/>
          </p:cNvGrpSpPr>
          <p:nvPr/>
        </p:nvGrpSpPr>
        <p:grpSpPr bwMode="auto">
          <a:xfrm>
            <a:off x="5029200" y="3027363"/>
            <a:ext cx="2659063" cy="947737"/>
            <a:chOff x="3168" y="1811"/>
            <a:chExt cx="1675" cy="597"/>
          </a:xfrm>
        </p:grpSpPr>
        <p:grpSp>
          <p:nvGrpSpPr>
            <p:cNvPr id="275478" name="Group 22"/>
            <p:cNvGrpSpPr>
              <a:grpSpLocks/>
            </p:cNvGrpSpPr>
            <p:nvPr/>
          </p:nvGrpSpPr>
          <p:grpSpPr bwMode="auto">
            <a:xfrm>
              <a:off x="3168" y="1850"/>
              <a:ext cx="463" cy="558"/>
              <a:chOff x="3168" y="1850"/>
              <a:chExt cx="463" cy="558"/>
            </a:xfrm>
          </p:grpSpPr>
          <p:sp>
            <p:nvSpPr>
              <p:cNvPr id="275479" name="Line 23"/>
              <p:cNvSpPr>
                <a:spLocks noChangeShapeType="1"/>
              </p:cNvSpPr>
              <p:nvPr/>
            </p:nvSpPr>
            <p:spPr bwMode="auto">
              <a:xfrm>
                <a:off x="3630" y="1850"/>
                <a:ext cx="0" cy="558"/>
              </a:xfrm>
              <a:prstGeom prst="line">
                <a:avLst/>
              </a:prstGeom>
              <a:noFill/>
              <a:ln w="25400">
                <a:solidFill>
                  <a:srgbClr val="FF0000"/>
                </a:solidFill>
                <a:round/>
                <a:headEnd/>
                <a:tailEnd type="stealth" w="med" len="med"/>
              </a:ln>
              <a:effectLst/>
            </p:spPr>
            <p:txBody>
              <a:bodyPr/>
              <a:lstStyle/>
              <a:p>
                <a:endParaRPr lang="en-US"/>
              </a:p>
            </p:txBody>
          </p:sp>
          <p:sp>
            <p:nvSpPr>
              <p:cNvPr id="275480" name="Text Box 24"/>
              <p:cNvSpPr txBox="1">
                <a:spLocks noChangeArrowheads="1"/>
              </p:cNvSpPr>
              <p:nvPr/>
            </p:nvSpPr>
            <p:spPr bwMode="auto">
              <a:xfrm>
                <a:off x="3168" y="2061"/>
                <a:ext cx="463" cy="173"/>
              </a:xfrm>
              <a:prstGeom prst="rect">
                <a:avLst/>
              </a:prstGeom>
              <a:noFill/>
              <a:ln w="9525">
                <a:noFill/>
                <a:miter lim="800000"/>
                <a:headEnd/>
                <a:tailEnd/>
              </a:ln>
              <a:effectLst/>
            </p:spPr>
            <p:txBody>
              <a:bodyPr wrap="none">
                <a:spAutoFit/>
              </a:bodyPr>
              <a:lstStyle/>
              <a:p>
                <a:r>
                  <a:rPr lang="en-US" sz="1200">
                    <a:solidFill>
                      <a:schemeClr val="tx2"/>
                    </a:solidFill>
                    <a:effectLst>
                      <a:outerShdw blurRad="38100" dist="38100" dir="2700000" algn="tl">
                        <a:srgbClr val="000000"/>
                      </a:outerShdw>
                    </a:effectLst>
                  </a:rPr>
                  <a:t>VM Exit</a:t>
                </a:r>
              </a:p>
            </p:txBody>
          </p:sp>
        </p:grpSp>
        <p:grpSp>
          <p:nvGrpSpPr>
            <p:cNvPr id="275481" name="Group 25"/>
            <p:cNvGrpSpPr>
              <a:grpSpLocks/>
            </p:cNvGrpSpPr>
            <p:nvPr/>
          </p:nvGrpSpPr>
          <p:grpSpPr bwMode="auto">
            <a:xfrm>
              <a:off x="4311" y="1811"/>
              <a:ext cx="532" cy="550"/>
              <a:chOff x="4311" y="1811"/>
              <a:chExt cx="532" cy="550"/>
            </a:xfrm>
          </p:grpSpPr>
          <p:sp>
            <p:nvSpPr>
              <p:cNvPr id="275482" name="Line 26"/>
              <p:cNvSpPr>
                <a:spLocks noChangeShapeType="1"/>
              </p:cNvSpPr>
              <p:nvPr/>
            </p:nvSpPr>
            <p:spPr bwMode="auto">
              <a:xfrm rot="10800000" flipH="1">
                <a:off x="4338" y="1811"/>
                <a:ext cx="0" cy="550"/>
              </a:xfrm>
              <a:prstGeom prst="line">
                <a:avLst/>
              </a:prstGeom>
              <a:noFill/>
              <a:ln w="25400">
                <a:solidFill>
                  <a:srgbClr val="FF0000"/>
                </a:solidFill>
                <a:round/>
                <a:headEnd/>
                <a:tailEnd type="stealth" w="med" len="med"/>
              </a:ln>
              <a:effectLst/>
            </p:spPr>
            <p:txBody>
              <a:bodyPr/>
              <a:lstStyle/>
              <a:p>
                <a:endParaRPr lang="en-US"/>
              </a:p>
            </p:txBody>
          </p:sp>
          <p:sp>
            <p:nvSpPr>
              <p:cNvPr id="275483" name="Text Box 27"/>
              <p:cNvSpPr txBox="1">
                <a:spLocks noChangeArrowheads="1"/>
              </p:cNvSpPr>
              <p:nvPr/>
            </p:nvSpPr>
            <p:spPr bwMode="auto">
              <a:xfrm>
                <a:off x="4311" y="2062"/>
                <a:ext cx="532" cy="173"/>
              </a:xfrm>
              <a:prstGeom prst="rect">
                <a:avLst/>
              </a:prstGeom>
              <a:noFill/>
              <a:ln w="9525">
                <a:noFill/>
                <a:miter lim="800000"/>
                <a:headEnd/>
                <a:tailEnd/>
              </a:ln>
              <a:effectLst/>
            </p:spPr>
            <p:txBody>
              <a:bodyPr wrap="none">
                <a:spAutoFit/>
              </a:bodyPr>
              <a:lstStyle/>
              <a:p>
                <a:r>
                  <a:rPr lang="en-US" sz="1200">
                    <a:solidFill>
                      <a:schemeClr val="tx2"/>
                    </a:solidFill>
                    <a:effectLst>
                      <a:outerShdw blurRad="38100" dist="38100" dir="2700000" algn="tl">
                        <a:srgbClr val="000000"/>
                      </a:outerShdw>
                    </a:effectLst>
                  </a:rPr>
                  <a:t>VM Entry</a:t>
                </a:r>
              </a:p>
            </p:txBody>
          </p:sp>
        </p:grpSp>
      </p:grpSp>
      <p:sp>
        <p:nvSpPr>
          <p:cNvPr id="275485" name="Rectangle 29"/>
          <p:cNvSpPr>
            <a:spLocks noChangeArrowheads="1"/>
          </p:cNvSpPr>
          <p:nvPr/>
        </p:nvSpPr>
        <p:spPr bwMode="auto">
          <a:xfrm>
            <a:off x="273050" y="4594225"/>
            <a:ext cx="7829550" cy="1839913"/>
          </a:xfrm>
          <a:prstGeom prst="rect">
            <a:avLst/>
          </a:prstGeom>
          <a:noFill/>
          <a:ln w="9525">
            <a:noFill/>
            <a:miter lim="800000"/>
            <a:headEnd/>
            <a:tailEnd/>
          </a:ln>
          <a:effectLst/>
        </p:spPr>
        <p:txBody>
          <a:bodyPr lIns="92075" tIns="46038" rIns="92075" bIns="46038"/>
          <a:lstStyle/>
          <a:p>
            <a:pPr marL="336550" indent="-336550" algn="l">
              <a:lnSpc>
                <a:spcPct val="90000"/>
              </a:lnSpc>
              <a:spcBef>
                <a:spcPct val="30000"/>
              </a:spcBef>
              <a:buClr>
                <a:schemeClr val="tx2"/>
              </a:buClr>
              <a:buSzPct val="95000"/>
              <a:buFont typeface="Wingdings" pitchFamily="2" charset="2"/>
              <a:buBlip>
                <a:blip r:embed="rId3"/>
              </a:buBlip>
            </a:pPr>
            <a:r>
              <a:rPr lang="en-US" sz="2400" b="0">
                <a:effectLst>
                  <a:outerShdw blurRad="38100" dist="38100" dir="2700000" algn="tl">
                    <a:srgbClr val="000000"/>
                  </a:outerShdw>
                </a:effectLst>
              </a:rPr>
              <a:t>Execution controls determine when exits occur</a:t>
            </a:r>
          </a:p>
          <a:p>
            <a:pPr marL="681038" lvl="1" indent="-342900" algn="l">
              <a:lnSpc>
                <a:spcPct val="90000"/>
              </a:lnSpc>
              <a:spcBef>
                <a:spcPct val="30000"/>
              </a:spcBef>
              <a:buClr>
                <a:schemeClr val="tx2"/>
              </a:buClr>
              <a:buSzPct val="95000"/>
              <a:buFont typeface="Wingdings" pitchFamily="2" charset="2"/>
              <a:buBlip>
                <a:blip r:embed="rId4"/>
              </a:buBlip>
            </a:pPr>
            <a:r>
              <a:rPr lang="en-US" b="0">
                <a:effectLst>
                  <a:outerShdw blurRad="38100" dist="38100" dir="2700000" algn="tl">
                    <a:srgbClr val="000000"/>
                  </a:outerShdw>
                </a:effectLst>
              </a:rPr>
              <a:t>Access to privilege state, occurrence of exceptions, etc.</a:t>
            </a:r>
          </a:p>
          <a:p>
            <a:pPr marL="681038" lvl="1" indent="-342900" algn="l">
              <a:lnSpc>
                <a:spcPct val="90000"/>
              </a:lnSpc>
              <a:spcBef>
                <a:spcPct val="30000"/>
              </a:spcBef>
              <a:buClr>
                <a:schemeClr val="tx2"/>
              </a:buClr>
              <a:buSzPct val="95000"/>
              <a:buFont typeface="Wingdings" pitchFamily="2" charset="2"/>
              <a:buBlip>
                <a:blip r:embed="rId4"/>
              </a:buBlip>
            </a:pPr>
            <a:r>
              <a:rPr lang="en-US" b="0">
                <a:effectLst>
                  <a:outerShdw blurRad="38100" dist="38100" dir="2700000" algn="tl">
                    <a:srgbClr val="000000"/>
                  </a:outerShdw>
                </a:effectLst>
              </a:rPr>
              <a:t>Flexibility provided to minimize unwanted exits</a:t>
            </a:r>
          </a:p>
          <a:p>
            <a:pPr marL="336550" indent="-336550" algn="l">
              <a:lnSpc>
                <a:spcPct val="90000"/>
              </a:lnSpc>
              <a:spcBef>
                <a:spcPct val="30000"/>
              </a:spcBef>
              <a:buClr>
                <a:schemeClr val="tx2"/>
              </a:buClr>
              <a:buSzPct val="95000"/>
              <a:buFont typeface="Wingdings" pitchFamily="2" charset="2"/>
              <a:buBlip>
                <a:blip r:embed="rId3"/>
              </a:buBlip>
            </a:pPr>
            <a:r>
              <a:rPr lang="en-US" sz="2400" b="0">
                <a:effectLst>
                  <a:outerShdw blurRad="38100" dist="38100" dir="2700000" algn="tl">
                    <a:srgbClr val="000000"/>
                  </a:outerShdw>
                </a:effectLst>
              </a:rPr>
              <a:t>VM Control Structure (VMCS) controls VT-x operation</a:t>
            </a:r>
          </a:p>
          <a:p>
            <a:pPr marL="681038" lvl="1" indent="-342900" algn="l">
              <a:lnSpc>
                <a:spcPct val="90000"/>
              </a:lnSpc>
              <a:spcBef>
                <a:spcPct val="30000"/>
              </a:spcBef>
              <a:buClr>
                <a:schemeClr val="tx2"/>
              </a:buClr>
              <a:buSzPct val="95000"/>
              <a:buFont typeface="Wingdings" pitchFamily="2" charset="2"/>
              <a:buBlip>
                <a:blip r:embed="rId4"/>
              </a:buBlip>
            </a:pPr>
            <a:r>
              <a:rPr lang="en-US" b="0">
                <a:effectLst>
                  <a:outerShdw blurRad="38100" dist="38100" dir="2700000" algn="tl">
                    <a:srgbClr val="000000"/>
                  </a:outerShdw>
                </a:effectLst>
              </a:rPr>
              <a:t>Also holds guest and host state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54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545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75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7545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545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7545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547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75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5459" grpId="0" build="p"/>
      <p:bldP spid="27548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381000" y="228600"/>
            <a:ext cx="8616950" cy="750888"/>
          </a:xfrm>
        </p:spPr>
        <p:txBody>
          <a:bodyPr/>
          <a:lstStyle/>
          <a:p>
            <a:r>
              <a:rPr lang="en-US"/>
              <a:t>Extended Page Tables (EPT)</a:t>
            </a:r>
          </a:p>
        </p:txBody>
      </p:sp>
      <p:sp>
        <p:nvSpPr>
          <p:cNvPr id="277507" name="Rectangle 3"/>
          <p:cNvSpPr>
            <a:spLocks noGrp="1" noChangeArrowheads="1"/>
          </p:cNvSpPr>
          <p:nvPr>
            <p:ph type="body" idx="1"/>
          </p:nvPr>
        </p:nvSpPr>
        <p:spPr>
          <a:xfrm>
            <a:off x="381000" y="1420813"/>
            <a:ext cx="8388350" cy="3783012"/>
          </a:xfrm>
        </p:spPr>
        <p:txBody>
          <a:bodyPr/>
          <a:lstStyle/>
          <a:p>
            <a:pPr marL="457200" indent="-457200"/>
            <a:r>
              <a:rPr lang="en-US" sz="2800"/>
              <a:t>A VMM must protect host physical memory</a:t>
            </a:r>
          </a:p>
          <a:p>
            <a:pPr marL="854075" lvl="1" indent="-395288"/>
            <a:r>
              <a:rPr lang="en-US" sz="2400"/>
              <a:t>Multiple guest operating systems share the </a:t>
            </a:r>
            <a:br>
              <a:rPr lang="en-US" sz="2400"/>
            </a:br>
            <a:r>
              <a:rPr lang="en-US" sz="2400"/>
              <a:t>same host physical memory</a:t>
            </a:r>
          </a:p>
          <a:p>
            <a:pPr marL="854075" lvl="1" indent="-395288"/>
            <a:r>
              <a:rPr lang="en-US" sz="2400"/>
              <a:t>VMM typically implements protections through </a:t>
            </a:r>
            <a:br>
              <a:rPr lang="en-US" sz="2400"/>
            </a:br>
            <a:r>
              <a:rPr lang="en-US" sz="2400"/>
              <a:t>“page-table shadowing” in software</a:t>
            </a:r>
          </a:p>
          <a:p>
            <a:pPr marL="854075" lvl="1" indent="-395288"/>
            <a:endParaRPr lang="en-US" sz="2400"/>
          </a:p>
          <a:p>
            <a:pPr marL="457200" indent="-457200"/>
            <a:r>
              <a:rPr lang="en-US" sz="2800"/>
              <a:t>Page-table shadowing accounts for a large portion of virtualization overheads</a:t>
            </a:r>
          </a:p>
          <a:p>
            <a:pPr marL="854075" lvl="1" indent="-395288"/>
            <a:r>
              <a:rPr lang="en-US" sz="2400"/>
              <a:t>VM exits due to:  #PF, INVLPG, MOV CR3</a:t>
            </a:r>
          </a:p>
        </p:txBody>
      </p:sp>
      <p:sp>
        <p:nvSpPr>
          <p:cNvPr id="277508" name="Text Box 4"/>
          <p:cNvSpPr txBox="1">
            <a:spLocks noChangeArrowheads="1"/>
          </p:cNvSpPr>
          <p:nvPr/>
        </p:nvSpPr>
        <p:spPr bwMode="auto">
          <a:xfrm>
            <a:off x="1658938" y="5424488"/>
            <a:ext cx="5843587" cy="457200"/>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600">
                <a:solidFill>
                  <a:srgbClr val="000000"/>
                </a:solidFill>
                <a:effectLst/>
              </a:rPr>
              <a:t>Goal of EPT is to reduce these overheads</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p:txBody>
          <a:bodyPr/>
          <a:lstStyle/>
          <a:p>
            <a:r>
              <a:rPr lang="en-US"/>
              <a:t>What Is EPT?</a:t>
            </a:r>
          </a:p>
        </p:txBody>
      </p:sp>
      <p:sp>
        <p:nvSpPr>
          <p:cNvPr id="279555" name="Rectangle 3"/>
          <p:cNvSpPr>
            <a:spLocks noGrp="1" noChangeArrowheads="1"/>
          </p:cNvSpPr>
          <p:nvPr>
            <p:ph type="body" idx="1"/>
          </p:nvPr>
        </p:nvSpPr>
        <p:spPr>
          <a:xfrm>
            <a:off x="377825" y="3068638"/>
            <a:ext cx="8388350" cy="2417762"/>
          </a:xfrm>
        </p:spPr>
        <p:txBody>
          <a:bodyPr/>
          <a:lstStyle/>
          <a:p>
            <a:pPr marL="336550" indent="-336550">
              <a:lnSpc>
                <a:spcPct val="75000"/>
              </a:lnSpc>
            </a:pPr>
            <a:r>
              <a:rPr lang="en-US" sz="2400">
                <a:solidFill>
                  <a:schemeClr val="tx2"/>
                </a:solidFill>
              </a:rPr>
              <a:t>E</a:t>
            </a:r>
            <a:r>
              <a:rPr lang="en-US" sz="2400"/>
              <a:t>xtended </a:t>
            </a:r>
            <a:r>
              <a:rPr lang="en-US" sz="2400">
                <a:solidFill>
                  <a:schemeClr val="tx2"/>
                </a:solidFill>
              </a:rPr>
              <a:t>P</a:t>
            </a:r>
            <a:r>
              <a:rPr lang="en-US" sz="2400"/>
              <a:t>age </a:t>
            </a:r>
            <a:r>
              <a:rPr lang="en-US" sz="2400">
                <a:solidFill>
                  <a:schemeClr val="tx2"/>
                </a:solidFill>
              </a:rPr>
              <a:t>T</a:t>
            </a:r>
            <a:r>
              <a:rPr lang="en-US" sz="2400"/>
              <a:t>able</a:t>
            </a:r>
          </a:p>
          <a:p>
            <a:pPr marL="336550" indent="-336550">
              <a:lnSpc>
                <a:spcPct val="75000"/>
              </a:lnSpc>
            </a:pPr>
            <a:r>
              <a:rPr lang="en-US" sz="2400"/>
              <a:t>A new page-table structure, under the control of the VMM</a:t>
            </a:r>
          </a:p>
          <a:p>
            <a:pPr marL="690563" lvl="1" indent="-352425">
              <a:lnSpc>
                <a:spcPct val="75000"/>
              </a:lnSpc>
            </a:pPr>
            <a:r>
              <a:rPr lang="en-US" sz="2000"/>
              <a:t>Defines mapping between guest- and host-physical addresses</a:t>
            </a:r>
          </a:p>
          <a:p>
            <a:pPr marL="690563" lvl="1" indent="-352425">
              <a:lnSpc>
                <a:spcPct val="75000"/>
              </a:lnSpc>
            </a:pPr>
            <a:r>
              <a:rPr lang="en-US" sz="2000"/>
              <a:t>EPT base pointer (new VMCS field) points to the EPT page tables</a:t>
            </a:r>
          </a:p>
          <a:p>
            <a:pPr marL="690563" lvl="1" indent="-352425">
              <a:lnSpc>
                <a:spcPct val="75000"/>
              </a:lnSpc>
            </a:pPr>
            <a:r>
              <a:rPr lang="en-US" sz="2000"/>
              <a:t>EPT (optionally) activated on VM entry, deactivated on VM exit</a:t>
            </a:r>
          </a:p>
          <a:p>
            <a:pPr marL="336550" indent="-336550">
              <a:lnSpc>
                <a:spcPct val="75000"/>
              </a:lnSpc>
            </a:pPr>
            <a:r>
              <a:rPr lang="en-US" sz="2400"/>
              <a:t>Guest has full control over its own IA-32 page tables</a:t>
            </a:r>
          </a:p>
          <a:p>
            <a:pPr marL="690563" lvl="1" indent="-352425">
              <a:lnSpc>
                <a:spcPct val="75000"/>
              </a:lnSpc>
            </a:pPr>
            <a:r>
              <a:rPr lang="en-US" sz="2000"/>
              <a:t>No VM exits due to guest page faults, INVLPG, or CR3 changes</a:t>
            </a:r>
          </a:p>
        </p:txBody>
      </p:sp>
      <p:grpSp>
        <p:nvGrpSpPr>
          <p:cNvPr id="279556" name="Group 4"/>
          <p:cNvGrpSpPr>
            <a:grpSpLocks noChangeAspect="1"/>
          </p:cNvGrpSpPr>
          <p:nvPr/>
        </p:nvGrpSpPr>
        <p:grpSpPr bwMode="auto">
          <a:xfrm>
            <a:off x="211138" y="1357313"/>
            <a:ext cx="8467725" cy="1366837"/>
            <a:chOff x="671" y="1813"/>
            <a:chExt cx="4281" cy="704"/>
          </a:xfrm>
        </p:grpSpPr>
        <p:sp>
          <p:nvSpPr>
            <p:cNvPr id="279557" name="Rectangle 5"/>
            <p:cNvSpPr>
              <a:spLocks noChangeAspect="1" noChangeArrowheads="1"/>
            </p:cNvSpPr>
            <p:nvPr/>
          </p:nvSpPr>
          <p:spPr bwMode="auto">
            <a:xfrm>
              <a:off x="1884" y="2133"/>
              <a:ext cx="437" cy="384"/>
            </a:xfrm>
            <a:prstGeom prst="rect">
              <a:avLst/>
            </a:prstGeom>
            <a:solidFill>
              <a:schemeClr val="bg1"/>
            </a:solidFill>
            <a:ln w="12700">
              <a:solidFill>
                <a:schemeClr val="tx1"/>
              </a:solidFill>
              <a:miter lim="800000"/>
              <a:headEnd/>
              <a:tailEnd/>
            </a:ln>
            <a:effectLst/>
          </p:spPr>
          <p:txBody>
            <a:bodyPr wrap="none" anchor="ctr"/>
            <a:lstStyle/>
            <a:p>
              <a:r>
                <a:rPr lang="en-US" sz="1200" b="0">
                  <a:effectLst/>
                </a:rPr>
                <a:t>Guest IA-32</a:t>
              </a:r>
            </a:p>
            <a:p>
              <a:r>
                <a:rPr lang="en-US" sz="1200" b="0">
                  <a:effectLst/>
                </a:rPr>
                <a:t>Page</a:t>
              </a:r>
            </a:p>
            <a:p>
              <a:r>
                <a:rPr lang="en-US" sz="1200" b="0">
                  <a:effectLst/>
                </a:rPr>
                <a:t>Tables</a:t>
              </a:r>
            </a:p>
          </p:txBody>
        </p:sp>
        <p:sp>
          <p:nvSpPr>
            <p:cNvPr id="279558" name="Text Box 6"/>
            <p:cNvSpPr txBox="1">
              <a:spLocks noChangeAspect="1" noChangeArrowheads="1"/>
            </p:cNvSpPr>
            <p:nvPr/>
          </p:nvSpPr>
          <p:spPr bwMode="auto">
            <a:xfrm>
              <a:off x="671" y="2214"/>
              <a:ext cx="960" cy="157"/>
            </a:xfrm>
            <a:prstGeom prst="rect">
              <a:avLst/>
            </a:prstGeom>
            <a:noFill/>
            <a:ln w="9525">
              <a:noFill/>
              <a:miter lim="800000"/>
              <a:headEnd/>
              <a:tailEnd/>
            </a:ln>
            <a:effectLst/>
          </p:spPr>
          <p:txBody>
            <a:bodyPr wrap="none">
              <a:spAutoFit/>
            </a:bodyPr>
            <a:lstStyle/>
            <a:p>
              <a:r>
                <a:rPr lang="en-US" sz="1400" b="0">
                  <a:effectLst/>
                </a:rPr>
                <a:t>Guest Linear Address</a:t>
              </a:r>
            </a:p>
          </p:txBody>
        </p:sp>
        <p:sp>
          <p:nvSpPr>
            <p:cNvPr id="279559" name="Line 7"/>
            <p:cNvSpPr>
              <a:spLocks noChangeAspect="1" noChangeShapeType="1"/>
            </p:cNvSpPr>
            <p:nvPr/>
          </p:nvSpPr>
          <p:spPr bwMode="auto">
            <a:xfrm>
              <a:off x="1562" y="2331"/>
              <a:ext cx="312" cy="0"/>
            </a:xfrm>
            <a:prstGeom prst="line">
              <a:avLst/>
            </a:prstGeom>
            <a:noFill/>
            <a:ln w="9525">
              <a:solidFill>
                <a:schemeClr val="tx1"/>
              </a:solidFill>
              <a:round/>
              <a:headEnd/>
              <a:tailEnd type="stealth" w="med" len="med"/>
            </a:ln>
            <a:effectLst/>
          </p:spPr>
          <p:txBody>
            <a:bodyPr wrap="none" anchor="ctr"/>
            <a:lstStyle/>
            <a:p>
              <a:endParaRPr lang="en-US"/>
            </a:p>
          </p:txBody>
        </p:sp>
        <p:sp>
          <p:nvSpPr>
            <p:cNvPr id="279560" name="Line 8"/>
            <p:cNvSpPr>
              <a:spLocks noChangeAspect="1" noChangeShapeType="1"/>
            </p:cNvSpPr>
            <p:nvPr/>
          </p:nvSpPr>
          <p:spPr bwMode="auto">
            <a:xfrm flipV="1">
              <a:off x="2324" y="2331"/>
              <a:ext cx="1116" cy="0"/>
            </a:xfrm>
            <a:prstGeom prst="line">
              <a:avLst/>
            </a:prstGeom>
            <a:noFill/>
            <a:ln w="9525">
              <a:solidFill>
                <a:schemeClr val="tx1"/>
              </a:solidFill>
              <a:round/>
              <a:headEnd/>
              <a:tailEnd type="stealth" w="med" len="med"/>
            </a:ln>
            <a:effectLst/>
          </p:spPr>
          <p:txBody>
            <a:bodyPr wrap="none" anchor="ctr"/>
            <a:lstStyle/>
            <a:p>
              <a:endParaRPr lang="en-US"/>
            </a:p>
          </p:txBody>
        </p:sp>
        <p:sp>
          <p:nvSpPr>
            <p:cNvPr id="279561" name="Text Box 9"/>
            <p:cNvSpPr txBox="1">
              <a:spLocks noChangeAspect="1" noChangeArrowheads="1"/>
            </p:cNvSpPr>
            <p:nvPr/>
          </p:nvSpPr>
          <p:spPr bwMode="auto">
            <a:xfrm>
              <a:off x="2310" y="2173"/>
              <a:ext cx="1046" cy="157"/>
            </a:xfrm>
            <a:prstGeom prst="rect">
              <a:avLst/>
            </a:prstGeom>
            <a:noFill/>
            <a:ln w="9525">
              <a:noFill/>
              <a:miter lim="800000"/>
              <a:headEnd/>
              <a:tailEnd/>
            </a:ln>
            <a:effectLst/>
          </p:spPr>
          <p:txBody>
            <a:bodyPr wrap="none">
              <a:spAutoFit/>
            </a:bodyPr>
            <a:lstStyle/>
            <a:p>
              <a:r>
                <a:rPr lang="en-US" sz="1400" b="0">
                  <a:effectLst/>
                </a:rPr>
                <a:t>Guest Physical Address</a:t>
              </a:r>
            </a:p>
          </p:txBody>
        </p:sp>
        <p:sp>
          <p:nvSpPr>
            <p:cNvPr id="279562" name="Rectangle 10"/>
            <p:cNvSpPr>
              <a:spLocks noChangeAspect="1" noChangeArrowheads="1"/>
            </p:cNvSpPr>
            <p:nvPr/>
          </p:nvSpPr>
          <p:spPr bwMode="auto">
            <a:xfrm>
              <a:off x="3432" y="2133"/>
              <a:ext cx="437" cy="384"/>
            </a:xfrm>
            <a:prstGeom prst="rect">
              <a:avLst/>
            </a:prstGeom>
            <a:solidFill>
              <a:schemeClr val="bg1"/>
            </a:solidFill>
            <a:ln w="12700">
              <a:solidFill>
                <a:schemeClr val="tx1"/>
              </a:solidFill>
              <a:miter lim="800000"/>
              <a:headEnd/>
              <a:tailEnd/>
            </a:ln>
            <a:effectLst/>
          </p:spPr>
          <p:txBody>
            <a:bodyPr wrap="none" anchor="ctr"/>
            <a:lstStyle/>
            <a:p>
              <a:r>
                <a:rPr lang="en-US" sz="1200" b="0">
                  <a:effectLst/>
                </a:rPr>
                <a:t>Extended</a:t>
              </a:r>
            </a:p>
            <a:p>
              <a:r>
                <a:rPr lang="en-US" sz="1200" b="0">
                  <a:effectLst/>
                </a:rPr>
                <a:t>Page</a:t>
              </a:r>
            </a:p>
            <a:p>
              <a:r>
                <a:rPr lang="en-US" sz="1200" b="0">
                  <a:effectLst/>
                </a:rPr>
                <a:t>Tables</a:t>
              </a:r>
            </a:p>
          </p:txBody>
        </p:sp>
        <p:sp>
          <p:nvSpPr>
            <p:cNvPr id="279563" name="Line 11"/>
            <p:cNvSpPr>
              <a:spLocks noChangeAspect="1" noChangeShapeType="1"/>
            </p:cNvSpPr>
            <p:nvPr/>
          </p:nvSpPr>
          <p:spPr bwMode="auto">
            <a:xfrm flipV="1">
              <a:off x="3866" y="2325"/>
              <a:ext cx="1086" cy="0"/>
            </a:xfrm>
            <a:prstGeom prst="line">
              <a:avLst/>
            </a:prstGeom>
            <a:noFill/>
            <a:ln w="9525">
              <a:solidFill>
                <a:schemeClr val="tx1"/>
              </a:solidFill>
              <a:round/>
              <a:headEnd/>
              <a:tailEnd type="stealth" w="med" len="med"/>
            </a:ln>
            <a:effectLst/>
          </p:spPr>
          <p:txBody>
            <a:bodyPr wrap="none" anchor="ctr"/>
            <a:lstStyle/>
            <a:p>
              <a:endParaRPr lang="en-US"/>
            </a:p>
          </p:txBody>
        </p:sp>
        <p:sp>
          <p:nvSpPr>
            <p:cNvPr id="279564" name="Text Box 12"/>
            <p:cNvSpPr txBox="1">
              <a:spLocks noChangeAspect="1" noChangeArrowheads="1"/>
            </p:cNvSpPr>
            <p:nvPr/>
          </p:nvSpPr>
          <p:spPr bwMode="auto">
            <a:xfrm>
              <a:off x="3887" y="2131"/>
              <a:ext cx="991" cy="157"/>
            </a:xfrm>
            <a:prstGeom prst="rect">
              <a:avLst/>
            </a:prstGeom>
            <a:noFill/>
            <a:ln w="9525">
              <a:noFill/>
              <a:miter lim="800000"/>
              <a:headEnd/>
              <a:tailEnd/>
            </a:ln>
            <a:effectLst/>
          </p:spPr>
          <p:txBody>
            <a:bodyPr wrap="none">
              <a:spAutoFit/>
            </a:bodyPr>
            <a:lstStyle/>
            <a:p>
              <a:r>
                <a:rPr lang="en-US" sz="1400" b="0">
                  <a:effectLst/>
                </a:rPr>
                <a:t>Host Physical Address</a:t>
              </a:r>
            </a:p>
          </p:txBody>
        </p:sp>
        <p:grpSp>
          <p:nvGrpSpPr>
            <p:cNvPr id="279565" name="Group 13"/>
            <p:cNvGrpSpPr>
              <a:grpSpLocks noChangeAspect="1"/>
            </p:cNvGrpSpPr>
            <p:nvPr/>
          </p:nvGrpSpPr>
          <p:grpSpPr bwMode="auto">
            <a:xfrm>
              <a:off x="3116" y="2013"/>
              <a:ext cx="306" cy="138"/>
              <a:chOff x="2868" y="2010"/>
              <a:chExt cx="306" cy="138"/>
            </a:xfrm>
          </p:grpSpPr>
          <p:sp>
            <p:nvSpPr>
              <p:cNvPr id="279566" name="Line 14"/>
              <p:cNvSpPr>
                <a:spLocks noChangeAspect="1" noChangeShapeType="1"/>
              </p:cNvSpPr>
              <p:nvPr/>
            </p:nvSpPr>
            <p:spPr bwMode="auto">
              <a:xfrm flipV="1">
                <a:off x="2868" y="2148"/>
                <a:ext cx="306" cy="0"/>
              </a:xfrm>
              <a:prstGeom prst="line">
                <a:avLst/>
              </a:prstGeom>
              <a:noFill/>
              <a:ln w="9525">
                <a:solidFill>
                  <a:schemeClr val="tx1"/>
                </a:solidFill>
                <a:round/>
                <a:headEnd/>
                <a:tailEnd type="stealth" w="med" len="med"/>
              </a:ln>
              <a:effectLst/>
            </p:spPr>
            <p:txBody>
              <a:bodyPr wrap="none" anchor="ctr"/>
              <a:lstStyle/>
              <a:p>
                <a:endParaRPr lang="en-US"/>
              </a:p>
            </p:txBody>
          </p:sp>
          <p:sp>
            <p:nvSpPr>
              <p:cNvPr id="279567" name="Line 15"/>
              <p:cNvSpPr>
                <a:spLocks noChangeAspect="1" noChangeShapeType="1"/>
              </p:cNvSpPr>
              <p:nvPr/>
            </p:nvSpPr>
            <p:spPr bwMode="auto">
              <a:xfrm flipV="1">
                <a:off x="2868" y="2010"/>
                <a:ext cx="0" cy="138"/>
              </a:xfrm>
              <a:prstGeom prst="line">
                <a:avLst/>
              </a:prstGeom>
              <a:noFill/>
              <a:ln w="9525">
                <a:solidFill>
                  <a:schemeClr val="tx1"/>
                </a:solidFill>
                <a:round/>
                <a:headEnd/>
                <a:tailEnd/>
              </a:ln>
              <a:effectLst/>
            </p:spPr>
            <p:txBody>
              <a:bodyPr wrap="none" anchor="ctr"/>
              <a:lstStyle/>
              <a:p>
                <a:endParaRPr lang="en-US"/>
              </a:p>
            </p:txBody>
          </p:sp>
        </p:grpSp>
        <p:sp>
          <p:nvSpPr>
            <p:cNvPr id="279568" name="Text Box 16"/>
            <p:cNvSpPr txBox="1">
              <a:spLocks noChangeAspect="1" noChangeArrowheads="1"/>
            </p:cNvSpPr>
            <p:nvPr/>
          </p:nvSpPr>
          <p:spPr bwMode="auto">
            <a:xfrm>
              <a:off x="2559" y="1831"/>
              <a:ext cx="1126" cy="157"/>
            </a:xfrm>
            <a:prstGeom prst="rect">
              <a:avLst/>
            </a:prstGeom>
            <a:noFill/>
            <a:ln w="9525">
              <a:noFill/>
              <a:miter lim="800000"/>
              <a:headEnd/>
              <a:tailEnd/>
            </a:ln>
            <a:effectLst/>
          </p:spPr>
          <p:txBody>
            <a:bodyPr wrap="none">
              <a:spAutoFit/>
            </a:bodyPr>
            <a:lstStyle/>
            <a:p>
              <a:r>
                <a:rPr lang="en-US" sz="1400" b="0">
                  <a:effectLst/>
                </a:rPr>
                <a:t>EPT Base Pointer (EPTP)</a:t>
              </a:r>
            </a:p>
          </p:txBody>
        </p:sp>
        <p:sp>
          <p:nvSpPr>
            <p:cNvPr id="279569" name="Text Box 17"/>
            <p:cNvSpPr txBox="1">
              <a:spLocks noChangeAspect="1" noChangeArrowheads="1"/>
            </p:cNvSpPr>
            <p:nvPr/>
          </p:nvSpPr>
          <p:spPr bwMode="auto">
            <a:xfrm>
              <a:off x="1450" y="1813"/>
              <a:ext cx="272" cy="157"/>
            </a:xfrm>
            <a:prstGeom prst="rect">
              <a:avLst/>
            </a:prstGeom>
            <a:noFill/>
            <a:ln w="9525">
              <a:noFill/>
              <a:miter lim="800000"/>
              <a:headEnd/>
              <a:tailEnd/>
            </a:ln>
            <a:effectLst/>
          </p:spPr>
          <p:txBody>
            <a:bodyPr wrap="none">
              <a:spAutoFit/>
            </a:bodyPr>
            <a:lstStyle/>
            <a:p>
              <a:r>
                <a:rPr lang="en-US" sz="1400" b="0">
                  <a:effectLst/>
                </a:rPr>
                <a:t>CR3</a:t>
              </a:r>
            </a:p>
          </p:txBody>
        </p:sp>
        <p:grpSp>
          <p:nvGrpSpPr>
            <p:cNvPr id="279570" name="Group 18"/>
            <p:cNvGrpSpPr>
              <a:grpSpLocks noChangeAspect="1"/>
            </p:cNvGrpSpPr>
            <p:nvPr/>
          </p:nvGrpSpPr>
          <p:grpSpPr bwMode="auto">
            <a:xfrm>
              <a:off x="1592" y="2001"/>
              <a:ext cx="306" cy="138"/>
              <a:chOff x="2964" y="2106"/>
              <a:chExt cx="306" cy="138"/>
            </a:xfrm>
          </p:grpSpPr>
          <p:sp>
            <p:nvSpPr>
              <p:cNvPr id="279571" name="Line 19"/>
              <p:cNvSpPr>
                <a:spLocks noChangeAspect="1" noChangeShapeType="1"/>
              </p:cNvSpPr>
              <p:nvPr/>
            </p:nvSpPr>
            <p:spPr bwMode="auto">
              <a:xfrm flipV="1">
                <a:off x="2964" y="2244"/>
                <a:ext cx="306" cy="0"/>
              </a:xfrm>
              <a:prstGeom prst="line">
                <a:avLst/>
              </a:prstGeom>
              <a:noFill/>
              <a:ln w="9525">
                <a:solidFill>
                  <a:schemeClr val="tx1"/>
                </a:solidFill>
                <a:round/>
                <a:headEnd/>
                <a:tailEnd type="stealth" w="med" len="med"/>
              </a:ln>
              <a:effectLst/>
            </p:spPr>
            <p:txBody>
              <a:bodyPr wrap="none" anchor="ctr"/>
              <a:lstStyle/>
              <a:p>
                <a:endParaRPr lang="en-US"/>
              </a:p>
            </p:txBody>
          </p:sp>
          <p:sp>
            <p:nvSpPr>
              <p:cNvPr id="279572" name="Line 20"/>
              <p:cNvSpPr>
                <a:spLocks noChangeAspect="1" noChangeShapeType="1"/>
              </p:cNvSpPr>
              <p:nvPr/>
            </p:nvSpPr>
            <p:spPr bwMode="auto">
              <a:xfrm flipV="1">
                <a:off x="2964" y="2106"/>
                <a:ext cx="0" cy="138"/>
              </a:xfrm>
              <a:prstGeom prst="line">
                <a:avLst/>
              </a:prstGeom>
              <a:noFill/>
              <a:ln w="9525">
                <a:solidFill>
                  <a:schemeClr val="tx1"/>
                </a:solidFill>
                <a:round/>
                <a:headEnd/>
                <a:tailEnd/>
              </a:ln>
              <a:effectLst/>
            </p:spPr>
            <p:txBody>
              <a:bodyPr wrap="none" anchor="ctr"/>
              <a:lstStyle/>
              <a:p>
                <a:endParaRPr lang="en-US"/>
              </a:p>
            </p:txBody>
          </p:sp>
        </p:grpSp>
      </p:gr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8" name="Rectangle 4"/>
          <p:cNvSpPr>
            <a:spLocks noGrp="1" noChangeArrowheads="1"/>
          </p:cNvSpPr>
          <p:nvPr>
            <p:ph type="title"/>
          </p:nvPr>
        </p:nvSpPr>
        <p:spPr/>
        <p:txBody>
          <a:bodyPr/>
          <a:lstStyle/>
          <a:p>
            <a:r>
              <a:rPr lang="en-US"/>
              <a:t>Agenda</a:t>
            </a:r>
          </a:p>
        </p:txBody>
      </p:sp>
      <p:sp>
        <p:nvSpPr>
          <p:cNvPr id="257029" name="Rectangle 5"/>
          <p:cNvSpPr>
            <a:spLocks noGrp="1" noChangeArrowheads="1"/>
          </p:cNvSpPr>
          <p:nvPr>
            <p:ph type="body" idx="1"/>
          </p:nvPr>
        </p:nvSpPr>
        <p:spPr>
          <a:xfrm>
            <a:off x="381000" y="1420813"/>
            <a:ext cx="8388350" cy="3825875"/>
          </a:xfrm>
        </p:spPr>
        <p:txBody>
          <a:bodyPr/>
          <a:lstStyle/>
          <a:p>
            <a:pPr marL="396875" indent="-396875"/>
            <a:r>
              <a:rPr lang="en-US" sz="2400"/>
              <a:t>Server Virtualization:  Evolution from mainframes to x86 platforms</a:t>
            </a:r>
          </a:p>
          <a:p>
            <a:pPr marL="793750" lvl="1" indent="-395288"/>
            <a:r>
              <a:rPr lang="en-US" sz="2000"/>
              <a:t>The trajectory of virtualization</a:t>
            </a:r>
          </a:p>
          <a:p>
            <a:pPr marL="793750" lvl="1" indent="-395288"/>
            <a:r>
              <a:rPr lang="en-US" sz="2000"/>
              <a:t>Virtualization usage models</a:t>
            </a:r>
          </a:p>
          <a:p>
            <a:pPr marL="793750" lvl="1" indent="-395288"/>
            <a:r>
              <a:rPr lang="en-US" sz="2000"/>
              <a:t>RAS, performance and ecosystem enabling:  The Intel value</a:t>
            </a:r>
          </a:p>
          <a:p>
            <a:pPr marL="396875" indent="-396875"/>
            <a:r>
              <a:rPr lang="en-US" sz="2400"/>
              <a:t>Intel Virtualization Technology (VT) Roadmap</a:t>
            </a:r>
          </a:p>
          <a:p>
            <a:pPr marL="793750" lvl="1" indent="-395288"/>
            <a:r>
              <a:rPr lang="en-US" sz="2000"/>
              <a:t>Challenges for SW - only virtual machine monitors (VMMs)</a:t>
            </a:r>
          </a:p>
          <a:p>
            <a:pPr marL="793750" lvl="1" indent="-395288"/>
            <a:r>
              <a:rPr lang="en-US" sz="2000"/>
              <a:t>VT-x:  Intel Virtualization Technology for IA-32 Processors</a:t>
            </a:r>
          </a:p>
          <a:p>
            <a:pPr marL="793750" lvl="1" indent="-395288"/>
            <a:r>
              <a:rPr lang="en-US" sz="2000"/>
              <a:t>VT-d:  Intel Virtualization Technology for Directed I/O</a:t>
            </a:r>
          </a:p>
          <a:p>
            <a:pPr marL="396875" indent="-396875"/>
            <a:r>
              <a:rPr lang="en-US" sz="2400"/>
              <a:t>Summary and Questions</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2740" name="Group 4"/>
          <p:cNvGrpSpPr>
            <a:grpSpLocks/>
          </p:cNvGrpSpPr>
          <p:nvPr/>
        </p:nvGrpSpPr>
        <p:grpSpPr bwMode="auto">
          <a:xfrm>
            <a:off x="263525" y="225425"/>
            <a:ext cx="8558213" cy="4640263"/>
            <a:chOff x="240" y="157"/>
            <a:chExt cx="5280" cy="2531"/>
          </a:xfrm>
        </p:grpSpPr>
        <p:sp useBgFill="1">
          <p:nvSpPr>
            <p:cNvPr id="372741" name="Rectangle 5"/>
            <p:cNvSpPr>
              <a:spLocks noChangeArrowheads="1"/>
            </p:cNvSpPr>
            <p:nvPr/>
          </p:nvSpPr>
          <p:spPr bwMode="auto">
            <a:xfrm>
              <a:off x="240" y="624"/>
              <a:ext cx="5280" cy="2064"/>
            </a:xfrm>
            <a:prstGeom prst="rect">
              <a:avLst/>
            </a:prstGeom>
            <a:ln w="31750" algn="ctr">
              <a:noFill/>
              <a:miter lim="800000"/>
              <a:headEnd type="none" w="sm" len="sm"/>
              <a:tailEnd type="none" w="med" len="lg"/>
            </a:ln>
            <a:effectLst/>
          </p:spPr>
          <p:txBody>
            <a:bodyPr wrap="none" anchor="ctr"/>
            <a:lstStyle/>
            <a:p>
              <a:endParaRPr lang="en-US"/>
            </a:p>
          </p:txBody>
        </p:sp>
        <p:graphicFrame>
          <p:nvGraphicFramePr>
            <p:cNvPr id="372742" name="Object 6"/>
            <p:cNvGraphicFramePr>
              <a:graphicFrameLocks noChangeAspect="1"/>
            </p:cNvGraphicFramePr>
            <p:nvPr/>
          </p:nvGraphicFramePr>
          <p:xfrm>
            <a:off x="432" y="157"/>
            <a:ext cx="4894" cy="2387"/>
          </p:xfrm>
          <a:graphic>
            <a:graphicData uri="http://schemas.openxmlformats.org/presentationml/2006/ole">
              <p:oleObj spid="_x0000_s372742" name="Visio" r:id="rId4" imgW="6775430" imgH="3303746" progId="Visio.Drawing.11">
                <p:embed/>
              </p:oleObj>
            </a:graphicData>
          </a:graphic>
        </p:graphicFrame>
      </p:grpSp>
      <p:sp>
        <p:nvSpPr>
          <p:cNvPr id="372738" name="Rectangle 2"/>
          <p:cNvSpPr>
            <a:spLocks noGrp="1" noChangeArrowheads="1"/>
          </p:cNvSpPr>
          <p:nvPr>
            <p:ph type="title"/>
          </p:nvPr>
        </p:nvSpPr>
        <p:spPr/>
        <p:txBody>
          <a:bodyPr/>
          <a:lstStyle/>
          <a:p>
            <a:r>
              <a:rPr lang="en-US"/>
              <a:t>EPT Translation:  Details</a:t>
            </a:r>
          </a:p>
        </p:txBody>
      </p:sp>
      <p:sp>
        <p:nvSpPr>
          <p:cNvPr id="372739" name="Rectangle 3"/>
          <p:cNvSpPr>
            <a:spLocks noGrp="1" noChangeArrowheads="1"/>
          </p:cNvSpPr>
          <p:nvPr>
            <p:ph type="body" idx="1"/>
          </p:nvPr>
        </p:nvSpPr>
        <p:spPr>
          <a:xfrm>
            <a:off x="403225" y="4845050"/>
            <a:ext cx="8388350" cy="1219200"/>
          </a:xfrm>
        </p:spPr>
        <p:txBody>
          <a:bodyPr/>
          <a:lstStyle/>
          <a:p>
            <a:pPr marL="327025" indent="-327025">
              <a:lnSpc>
                <a:spcPct val="75000"/>
              </a:lnSpc>
            </a:pPr>
            <a:r>
              <a:rPr lang="en-US" sz="2000"/>
              <a:t>All guest-physical memory addresses go through EPT tables</a:t>
            </a:r>
          </a:p>
          <a:p>
            <a:pPr marL="681038" lvl="1" indent="-352425">
              <a:lnSpc>
                <a:spcPct val="75000"/>
              </a:lnSpc>
            </a:pPr>
            <a:r>
              <a:rPr lang="en-US" sz="1800"/>
              <a:t>(CR3, PDE, PTE, etc.)</a:t>
            </a:r>
          </a:p>
          <a:p>
            <a:pPr marL="327025" indent="-327025">
              <a:lnSpc>
                <a:spcPct val="75000"/>
              </a:lnSpc>
            </a:pPr>
            <a:r>
              <a:rPr lang="en-US" sz="2000"/>
              <a:t>Above example is for 2-level table for 32-bit address space</a:t>
            </a:r>
          </a:p>
          <a:p>
            <a:pPr marL="681038" lvl="1" indent="-352425">
              <a:lnSpc>
                <a:spcPct val="75000"/>
              </a:lnSpc>
            </a:pPr>
            <a:r>
              <a:rPr lang="en-US" sz="1800"/>
              <a:t>Translation possible for other page-table formats (e.g., PAE)</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381000" y="1419225"/>
            <a:ext cx="8393113" cy="1901825"/>
          </a:xfrm>
        </p:spPr>
        <p:txBody>
          <a:bodyPr/>
          <a:lstStyle/>
          <a:p>
            <a:r>
              <a:rPr lang="en-US" sz="4400"/>
              <a:t>VT-d Overview:</a:t>
            </a:r>
            <a:br>
              <a:rPr lang="en-US" sz="4400"/>
            </a:br>
            <a:r>
              <a:rPr lang="en-US" sz="4400"/>
              <a:t>Intel Virtualization Technology</a:t>
            </a:r>
            <a:br>
              <a:rPr lang="en-US" sz="4400"/>
            </a:br>
            <a:r>
              <a:rPr lang="en-US" sz="4400"/>
              <a:t>For Directed I/O</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a:xfrm>
            <a:off x="387350" y="228600"/>
            <a:ext cx="8839200" cy="750888"/>
          </a:xfrm>
        </p:spPr>
        <p:txBody>
          <a:bodyPr/>
          <a:lstStyle/>
          <a:p>
            <a:r>
              <a:rPr lang="en-US"/>
              <a:t>Options For I/O Virtualization</a:t>
            </a:r>
          </a:p>
        </p:txBody>
      </p:sp>
      <p:sp>
        <p:nvSpPr>
          <p:cNvPr id="285699" name="Rectangle 3"/>
          <p:cNvSpPr>
            <a:spLocks noChangeArrowheads="1"/>
          </p:cNvSpPr>
          <p:nvPr/>
        </p:nvSpPr>
        <p:spPr bwMode="auto">
          <a:xfrm>
            <a:off x="387350" y="4900613"/>
            <a:ext cx="2855913" cy="1208087"/>
          </a:xfrm>
          <a:prstGeom prst="rect">
            <a:avLst/>
          </a:prstGeom>
          <a:noFill/>
          <a:ln w="9525">
            <a:noFill/>
            <a:miter lim="800000"/>
            <a:headEnd/>
            <a:tailEnd/>
          </a:ln>
          <a:effectLst/>
        </p:spPr>
        <p:txBody>
          <a:bodyPr lIns="91429" tIns="45715" rIns="91429" bIns="45715"/>
          <a:lstStyle/>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Pro:  Higher Performance</a:t>
            </a:r>
          </a:p>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Pro:  I/O Device Sharing</a:t>
            </a:r>
          </a:p>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Pro:  VM Migration</a:t>
            </a:r>
          </a:p>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Con:  Larger Hypervisor</a:t>
            </a:r>
          </a:p>
        </p:txBody>
      </p:sp>
      <p:sp>
        <p:nvSpPr>
          <p:cNvPr id="285700" name="Line 4"/>
          <p:cNvSpPr>
            <a:spLocks noChangeShapeType="1"/>
          </p:cNvSpPr>
          <p:nvPr/>
        </p:nvSpPr>
        <p:spPr bwMode="auto">
          <a:xfrm>
            <a:off x="2971800" y="1266825"/>
            <a:ext cx="0" cy="4600575"/>
          </a:xfrm>
          <a:prstGeom prst="line">
            <a:avLst/>
          </a:prstGeom>
          <a:noFill/>
          <a:ln w="38100">
            <a:solidFill>
              <a:schemeClr val="tx2"/>
            </a:solidFill>
            <a:round/>
            <a:headEnd/>
            <a:tailEnd/>
          </a:ln>
          <a:effectLst/>
        </p:spPr>
        <p:txBody>
          <a:bodyPr wrap="none" anchor="ctr"/>
          <a:lstStyle/>
          <a:p>
            <a:endParaRPr lang="en-US"/>
          </a:p>
        </p:txBody>
      </p:sp>
      <p:grpSp>
        <p:nvGrpSpPr>
          <p:cNvPr id="285702" name="Group 6"/>
          <p:cNvGrpSpPr>
            <a:grpSpLocks/>
          </p:cNvGrpSpPr>
          <p:nvPr/>
        </p:nvGrpSpPr>
        <p:grpSpPr bwMode="auto">
          <a:xfrm>
            <a:off x="523875" y="1217613"/>
            <a:ext cx="2327275" cy="3536950"/>
            <a:chOff x="330" y="611"/>
            <a:chExt cx="1466" cy="2228"/>
          </a:xfrm>
        </p:grpSpPr>
        <p:sp>
          <p:nvSpPr>
            <p:cNvPr id="285703" name="Rectangle 7"/>
            <p:cNvSpPr>
              <a:spLocks noChangeArrowheads="1"/>
            </p:cNvSpPr>
            <p:nvPr/>
          </p:nvSpPr>
          <p:spPr bwMode="auto">
            <a:xfrm>
              <a:off x="330" y="1582"/>
              <a:ext cx="1444" cy="711"/>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pPr algn="r"/>
              <a:endParaRPr lang="en-US">
                <a:solidFill>
                  <a:srgbClr val="000000"/>
                </a:solidFill>
                <a:effectLst/>
              </a:endParaRPr>
            </a:p>
            <a:p>
              <a:pPr algn="r"/>
              <a:endParaRPr lang="en-US">
                <a:solidFill>
                  <a:srgbClr val="000000"/>
                </a:solidFill>
                <a:effectLst/>
              </a:endParaRPr>
            </a:p>
            <a:p>
              <a:pPr algn="r"/>
              <a:endParaRPr lang="en-US">
                <a:solidFill>
                  <a:srgbClr val="000000"/>
                </a:solidFill>
                <a:effectLst/>
              </a:endParaRPr>
            </a:p>
            <a:p>
              <a:pPr algn="r"/>
              <a:r>
                <a:rPr lang="en-US">
                  <a:solidFill>
                    <a:srgbClr val="000000"/>
                  </a:solidFill>
                  <a:effectLst/>
                </a:rPr>
                <a:t>Hypervisor</a:t>
              </a:r>
            </a:p>
          </p:txBody>
        </p:sp>
        <p:sp>
          <p:nvSpPr>
            <p:cNvPr id="285704" name="Rectangle 8"/>
            <p:cNvSpPr>
              <a:spLocks noChangeArrowheads="1"/>
            </p:cNvSpPr>
            <p:nvPr/>
          </p:nvSpPr>
          <p:spPr bwMode="auto">
            <a:xfrm>
              <a:off x="330" y="2387"/>
              <a:ext cx="1436" cy="45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anchor="ctr"/>
            <a:lstStyle/>
            <a:p>
              <a:endParaRPr lang="en-US"/>
            </a:p>
          </p:txBody>
        </p:sp>
        <p:sp>
          <p:nvSpPr>
            <p:cNvPr id="285705" name="Rectangle 9"/>
            <p:cNvSpPr>
              <a:spLocks noChangeArrowheads="1"/>
            </p:cNvSpPr>
            <p:nvPr/>
          </p:nvSpPr>
          <p:spPr bwMode="auto">
            <a:xfrm>
              <a:off x="926" y="2517"/>
              <a:ext cx="199" cy="123"/>
            </a:xfrm>
            <a:prstGeom prst="rect">
              <a:avLst/>
            </a:prstGeom>
            <a:noFill/>
            <a:ln w="19050">
              <a:solidFill>
                <a:schemeClr val="bg2"/>
              </a:solidFill>
              <a:miter lim="800000"/>
              <a:headEnd/>
              <a:tailEnd/>
            </a:ln>
            <a:effectLst/>
          </p:spPr>
          <p:txBody>
            <a:bodyPr wrap="none" anchor="ctr"/>
            <a:lstStyle/>
            <a:p>
              <a:endParaRPr lang="en-US"/>
            </a:p>
          </p:txBody>
        </p:sp>
        <p:sp>
          <p:nvSpPr>
            <p:cNvPr id="285706" name="Rectangle 10"/>
            <p:cNvSpPr>
              <a:spLocks noChangeArrowheads="1"/>
            </p:cNvSpPr>
            <p:nvPr/>
          </p:nvSpPr>
          <p:spPr bwMode="auto">
            <a:xfrm>
              <a:off x="926" y="2640"/>
              <a:ext cx="125" cy="24"/>
            </a:xfrm>
            <a:prstGeom prst="rect">
              <a:avLst/>
            </a:prstGeom>
            <a:noFill/>
            <a:ln w="19050">
              <a:solidFill>
                <a:schemeClr val="bg2"/>
              </a:solidFill>
              <a:miter lim="800000"/>
              <a:headEnd/>
              <a:tailEnd/>
            </a:ln>
            <a:effectLst/>
          </p:spPr>
          <p:txBody>
            <a:bodyPr wrap="none" anchor="ctr"/>
            <a:lstStyle/>
            <a:p>
              <a:endParaRPr lang="en-US"/>
            </a:p>
          </p:txBody>
        </p:sp>
        <p:sp>
          <p:nvSpPr>
            <p:cNvPr id="285707" name="Line 11"/>
            <p:cNvSpPr>
              <a:spLocks noChangeShapeType="1"/>
            </p:cNvSpPr>
            <p:nvPr/>
          </p:nvSpPr>
          <p:spPr bwMode="auto">
            <a:xfrm>
              <a:off x="951" y="2640"/>
              <a:ext cx="0" cy="24"/>
            </a:xfrm>
            <a:prstGeom prst="line">
              <a:avLst/>
            </a:prstGeom>
            <a:noFill/>
            <a:ln w="19050">
              <a:solidFill>
                <a:schemeClr val="bg2"/>
              </a:solidFill>
              <a:round/>
              <a:headEnd/>
              <a:tailEnd/>
            </a:ln>
            <a:effectLst/>
          </p:spPr>
          <p:txBody>
            <a:bodyPr wrap="none" anchor="ctr"/>
            <a:lstStyle/>
            <a:p>
              <a:endParaRPr lang="en-US"/>
            </a:p>
          </p:txBody>
        </p:sp>
        <p:sp>
          <p:nvSpPr>
            <p:cNvPr id="285708" name="Line 12"/>
            <p:cNvSpPr>
              <a:spLocks noChangeShapeType="1"/>
            </p:cNvSpPr>
            <p:nvPr/>
          </p:nvSpPr>
          <p:spPr bwMode="auto">
            <a:xfrm>
              <a:off x="976" y="2640"/>
              <a:ext cx="0" cy="24"/>
            </a:xfrm>
            <a:prstGeom prst="line">
              <a:avLst/>
            </a:prstGeom>
            <a:noFill/>
            <a:ln w="19050">
              <a:solidFill>
                <a:schemeClr val="bg2"/>
              </a:solidFill>
              <a:round/>
              <a:headEnd/>
              <a:tailEnd/>
            </a:ln>
            <a:effectLst/>
          </p:spPr>
          <p:txBody>
            <a:bodyPr wrap="none" anchor="ctr"/>
            <a:lstStyle/>
            <a:p>
              <a:endParaRPr lang="en-US"/>
            </a:p>
          </p:txBody>
        </p:sp>
        <p:sp>
          <p:nvSpPr>
            <p:cNvPr id="285709" name="Line 13"/>
            <p:cNvSpPr>
              <a:spLocks noChangeShapeType="1"/>
            </p:cNvSpPr>
            <p:nvPr/>
          </p:nvSpPr>
          <p:spPr bwMode="auto">
            <a:xfrm>
              <a:off x="1001" y="2640"/>
              <a:ext cx="0" cy="24"/>
            </a:xfrm>
            <a:prstGeom prst="line">
              <a:avLst/>
            </a:prstGeom>
            <a:noFill/>
            <a:ln w="19050">
              <a:solidFill>
                <a:schemeClr val="bg2"/>
              </a:solidFill>
              <a:round/>
              <a:headEnd/>
              <a:tailEnd/>
            </a:ln>
            <a:effectLst/>
          </p:spPr>
          <p:txBody>
            <a:bodyPr wrap="none" anchor="ctr"/>
            <a:lstStyle/>
            <a:p>
              <a:endParaRPr lang="en-US"/>
            </a:p>
          </p:txBody>
        </p:sp>
        <p:sp>
          <p:nvSpPr>
            <p:cNvPr id="285710" name="Line 14"/>
            <p:cNvSpPr>
              <a:spLocks noChangeShapeType="1"/>
            </p:cNvSpPr>
            <p:nvPr/>
          </p:nvSpPr>
          <p:spPr bwMode="auto">
            <a:xfrm>
              <a:off x="1026" y="2640"/>
              <a:ext cx="0" cy="24"/>
            </a:xfrm>
            <a:prstGeom prst="line">
              <a:avLst/>
            </a:prstGeom>
            <a:noFill/>
            <a:ln w="19050">
              <a:solidFill>
                <a:schemeClr val="bg2"/>
              </a:solidFill>
              <a:round/>
              <a:headEnd/>
              <a:tailEnd/>
            </a:ln>
            <a:effectLst/>
          </p:spPr>
          <p:txBody>
            <a:bodyPr wrap="none" anchor="ctr"/>
            <a:lstStyle/>
            <a:p>
              <a:endParaRPr lang="en-US"/>
            </a:p>
          </p:txBody>
        </p:sp>
        <p:sp>
          <p:nvSpPr>
            <p:cNvPr id="285711" name="Line 15"/>
            <p:cNvSpPr>
              <a:spLocks noChangeShapeType="1"/>
            </p:cNvSpPr>
            <p:nvPr/>
          </p:nvSpPr>
          <p:spPr bwMode="auto">
            <a:xfrm>
              <a:off x="1125" y="2615"/>
              <a:ext cx="50" cy="0"/>
            </a:xfrm>
            <a:prstGeom prst="line">
              <a:avLst/>
            </a:prstGeom>
            <a:noFill/>
            <a:ln w="19050">
              <a:solidFill>
                <a:schemeClr val="bg2"/>
              </a:solidFill>
              <a:round/>
              <a:headEnd/>
              <a:tailEnd/>
            </a:ln>
            <a:effectLst/>
          </p:spPr>
          <p:txBody>
            <a:bodyPr wrap="none" anchor="ctr"/>
            <a:lstStyle/>
            <a:p>
              <a:endParaRPr lang="en-US"/>
            </a:p>
          </p:txBody>
        </p:sp>
        <p:sp>
          <p:nvSpPr>
            <p:cNvPr id="285712" name="Freeform 16"/>
            <p:cNvSpPr>
              <a:spLocks/>
            </p:cNvSpPr>
            <p:nvPr/>
          </p:nvSpPr>
          <p:spPr bwMode="auto">
            <a:xfrm>
              <a:off x="1150" y="2468"/>
              <a:ext cx="50" cy="221"/>
            </a:xfrm>
            <a:custGeom>
              <a:avLst/>
              <a:gdLst/>
              <a:ahLst/>
              <a:cxnLst>
                <a:cxn ang="0">
                  <a:pos x="104" y="0"/>
                </a:cxn>
                <a:cxn ang="0">
                  <a:pos x="8" y="144"/>
                </a:cxn>
                <a:cxn ang="0">
                  <a:pos x="104" y="240"/>
                </a:cxn>
                <a:cxn ang="0">
                  <a:pos x="8" y="432"/>
                </a:cxn>
                <a:cxn ang="0">
                  <a:pos x="56" y="528"/>
                </a:cxn>
              </a:cxnLst>
              <a:rect l="0" t="0" r="r" b="b"/>
              <a:pathLst>
                <a:path w="104" h="528">
                  <a:moveTo>
                    <a:pt x="104" y="0"/>
                  </a:moveTo>
                  <a:cubicBezTo>
                    <a:pt x="56" y="52"/>
                    <a:pt x="8" y="104"/>
                    <a:pt x="8" y="144"/>
                  </a:cubicBezTo>
                  <a:cubicBezTo>
                    <a:pt x="8" y="184"/>
                    <a:pt x="104" y="192"/>
                    <a:pt x="104" y="240"/>
                  </a:cubicBezTo>
                  <a:cubicBezTo>
                    <a:pt x="104" y="288"/>
                    <a:pt x="16" y="384"/>
                    <a:pt x="8" y="432"/>
                  </a:cubicBezTo>
                  <a:cubicBezTo>
                    <a:pt x="0" y="480"/>
                    <a:pt x="28" y="504"/>
                    <a:pt x="56" y="528"/>
                  </a:cubicBezTo>
                </a:path>
              </a:pathLst>
            </a:custGeom>
            <a:noFill/>
            <a:ln w="19050" cap="flat" cmpd="sng">
              <a:solidFill>
                <a:schemeClr val="bg2"/>
              </a:solidFill>
              <a:prstDash val="solid"/>
              <a:round/>
              <a:headEnd type="none" w="med" len="med"/>
              <a:tailEnd type="none" w="med" len="med"/>
            </a:ln>
            <a:effectLst/>
          </p:spPr>
          <p:txBody>
            <a:bodyPr wrap="none" anchor="ctr"/>
            <a:lstStyle/>
            <a:p>
              <a:endParaRPr lang="en-US"/>
            </a:p>
          </p:txBody>
        </p:sp>
        <p:grpSp>
          <p:nvGrpSpPr>
            <p:cNvPr id="285713" name="Group 17"/>
            <p:cNvGrpSpPr>
              <a:grpSpLocks/>
            </p:cNvGrpSpPr>
            <p:nvPr/>
          </p:nvGrpSpPr>
          <p:grpSpPr bwMode="auto">
            <a:xfrm>
              <a:off x="679" y="2597"/>
              <a:ext cx="92" cy="102"/>
              <a:chOff x="1824" y="3456"/>
              <a:chExt cx="336" cy="432"/>
            </a:xfrm>
          </p:grpSpPr>
          <p:sp>
            <p:nvSpPr>
              <p:cNvPr id="285714" name="AutoShape 18"/>
              <p:cNvSpPr>
                <a:spLocks noChangeArrowheads="1"/>
              </p:cNvSpPr>
              <p:nvPr/>
            </p:nvSpPr>
            <p:spPr bwMode="auto">
              <a:xfrm>
                <a:off x="1824" y="3744"/>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15" name="AutoShape 19"/>
              <p:cNvSpPr>
                <a:spLocks noChangeArrowheads="1"/>
              </p:cNvSpPr>
              <p:nvPr/>
            </p:nvSpPr>
            <p:spPr bwMode="auto">
              <a:xfrm>
                <a:off x="1824" y="3648"/>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16" name="AutoShape 20"/>
              <p:cNvSpPr>
                <a:spLocks noChangeArrowheads="1"/>
              </p:cNvSpPr>
              <p:nvPr/>
            </p:nvSpPr>
            <p:spPr bwMode="auto">
              <a:xfrm>
                <a:off x="1824" y="3552"/>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17" name="AutoShape 21"/>
              <p:cNvSpPr>
                <a:spLocks noChangeArrowheads="1"/>
              </p:cNvSpPr>
              <p:nvPr/>
            </p:nvSpPr>
            <p:spPr bwMode="auto">
              <a:xfrm>
                <a:off x="1824" y="3456"/>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grpSp>
        <p:sp>
          <p:nvSpPr>
            <p:cNvPr id="285718" name="Rectangle 22"/>
            <p:cNvSpPr>
              <a:spLocks noChangeArrowheads="1"/>
            </p:cNvSpPr>
            <p:nvPr/>
          </p:nvSpPr>
          <p:spPr bwMode="auto">
            <a:xfrm>
              <a:off x="451" y="2495"/>
              <a:ext cx="178" cy="153"/>
            </a:xfrm>
            <a:prstGeom prst="rect">
              <a:avLst/>
            </a:prstGeom>
            <a:noFill/>
            <a:ln w="19050">
              <a:solidFill>
                <a:schemeClr val="bg2"/>
              </a:solidFill>
              <a:miter lim="800000"/>
              <a:headEnd/>
              <a:tailEnd/>
            </a:ln>
            <a:effectLst/>
          </p:spPr>
          <p:txBody>
            <a:bodyPr wrap="none" anchor="ctr"/>
            <a:lstStyle/>
            <a:p>
              <a:endParaRPr lang="en-US"/>
            </a:p>
          </p:txBody>
        </p:sp>
        <p:sp>
          <p:nvSpPr>
            <p:cNvPr id="285719" name="Rectangle 23"/>
            <p:cNvSpPr>
              <a:spLocks noChangeArrowheads="1"/>
            </p:cNvSpPr>
            <p:nvPr/>
          </p:nvSpPr>
          <p:spPr bwMode="auto">
            <a:xfrm>
              <a:off x="451" y="2648"/>
              <a:ext cx="122" cy="31"/>
            </a:xfrm>
            <a:prstGeom prst="rect">
              <a:avLst/>
            </a:prstGeom>
            <a:noFill/>
            <a:ln w="19050">
              <a:solidFill>
                <a:schemeClr val="bg2"/>
              </a:solidFill>
              <a:miter lim="800000"/>
              <a:headEnd/>
              <a:tailEnd/>
            </a:ln>
            <a:effectLst/>
          </p:spPr>
          <p:txBody>
            <a:bodyPr wrap="none" anchor="ctr"/>
            <a:lstStyle/>
            <a:p>
              <a:endParaRPr lang="en-US"/>
            </a:p>
          </p:txBody>
        </p:sp>
        <p:sp>
          <p:nvSpPr>
            <p:cNvPr id="285720" name="Line 24"/>
            <p:cNvSpPr>
              <a:spLocks noChangeShapeType="1"/>
            </p:cNvSpPr>
            <p:nvPr/>
          </p:nvSpPr>
          <p:spPr bwMode="auto">
            <a:xfrm>
              <a:off x="474" y="2648"/>
              <a:ext cx="0" cy="31"/>
            </a:xfrm>
            <a:prstGeom prst="line">
              <a:avLst/>
            </a:prstGeom>
            <a:noFill/>
            <a:ln w="19050">
              <a:solidFill>
                <a:schemeClr val="bg2"/>
              </a:solidFill>
              <a:round/>
              <a:headEnd/>
              <a:tailEnd/>
            </a:ln>
            <a:effectLst/>
          </p:spPr>
          <p:txBody>
            <a:bodyPr wrap="none" anchor="ctr"/>
            <a:lstStyle/>
            <a:p>
              <a:endParaRPr lang="en-US"/>
            </a:p>
          </p:txBody>
        </p:sp>
        <p:sp>
          <p:nvSpPr>
            <p:cNvPr id="285721" name="Line 25"/>
            <p:cNvSpPr>
              <a:spLocks noChangeShapeType="1"/>
            </p:cNvSpPr>
            <p:nvPr/>
          </p:nvSpPr>
          <p:spPr bwMode="auto">
            <a:xfrm>
              <a:off x="498" y="2648"/>
              <a:ext cx="0" cy="31"/>
            </a:xfrm>
            <a:prstGeom prst="line">
              <a:avLst/>
            </a:prstGeom>
            <a:noFill/>
            <a:ln w="19050">
              <a:solidFill>
                <a:schemeClr val="bg2"/>
              </a:solidFill>
              <a:round/>
              <a:headEnd/>
              <a:tailEnd/>
            </a:ln>
            <a:effectLst/>
          </p:spPr>
          <p:txBody>
            <a:bodyPr wrap="none" anchor="ctr"/>
            <a:lstStyle/>
            <a:p>
              <a:endParaRPr lang="en-US"/>
            </a:p>
          </p:txBody>
        </p:sp>
        <p:sp>
          <p:nvSpPr>
            <p:cNvPr id="285722" name="Line 26"/>
            <p:cNvSpPr>
              <a:spLocks noChangeShapeType="1"/>
            </p:cNvSpPr>
            <p:nvPr/>
          </p:nvSpPr>
          <p:spPr bwMode="auto">
            <a:xfrm>
              <a:off x="524" y="2648"/>
              <a:ext cx="0" cy="31"/>
            </a:xfrm>
            <a:prstGeom prst="line">
              <a:avLst/>
            </a:prstGeom>
            <a:noFill/>
            <a:ln w="19050">
              <a:solidFill>
                <a:schemeClr val="bg2"/>
              </a:solidFill>
              <a:round/>
              <a:headEnd/>
              <a:tailEnd/>
            </a:ln>
            <a:effectLst/>
          </p:spPr>
          <p:txBody>
            <a:bodyPr wrap="none" anchor="ctr"/>
            <a:lstStyle/>
            <a:p>
              <a:endParaRPr lang="en-US"/>
            </a:p>
          </p:txBody>
        </p:sp>
        <p:sp>
          <p:nvSpPr>
            <p:cNvPr id="285723" name="Line 27"/>
            <p:cNvSpPr>
              <a:spLocks noChangeShapeType="1"/>
            </p:cNvSpPr>
            <p:nvPr/>
          </p:nvSpPr>
          <p:spPr bwMode="auto">
            <a:xfrm>
              <a:off x="549" y="2648"/>
              <a:ext cx="0" cy="31"/>
            </a:xfrm>
            <a:prstGeom prst="line">
              <a:avLst/>
            </a:prstGeom>
            <a:noFill/>
            <a:ln w="19050">
              <a:solidFill>
                <a:schemeClr val="bg2"/>
              </a:solidFill>
              <a:round/>
              <a:headEnd/>
              <a:tailEnd/>
            </a:ln>
            <a:effectLst/>
          </p:spPr>
          <p:txBody>
            <a:bodyPr wrap="none" anchor="ctr"/>
            <a:lstStyle/>
            <a:p>
              <a:endParaRPr lang="en-US"/>
            </a:p>
          </p:txBody>
        </p:sp>
        <p:sp>
          <p:nvSpPr>
            <p:cNvPr id="285724" name="Line 28"/>
            <p:cNvSpPr>
              <a:spLocks noChangeShapeType="1"/>
            </p:cNvSpPr>
            <p:nvPr/>
          </p:nvSpPr>
          <p:spPr bwMode="auto">
            <a:xfrm>
              <a:off x="629" y="2615"/>
              <a:ext cx="49" cy="0"/>
            </a:xfrm>
            <a:prstGeom prst="line">
              <a:avLst/>
            </a:prstGeom>
            <a:noFill/>
            <a:ln w="19050">
              <a:solidFill>
                <a:schemeClr val="bg2"/>
              </a:solidFill>
              <a:round/>
              <a:headEnd/>
              <a:tailEnd/>
            </a:ln>
            <a:effectLst/>
          </p:spPr>
          <p:txBody>
            <a:bodyPr wrap="none" anchor="ctr"/>
            <a:lstStyle/>
            <a:p>
              <a:endParaRPr lang="en-US"/>
            </a:p>
          </p:txBody>
        </p:sp>
        <p:grpSp>
          <p:nvGrpSpPr>
            <p:cNvPr id="285725" name="Group 29"/>
            <p:cNvGrpSpPr>
              <a:grpSpLocks/>
            </p:cNvGrpSpPr>
            <p:nvPr/>
          </p:nvGrpSpPr>
          <p:grpSpPr bwMode="auto">
            <a:xfrm>
              <a:off x="724" y="2649"/>
              <a:ext cx="92" cy="103"/>
              <a:chOff x="1824" y="3456"/>
              <a:chExt cx="336" cy="432"/>
            </a:xfrm>
          </p:grpSpPr>
          <p:sp>
            <p:nvSpPr>
              <p:cNvPr id="285726" name="AutoShape 30"/>
              <p:cNvSpPr>
                <a:spLocks noChangeArrowheads="1"/>
              </p:cNvSpPr>
              <p:nvPr/>
            </p:nvSpPr>
            <p:spPr bwMode="auto">
              <a:xfrm>
                <a:off x="1824" y="3744"/>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27" name="AutoShape 31"/>
              <p:cNvSpPr>
                <a:spLocks noChangeArrowheads="1"/>
              </p:cNvSpPr>
              <p:nvPr/>
            </p:nvSpPr>
            <p:spPr bwMode="auto">
              <a:xfrm>
                <a:off x="1824" y="3648"/>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28" name="AutoShape 32"/>
              <p:cNvSpPr>
                <a:spLocks noChangeArrowheads="1"/>
              </p:cNvSpPr>
              <p:nvPr/>
            </p:nvSpPr>
            <p:spPr bwMode="auto">
              <a:xfrm>
                <a:off x="1824" y="3552"/>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29" name="AutoShape 33"/>
              <p:cNvSpPr>
                <a:spLocks noChangeArrowheads="1"/>
              </p:cNvSpPr>
              <p:nvPr/>
            </p:nvSpPr>
            <p:spPr bwMode="auto">
              <a:xfrm>
                <a:off x="1824" y="3456"/>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grpSp>
        <p:sp>
          <p:nvSpPr>
            <p:cNvPr id="285730" name="Text Box 34"/>
            <p:cNvSpPr txBox="1">
              <a:spLocks noChangeArrowheads="1"/>
            </p:cNvSpPr>
            <p:nvPr/>
          </p:nvSpPr>
          <p:spPr bwMode="auto">
            <a:xfrm>
              <a:off x="1197" y="2433"/>
              <a:ext cx="599" cy="366"/>
            </a:xfrm>
            <a:prstGeom prst="rect">
              <a:avLst/>
            </a:prstGeom>
            <a:noFill/>
            <a:ln w="31750" algn="ctr">
              <a:noFill/>
              <a:miter lim="800000"/>
              <a:headEnd type="none" w="sm" len="sm"/>
              <a:tailEnd type="none" w="med" len="lg"/>
            </a:ln>
            <a:effectLst/>
          </p:spPr>
          <p:txBody>
            <a:bodyPr wrap="none">
              <a:spAutoFit/>
            </a:bodyPr>
            <a:lstStyle/>
            <a:p>
              <a:pPr eaLnBrk="0" hangingPunct="0"/>
              <a:r>
                <a:rPr lang="en-US" sz="1600">
                  <a:solidFill>
                    <a:srgbClr val="081D58"/>
                  </a:solidFill>
                  <a:effectLst/>
                </a:rPr>
                <a:t>Shared</a:t>
              </a:r>
              <a:br>
                <a:rPr lang="en-US" sz="1600">
                  <a:solidFill>
                    <a:srgbClr val="081D58"/>
                  </a:solidFill>
                  <a:effectLst/>
                </a:rPr>
              </a:br>
              <a:r>
                <a:rPr lang="en-US" sz="1600">
                  <a:solidFill>
                    <a:srgbClr val="081D58"/>
                  </a:solidFill>
                  <a:effectLst/>
                </a:rPr>
                <a:t>Devices</a:t>
              </a:r>
            </a:p>
          </p:txBody>
        </p:sp>
        <p:sp>
          <p:nvSpPr>
            <p:cNvPr id="285731" name="Text Box 35"/>
            <p:cNvSpPr txBox="1">
              <a:spLocks noChangeArrowheads="1"/>
            </p:cNvSpPr>
            <p:nvPr/>
          </p:nvSpPr>
          <p:spPr bwMode="auto">
            <a:xfrm>
              <a:off x="403" y="1619"/>
              <a:ext cx="1278" cy="173"/>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anchor="ctr"/>
            <a:lstStyle/>
            <a:p>
              <a:pPr>
                <a:lnSpc>
                  <a:spcPct val="90000"/>
                </a:lnSpc>
              </a:pPr>
              <a:r>
                <a:rPr lang="en-US" sz="1200">
                  <a:solidFill>
                    <a:srgbClr val="000000"/>
                  </a:solidFill>
                  <a:effectLst/>
                </a:rPr>
                <a:t>I/O Services</a:t>
              </a:r>
            </a:p>
          </p:txBody>
        </p:sp>
        <p:sp>
          <p:nvSpPr>
            <p:cNvPr id="285732" name="AutoShape 36"/>
            <p:cNvSpPr>
              <a:spLocks noChangeArrowheads="1"/>
            </p:cNvSpPr>
            <p:nvPr/>
          </p:nvSpPr>
          <p:spPr bwMode="auto">
            <a:xfrm>
              <a:off x="523" y="2063"/>
              <a:ext cx="169" cy="391"/>
            </a:xfrm>
            <a:prstGeom prst="upDownArrow">
              <a:avLst>
                <a:gd name="adj1" fmla="val 50000"/>
                <a:gd name="adj2" fmla="val 46272"/>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85733" name="Text Box 37"/>
            <p:cNvSpPr txBox="1">
              <a:spLocks noChangeArrowheads="1"/>
            </p:cNvSpPr>
            <p:nvPr/>
          </p:nvSpPr>
          <p:spPr bwMode="auto">
            <a:xfrm>
              <a:off x="394" y="1868"/>
              <a:ext cx="867" cy="173"/>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anchor="ctr"/>
            <a:lstStyle/>
            <a:p>
              <a:pPr>
                <a:lnSpc>
                  <a:spcPct val="90000"/>
                </a:lnSpc>
              </a:pPr>
              <a:r>
                <a:rPr lang="en-US" sz="1200">
                  <a:solidFill>
                    <a:srgbClr val="000000"/>
                  </a:solidFill>
                  <a:effectLst/>
                </a:rPr>
                <a:t>Device Drivers</a:t>
              </a:r>
            </a:p>
          </p:txBody>
        </p:sp>
        <p:sp>
          <p:nvSpPr>
            <p:cNvPr id="285734" name="Rectangle 38"/>
            <p:cNvSpPr>
              <a:spLocks noChangeArrowheads="1"/>
            </p:cNvSpPr>
            <p:nvPr/>
          </p:nvSpPr>
          <p:spPr bwMode="auto">
            <a:xfrm>
              <a:off x="345" y="973"/>
              <a:ext cx="663" cy="534"/>
            </a:xfrm>
            <a:prstGeom prst="rect">
              <a:avLst/>
            </a:prstGeom>
            <a:solidFill>
              <a:srgbClr val="C0C0C0"/>
            </a:solidFill>
            <a:ln w="12700">
              <a:noFill/>
              <a:miter lim="800000"/>
              <a:headEnd/>
              <a:tailEnd/>
            </a:ln>
            <a:effectLst/>
          </p:spPr>
          <p:txBody>
            <a:bodyPr wrap="none"/>
            <a:lstStyle/>
            <a:p>
              <a:pPr algn="l"/>
              <a:r>
                <a:rPr lang="en-US" sz="1400">
                  <a:solidFill>
                    <a:schemeClr val="bg1"/>
                  </a:solidFill>
                  <a:effectLst/>
                </a:rPr>
                <a:t>VM</a:t>
              </a:r>
              <a:r>
                <a:rPr lang="en-US" sz="1400" baseline="-25000">
                  <a:solidFill>
                    <a:schemeClr val="bg1"/>
                  </a:solidFill>
                  <a:effectLst/>
                </a:rPr>
                <a:t>0</a:t>
              </a:r>
            </a:p>
          </p:txBody>
        </p:sp>
        <p:sp>
          <p:nvSpPr>
            <p:cNvPr id="285735" name="Rectangle 39"/>
            <p:cNvSpPr>
              <a:spLocks noChangeArrowheads="1"/>
            </p:cNvSpPr>
            <p:nvPr/>
          </p:nvSpPr>
          <p:spPr bwMode="auto">
            <a:xfrm>
              <a:off x="432" y="1160"/>
              <a:ext cx="480" cy="275"/>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200">
                  <a:solidFill>
                    <a:srgbClr val="000000"/>
                  </a:solidFill>
                  <a:effectLst/>
                </a:rPr>
                <a:t>Guest OS</a:t>
              </a:r>
            </a:p>
            <a:p>
              <a:r>
                <a:rPr lang="en-US" sz="1200">
                  <a:solidFill>
                    <a:srgbClr val="000000"/>
                  </a:solidFill>
                  <a:effectLst/>
                </a:rPr>
                <a:t>and Apps</a:t>
              </a:r>
            </a:p>
          </p:txBody>
        </p:sp>
        <p:sp>
          <p:nvSpPr>
            <p:cNvPr id="285736" name="AutoShape 40"/>
            <p:cNvSpPr>
              <a:spLocks noChangeArrowheads="1"/>
            </p:cNvSpPr>
            <p:nvPr/>
          </p:nvSpPr>
          <p:spPr bwMode="auto">
            <a:xfrm rot="-760733">
              <a:off x="827" y="2058"/>
              <a:ext cx="169" cy="390"/>
            </a:xfrm>
            <a:prstGeom prst="upDownArrow">
              <a:avLst>
                <a:gd name="adj1" fmla="val 50000"/>
                <a:gd name="adj2" fmla="val 46154"/>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85737" name="Rectangle 41"/>
            <p:cNvSpPr>
              <a:spLocks noChangeArrowheads="1"/>
            </p:cNvSpPr>
            <p:nvPr/>
          </p:nvSpPr>
          <p:spPr bwMode="auto">
            <a:xfrm>
              <a:off x="1162" y="971"/>
              <a:ext cx="610" cy="534"/>
            </a:xfrm>
            <a:prstGeom prst="rect">
              <a:avLst/>
            </a:prstGeom>
            <a:solidFill>
              <a:srgbClr val="C0C0C0"/>
            </a:solidFill>
            <a:ln w="12700">
              <a:noFill/>
              <a:miter lim="800000"/>
              <a:headEnd/>
              <a:tailEnd/>
            </a:ln>
            <a:effectLst/>
          </p:spPr>
          <p:txBody>
            <a:bodyPr wrap="none"/>
            <a:lstStyle/>
            <a:p>
              <a:pPr algn="l"/>
              <a:r>
                <a:rPr lang="en-US" sz="1400">
                  <a:solidFill>
                    <a:schemeClr val="bg1"/>
                  </a:solidFill>
                  <a:effectLst/>
                </a:rPr>
                <a:t>VM</a:t>
              </a:r>
              <a:r>
                <a:rPr lang="en-US" sz="1400" baseline="-25000">
                  <a:solidFill>
                    <a:schemeClr val="bg1"/>
                  </a:solidFill>
                  <a:effectLst/>
                </a:rPr>
                <a:t>n</a:t>
              </a:r>
            </a:p>
          </p:txBody>
        </p:sp>
        <p:sp>
          <p:nvSpPr>
            <p:cNvPr id="285738" name="Rectangle 42"/>
            <p:cNvSpPr>
              <a:spLocks noChangeArrowheads="1"/>
            </p:cNvSpPr>
            <p:nvPr/>
          </p:nvSpPr>
          <p:spPr bwMode="auto">
            <a:xfrm>
              <a:off x="1223" y="1158"/>
              <a:ext cx="480" cy="275"/>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200">
                  <a:solidFill>
                    <a:srgbClr val="000000"/>
                  </a:solidFill>
                  <a:effectLst/>
                </a:rPr>
                <a:t>Guest OS</a:t>
              </a:r>
            </a:p>
            <a:p>
              <a:r>
                <a:rPr lang="en-US" sz="1200">
                  <a:solidFill>
                    <a:srgbClr val="000000"/>
                  </a:solidFill>
                  <a:effectLst/>
                </a:rPr>
                <a:t>and Apps</a:t>
              </a:r>
            </a:p>
          </p:txBody>
        </p:sp>
        <p:sp>
          <p:nvSpPr>
            <p:cNvPr id="285739" name="AutoShape 43"/>
            <p:cNvSpPr>
              <a:spLocks noChangeArrowheads="1"/>
            </p:cNvSpPr>
            <p:nvPr/>
          </p:nvSpPr>
          <p:spPr bwMode="auto">
            <a:xfrm>
              <a:off x="506" y="1453"/>
              <a:ext cx="169" cy="295"/>
            </a:xfrm>
            <a:prstGeom prst="upDownArrow">
              <a:avLst>
                <a:gd name="adj1" fmla="val 50000"/>
                <a:gd name="adj2" fmla="val 34911"/>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85740" name="AutoShape 44"/>
            <p:cNvSpPr>
              <a:spLocks noChangeArrowheads="1"/>
            </p:cNvSpPr>
            <p:nvPr/>
          </p:nvSpPr>
          <p:spPr bwMode="auto">
            <a:xfrm>
              <a:off x="1386" y="1465"/>
              <a:ext cx="169" cy="295"/>
            </a:xfrm>
            <a:prstGeom prst="upDownArrow">
              <a:avLst>
                <a:gd name="adj1" fmla="val 50000"/>
                <a:gd name="adj2" fmla="val 34911"/>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85741" name="Text Box 45"/>
            <p:cNvSpPr txBox="1">
              <a:spLocks noChangeArrowheads="1"/>
            </p:cNvSpPr>
            <p:nvPr/>
          </p:nvSpPr>
          <p:spPr bwMode="auto">
            <a:xfrm>
              <a:off x="336" y="611"/>
              <a:ext cx="1421" cy="250"/>
            </a:xfrm>
            <a:prstGeom prst="rect">
              <a:avLst/>
            </a:prstGeom>
            <a:noFill/>
            <a:ln w="12700" algn="ctr">
              <a:noFill/>
              <a:miter lim="800000"/>
              <a:headEnd type="none" w="sm" len="sm"/>
              <a:tailEnd type="none" w="sm" len="sm"/>
            </a:ln>
            <a:effectLst/>
          </p:spPr>
          <p:txBody>
            <a:bodyPr wrap="none">
              <a:spAutoFit/>
            </a:bodyPr>
            <a:lstStyle/>
            <a:p>
              <a:pPr algn="l"/>
              <a:r>
                <a:rPr lang="en-US" sz="2000">
                  <a:solidFill>
                    <a:schemeClr val="tx2"/>
                  </a:solidFill>
                  <a:effectLst>
                    <a:outerShdw blurRad="38100" dist="38100" dir="2700000" algn="tl">
                      <a:srgbClr val="000000"/>
                    </a:outerShdw>
                  </a:effectLst>
                  <a:cs typeface="Arial" charset="0"/>
                </a:rPr>
                <a:t>Monolithic Model</a:t>
              </a:r>
            </a:p>
          </p:txBody>
        </p:sp>
      </p:grpSp>
      <p:grpSp>
        <p:nvGrpSpPr>
          <p:cNvPr id="285830" name="Group 134"/>
          <p:cNvGrpSpPr>
            <a:grpSpLocks/>
          </p:cNvGrpSpPr>
          <p:nvPr/>
        </p:nvGrpSpPr>
        <p:grpSpPr bwMode="auto">
          <a:xfrm>
            <a:off x="6096000" y="1217613"/>
            <a:ext cx="3008313" cy="4906962"/>
            <a:chOff x="3840" y="863"/>
            <a:chExt cx="1895" cy="3091"/>
          </a:xfrm>
        </p:grpSpPr>
        <p:sp>
          <p:nvSpPr>
            <p:cNvPr id="285701" name="Rectangle 5"/>
            <p:cNvSpPr>
              <a:spLocks noChangeArrowheads="1"/>
            </p:cNvSpPr>
            <p:nvPr/>
          </p:nvSpPr>
          <p:spPr bwMode="auto">
            <a:xfrm>
              <a:off x="3840" y="3193"/>
              <a:ext cx="1895" cy="761"/>
            </a:xfrm>
            <a:prstGeom prst="rect">
              <a:avLst/>
            </a:prstGeom>
            <a:noFill/>
            <a:ln w="9525">
              <a:noFill/>
              <a:miter lim="800000"/>
              <a:headEnd/>
              <a:tailEnd/>
            </a:ln>
            <a:effectLst/>
          </p:spPr>
          <p:txBody>
            <a:bodyPr lIns="91429" tIns="45715" rIns="91429" bIns="45715"/>
            <a:lstStyle/>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Pro:  Highest Performance</a:t>
              </a:r>
            </a:p>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Pro:  Smaller Hypervisor</a:t>
              </a:r>
            </a:p>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Pro:  Device assisted sharing</a:t>
              </a:r>
            </a:p>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Con:  Migration Challenges</a:t>
              </a:r>
            </a:p>
          </p:txBody>
        </p:sp>
        <p:grpSp>
          <p:nvGrpSpPr>
            <p:cNvPr id="285742" name="Group 46"/>
            <p:cNvGrpSpPr>
              <a:grpSpLocks/>
            </p:cNvGrpSpPr>
            <p:nvPr/>
          </p:nvGrpSpPr>
          <p:grpSpPr bwMode="auto">
            <a:xfrm>
              <a:off x="3912" y="863"/>
              <a:ext cx="1654" cy="2214"/>
              <a:chOff x="3912" y="611"/>
              <a:chExt cx="1654" cy="2214"/>
            </a:xfrm>
          </p:grpSpPr>
          <p:sp>
            <p:nvSpPr>
              <p:cNvPr id="285743" name="Rectangle 47"/>
              <p:cNvSpPr>
                <a:spLocks noChangeArrowheads="1"/>
              </p:cNvSpPr>
              <p:nvPr/>
            </p:nvSpPr>
            <p:spPr bwMode="auto">
              <a:xfrm>
                <a:off x="3977" y="2373"/>
                <a:ext cx="1539" cy="45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anchor="ctr"/>
              <a:lstStyle/>
              <a:p>
                <a:endParaRPr lang="en-US"/>
              </a:p>
            </p:txBody>
          </p:sp>
          <p:grpSp>
            <p:nvGrpSpPr>
              <p:cNvPr id="285744" name="Group 48"/>
              <p:cNvGrpSpPr>
                <a:grpSpLocks/>
              </p:cNvGrpSpPr>
              <p:nvPr/>
            </p:nvGrpSpPr>
            <p:grpSpPr bwMode="auto">
              <a:xfrm>
                <a:off x="5168" y="2475"/>
                <a:ext cx="274" cy="221"/>
                <a:chOff x="768" y="2064"/>
                <a:chExt cx="528" cy="432"/>
              </a:xfrm>
            </p:grpSpPr>
            <p:sp>
              <p:nvSpPr>
                <p:cNvPr id="285745" name="Rectangle 49"/>
                <p:cNvSpPr>
                  <a:spLocks noChangeArrowheads="1"/>
                </p:cNvSpPr>
                <p:nvPr/>
              </p:nvSpPr>
              <p:spPr bwMode="auto">
                <a:xfrm>
                  <a:off x="768" y="2160"/>
                  <a:ext cx="384" cy="240"/>
                </a:xfrm>
                <a:prstGeom prst="rect">
                  <a:avLst/>
                </a:prstGeom>
                <a:noFill/>
                <a:ln w="19050">
                  <a:solidFill>
                    <a:schemeClr val="bg2"/>
                  </a:solidFill>
                  <a:miter lim="800000"/>
                  <a:headEnd/>
                  <a:tailEnd/>
                </a:ln>
                <a:effectLst/>
              </p:spPr>
              <p:txBody>
                <a:bodyPr wrap="none" anchor="ctr"/>
                <a:lstStyle/>
                <a:p>
                  <a:endParaRPr lang="en-US"/>
                </a:p>
              </p:txBody>
            </p:sp>
            <p:sp>
              <p:nvSpPr>
                <p:cNvPr id="285746" name="Rectangle 50"/>
                <p:cNvSpPr>
                  <a:spLocks noChangeArrowheads="1"/>
                </p:cNvSpPr>
                <p:nvPr/>
              </p:nvSpPr>
              <p:spPr bwMode="auto">
                <a:xfrm>
                  <a:off x="768" y="2400"/>
                  <a:ext cx="240" cy="48"/>
                </a:xfrm>
                <a:prstGeom prst="rect">
                  <a:avLst/>
                </a:prstGeom>
                <a:noFill/>
                <a:ln w="19050">
                  <a:solidFill>
                    <a:schemeClr val="bg2"/>
                  </a:solidFill>
                  <a:miter lim="800000"/>
                  <a:headEnd/>
                  <a:tailEnd/>
                </a:ln>
                <a:effectLst/>
              </p:spPr>
              <p:txBody>
                <a:bodyPr wrap="none" anchor="ctr"/>
                <a:lstStyle/>
                <a:p>
                  <a:endParaRPr lang="en-US"/>
                </a:p>
              </p:txBody>
            </p:sp>
            <p:sp>
              <p:nvSpPr>
                <p:cNvPr id="285747" name="Line 51"/>
                <p:cNvSpPr>
                  <a:spLocks noChangeShapeType="1"/>
                </p:cNvSpPr>
                <p:nvPr/>
              </p:nvSpPr>
              <p:spPr bwMode="auto">
                <a:xfrm>
                  <a:off x="816" y="2400"/>
                  <a:ext cx="0" cy="48"/>
                </a:xfrm>
                <a:prstGeom prst="line">
                  <a:avLst/>
                </a:prstGeom>
                <a:noFill/>
                <a:ln w="19050">
                  <a:solidFill>
                    <a:schemeClr val="bg2"/>
                  </a:solidFill>
                  <a:round/>
                  <a:headEnd/>
                  <a:tailEnd/>
                </a:ln>
                <a:effectLst/>
              </p:spPr>
              <p:txBody>
                <a:bodyPr wrap="none" anchor="ctr"/>
                <a:lstStyle/>
                <a:p>
                  <a:endParaRPr lang="en-US"/>
                </a:p>
              </p:txBody>
            </p:sp>
            <p:sp>
              <p:nvSpPr>
                <p:cNvPr id="285748" name="Line 52"/>
                <p:cNvSpPr>
                  <a:spLocks noChangeShapeType="1"/>
                </p:cNvSpPr>
                <p:nvPr/>
              </p:nvSpPr>
              <p:spPr bwMode="auto">
                <a:xfrm>
                  <a:off x="864" y="2400"/>
                  <a:ext cx="0" cy="48"/>
                </a:xfrm>
                <a:prstGeom prst="line">
                  <a:avLst/>
                </a:prstGeom>
                <a:noFill/>
                <a:ln w="19050">
                  <a:solidFill>
                    <a:schemeClr val="bg2"/>
                  </a:solidFill>
                  <a:round/>
                  <a:headEnd/>
                  <a:tailEnd/>
                </a:ln>
                <a:effectLst/>
              </p:spPr>
              <p:txBody>
                <a:bodyPr wrap="none" anchor="ctr"/>
                <a:lstStyle/>
                <a:p>
                  <a:endParaRPr lang="en-US"/>
                </a:p>
              </p:txBody>
            </p:sp>
            <p:sp>
              <p:nvSpPr>
                <p:cNvPr id="285749" name="Line 53"/>
                <p:cNvSpPr>
                  <a:spLocks noChangeShapeType="1"/>
                </p:cNvSpPr>
                <p:nvPr/>
              </p:nvSpPr>
              <p:spPr bwMode="auto">
                <a:xfrm>
                  <a:off x="912" y="2400"/>
                  <a:ext cx="0" cy="48"/>
                </a:xfrm>
                <a:prstGeom prst="line">
                  <a:avLst/>
                </a:prstGeom>
                <a:noFill/>
                <a:ln w="19050">
                  <a:solidFill>
                    <a:schemeClr val="bg2"/>
                  </a:solidFill>
                  <a:round/>
                  <a:headEnd/>
                  <a:tailEnd/>
                </a:ln>
                <a:effectLst/>
              </p:spPr>
              <p:txBody>
                <a:bodyPr wrap="none" anchor="ctr"/>
                <a:lstStyle/>
                <a:p>
                  <a:endParaRPr lang="en-US"/>
                </a:p>
              </p:txBody>
            </p:sp>
            <p:sp>
              <p:nvSpPr>
                <p:cNvPr id="285750" name="Line 54"/>
                <p:cNvSpPr>
                  <a:spLocks noChangeShapeType="1"/>
                </p:cNvSpPr>
                <p:nvPr/>
              </p:nvSpPr>
              <p:spPr bwMode="auto">
                <a:xfrm>
                  <a:off x="960" y="2400"/>
                  <a:ext cx="0" cy="48"/>
                </a:xfrm>
                <a:prstGeom prst="line">
                  <a:avLst/>
                </a:prstGeom>
                <a:noFill/>
                <a:ln w="19050">
                  <a:solidFill>
                    <a:schemeClr val="bg2"/>
                  </a:solidFill>
                  <a:round/>
                  <a:headEnd/>
                  <a:tailEnd/>
                </a:ln>
                <a:effectLst/>
              </p:spPr>
              <p:txBody>
                <a:bodyPr wrap="none" anchor="ctr"/>
                <a:lstStyle/>
                <a:p>
                  <a:endParaRPr lang="en-US"/>
                </a:p>
              </p:txBody>
            </p:sp>
            <p:sp>
              <p:nvSpPr>
                <p:cNvPr id="285751" name="Line 55"/>
                <p:cNvSpPr>
                  <a:spLocks noChangeShapeType="1"/>
                </p:cNvSpPr>
                <p:nvPr/>
              </p:nvSpPr>
              <p:spPr bwMode="auto">
                <a:xfrm>
                  <a:off x="1152" y="2352"/>
                  <a:ext cx="96" cy="0"/>
                </a:xfrm>
                <a:prstGeom prst="line">
                  <a:avLst/>
                </a:prstGeom>
                <a:noFill/>
                <a:ln w="19050">
                  <a:solidFill>
                    <a:schemeClr val="bg2"/>
                  </a:solidFill>
                  <a:round/>
                  <a:headEnd/>
                  <a:tailEnd/>
                </a:ln>
                <a:effectLst/>
              </p:spPr>
              <p:txBody>
                <a:bodyPr wrap="none" anchor="ctr"/>
                <a:lstStyle/>
                <a:p>
                  <a:endParaRPr lang="en-US"/>
                </a:p>
              </p:txBody>
            </p:sp>
            <p:sp>
              <p:nvSpPr>
                <p:cNvPr id="285752" name="Freeform 56"/>
                <p:cNvSpPr>
                  <a:spLocks/>
                </p:cNvSpPr>
                <p:nvPr/>
              </p:nvSpPr>
              <p:spPr bwMode="auto">
                <a:xfrm>
                  <a:off x="1200" y="2064"/>
                  <a:ext cx="96" cy="432"/>
                </a:xfrm>
                <a:custGeom>
                  <a:avLst/>
                  <a:gdLst/>
                  <a:ahLst/>
                  <a:cxnLst>
                    <a:cxn ang="0">
                      <a:pos x="104" y="0"/>
                    </a:cxn>
                    <a:cxn ang="0">
                      <a:pos x="8" y="144"/>
                    </a:cxn>
                    <a:cxn ang="0">
                      <a:pos x="104" y="240"/>
                    </a:cxn>
                    <a:cxn ang="0">
                      <a:pos x="8" y="432"/>
                    </a:cxn>
                    <a:cxn ang="0">
                      <a:pos x="56" y="528"/>
                    </a:cxn>
                  </a:cxnLst>
                  <a:rect l="0" t="0" r="r" b="b"/>
                  <a:pathLst>
                    <a:path w="104" h="528">
                      <a:moveTo>
                        <a:pt x="104" y="0"/>
                      </a:moveTo>
                      <a:cubicBezTo>
                        <a:pt x="56" y="52"/>
                        <a:pt x="8" y="104"/>
                        <a:pt x="8" y="144"/>
                      </a:cubicBezTo>
                      <a:cubicBezTo>
                        <a:pt x="8" y="184"/>
                        <a:pt x="104" y="192"/>
                        <a:pt x="104" y="240"/>
                      </a:cubicBezTo>
                      <a:cubicBezTo>
                        <a:pt x="104" y="288"/>
                        <a:pt x="16" y="384"/>
                        <a:pt x="8" y="432"/>
                      </a:cubicBezTo>
                      <a:cubicBezTo>
                        <a:pt x="0" y="480"/>
                        <a:pt x="28" y="504"/>
                        <a:pt x="56" y="528"/>
                      </a:cubicBezTo>
                    </a:path>
                  </a:pathLst>
                </a:custGeom>
                <a:noFill/>
                <a:ln w="19050" cap="flat" cmpd="sng">
                  <a:solidFill>
                    <a:schemeClr val="bg2"/>
                  </a:solidFill>
                  <a:prstDash val="solid"/>
                  <a:round/>
                  <a:headEnd type="none" w="med" len="med"/>
                  <a:tailEnd type="none" w="med" len="med"/>
                </a:ln>
                <a:effectLst/>
              </p:spPr>
              <p:txBody>
                <a:bodyPr wrap="none" anchor="ctr"/>
                <a:lstStyle/>
                <a:p>
                  <a:endParaRPr lang="en-US"/>
                </a:p>
              </p:txBody>
            </p:sp>
          </p:grpSp>
          <p:grpSp>
            <p:nvGrpSpPr>
              <p:cNvPr id="285753" name="Group 57"/>
              <p:cNvGrpSpPr>
                <a:grpSpLocks/>
              </p:cNvGrpSpPr>
              <p:nvPr/>
            </p:nvGrpSpPr>
            <p:grpSpPr bwMode="auto">
              <a:xfrm>
                <a:off x="4070" y="2481"/>
                <a:ext cx="365" cy="257"/>
                <a:chOff x="441" y="2858"/>
                <a:chExt cx="365" cy="257"/>
              </a:xfrm>
            </p:grpSpPr>
            <p:grpSp>
              <p:nvGrpSpPr>
                <p:cNvPr id="285754" name="Group 58"/>
                <p:cNvGrpSpPr>
                  <a:grpSpLocks/>
                </p:cNvGrpSpPr>
                <p:nvPr/>
              </p:nvGrpSpPr>
              <p:grpSpPr bwMode="auto">
                <a:xfrm>
                  <a:off x="669" y="2960"/>
                  <a:ext cx="92" cy="102"/>
                  <a:chOff x="1824" y="3456"/>
                  <a:chExt cx="336" cy="432"/>
                </a:xfrm>
              </p:grpSpPr>
              <p:sp>
                <p:nvSpPr>
                  <p:cNvPr id="285755" name="AutoShape 59"/>
                  <p:cNvSpPr>
                    <a:spLocks noChangeArrowheads="1"/>
                  </p:cNvSpPr>
                  <p:nvPr/>
                </p:nvSpPr>
                <p:spPr bwMode="auto">
                  <a:xfrm>
                    <a:off x="1824" y="3744"/>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56" name="AutoShape 60"/>
                  <p:cNvSpPr>
                    <a:spLocks noChangeArrowheads="1"/>
                  </p:cNvSpPr>
                  <p:nvPr/>
                </p:nvSpPr>
                <p:spPr bwMode="auto">
                  <a:xfrm>
                    <a:off x="1824" y="3648"/>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57" name="AutoShape 61"/>
                  <p:cNvSpPr>
                    <a:spLocks noChangeArrowheads="1"/>
                  </p:cNvSpPr>
                  <p:nvPr/>
                </p:nvSpPr>
                <p:spPr bwMode="auto">
                  <a:xfrm>
                    <a:off x="1824" y="3552"/>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58" name="AutoShape 62"/>
                  <p:cNvSpPr>
                    <a:spLocks noChangeArrowheads="1"/>
                  </p:cNvSpPr>
                  <p:nvPr/>
                </p:nvSpPr>
                <p:spPr bwMode="auto">
                  <a:xfrm>
                    <a:off x="1824" y="3456"/>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grpSp>
            <p:sp>
              <p:nvSpPr>
                <p:cNvPr id="285759" name="Rectangle 63"/>
                <p:cNvSpPr>
                  <a:spLocks noChangeArrowheads="1"/>
                </p:cNvSpPr>
                <p:nvPr/>
              </p:nvSpPr>
              <p:spPr bwMode="auto">
                <a:xfrm>
                  <a:off x="441" y="2858"/>
                  <a:ext cx="178" cy="153"/>
                </a:xfrm>
                <a:prstGeom prst="rect">
                  <a:avLst/>
                </a:prstGeom>
                <a:noFill/>
                <a:ln w="19050">
                  <a:solidFill>
                    <a:schemeClr val="bg2"/>
                  </a:solidFill>
                  <a:miter lim="800000"/>
                  <a:headEnd/>
                  <a:tailEnd/>
                </a:ln>
                <a:effectLst/>
              </p:spPr>
              <p:txBody>
                <a:bodyPr wrap="none" anchor="ctr"/>
                <a:lstStyle/>
                <a:p>
                  <a:endParaRPr lang="en-US"/>
                </a:p>
              </p:txBody>
            </p:sp>
            <p:sp>
              <p:nvSpPr>
                <p:cNvPr id="285760" name="Rectangle 64"/>
                <p:cNvSpPr>
                  <a:spLocks noChangeArrowheads="1"/>
                </p:cNvSpPr>
                <p:nvPr/>
              </p:nvSpPr>
              <p:spPr bwMode="auto">
                <a:xfrm>
                  <a:off x="441" y="3011"/>
                  <a:ext cx="122" cy="31"/>
                </a:xfrm>
                <a:prstGeom prst="rect">
                  <a:avLst/>
                </a:prstGeom>
                <a:noFill/>
                <a:ln w="19050">
                  <a:solidFill>
                    <a:schemeClr val="bg2"/>
                  </a:solidFill>
                  <a:miter lim="800000"/>
                  <a:headEnd/>
                  <a:tailEnd/>
                </a:ln>
                <a:effectLst/>
              </p:spPr>
              <p:txBody>
                <a:bodyPr wrap="none" anchor="ctr"/>
                <a:lstStyle/>
                <a:p>
                  <a:endParaRPr lang="en-US"/>
                </a:p>
              </p:txBody>
            </p:sp>
            <p:sp>
              <p:nvSpPr>
                <p:cNvPr id="285761" name="Line 65"/>
                <p:cNvSpPr>
                  <a:spLocks noChangeShapeType="1"/>
                </p:cNvSpPr>
                <p:nvPr/>
              </p:nvSpPr>
              <p:spPr bwMode="auto">
                <a:xfrm>
                  <a:off x="464" y="3011"/>
                  <a:ext cx="0" cy="31"/>
                </a:xfrm>
                <a:prstGeom prst="line">
                  <a:avLst/>
                </a:prstGeom>
                <a:noFill/>
                <a:ln w="19050">
                  <a:solidFill>
                    <a:schemeClr val="bg2"/>
                  </a:solidFill>
                  <a:round/>
                  <a:headEnd/>
                  <a:tailEnd/>
                </a:ln>
                <a:effectLst/>
              </p:spPr>
              <p:txBody>
                <a:bodyPr wrap="none" anchor="ctr"/>
                <a:lstStyle/>
                <a:p>
                  <a:endParaRPr lang="en-US"/>
                </a:p>
              </p:txBody>
            </p:sp>
            <p:sp>
              <p:nvSpPr>
                <p:cNvPr id="285762" name="Line 66"/>
                <p:cNvSpPr>
                  <a:spLocks noChangeShapeType="1"/>
                </p:cNvSpPr>
                <p:nvPr/>
              </p:nvSpPr>
              <p:spPr bwMode="auto">
                <a:xfrm>
                  <a:off x="488" y="3011"/>
                  <a:ext cx="0" cy="31"/>
                </a:xfrm>
                <a:prstGeom prst="line">
                  <a:avLst/>
                </a:prstGeom>
                <a:noFill/>
                <a:ln w="19050">
                  <a:solidFill>
                    <a:schemeClr val="bg2"/>
                  </a:solidFill>
                  <a:round/>
                  <a:headEnd/>
                  <a:tailEnd/>
                </a:ln>
                <a:effectLst/>
              </p:spPr>
              <p:txBody>
                <a:bodyPr wrap="none" anchor="ctr"/>
                <a:lstStyle/>
                <a:p>
                  <a:endParaRPr lang="en-US"/>
                </a:p>
              </p:txBody>
            </p:sp>
            <p:sp>
              <p:nvSpPr>
                <p:cNvPr id="285763" name="Line 67"/>
                <p:cNvSpPr>
                  <a:spLocks noChangeShapeType="1"/>
                </p:cNvSpPr>
                <p:nvPr/>
              </p:nvSpPr>
              <p:spPr bwMode="auto">
                <a:xfrm>
                  <a:off x="514" y="3011"/>
                  <a:ext cx="0" cy="31"/>
                </a:xfrm>
                <a:prstGeom prst="line">
                  <a:avLst/>
                </a:prstGeom>
                <a:noFill/>
                <a:ln w="19050">
                  <a:solidFill>
                    <a:schemeClr val="bg2"/>
                  </a:solidFill>
                  <a:round/>
                  <a:headEnd/>
                  <a:tailEnd/>
                </a:ln>
                <a:effectLst/>
              </p:spPr>
              <p:txBody>
                <a:bodyPr wrap="none" anchor="ctr"/>
                <a:lstStyle/>
                <a:p>
                  <a:endParaRPr lang="en-US"/>
                </a:p>
              </p:txBody>
            </p:sp>
            <p:sp>
              <p:nvSpPr>
                <p:cNvPr id="285764" name="Line 68"/>
                <p:cNvSpPr>
                  <a:spLocks noChangeShapeType="1"/>
                </p:cNvSpPr>
                <p:nvPr/>
              </p:nvSpPr>
              <p:spPr bwMode="auto">
                <a:xfrm>
                  <a:off x="539" y="3011"/>
                  <a:ext cx="0" cy="31"/>
                </a:xfrm>
                <a:prstGeom prst="line">
                  <a:avLst/>
                </a:prstGeom>
                <a:noFill/>
                <a:ln w="19050">
                  <a:solidFill>
                    <a:schemeClr val="bg2"/>
                  </a:solidFill>
                  <a:round/>
                  <a:headEnd/>
                  <a:tailEnd/>
                </a:ln>
                <a:effectLst/>
              </p:spPr>
              <p:txBody>
                <a:bodyPr wrap="none" anchor="ctr"/>
                <a:lstStyle/>
                <a:p>
                  <a:endParaRPr lang="en-US"/>
                </a:p>
              </p:txBody>
            </p:sp>
            <p:sp>
              <p:nvSpPr>
                <p:cNvPr id="285765" name="Line 69"/>
                <p:cNvSpPr>
                  <a:spLocks noChangeShapeType="1"/>
                </p:cNvSpPr>
                <p:nvPr/>
              </p:nvSpPr>
              <p:spPr bwMode="auto">
                <a:xfrm>
                  <a:off x="619" y="2978"/>
                  <a:ext cx="49" cy="0"/>
                </a:xfrm>
                <a:prstGeom prst="line">
                  <a:avLst/>
                </a:prstGeom>
                <a:noFill/>
                <a:ln w="19050">
                  <a:solidFill>
                    <a:schemeClr val="bg2"/>
                  </a:solidFill>
                  <a:round/>
                  <a:headEnd/>
                  <a:tailEnd/>
                </a:ln>
                <a:effectLst/>
              </p:spPr>
              <p:txBody>
                <a:bodyPr wrap="none" anchor="ctr"/>
                <a:lstStyle/>
                <a:p>
                  <a:endParaRPr lang="en-US"/>
                </a:p>
              </p:txBody>
            </p:sp>
            <p:grpSp>
              <p:nvGrpSpPr>
                <p:cNvPr id="285766" name="Group 70"/>
                <p:cNvGrpSpPr>
                  <a:grpSpLocks/>
                </p:cNvGrpSpPr>
                <p:nvPr/>
              </p:nvGrpSpPr>
              <p:grpSpPr bwMode="auto">
                <a:xfrm>
                  <a:off x="714" y="3012"/>
                  <a:ext cx="92" cy="103"/>
                  <a:chOff x="1824" y="3456"/>
                  <a:chExt cx="336" cy="432"/>
                </a:xfrm>
              </p:grpSpPr>
              <p:sp>
                <p:nvSpPr>
                  <p:cNvPr id="285767" name="AutoShape 71"/>
                  <p:cNvSpPr>
                    <a:spLocks noChangeArrowheads="1"/>
                  </p:cNvSpPr>
                  <p:nvPr/>
                </p:nvSpPr>
                <p:spPr bwMode="auto">
                  <a:xfrm>
                    <a:off x="1824" y="3744"/>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68" name="AutoShape 72"/>
                  <p:cNvSpPr>
                    <a:spLocks noChangeArrowheads="1"/>
                  </p:cNvSpPr>
                  <p:nvPr/>
                </p:nvSpPr>
                <p:spPr bwMode="auto">
                  <a:xfrm>
                    <a:off x="1824" y="3648"/>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69" name="AutoShape 73"/>
                  <p:cNvSpPr>
                    <a:spLocks noChangeArrowheads="1"/>
                  </p:cNvSpPr>
                  <p:nvPr/>
                </p:nvSpPr>
                <p:spPr bwMode="auto">
                  <a:xfrm>
                    <a:off x="1824" y="3552"/>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770" name="AutoShape 74"/>
                  <p:cNvSpPr>
                    <a:spLocks noChangeArrowheads="1"/>
                  </p:cNvSpPr>
                  <p:nvPr/>
                </p:nvSpPr>
                <p:spPr bwMode="auto">
                  <a:xfrm>
                    <a:off x="1824" y="3456"/>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grpSp>
          </p:grpSp>
          <p:sp>
            <p:nvSpPr>
              <p:cNvPr id="285771" name="Text Box 75"/>
              <p:cNvSpPr txBox="1">
                <a:spLocks noChangeArrowheads="1"/>
              </p:cNvSpPr>
              <p:nvPr/>
            </p:nvSpPr>
            <p:spPr bwMode="auto">
              <a:xfrm>
                <a:off x="4402" y="2405"/>
                <a:ext cx="691" cy="366"/>
              </a:xfrm>
              <a:prstGeom prst="rect">
                <a:avLst/>
              </a:prstGeom>
              <a:noFill/>
              <a:ln w="31750" algn="ctr">
                <a:noFill/>
                <a:miter lim="800000"/>
                <a:headEnd type="none" w="sm" len="sm"/>
                <a:tailEnd type="none" w="med" len="lg"/>
              </a:ln>
              <a:effectLst/>
            </p:spPr>
            <p:txBody>
              <a:bodyPr wrap="none">
                <a:spAutoFit/>
              </a:bodyPr>
              <a:lstStyle/>
              <a:p>
                <a:pPr eaLnBrk="0" hangingPunct="0"/>
                <a:r>
                  <a:rPr lang="en-US" sz="1600">
                    <a:solidFill>
                      <a:srgbClr val="081D58"/>
                    </a:solidFill>
                    <a:effectLst/>
                  </a:rPr>
                  <a:t>Assigned</a:t>
                </a:r>
                <a:br>
                  <a:rPr lang="en-US" sz="1600">
                    <a:solidFill>
                      <a:srgbClr val="081D58"/>
                    </a:solidFill>
                    <a:effectLst/>
                  </a:rPr>
                </a:br>
                <a:r>
                  <a:rPr lang="en-US" sz="1600">
                    <a:solidFill>
                      <a:srgbClr val="081D58"/>
                    </a:solidFill>
                    <a:effectLst/>
                  </a:rPr>
                  <a:t>Devices</a:t>
                </a:r>
              </a:p>
            </p:txBody>
          </p:sp>
          <p:sp>
            <p:nvSpPr>
              <p:cNvPr id="285772" name="Rectangle 76"/>
              <p:cNvSpPr>
                <a:spLocks noChangeArrowheads="1"/>
              </p:cNvSpPr>
              <p:nvPr/>
            </p:nvSpPr>
            <p:spPr bwMode="auto">
              <a:xfrm>
                <a:off x="3977" y="1977"/>
                <a:ext cx="1539" cy="274"/>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r>
                  <a:rPr lang="en-US">
                    <a:solidFill>
                      <a:srgbClr val="000000"/>
                    </a:solidFill>
                    <a:effectLst/>
                  </a:rPr>
                  <a:t>Hypervisor</a:t>
                </a:r>
              </a:p>
            </p:txBody>
          </p:sp>
          <p:sp>
            <p:nvSpPr>
              <p:cNvPr id="285773" name="Rectangle 77"/>
              <p:cNvSpPr>
                <a:spLocks noChangeArrowheads="1"/>
              </p:cNvSpPr>
              <p:nvPr/>
            </p:nvSpPr>
            <p:spPr bwMode="auto">
              <a:xfrm>
                <a:off x="3966" y="977"/>
                <a:ext cx="699" cy="837"/>
              </a:xfrm>
              <a:prstGeom prst="rect">
                <a:avLst/>
              </a:prstGeom>
              <a:solidFill>
                <a:srgbClr val="C0C0C0"/>
              </a:solidFill>
              <a:ln w="12700">
                <a:noFill/>
                <a:miter lim="800000"/>
                <a:headEnd/>
                <a:tailEnd/>
              </a:ln>
              <a:effectLst/>
            </p:spPr>
            <p:txBody>
              <a:bodyPr wrap="none"/>
              <a:lstStyle/>
              <a:p>
                <a:pPr algn="l"/>
                <a:r>
                  <a:rPr lang="en-US" sz="1400">
                    <a:solidFill>
                      <a:schemeClr val="bg1"/>
                    </a:solidFill>
                    <a:effectLst/>
                  </a:rPr>
                  <a:t>VM</a:t>
                </a:r>
                <a:r>
                  <a:rPr lang="en-US" sz="1400" baseline="-25000">
                    <a:solidFill>
                      <a:schemeClr val="bg1"/>
                    </a:solidFill>
                    <a:effectLst/>
                  </a:rPr>
                  <a:t>0</a:t>
                </a:r>
              </a:p>
            </p:txBody>
          </p:sp>
          <p:sp>
            <p:nvSpPr>
              <p:cNvPr id="285774" name="Rectangle 78"/>
              <p:cNvSpPr>
                <a:spLocks noChangeArrowheads="1"/>
              </p:cNvSpPr>
              <p:nvPr/>
            </p:nvSpPr>
            <p:spPr bwMode="auto">
              <a:xfrm>
                <a:off x="4083" y="1189"/>
                <a:ext cx="480" cy="274"/>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200">
                    <a:solidFill>
                      <a:srgbClr val="000000"/>
                    </a:solidFill>
                    <a:effectLst/>
                  </a:rPr>
                  <a:t>Guest OS</a:t>
                </a:r>
              </a:p>
              <a:p>
                <a:r>
                  <a:rPr lang="en-US" sz="1200">
                    <a:solidFill>
                      <a:srgbClr val="000000"/>
                    </a:solidFill>
                    <a:effectLst/>
                  </a:rPr>
                  <a:t>and Apps</a:t>
                </a:r>
              </a:p>
            </p:txBody>
          </p:sp>
          <p:sp>
            <p:nvSpPr>
              <p:cNvPr id="285775" name="Rectangle 79"/>
              <p:cNvSpPr>
                <a:spLocks noChangeArrowheads="1"/>
              </p:cNvSpPr>
              <p:nvPr/>
            </p:nvSpPr>
            <p:spPr bwMode="auto">
              <a:xfrm>
                <a:off x="4083" y="1506"/>
                <a:ext cx="480" cy="268"/>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anchor="ctr"/>
              <a:lstStyle/>
              <a:p>
                <a:pPr>
                  <a:lnSpc>
                    <a:spcPct val="90000"/>
                  </a:lnSpc>
                </a:pPr>
                <a:r>
                  <a:rPr lang="en-US" sz="1200">
                    <a:solidFill>
                      <a:srgbClr val="000000"/>
                    </a:solidFill>
                    <a:effectLst/>
                  </a:rPr>
                  <a:t>Device</a:t>
                </a:r>
                <a:br>
                  <a:rPr lang="en-US" sz="1200">
                    <a:solidFill>
                      <a:srgbClr val="000000"/>
                    </a:solidFill>
                    <a:effectLst/>
                  </a:rPr>
                </a:br>
                <a:r>
                  <a:rPr lang="en-US" sz="1200">
                    <a:solidFill>
                      <a:srgbClr val="000000"/>
                    </a:solidFill>
                    <a:effectLst/>
                  </a:rPr>
                  <a:t>Drivers</a:t>
                </a:r>
              </a:p>
            </p:txBody>
          </p:sp>
          <p:sp>
            <p:nvSpPr>
              <p:cNvPr id="285776" name="AutoShape 80"/>
              <p:cNvSpPr>
                <a:spLocks noChangeArrowheads="1"/>
              </p:cNvSpPr>
              <p:nvPr/>
            </p:nvSpPr>
            <p:spPr bwMode="auto">
              <a:xfrm rot="530907">
                <a:off x="4163" y="1816"/>
                <a:ext cx="169" cy="610"/>
              </a:xfrm>
              <a:prstGeom prst="upDownArrow">
                <a:avLst>
                  <a:gd name="adj1" fmla="val 50000"/>
                  <a:gd name="adj2" fmla="val 72189"/>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85777" name="AutoShape 81"/>
              <p:cNvSpPr>
                <a:spLocks noChangeArrowheads="1"/>
              </p:cNvSpPr>
              <p:nvPr/>
            </p:nvSpPr>
            <p:spPr bwMode="auto">
              <a:xfrm rot="-499943">
                <a:off x="5197" y="1828"/>
                <a:ext cx="169" cy="610"/>
              </a:xfrm>
              <a:prstGeom prst="upDownArrow">
                <a:avLst>
                  <a:gd name="adj1" fmla="val 50000"/>
                  <a:gd name="adj2" fmla="val 72189"/>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85778" name="Rectangle 82"/>
              <p:cNvSpPr>
                <a:spLocks noChangeArrowheads="1"/>
              </p:cNvSpPr>
              <p:nvPr/>
            </p:nvSpPr>
            <p:spPr bwMode="auto">
              <a:xfrm>
                <a:off x="4811" y="975"/>
                <a:ext cx="699" cy="837"/>
              </a:xfrm>
              <a:prstGeom prst="rect">
                <a:avLst/>
              </a:prstGeom>
              <a:solidFill>
                <a:srgbClr val="C0C0C0"/>
              </a:solidFill>
              <a:ln w="12700">
                <a:noFill/>
                <a:miter lim="800000"/>
                <a:headEnd/>
                <a:tailEnd/>
              </a:ln>
              <a:effectLst/>
            </p:spPr>
            <p:txBody>
              <a:bodyPr wrap="none"/>
              <a:lstStyle/>
              <a:p>
                <a:pPr algn="l"/>
                <a:r>
                  <a:rPr lang="en-US" sz="1400">
                    <a:solidFill>
                      <a:schemeClr val="bg1"/>
                    </a:solidFill>
                    <a:effectLst/>
                  </a:rPr>
                  <a:t>VM</a:t>
                </a:r>
                <a:r>
                  <a:rPr lang="en-US" sz="1400" baseline="-25000">
                    <a:solidFill>
                      <a:schemeClr val="bg1"/>
                    </a:solidFill>
                    <a:effectLst/>
                  </a:rPr>
                  <a:t>n</a:t>
                </a:r>
              </a:p>
            </p:txBody>
          </p:sp>
          <p:sp>
            <p:nvSpPr>
              <p:cNvPr id="285779" name="Rectangle 83"/>
              <p:cNvSpPr>
                <a:spLocks noChangeArrowheads="1"/>
              </p:cNvSpPr>
              <p:nvPr/>
            </p:nvSpPr>
            <p:spPr bwMode="auto">
              <a:xfrm>
                <a:off x="4928" y="1187"/>
                <a:ext cx="480" cy="274"/>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200">
                    <a:solidFill>
                      <a:srgbClr val="000000"/>
                    </a:solidFill>
                    <a:effectLst/>
                  </a:rPr>
                  <a:t>Guest OS</a:t>
                </a:r>
              </a:p>
              <a:p>
                <a:r>
                  <a:rPr lang="en-US" sz="1200">
                    <a:solidFill>
                      <a:srgbClr val="000000"/>
                    </a:solidFill>
                    <a:effectLst/>
                  </a:rPr>
                  <a:t>and Apps</a:t>
                </a:r>
              </a:p>
            </p:txBody>
          </p:sp>
          <p:sp>
            <p:nvSpPr>
              <p:cNvPr id="285780" name="Rectangle 84"/>
              <p:cNvSpPr>
                <a:spLocks noChangeArrowheads="1"/>
              </p:cNvSpPr>
              <p:nvPr/>
            </p:nvSpPr>
            <p:spPr bwMode="auto">
              <a:xfrm>
                <a:off x="4928" y="1504"/>
                <a:ext cx="480" cy="268"/>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anchor="ctr"/>
              <a:lstStyle/>
              <a:p>
                <a:pPr>
                  <a:lnSpc>
                    <a:spcPct val="90000"/>
                  </a:lnSpc>
                </a:pPr>
                <a:r>
                  <a:rPr lang="en-US" sz="1200">
                    <a:solidFill>
                      <a:srgbClr val="000000"/>
                    </a:solidFill>
                    <a:effectLst/>
                  </a:rPr>
                  <a:t>Device</a:t>
                </a:r>
                <a:br>
                  <a:rPr lang="en-US" sz="1200">
                    <a:solidFill>
                      <a:srgbClr val="000000"/>
                    </a:solidFill>
                    <a:effectLst/>
                  </a:rPr>
                </a:br>
                <a:r>
                  <a:rPr lang="en-US" sz="1200">
                    <a:solidFill>
                      <a:srgbClr val="000000"/>
                    </a:solidFill>
                    <a:effectLst/>
                  </a:rPr>
                  <a:t>Drivers</a:t>
                </a:r>
              </a:p>
            </p:txBody>
          </p:sp>
          <p:sp>
            <p:nvSpPr>
              <p:cNvPr id="285781" name="Text Box 85"/>
              <p:cNvSpPr txBox="1">
                <a:spLocks noChangeArrowheads="1"/>
              </p:cNvSpPr>
              <p:nvPr/>
            </p:nvSpPr>
            <p:spPr bwMode="auto">
              <a:xfrm>
                <a:off x="3912" y="611"/>
                <a:ext cx="1654" cy="250"/>
              </a:xfrm>
              <a:prstGeom prst="rect">
                <a:avLst/>
              </a:prstGeom>
              <a:noFill/>
              <a:ln w="12700" algn="ctr">
                <a:noFill/>
                <a:miter lim="800000"/>
                <a:headEnd type="none" w="sm" len="sm"/>
                <a:tailEnd type="none" w="sm" len="sm"/>
              </a:ln>
              <a:effectLst/>
            </p:spPr>
            <p:txBody>
              <a:bodyPr wrap="none">
                <a:spAutoFit/>
              </a:bodyPr>
              <a:lstStyle/>
              <a:p>
                <a:r>
                  <a:rPr lang="en-US" sz="2000">
                    <a:solidFill>
                      <a:schemeClr val="tx2"/>
                    </a:solidFill>
                    <a:effectLst>
                      <a:outerShdw blurRad="38100" dist="38100" dir="2700000" algn="tl">
                        <a:srgbClr val="000000"/>
                      </a:outerShdw>
                    </a:effectLst>
                    <a:cs typeface="Arial" charset="0"/>
                  </a:rPr>
                  <a:t>Pass-through Model</a:t>
                </a:r>
                <a:endParaRPr lang="en-US" sz="1600">
                  <a:solidFill>
                    <a:schemeClr val="tx2"/>
                  </a:solidFill>
                  <a:effectLst>
                    <a:outerShdw blurRad="38100" dist="38100" dir="2700000" algn="tl">
                      <a:srgbClr val="000000"/>
                    </a:outerShdw>
                  </a:effectLst>
                  <a:cs typeface="Arial" charset="0"/>
                </a:endParaRPr>
              </a:p>
            </p:txBody>
          </p:sp>
        </p:grpSp>
      </p:grpSp>
      <p:sp>
        <p:nvSpPr>
          <p:cNvPr id="285782" name="Text Box 86"/>
          <p:cNvSpPr txBox="1">
            <a:spLocks noChangeArrowheads="1"/>
          </p:cNvSpPr>
          <p:nvPr/>
        </p:nvSpPr>
        <p:spPr bwMode="auto">
          <a:xfrm>
            <a:off x="2411413" y="6172200"/>
            <a:ext cx="4522787" cy="457200"/>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600">
                <a:solidFill>
                  <a:srgbClr val="000000"/>
                </a:solidFill>
                <a:effectLst/>
              </a:rPr>
              <a:t>VT-d Goal: Support all Models</a:t>
            </a:r>
          </a:p>
        </p:txBody>
      </p:sp>
      <p:sp>
        <p:nvSpPr>
          <p:cNvPr id="285783" name="Line 87"/>
          <p:cNvSpPr>
            <a:spLocks noChangeShapeType="1"/>
          </p:cNvSpPr>
          <p:nvPr/>
        </p:nvSpPr>
        <p:spPr bwMode="auto">
          <a:xfrm>
            <a:off x="6096000" y="1266825"/>
            <a:ext cx="0" cy="4600575"/>
          </a:xfrm>
          <a:prstGeom prst="line">
            <a:avLst/>
          </a:prstGeom>
          <a:noFill/>
          <a:ln w="38100">
            <a:solidFill>
              <a:schemeClr val="tx2"/>
            </a:solidFill>
            <a:round/>
            <a:headEnd/>
            <a:tailEnd/>
          </a:ln>
          <a:effectLst/>
        </p:spPr>
        <p:txBody>
          <a:bodyPr wrap="none" anchor="ctr"/>
          <a:lstStyle/>
          <a:p>
            <a:endParaRPr lang="en-US"/>
          </a:p>
        </p:txBody>
      </p:sp>
      <p:grpSp>
        <p:nvGrpSpPr>
          <p:cNvPr id="285829" name="Group 133"/>
          <p:cNvGrpSpPr>
            <a:grpSpLocks/>
          </p:cNvGrpSpPr>
          <p:nvPr/>
        </p:nvGrpSpPr>
        <p:grpSpPr bwMode="auto">
          <a:xfrm>
            <a:off x="3087688" y="1217613"/>
            <a:ext cx="2855912" cy="4889500"/>
            <a:chOff x="1945" y="863"/>
            <a:chExt cx="1799" cy="3080"/>
          </a:xfrm>
        </p:grpSpPr>
        <p:sp>
          <p:nvSpPr>
            <p:cNvPr id="285784" name="Rectangle 88"/>
            <p:cNvSpPr>
              <a:spLocks noChangeArrowheads="1"/>
            </p:cNvSpPr>
            <p:nvPr/>
          </p:nvSpPr>
          <p:spPr bwMode="auto">
            <a:xfrm>
              <a:off x="1945" y="3194"/>
              <a:ext cx="1799" cy="749"/>
            </a:xfrm>
            <a:prstGeom prst="rect">
              <a:avLst/>
            </a:prstGeom>
            <a:noFill/>
            <a:ln w="9525">
              <a:noFill/>
              <a:miter lim="800000"/>
              <a:headEnd/>
              <a:tailEnd/>
            </a:ln>
            <a:effectLst/>
          </p:spPr>
          <p:txBody>
            <a:bodyPr lIns="91429" tIns="45715" rIns="91429" bIns="45715"/>
            <a:lstStyle/>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Pro:  High Security</a:t>
              </a:r>
            </a:p>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Pro:  I/O Device Sharing</a:t>
              </a:r>
            </a:p>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Pro:  VM Migration</a:t>
              </a:r>
            </a:p>
            <a:p>
              <a:pPr marL="165100" indent="-165100" algn="l">
                <a:lnSpc>
                  <a:spcPct val="90000"/>
                </a:lnSpc>
                <a:spcBef>
                  <a:spcPct val="30000"/>
                </a:spcBef>
                <a:buClr>
                  <a:schemeClr val="tx2"/>
                </a:buClr>
                <a:buSzPct val="95000"/>
                <a:buFont typeface="Wingdings" pitchFamily="2" charset="2"/>
                <a:buBlip>
                  <a:blip r:embed="rId3"/>
                </a:buBlip>
              </a:pPr>
              <a:r>
                <a:rPr lang="en-US" sz="1400" b="0">
                  <a:effectLst>
                    <a:outerShdw blurRad="38100" dist="38100" dir="2700000" algn="tl">
                      <a:srgbClr val="000000"/>
                    </a:outerShdw>
                  </a:effectLst>
                </a:rPr>
                <a:t>Con:  Lower Performance</a:t>
              </a:r>
            </a:p>
          </p:txBody>
        </p:sp>
        <p:grpSp>
          <p:nvGrpSpPr>
            <p:cNvPr id="285785" name="Group 89"/>
            <p:cNvGrpSpPr>
              <a:grpSpLocks/>
            </p:cNvGrpSpPr>
            <p:nvPr/>
          </p:nvGrpSpPr>
          <p:grpSpPr bwMode="auto">
            <a:xfrm>
              <a:off x="1989" y="863"/>
              <a:ext cx="1725" cy="2229"/>
              <a:chOff x="1989" y="611"/>
              <a:chExt cx="1725" cy="2229"/>
            </a:xfrm>
          </p:grpSpPr>
          <p:sp>
            <p:nvSpPr>
              <p:cNvPr id="285786" name="Rectangle 90"/>
              <p:cNvSpPr>
                <a:spLocks noChangeArrowheads="1"/>
              </p:cNvSpPr>
              <p:nvPr/>
            </p:nvSpPr>
            <p:spPr bwMode="auto">
              <a:xfrm>
                <a:off x="2305" y="1148"/>
                <a:ext cx="474" cy="808"/>
              </a:xfrm>
              <a:prstGeom prst="rect">
                <a:avLst/>
              </a:prstGeom>
              <a:solidFill>
                <a:srgbClr val="FFCC99"/>
              </a:solidFill>
              <a:ln w="12700">
                <a:noFill/>
                <a:miter lim="800000"/>
                <a:headEnd/>
                <a:tailEnd/>
              </a:ln>
              <a:effectLst/>
            </p:spPr>
            <p:txBody>
              <a:bodyPr wrap="none"/>
              <a:lstStyle/>
              <a:p>
                <a:pPr algn="l"/>
                <a:endParaRPr lang="en-US" sz="1400" baseline="-25000">
                  <a:solidFill>
                    <a:schemeClr val="bg1"/>
                  </a:solidFill>
                  <a:effectLst/>
                </a:endParaRPr>
              </a:p>
            </p:txBody>
          </p:sp>
          <p:sp>
            <p:nvSpPr>
              <p:cNvPr id="285787" name="Rectangle 91"/>
              <p:cNvSpPr>
                <a:spLocks noChangeArrowheads="1"/>
              </p:cNvSpPr>
              <p:nvPr/>
            </p:nvSpPr>
            <p:spPr bwMode="auto">
              <a:xfrm>
                <a:off x="1989" y="1057"/>
                <a:ext cx="665" cy="808"/>
              </a:xfrm>
              <a:prstGeom prst="rect">
                <a:avLst/>
              </a:prstGeom>
              <a:solidFill>
                <a:srgbClr val="FFCC99"/>
              </a:solidFill>
              <a:ln w="12700">
                <a:solidFill>
                  <a:schemeClr val="tx1"/>
                </a:solidFill>
                <a:miter lim="800000"/>
                <a:headEnd/>
                <a:tailEnd/>
              </a:ln>
              <a:effectLst/>
            </p:spPr>
            <p:txBody>
              <a:bodyPr wrap="none"/>
              <a:lstStyle/>
              <a:p>
                <a:pPr algn="l"/>
                <a:endParaRPr lang="en-US" sz="1400" baseline="-25000">
                  <a:solidFill>
                    <a:schemeClr val="bg1"/>
                  </a:solidFill>
                  <a:effectLst/>
                </a:endParaRPr>
              </a:p>
            </p:txBody>
          </p:sp>
          <p:sp>
            <p:nvSpPr>
              <p:cNvPr id="285788" name="Rectangle 92"/>
              <p:cNvSpPr>
                <a:spLocks noChangeArrowheads="1"/>
              </p:cNvSpPr>
              <p:nvPr/>
            </p:nvSpPr>
            <p:spPr bwMode="auto">
              <a:xfrm>
                <a:off x="1989" y="2388"/>
                <a:ext cx="1649" cy="45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anchor="ctr"/>
              <a:lstStyle/>
              <a:p>
                <a:endParaRPr lang="en-US"/>
              </a:p>
            </p:txBody>
          </p:sp>
          <p:grpSp>
            <p:nvGrpSpPr>
              <p:cNvPr id="285789" name="Group 93"/>
              <p:cNvGrpSpPr>
                <a:grpSpLocks/>
              </p:cNvGrpSpPr>
              <p:nvPr/>
            </p:nvGrpSpPr>
            <p:grpSpPr bwMode="auto">
              <a:xfrm>
                <a:off x="2550" y="2462"/>
                <a:ext cx="274" cy="221"/>
                <a:chOff x="768" y="2064"/>
                <a:chExt cx="528" cy="432"/>
              </a:xfrm>
            </p:grpSpPr>
            <p:sp>
              <p:nvSpPr>
                <p:cNvPr id="285790" name="Rectangle 94"/>
                <p:cNvSpPr>
                  <a:spLocks noChangeArrowheads="1"/>
                </p:cNvSpPr>
                <p:nvPr/>
              </p:nvSpPr>
              <p:spPr bwMode="auto">
                <a:xfrm>
                  <a:off x="768" y="2160"/>
                  <a:ext cx="384" cy="240"/>
                </a:xfrm>
                <a:prstGeom prst="rect">
                  <a:avLst/>
                </a:prstGeom>
                <a:noFill/>
                <a:ln w="19050">
                  <a:solidFill>
                    <a:schemeClr val="bg2"/>
                  </a:solidFill>
                  <a:miter lim="800000"/>
                  <a:headEnd/>
                  <a:tailEnd/>
                </a:ln>
                <a:effectLst/>
              </p:spPr>
              <p:txBody>
                <a:bodyPr wrap="none" anchor="ctr"/>
                <a:lstStyle/>
                <a:p>
                  <a:endParaRPr lang="en-US"/>
                </a:p>
              </p:txBody>
            </p:sp>
            <p:sp>
              <p:nvSpPr>
                <p:cNvPr id="285791" name="Rectangle 95"/>
                <p:cNvSpPr>
                  <a:spLocks noChangeArrowheads="1"/>
                </p:cNvSpPr>
                <p:nvPr/>
              </p:nvSpPr>
              <p:spPr bwMode="auto">
                <a:xfrm>
                  <a:off x="768" y="2400"/>
                  <a:ext cx="240" cy="48"/>
                </a:xfrm>
                <a:prstGeom prst="rect">
                  <a:avLst/>
                </a:prstGeom>
                <a:noFill/>
                <a:ln w="19050">
                  <a:solidFill>
                    <a:schemeClr val="bg2"/>
                  </a:solidFill>
                  <a:miter lim="800000"/>
                  <a:headEnd/>
                  <a:tailEnd/>
                </a:ln>
                <a:effectLst/>
              </p:spPr>
              <p:txBody>
                <a:bodyPr wrap="none" anchor="ctr"/>
                <a:lstStyle/>
                <a:p>
                  <a:endParaRPr lang="en-US"/>
                </a:p>
              </p:txBody>
            </p:sp>
            <p:sp>
              <p:nvSpPr>
                <p:cNvPr id="285792" name="Line 96"/>
                <p:cNvSpPr>
                  <a:spLocks noChangeShapeType="1"/>
                </p:cNvSpPr>
                <p:nvPr/>
              </p:nvSpPr>
              <p:spPr bwMode="auto">
                <a:xfrm>
                  <a:off x="816" y="2400"/>
                  <a:ext cx="0" cy="48"/>
                </a:xfrm>
                <a:prstGeom prst="line">
                  <a:avLst/>
                </a:prstGeom>
                <a:noFill/>
                <a:ln w="19050">
                  <a:solidFill>
                    <a:schemeClr val="bg2"/>
                  </a:solidFill>
                  <a:round/>
                  <a:headEnd/>
                  <a:tailEnd/>
                </a:ln>
                <a:effectLst/>
              </p:spPr>
              <p:txBody>
                <a:bodyPr wrap="none" anchor="ctr"/>
                <a:lstStyle/>
                <a:p>
                  <a:endParaRPr lang="en-US"/>
                </a:p>
              </p:txBody>
            </p:sp>
            <p:sp>
              <p:nvSpPr>
                <p:cNvPr id="285793" name="Line 97"/>
                <p:cNvSpPr>
                  <a:spLocks noChangeShapeType="1"/>
                </p:cNvSpPr>
                <p:nvPr/>
              </p:nvSpPr>
              <p:spPr bwMode="auto">
                <a:xfrm>
                  <a:off x="864" y="2400"/>
                  <a:ext cx="0" cy="48"/>
                </a:xfrm>
                <a:prstGeom prst="line">
                  <a:avLst/>
                </a:prstGeom>
                <a:noFill/>
                <a:ln w="19050">
                  <a:solidFill>
                    <a:schemeClr val="bg2"/>
                  </a:solidFill>
                  <a:round/>
                  <a:headEnd/>
                  <a:tailEnd/>
                </a:ln>
                <a:effectLst/>
              </p:spPr>
              <p:txBody>
                <a:bodyPr wrap="none" anchor="ctr"/>
                <a:lstStyle/>
                <a:p>
                  <a:endParaRPr lang="en-US"/>
                </a:p>
              </p:txBody>
            </p:sp>
            <p:sp>
              <p:nvSpPr>
                <p:cNvPr id="285794" name="Line 98"/>
                <p:cNvSpPr>
                  <a:spLocks noChangeShapeType="1"/>
                </p:cNvSpPr>
                <p:nvPr/>
              </p:nvSpPr>
              <p:spPr bwMode="auto">
                <a:xfrm>
                  <a:off x="912" y="2400"/>
                  <a:ext cx="0" cy="48"/>
                </a:xfrm>
                <a:prstGeom prst="line">
                  <a:avLst/>
                </a:prstGeom>
                <a:noFill/>
                <a:ln w="19050">
                  <a:solidFill>
                    <a:schemeClr val="bg2"/>
                  </a:solidFill>
                  <a:round/>
                  <a:headEnd/>
                  <a:tailEnd/>
                </a:ln>
                <a:effectLst/>
              </p:spPr>
              <p:txBody>
                <a:bodyPr wrap="none" anchor="ctr"/>
                <a:lstStyle/>
                <a:p>
                  <a:endParaRPr lang="en-US"/>
                </a:p>
              </p:txBody>
            </p:sp>
            <p:sp>
              <p:nvSpPr>
                <p:cNvPr id="285795" name="Line 99"/>
                <p:cNvSpPr>
                  <a:spLocks noChangeShapeType="1"/>
                </p:cNvSpPr>
                <p:nvPr/>
              </p:nvSpPr>
              <p:spPr bwMode="auto">
                <a:xfrm>
                  <a:off x="960" y="2400"/>
                  <a:ext cx="0" cy="48"/>
                </a:xfrm>
                <a:prstGeom prst="line">
                  <a:avLst/>
                </a:prstGeom>
                <a:noFill/>
                <a:ln w="19050">
                  <a:solidFill>
                    <a:schemeClr val="bg2"/>
                  </a:solidFill>
                  <a:round/>
                  <a:headEnd/>
                  <a:tailEnd/>
                </a:ln>
                <a:effectLst/>
              </p:spPr>
              <p:txBody>
                <a:bodyPr wrap="none" anchor="ctr"/>
                <a:lstStyle/>
                <a:p>
                  <a:endParaRPr lang="en-US"/>
                </a:p>
              </p:txBody>
            </p:sp>
            <p:sp>
              <p:nvSpPr>
                <p:cNvPr id="285796" name="Line 100"/>
                <p:cNvSpPr>
                  <a:spLocks noChangeShapeType="1"/>
                </p:cNvSpPr>
                <p:nvPr/>
              </p:nvSpPr>
              <p:spPr bwMode="auto">
                <a:xfrm>
                  <a:off x="1152" y="2352"/>
                  <a:ext cx="96" cy="0"/>
                </a:xfrm>
                <a:prstGeom prst="line">
                  <a:avLst/>
                </a:prstGeom>
                <a:noFill/>
                <a:ln w="19050">
                  <a:solidFill>
                    <a:schemeClr val="bg2"/>
                  </a:solidFill>
                  <a:round/>
                  <a:headEnd/>
                  <a:tailEnd/>
                </a:ln>
                <a:effectLst/>
              </p:spPr>
              <p:txBody>
                <a:bodyPr wrap="none" anchor="ctr"/>
                <a:lstStyle/>
                <a:p>
                  <a:endParaRPr lang="en-US"/>
                </a:p>
              </p:txBody>
            </p:sp>
            <p:sp>
              <p:nvSpPr>
                <p:cNvPr id="285797" name="Freeform 101"/>
                <p:cNvSpPr>
                  <a:spLocks/>
                </p:cNvSpPr>
                <p:nvPr/>
              </p:nvSpPr>
              <p:spPr bwMode="auto">
                <a:xfrm>
                  <a:off x="1200" y="2064"/>
                  <a:ext cx="96" cy="432"/>
                </a:xfrm>
                <a:custGeom>
                  <a:avLst/>
                  <a:gdLst/>
                  <a:ahLst/>
                  <a:cxnLst>
                    <a:cxn ang="0">
                      <a:pos x="104" y="0"/>
                    </a:cxn>
                    <a:cxn ang="0">
                      <a:pos x="8" y="144"/>
                    </a:cxn>
                    <a:cxn ang="0">
                      <a:pos x="104" y="240"/>
                    </a:cxn>
                    <a:cxn ang="0">
                      <a:pos x="8" y="432"/>
                    </a:cxn>
                    <a:cxn ang="0">
                      <a:pos x="56" y="528"/>
                    </a:cxn>
                  </a:cxnLst>
                  <a:rect l="0" t="0" r="r" b="b"/>
                  <a:pathLst>
                    <a:path w="104" h="528">
                      <a:moveTo>
                        <a:pt x="104" y="0"/>
                      </a:moveTo>
                      <a:cubicBezTo>
                        <a:pt x="56" y="52"/>
                        <a:pt x="8" y="104"/>
                        <a:pt x="8" y="144"/>
                      </a:cubicBezTo>
                      <a:cubicBezTo>
                        <a:pt x="8" y="184"/>
                        <a:pt x="104" y="192"/>
                        <a:pt x="104" y="240"/>
                      </a:cubicBezTo>
                      <a:cubicBezTo>
                        <a:pt x="104" y="288"/>
                        <a:pt x="16" y="384"/>
                        <a:pt x="8" y="432"/>
                      </a:cubicBezTo>
                      <a:cubicBezTo>
                        <a:pt x="0" y="480"/>
                        <a:pt x="28" y="504"/>
                        <a:pt x="56" y="528"/>
                      </a:cubicBezTo>
                    </a:path>
                  </a:pathLst>
                </a:custGeom>
                <a:noFill/>
                <a:ln w="19050" cap="flat" cmpd="sng">
                  <a:solidFill>
                    <a:schemeClr val="bg2"/>
                  </a:solidFill>
                  <a:prstDash val="solid"/>
                  <a:round/>
                  <a:headEnd type="none" w="med" len="med"/>
                  <a:tailEnd type="none" w="med" len="med"/>
                </a:ln>
                <a:effectLst/>
              </p:spPr>
              <p:txBody>
                <a:bodyPr wrap="none" anchor="ctr"/>
                <a:lstStyle/>
                <a:p>
                  <a:endParaRPr lang="en-US"/>
                </a:p>
              </p:txBody>
            </p:sp>
          </p:grpSp>
          <p:grpSp>
            <p:nvGrpSpPr>
              <p:cNvPr id="285798" name="Group 102"/>
              <p:cNvGrpSpPr>
                <a:grpSpLocks/>
              </p:cNvGrpSpPr>
              <p:nvPr/>
            </p:nvGrpSpPr>
            <p:grpSpPr bwMode="auto">
              <a:xfrm>
                <a:off x="2082" y="2496"/>
                <a:ext cx="365" cy="257"/>
                <a:chOff x="441" y="2858"/>
                <a:chExt cx="365" cy="257"/>
              </a:xfrm>
            </p:grpSpPr>
            <p:grpSp>
              <p:nvGrpSpPr>
                <p:cNvPr id="285799" name="Group 103"/>
                <p:cNvGrpSpPr>
                  <a:grpSpLocks/>
                </p:cNvGrpSpPr>
                <p:nvPr/>
              </p:nvGrpSpPr>
              <p:grpSpPr bwMode="auto">
                <a:xfrm>
                  <a:off x="669" y="2960"/>
                  <a:ext cx="92" cy="102"/>
                  <a:chOff x="1824" y="3456"/>
                  <a:chExt cx="336" cy="432"/>
                </a:xfrm>
              </p:grpSpPr>
              <p:sp>
                <p:nvSpPr>
                  <p:cNvPr id="285800" name="AutoShape 104"/>
                  <p:cNvSpPr>
                    <a:spLocks noChangeArrowheads="1"/>
                  </p:cNvSpPr>
                  <p:nvPr/>
                </p:nvSpPr>
                <p:spPr bwMode="auto">
                  <a:xfrm>
                    <a:off x="1824" y="3744"/>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801" name="AutoShape 105"/>
                  <p:cNvSpPr>
                    <a:spLocks noChangeArrowheads="1"/>
                  </p:cNvSpPr>
                  <p:nvPr/>
                </p:nvSpPr>
                <p:spPr bwMode="auto">
                  <a:xfrm>
                    <a:off x="1824" y="3648"/>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802" name="AutoShape 106"/>
                  <p:cNvSpPr>
                    <a:spLocks noChangeArrowheads="1"/>
                  </p:cNvSpPr>
                  <p:nvPr/>
                </p:nvSpPr>
                <p:spPr bwMode="auto">
                  <a:xfrm>
                    <a:off x="1824" y="3552"/>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803" name="AutoShape 107"/>
                  <p:cNvSpPr>
                    <a:spLocks noChangeArrowheads="1"/>
                  </p:cNvSpPr>
                  <p:nvPr/>
                </p:nvSpPr>
                <p:spPr bwMode="auto">
                  <a:xfrm>
                    <a:off x="1824" y="3456"/>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grpSp>
            <p:sp>
              <p:nvSpPr>
                <p:cNvPr id="285804" name="Rectangle 108"/>
                <p:cNvSpPr>
                  <a:spLocks noChangeArrowheads="1"/>
                </p:cNvSpPr>
                <p:nvPr/>
              </p:nvSpPr>
              <p:spPr bwMode="auto">
                <a:xfrm>
                  <a:off x="441" y="2858"/>
                  <a:ext cx="178" cy="153"/>
                </a:xfrm>
                <a:prstGeom prst="rect">
                  <a:avLst/>
                </a:prstGeom>
                <a:noFill/>
                <a:ln w="19050">
                  <a:solidFill>
                    <a:schemeClr val="bg2"/>
                  </a:solidFill>
                  <a:miter lim="800000"/>
                  <a:headEnd/>
                  <a:tailEnd/>
                </a:ln>
                <a:effectLst/>
              </p:spPr>
              <p:txBody>
                <a:bodyPr wrap="none" anchor="ctr"/>
                <a:lstStyle/>
                <a:p>
                  <a:endParaRPr lang="en-US"/>
                </a:p>
              </p:txBody>
            </p:sp>
            <p:sp>
              <p:nvSpPr>
                <p:cNvPr id="285805" name="Rectangle 109"/>
                <p:cNvSpPr>
                  <a:spLocks noChangeArrowheads="1"/>
                </p:cNvSpPr>
                <p:nvPr/>
              </p:nvSpPr>
              <p:spPr bwMode="auto">
                <a:xfrm>
                  <a:off x="441" y="3011"/>
                  <a:ext cx="122" cy="31"/>
                </a:xfrm>
                <a:prstGeom prst="rect">
                  <a:avLst/>
                </a:prstGeom>
                <a:noFill/>
                <a:ln w="19050">
                  <a:solidFill>
                    <a:schemeClr val="bg2"/>
                  </a:solidFill>
                  <a:miter lim="800000"/>
                  <a:headEnd/>
                  <a:tailEnd/>
                </a:ln>
                <a:effectLst/>
              </p:spPr>
              <p:txBody>
                <a:bodyPr wrap="none" anchor="ctr"/>
                <a:lstStyle/>
                <a:p>
                  <a:endParaRPr lang="en-US"/>
                </a:p>
              </p:txBody>
            </p:sp>
            <p:sp>
              <p:nvSpPr>
                <p:cNvPr id="285806" name="Line 110"/>
                <p:cNvSpPr>
                  <a:spLocks noChangeShapeType="1"/>
                </p:cNvSpPr>
                <p:nvPr/>
              </p:nvSpPr>
              <p:spPr bwMode="auto">
                <a:xfrm>
                  <a:off x="464" y="3011"/>
                  <a:ext cx="0" cy="31"/>
                </a:xfrm>
                <a:prstGeom prst="line">
                  <a:avLst/>
                </a:prstGeom>
                <a:noFill/>
                <a:ln w="19050">
                  <a:solidFill>
                    <a:schemeClr val="bg2"/>
                  </a:solidFill>
                  <a:round/>
                  <a:headEnd/>
                  <a:tailEnd/>
                </a:ln>
                <a:effectLst/>
              </p:spPr>
              <p:txBody>
                <a:bodyPr wrap="none" anchor="ctr"/>
                <a:lstStyle/>
                <a:p>
                  <a:endParaRPr lang="en-US"/>
                </a:p>
              </p:txBody>
            </p:sp>
            <p:sp>
              <p:nvSpPr>
                <p:cNvPr id="285807" name="Line 111"/>
                <p:cNvSpPr>
                  <a:spLocks noChangeShapeType="1"/>
                </p:cNvSpPr>
                <p:nvPr/>
              </p:nvSpPr>
              <p:spPr bwMode="auto">
                <a:xfrm>
                  <a:off x="488" y="3011"/>
                  <a:ext cx="0" cy="31"/>
                </a:xfrm>
                <a:prstGeom prst="line">
                  <a:avLst/>
                </a:prstGeom>
                <a:noFill/>
                <a:ln w="19050">
                  <a:solidFill>
                    <a:schemeClr val="bg2"/>
                  </a:solidFill>
                  <a:round/>
                  <a:headEnd/>
                  <a:tailEnd/>
                </a:ln>
                <a:effectLst/>
              </p:spPr>
              <p:txBody>
                <a:bodyPr wrap="none" anchor="ctr"/>
                <a:lstStyle/>
                <a:p>
                  <a:endParaRPr lang="en-US"/>
                </a:p>
              </p:txBody>
            </p:sp>
            <p:sp>
              <p:nvSpPr>
                <p:cNvPr id="285808" name="Line 112"/>
                <p:cNvSpPr>
                  <a:spLocks noChangeShapeType="1"/>
                </p:cNvSpPr>
                <p:nvPr/>
              </p:nvSpPr>
              <p:spPr bwMode="auto">
                <a:xfrm>
                  <a:off x="514" y="3011"/>
                  <a:ext cx="0" cy="31"/>
                </a:xfrm>
                <a:prstGeom prst="line">
                  <a:avLst/>
                </a:prstGeom>
                <a:noFill/>
                <a:ln w="19050">
                  <a:solidFill>
                    <a:schemeClr val="bg2"/>
                  </a:solidFill>
                  <a:round/>
                  <a:headEnd/>
                  <a:tailEnd/>
                </a:ln>
                <a:effectLst/>
              </p:spPr>
              <p:txBody>
                <a:bodyPr wrap="none" anchor="ctr"/>
                <a:lstStyle/>
                <a:p>
                  <a:endParaRPr lang="en-US"/>
                </a:p>
              </p:txBody>
            </p:sp>
            <p:sp>
              <p:nvSpPr>
                <p:cNvPr id="285809" name="Line 113"/>
                <p:cNvSpPr>
                  <a:spLocks noChangeShapeType="1"/>
                </p:cNvSpPr>
                <p:nvPr/>
              </p:nvSpPr>
              <p:spPr bwMode="auto">
                <a:xfrm>
                  <a:off x="539" y="3011"/>
                  <a:ext cx="0" cy="31"/>
                </a:xfrm>
                <a:prstGeom prst="line">
                  <a:avLst/>
                </a:prstGeom>
                <a:noFill/>
                <a:ln w="19050">
                  <a:solidFill>
                    <a:schemeClr val="bg2"/>
                  </a:solidFill>
                  <a:round/>
                  <a:headEnd/>
                  <a:tailEnd/>
                </a:ln>
                <a:effectLst/>
              </p:spPr>
              <p:txBody>
                <a:bodyPr wrap="none" anchor="ctr"/>
                <a:lstStyle/>
                <a:p>
                  <a:endParaRPr lang="en-US"/>
                </a:p>
              </p:txBody>
            </p:sp>
            <p:sp>
              <p:nvSpPr>
                <p:cNvPr id="285810" name="Line 114"/>
                <p:cNvSpPr>
                  <a:spLocks noChangeShapeType="1"/>
                </p:cNvSpPr>
                <p:nvPr/>
              </p:nvSpPr>
              <p:spPr bwMode="auto">
                <a:xfrm>
                  <a:off x="619" y="2978"/>
                  <a:ext cx="49" cy="0"/>
                </a:xfrm>
                <a:prstGeom prst="line">
                  <a:avLst/>
                </a:prstGeom>
                <a:noFill/>
                <a:ln w="19050">
                  <a:solidFill>
                    <a:schemeClr val="bg2"/>
                  </a:solidFill>
                  <a:round/>
                  <a:headEnd/>
                  <a:tailEnd/>
                </a:ln>
                <a:effectLst/>
              </p:spPr>
              <p:txBody>
                <a:bodyPr wrap="none" anchor="ctr"/>
                <a:lstStyle/>
                <a:p>
                  <a:endParaRPr lang="en-US"/>
                </a:p>
              </p:txBody>
            </p:sp>
            <p:grpSp>
              <p:nvGrpSpPr>
                <p:cNvPr id="285811" name="Group 115"/>
                <p:cNvGrpSpPr>
                  <a:grpSpLocks/>
                </p:cNvGrpSpPr>
                <p:nvPr/>
              </p:nvGrpSpPr>
              <p:grpSpPr bwMode="auto">
                <a:xfrm>
                  <a:off x="714" y="3012"/>
                  <a:ext cx="92" cy="103"/>
                  <a:chOff x="1824" y="3456"/>
                  <a:chExt cx="336" cy="432"/>
                </a:xfrm>
              </p:grpSpPr>
              <p:sp>
                <p:nvSpPr>
                  <p:cNvPr id="285812" name="AutoShape 116"/>
                  <p:cNvSpPr>
                    <a:spLocks noChangeArrowheads="1"/>
                  </p:cNvSpPr>
                  <p:nvPr/>
                </p:nvSpPr>
                <p:spPr bwMode="auto">
                  <a:xfrm>
                    <a:off x="1824" y="3744"/>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813" name="AutoShape 117"/>
                  <p:cNvSpPr>
                    <a:spLocks noChangeArrowheads="1"/>
                  </p:cNvSpPr>
                  <p:nvPr/>
                </p:nvSpPr>
                <p:spPr bwMode="auto">
                  <a:xfrm>
                    <a:off x="1824" y="3648"/>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814" name="AutoShape 118"/>
                  <p:cNvSpPr>
                    <a:spLocks noChangeArrowheads="1"/>
                  </p:cNvSpPr>
                  <p:nvPr/>
                </p:nvSpPr>
                <p:spPr bwMode="auto">
                  <a:xfrm>
                    <a:off x="1824" y="3552"/>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sp>
                <p:nvSpPr>
                  <p:cNvPr id="285815" name="AutoShape 119"/>
                  <p:cNvSpPr>
                    <a:spLocks noChangeArrowheads="1"/>
                  </p:cNvSpPr>
                  <p:nvPr/>
                </p:nvSpPr>
                <p:spPr bwMode="auto">
                  <a:xfrm>
                    <a:off x="1824" y="3456"/>
                    <a:ext cx="336" cy="144"/>
                  </a:xfrm>
                  <a:prstGeom prst="flowChartMagneticDisk">
                    <a:avLst/>
                  </a:prstGeom>
                  <a:solidFill>
                    <a:schemeClr val="tx1"/>
                  </a:solidFill>
                  <a:ln w="19050">
                    <a:solidFill>
                      <a:schemeClr val="bg2"/>
                    </a:solidFill>
                    <a:round/>
                    <a:headEnd/>
                    <a:tailEnd/>
                  </a:ln>
                  <a:effectLst/>
                </p:spPr>
                <p:txBody>
                  <a:bodyPr wrap="none" anchor="ctr"/>
                  <a:lstStyle/>
                  <a:p>
                    <a:endParaRPr lang="en-US"/>
                  </a:p>
                </p:txBody>
              </p:sp>
            </p:grpSp>
          </p:grpSp>
          <p:sp>
            <p:nvSpPr>
              <p:cNvPr id="285816" name="Text Box 120"/>
              <p:cNvSpPr txBox="1">
                <a:spLocks noChangeArrowheads="1"/>
              </p:cNvSpPr>
              <p:nvPr/>
            </p:nvSpPr>
            <p:spPr bwMode="auto">
              <a:xfrm>
                <a:off x="2919" y="2420"/>
                <a:ext cx="599" cy="366"/>
              </a:xfrm>
              <a:prstGeom prst="rect">
                <a:avLst/>
              </a:prstGeom>
              <a:noFill/>
              <a:ln w="31750" algn="ctr">
                <a:noFill/>
                <a:miter lim="800000"/>
                <a:headEnd type="none" w="sm" len="sm"/>
                <a:tailEnd type="none" w="med" len="lg"/>
              </a:ln>
              <a:effectLst/>
            </p:spPr>
            <p:txBody>
              <a:bodyPr wrap="none">
                <a:spAutoFit/>
              </a:bodyPr>
              <a:lstStyle/>
              <a:p>
                <a:pPr eaLnBrk="0" hangingPunct="0"/>
                <a:r>
                  <a:rPr lang="en-US" sz="1600">
                    <a:solidFill>
                      <a:srgbClr val="081D58"/>
                    </a:solidFill>
                    <a:effectLst/>
                  </a:rPr>
                  <a:t>Shared</a:t>
                </a:r>
                <a:br>
                  <a:rPr lang="en-US" sz="1600">
                    <a:solidFill>
                      <a:srgbClr val="081D58"/>
                    </a:solidFill>
                    <a:effectLst/>
                  </a:rPr>
                </a:br>
                <a:r>
                  <a:rPr lang="en-US" sz="1600">
                    <a:solidFill>
                      <a:srgbClr val="081D58"/>
                    </a:solidFill>
                    <a:effectLst/>
                  </a:rPr>
                  <a:t>Devices</a:t>
                </a:r>
              </a:p>
            </p:txBody>
          </p:sp>
          <p:sp>
            <p:nvSpPr>
              <p:cNvPr id="285817" name="Text Box 121"/>
              <p:cNvSpPr txBox="1">
                <a:spLocks noChangeArrowheads="1"/>
              </p:cNvSpPr>
              <p:nvPr/>
            </p:nvSpPr>
            <p:spPr bwMode="auto">
              <a:xfrm>
                <a:off x="2064" y="1127"/>
                <a:ext cx="518" cy="288"/>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anchor="ctr"/>
              <a:lstStyle/>
              <a:p>
                <a:pPr>
                  <a:lnSpc>
                    <a:spcPct val="90000"/>
                  </a:lnSpc>
                </a:pPr>
                <a:r>
                  <a:rPr lang="en-US" sz="1200">
                    <a:solidFill>
                      <a:srgbClr val="000000"/>
                    </a:solidFill>
                    <a:effectLst/>
                  </a:rPr>
                  <a:t>I/O Services</a:t>
                </a:r>
              </a:p>
            </p:txBody>
          </p:sp>
          <p:sp>
            <p:nvSpPr>
              <p:cNvPr id="285818" name="Rectangle 122"/>
              <p:cNvSpPr>
                <a:spLocks noChangeArrowheads="1"/>
              </p:cNvSpPr>
              <p:nvPr/>
            </p:nvSpPr>
            <p:spPr bwMode="auto">
              <a:xfrm>
                <a:off x="1989" y="2055"/>
                <a:ext cx="1649" cy="239"/>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pPr algn="r"/>
                <a:r>
                  <a:rPr lang="en-US">
                    <a:solidFill>
                      <a:srgbClr val="000000"/>
                    </a:solidFill>
                    <a:effectLst/>
                  </a:rPr>
                  <a:t>Hypervisor</a:t>
                </a:r>
              </a:p>
            </p:txBody>
          </p:sp>
          <p:sp>
            <p:nvSpPr>
              <p:cNvPr id="285819" name="AutoShape 123"/>
              <p:cNvSpPr>
                <a:spLocks noChangeArrowheads="1"/>
              </p:cNvSpPr>
              <p:nvPr/>
            </p:nvSpPr>
            <p:spPr bwMode="auto">
              <a:xfrm>
                <a:off x="2098" y="1893"/>
                <a:ext cx="169" cy="555"/>
              </a:xfrm>
              <a:prstGeom prst="upDownArrow">
                <a:avLst>
                  <a:gd name="adj1" fmla="val 50000"/>
                  <a:gd name="adj2" fmla="val 65680"/>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85820" name="Text Box 124"/>
              <p:cNvSpPr txBox="1">
                <a:spLocks noChangeArrowheads="1"/>
              </p:cNvSpPr>
              <p:nvPr/>
            </p:nvSpPr>
            <p:spPr bwMode="auto">
              <a:xfrm>
                <a:off x="2065" y="1512"/>
                <a:ext cx="518" cy="288"/>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anchor="ctr"/>
              <a:lstStyle/>
              <a:p>
                <a:pPr>
                  <a:lnSpc>
                    <a:spcPct val="90000"/>
                  </a:lnSpc>
                </a:pPr>
                <a:r>
                  <a:rPr lang="en-US" sz="1200">
                    <a:solidFill>
                      <a:srgbClr val="000000"/>
                    </a:solidFill>
                    <a:effectLst/>
                  </a:rPr>
                  <a:t>Device Drivers</a:t>
                </a:r>
              </a:p>
            </p:txBody>
          </p:sp>
          <p:sp>
            <p:nvSpPr>
              <p:cNvPr id="285821" name="Text Box 125"/>
              <p:cNvSpPr txBox="1">
                <a:spLocks noChangeArrowheads="1"/>
              </p:cNvSpPr>
              <p:nvPr/>
            </p:nvSpPr>
            <p:spPr bwMode="auto">
              <a:xfrm>
                <a:off x="2007" y="871"/>
                <a:ext cx="775" cy="192"/>
              </a:xfrm>
              <a:prstGeom prst="rect">
                <a:avLst/>
              </a:prstGeom>
              <a:noFill/>
              <a:ln w="31750" algn="ctr">
                <a:noFill/>
                <a:miter lim="800000"/>
                <a:headEnd type="none" w="sm" len="sm"/>
                <a:tailEnd type="none" w="med" len="lg"/>
              </a:ln>
              <a:effectLst/>
            </p:spPr>
            <p:txBody>
              <a:bodyPr wrap="none">
                <a:spAutoFit/>
              </a:bodyPr>
              <a:lstStyle/>
              <a:p>
                <a:pPr eaLnBrk="0" hangingPunct="0"/>
                <a:r>
                  <a:rPr lang="en-US" sz="1400">
                    <a:effectLst/>
                  </a:rPr>
                  <a:t>Service VMs</a:t>
                </a:r>
              </a:p>
            </p:txBody>
          </p:sp>
          <p:sp>
            <p:nvSpPr>
              <p:cNvPr id="285822" name="Rectangle 126"/>
              <p:cNvSpPr>
                <a:spLocks noChangeArrowheads="1"/>
              </p:cNvSpPr>
              <p:nvPr/>
            </p:nvSpPr>
            <p:spPr bwMode="auto">
              <a:xfrm>
                <a:off x="3035" y="1061"/>
                <a:ext cx="604" cy="720"/>
              </a:xfrm>
              <a:prstGeom prst="rect">
                <a:avLst/>
              </a:prstGeom>
              <a:solidFill>
                <a:srgbClr val="C0C0C0"/>
              </a:solidFill>
              <a:ln w="12700">
                <a:noFill/>
                <a:miter lim="800000"/>
                <a:headEnd/>
                <a:tailEnd/>
              </a:ln>
              <a:effectLst/>
            </p:spPr>
            <p:txBody>
              <a:bodyPr wrap="none"/>
              <a:lstStyle/>
              <a:p>
                <a:pPr algn="l"/>
                <a:r>
                  <a:rPr lang="en-US" sz="1400">
                    <a:solidFill>
                      <a:schemeClr val="bg1"/>
                    </a:solidFill>
                    <a:effectLst/>
                  </a:rPr>
                  <a:t>VM</a:t>
                </a:r>
                <a:r>
                  <a:rPr lang="en-US" sz="1400" baseline="-25000">
                    <a:solidFill>
                      <a:schemeClr val="bg1"/>
                    </a:solidFill>
                    <a:effectLst/>
                  </a:rPr>
                  <a:t>n</a:t>
                </a:r>
              </a:p>
            </p:txBody>
          </p:sp>
          <p:sp>
            <p:nvSpPr>
              <p:cNvPr id="285823" name="Rectangle 127"/>
              <p:cNvSpPr>
                <a:spLocks noChangeArrowheads="1"/>
              </p:cNvSpPr>
              <p:nvPr/>
            </p:nvSpPr>
            <p:spPr bwMode="auto">
              <a:xfrm>
                <a:off x="2895" y="1263"/>
                <a:ext cx="610" cy="720"/>
              </a:xfrm>
              <a:prstGeom prst="rect">
                <a:avLst/>
              </a:prstGeom>
              <a:solidFill>
                <a:srgbClr val="C0C0C0"/>
              </a:solidFill>
              <a:ln w="12700">
                <a:solidFill>
                  <a:schemeClr val="tx1"/>
                </a:solidFill>
                <a:miter lim="800000"/>
                <a:headEnd/>
                <a:tailEnd/>
              </a:ln>
              <a:effectLst/>
            </p:spPr>
            <p:txBody>
              <a:bodyPr wrap="none"/>
              <a:lstStyle/>
              <a:p>
                <a:pPr algn="l"/>
                <a:r>
                  <a:rPr lang="en-US" sz="1400">
                    <a:solidFill>
                      <a:schemeClr val="bg1"/>
                    </a:solidFill>
                    <a:effectLst/>
                  </a:rPr>
                  <a:t>VM</a:t>
                </a:r>
                <a:r>
                  <a:rPr lang="en-US" sz="1400" baseline="-25000">
                    <a:solidFill>
                      <a:schemeClr val="bg1"/>
                    </a:solidFill>
                    <a:effectLst/>
                  </a:rPr>
                  <a:t>0</a:t>
                </a:r>
              </a:p>
            </p:txBody>
          </p:sp>
          <p:sp>
            <p:nvSpPr>
              <p:cNvPr id="285824" name="Rectangle 128"/>
              <p:cNvSpPr>
                <a:spLocks noChangeArrowheads="1"/>
              </p:cNvSpPr>
              <p:nvPr/>
            </p:nvSpPr>
            <p:spPr bwMode="auto">
              <a:xfrm>
                <a:off x="2956" y="1536"/>
                <a:ext cx="480" cy="351"/>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200">
                    <a:solidFill>
                      <a:srgbClr val="000000"/>
                    </a:solidFill>
                    <a:effectLst/>
                  </a:rPr>
                  <a:t>Guest OS</a:t>
                </a:r>
              </a:p>
              <a:p>
                <a:r>
                  <a:rPr lang="en-US" sz="1200">
                    <a:solidFill>
                      <a:srgbClr val="000000"/>
                    </a:solidFill>
                    <a:effectLst/>
                  </a:rPr>
                  <a:t>and Apps</a:t>
                </a:r>
              </a:p>
            </p:txBody>
          </p:sp>
          <p:sp>
            <p:nvSpPr>
              <p:cNvPr id="285825" name="AutoShape 129"/>
              <p:cNvSpPr>
                <a:spLocks noChangeArrowheads="1"/>
              </p:cNvSpPr>
              <p:nvPr/>
            </p:nvSpPr>
            <p:spPr bwMode="auto">
              <a:xfrm rot="-823814">
                <a:off x="2493" y="1901"/>
                <a:ext cx="169" cy="555"/>
              </a:xfrm>
              <a:prstGeom prst="upDownArrow">
                <a:avLst>
                  <a:gd name="adj1" fmla="val 50000"/>
                  <a:gd name="adj2" fmla="val 65680"/>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285826" name="AutoShape 130"/>
              <p:cNvSpPr>
                <a:spLocks noChangeArrowheads="1"/>
              </p:cNvSpPr>
              <p:nvPr/>
            </p:nvSpPr>
            <p:spPr bwMode="auto">
              <a:xfrm rot="26765365">
                <a:off x="2775" y="1708"/>
                <a:ext cx="283" cy="525"/>
              </a:xfrm>
              <a:prstGeom prst="curvedLeftArrow">
                <a:avLst>
                  <a:gd name="adj1" fmla="val 28299"/>
                  <a:gd name="adj2" fmla="val 66999"/>
                  <a:gd name="adj3" fmla="val 33921"/>
                </a:avLst>
              </a:prstGeom>
              <a:gradFill rotWithShape="1">
                <a:gsLst>
                  <a:gs pos="0">
                    <a:srgbClr val="F67E3C"/>
                  </a:gs>
                  <a:gs pos="50000">
                    <a:srgbClr val="F67E3C">
                      <a:gamma/>
                      <a:tint val="53725"/>
                      <a:invGamma/>
                    </a:srgbClr>
                  </a:gs>
                  <a:gs pos="100000">
                    <a:srgbClr val="F67E3C"/>
                  </a:gs>
                </a:gsLst>
                <a:lin ang="2700000" scaled="1"/>
              </a:gradFill>
              <a:ln w="3175">
                <a:solidFill>
                  <a:srgbClr val="FFFFFF"/>
                </a:solidFill>
                <a:miter lim="800000"/>
                <a:headEnd/>
                <a:tailEnd/>
              </a:ln>
              <a:effectLst/>
            </p:spPr>
            <p:txBody>
              <a:bodyPr rot="10800000" vert="eaVert" wrap="none" anchor="ctr"/>
              <a:lstStyle/>
              <a:p>
                <a:endParaRPr lang="en-US" sz="1600">
                  <a:solidFill>
                    <a:srgbClr val="000000"/>
                  </a:solidFill>
                  <a:effectLst/>
                </a:endParaRPr>
              </a:p>
            </p:txBody>
          </p:sp>
          <p:sp>
            <p:nvSpPr>
              <p:cNvPr id="285827" name="Text Box 131"/>
              <p:cNvSpPr txBox="1">
                <a:spLocks noChangeArrowheads="1"/>
              </p:cNvSpPr>
              <p:nvPr/>
            </p:nvSpPr>
            <p:spPr bwMode="auto">
              <a:xfrm>
                <a:off x="3021" y="864"/>
                <a:ext cx="693" cy="192"/>
              </a:xfrm>
              <a:prstGeom prst="rect">
                <a:avLst/>
              </a:prstGeom>
              <a:noFill/>
              <a:ln w="31750" algn="ctr">
                <a:noFill/>
                <a:miter lim="800000"/>
                <a:headEnd type="none" w="sm" len="sm"/>
                <a:tailEnd type="none" w="med" len="lg"/>
              </a:ln>
              <a:effectLst/>
            </p:spPr>
            <p:txBody>
              <a:bodyPr wrap="none">
                <a:spAutoFit/>
              </a:bodyPr>
              <a:lstStyle/>
              <a:p>
                <a:pPr eaLnBrk="0" hangingPunct="0"/>
                <a:r>
                  <a:rPr lang="en-US" sz="1400">
                    <a:effectLst/>
                  </a:rPr>
                  <a:t>Guest VMs</a:t>
                </a:r>
              </a:p>
            </p:txBody>
          </p:sp>
          <p:sp>
            <p:nvSpPr>
              <p:cNvPr id="285828" name="Text Box 132"/>
              <p:cNvSpPr txBox="1">
                <a:spLocks noChangeArrowheads="1"/>
              </p:cNvSpPr>
              <p:nvPr/>
            </p:nvSpPr>
            <p:spPr bwMode="auto">
              <a:xfrm>
                <a:off x="2077" y="611"/>
                <a:ext cx="1475" cy="250"/>
              </a:xfrm>
              <a:prstGeom prst="rect">
                <a:avLst/>
              </a:prstGeom>
              <a:noFill/>
              <a:ln w="12700" algn="ctr">
                <a:noFill/>
                <a:miter lim="800000"/>
                <a:headEnd type="none" w="sm" len="sm"/>
                <a:tailEnd type="none" w="sm" len="sm"/>
              </a:ln>
              <a:effectLst/>
            </p:spPr>
            <p:txBody>
              <a:bodyPr wrap="none">
                <a:spAutoFit/>
              </a:bodyPr>
              <a:lstStyle/>
              <a:p>
                <a:pPr algn="l"/>
                <a:r>
                  <a:rPr lang="en-US" sz="2000">
                    <a:solidFill>
                      <a:schemeClr val="tx2"/>
                    </a:solidFill>
                    <a:effectLst>
                      <a:outerShdw blurRad="38100" dist="38100" dir="2700000" algn="tl">
                        <a:srgbClr val="000000"/>
                      </a:outerShdw>
                    </a:effectLst>
                    <a:cs typeface="Arial" charset="0"/>
                  </a:rPr>
                  <a:t>Service VM Model</a:t>
                </a:r>
              </a:p>
            </p:txBody>
          </p:sp>
        </p:gr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85829"/>
                                        </p:tgtEl>
                                        <p:attrNameLst>
                                          <p:attrName>style.visibility</p:attrName>
                                        </p:attrNameLst>
                                      </p:cBhvr>
                                      <p:to>
                                        <p:strVal val="visible"/>
                                      </p:to>
                                    </p:set>
                                    <p:animEffect transition="in" filter="blinds(horizontal)">
                                      <p:cBhvr>
                                        <p:cTn id="7" dur="500"/>
                                        <p:tgtEl>
                                          <p:spTgt spid="28582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85830"/>
                                        </p:tgtEl>
                                        <p:attrNameLst>
                                          <p:attrName>style.visibility</p:attrName>
                                        </p:attrNameLst>
                                      </p:cBhvr>
                                      <p:to>
                                        <p:strVal val="visible"/>
                                      </p:to>
                                    </p:set>
                                    <p:animEffect transition="in" filter="blinds(horizontal)">
                                      <p:cBhvr>
                                        <p:cTn id="12" dur="500"/>
                                        <p:tgtEl>
                                          <p:spTgt spid="285830"/>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857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782"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a:xfrm>
            <a:off x="366713" y="228600"/>
            <a:ext cx="8410575" cy="750888"/>
          </a:xfrm>
        </p:spPr>
        <p:txBody>
          <a:bodyPr/>
          <a:lstStyle/>
          <a:p>
            <a:r>
              <a:rPr lang="en-US"/>
              <a:t>VT-d Overview</a:t>
            </a:r>
          </a:p>
        </p:txBody>
      </p:sp>
      <p:sp>
        <p:nvSpPr>
          <p:cNvPr id="287747" name="Rectangle 3"/>
          <p:cNvSpPr>
            <a:spLocks noGrp="1" noChangeArrowheads="1"/>
          </p:cNvSpPr>
          <p:nvPr>
            <p:ph type="body" idx="1"/>
          </p:nvPr>
        </p:nvSpPr>
        <p:spPr>
          <a:xfrm>
            <a:off x="368300" y="1233488"/>
            <a:ext cx="8407400" cy="1520825"/>
          </a:xfrm>
        </p:spPr>
        <p:txBody>
          <a:bodyPr/>
          <a:lstStyle/>
          <a:p>
            <a:pPr marL="396875" indent="-396875"/>
            <a:r>
              <a:rPr lang="en-US" sz="2400"/>
              <a:t>VT-d is platform infrastructure for I/O virtualization</a:t>
            </a:r>
          </a:p>
          <a:p>
            <a:pPr marL="793750" lvl="1" indent="-395288"/>
            <a:r>
              <a:rPr lang="en-US" sz="2000"/>
              <a:t>Defines architecture for DMA remapping</a:t>
            </a:r>
          </a:p>
          <a:p>
            <a:pPr marL="793750" lvl="1" indent="-395288"/>
            <a:r>
              <a:rPr lang="en-US" sz="2000"/>
              <a:t>Implemented as part of platform core logic</a:t>
            </a:r>
          </a:p>
          <a:p>
            <a:pPr marL="793750" lvl="1" indent="-395288"/>
            <a:r>
              <a:rPr lang="en-US" sz="2000"/>
              <a:t>Will be supported broadly in Intel server and client chipsets</a:t>
            </a:r>
          </a:p>
        </p:txBody>
      </p:sp>
      <p:grpSp>
        <p:nvGrpSpPr>
          <p:cNvPr id="287748" name="Group 4"/>
          <p:cNvGrpSpPr>
            <a:grpSpLocks/>
          </p:cNvGrpSpPr>
          <p:nvPr/>
        </p:nvGrpSpPr>
        <p:grpSpPr bwMode="auto">
          <a:xfrm>
            <a:off x="2286000" y="3048000"/>
            <a:ext cx="4953000" cy="3352800"/>
            <a:chOff x="1536" y="1872"/>
            <a:chExt cx="3120" cy="2112"/>
          </a:xfrm>
        </p:grpSpPr>
        <p:sp>
          <p:nvSpPr>
            <p:cNvPr id="287749" name="Rectangle 5"/>
            <p:cNvSpPr>
              <a:spLocks noChangeArrowheads="1"/>
            </p:cNvSpPr>
            <p:nvPr/>
          </p:nvSpPr>
          <p:spPr bwMode="auto">
            <a:xfrm>
              <a:off x="1824" y="1872"/>
              <a:ext cx="624" cy="288"/>
            </a:xfrm>
            <a:prstGeom prst="rect">
              <a:avLst/>
            </a:prstGeom>
            <a:noFill/>
            <a:ln w="28575" algn="ctr">
              <a:solidFill>
                <a:schemeClr val="tx1"/>
              </a:solidFill>
              <a:miter lim="800000"/>
              <a:headEnd/>
              <a:tailEnd/>
            </a:ln>
            <a:effectLst/>
          </p:spPr>
          <p:txBody>
            <a:bodyPr wrap="none" anchor="ctr"/>
            <a:lstStyle/>
            <a:p>
              <a:r>
                <a:rPr lang="en-US" b="0">
                  <a:effectLst/>
                </a:rPr>
                <a:t>CPU</a:t>
              </a:r>
            </a:p>
          </p:txBody>
        </p:sp>
        <p:sp>
          <p:nvSpPr>
            <p:cNvPr id="287750" name="Rectangle 6"/>
            <p:cNvSpPr>
              <a:spLocks noChangeArrowheads="1"/>
            </p:cNvSpPr>
            <p:nvPr/>
          </p:nvSpPr>
          <p:spPr bwMode="auto">
            <a:xfrm>
              <a:off x="2496" y="1872"/>
              <a:ext cx="624" cy="288"/>
            </a:xfrm>
            <a:prstGeom prst="rect">
              <a:avLst/>
            </a:prstGeom>
            <a:noFill/>
            <a:ln w="28575" algn="ctr">
              <a:solidFill>
                <a:schemeClr val="tx1"/>
              </a:solidFill>
              <a:miter lim="800000"/>
              <a:headEnd/>
              <a:tailEnd/>
            </a:ln>
            <a:effectLst/>
          </p:spPr>
          <p:txBody>
            <a:bodyPr wrap="none" anchor="ctr"/>
            <a:lstStyle/>
            <a:p>
              <a:r>
                <a:rPr lang="en-US" b="0">
                  <a:effectLst/>
                </a:rPr>
                <a:t>CPU</a:t>
              </a:r>
            </a:p>
          </p:txBody>
        </p:sp>
        <p:sp>
          <p:nvSpPr>
            <p:cNvPr id="287751" name="Rectangle 7"/>
            <p:cNvSpPr>
              <a:spLocks noChangeArrowheads="1"/>
            </p:cNvSpPr>
            <p:nvPr/>
          </p:nvSpPr>
          <p:spPr bwMode="auto">
            <a:xfrm>
              <a:off x="1536" y="2544"/>
              <a:ext cx="1872" cy="720"/>
            </a:xfrm>
            <a:prstGeom prst="rect">
              <a:avLst/>
            </a:prstGeom>
            <a:noFill/>
            <a:ln w="28575">
              <a:solidFill>
                <a:schemeClr val="tx1"/>
              </a:solidFill>
              <a:miter lim="800000"/>
              <a:headEnd/>
              <a:tailEnd/>
            </a:ln>
            <a:effectLst/>
          </p:spPr>
          <p:txBody>
            <a:bodyPr wrap="none" anchor="ctr"/>
            <a:lstStyle/>
            <a:p>
              <a:endParaRPr lang="en-US"/>
            </a:p>
          </p:txBody>
        </p:sp>
        <p:sp>
          <p:nvSpPr>
            <p:cNvPr id="287752" name="AutoShape 8"/>
            <p:cNvSpPr>
              <a:spLocks noChangeArrowheads="1"/>
            </p:cNvSpPr>
            <p:nvPr/>
          </p:nvSpPr>
          <p:spPr bwMode="auto">
            <a:xfrm>
              <a:off x="2352" y="2160"/>
              <a:ext cx="240" cy="384"/>
            </a:xfrm>
            <a:prstGeom prst="upDownArrow">
              <a:avLst>
                <a:gd name="adj1" fmla="val 50000"/>
                <a:gd name="adj2" fmla="val 32000"/>
              </a:avLst>
            </a:prstGeom>
            <a:noFill/>
            <a:ln w="9525">
              <a:solidFill>
                <a:schemeClr val="tx1"/>
              </a:solidFill>
              <a:miter lim="800000"/>
              <a:headEnd/>
              <a:tailEnd/>
            </a:ln>
            <a:effectLst/>
          </p:spPr>
          <p:txBody>
            <a:bodyPr wrap="none" anchor="ctr"/>
            <a:lstStyle/>
            <a:p>
              <a:endParaRPr lang="en-US"/>
            </a:p>
          </p:txBody>
        </p:sp>
        <p:sp>
          <p:nvSpPr>
            <p:cNvPr id="287753" name="AutoShape 9"/>
            <p:cNvSpPr>
              <a:spLocks noChangeArrowheads="1"/>
            </p:cNvSpPr>
            <p:nvPr/>
          </p:nvSpPr>
          <p:spPr bwMode="auto">
            <a:xfrm>
              <a:off x="2352" y="3264"/>
              <a:ext cx="96" cy="288"/>
            </a:xfrm>
            <a:prstGeom prst="upDownArrow">
              <a:avLst>
                <a:gd name="adj1" fmla="val 50000"/>
                <a:gd name="adj2" fmla="val 60000"/>
              </a:avLst>
            </a:prstGeom>
            <a:noFill/>
            <a:ln w="9525">
              <a:solidFill>
                <a:schemeClr val="tx1"/>
              </a:solidFill>
              <a:miter lim="800000"/>
              <a:headEnd/>
              <a:tailEnd/>
            </a:ln>
            <a:effectLst/>
          </p:spPr>
          <p:txBody>
            <a:bodyPr wrap="none" anchor="ctr"/>
            <a:lstStyle/>
            <a:p>
              <a:endParaRPr lang="en-US"/>
            </a:p>
          </p:txBody>
        </p:sp>
        <p:sp>
          <p:nvSpPr>
            <p:cNvPr id="287754" name="AutoShape 10"/>
            <p:cNvSpPr>
              <a:spLocks noChangeArrowheads="1"/>
            </p:cNvSpPr>
            <p:nvPr/>
          </p:nvSpPr>
          <p:spPr bwMode="auto">
            <a:xfrm>
              <a:off x="2640" y="3264"/>
              <a:ext cx="96" cy="288"/>
            </a:xfrm>
            <a:prstGeom prst="upDownArrow">
              <a:avLst>
                <a:gd name="adj1" fmla="val 50000"/>
                <a:gd name="adj2" fmla="val 60000"/>
              </a:avLst>
            </a:prstGeom>
            <a:noFill/>
            <a:ln w="9525">
              <a:solidFill>
                <a:schemeClr val="tx1"/>
              </a:solidFill>
              <a:miter lim="800000"/>
              <a:headEnd/>
              <a:tailEnd/>
            </a:ln>
            <a:effectLst/>
          </p:spPr>
          <p:txBody>
            <a:bodyPr wrap="none" anchor="ctr"/>
            <a:lstStyle/>
            <a:p>
              <a:endParaRPr lang="en-US"/>
            </a:p>
          </p:txBody>
        </p:sp>
        <p:sp>
          <p:nvSpPr>
            <p:cNvPr id="287755" name="AutoShape 11"/>
            <p:cNvSpPr>
              <a:spLocks noChangeArrowheads="1"/>
            </p:cNvSpPr>
            <p:nvPr/>
          </p:nvSpPr>
          <p:spPr bwMode="auto">
            <a:xfrm>
              <a:off x="3408" y="2736"/>
              <a:ext cx="336" cy="192"/>
            </a:xfrm>
            <a:prstGeom prst="leftRightArrow">
              <a:avLst>
                <a:gd name="adj1" fmla="val 50000"/>
                <a:gd name="adj2" fmla="val 35000"/>
              </a:avLst>
            </a:prstGeom>
            <a:noFill/>
            <a:ln w="9525">
              <a:solidFill>
                <a:schemeClr val="tx1"/>
              </a:solidFill>
              <a:miter lim="800000"/>
              <a:headEnd/>
              <a:tailEnd/>
            </a:ln>
            <a:effectLst/>
          </p:spPr>
          <p:txBody>
            <a:bodyPr wrap="none" anchor="ctr"/>
            <a:lstStyle/>
            <a:p>
              <a:endParaRPr lang="en-US"/>
            </a:p>
          </p:txBody>
        </p:sp>
        <p:sp>
          <p:nvSpPr>
            <p:cNvPr id="287756" name="Rectangle 12"/>
            <p:cNvSpPr>
              <a:spLocks noChangeArrowheads="1"/>
            </p:cNvSpPr>
            <p:nvPr/>
          </p:nvSpPr>
          <p:spPr bwMode="auto">
            <a:xfrm>
              <a:off x="3744" y="2688"/>
              <a:ext cx="480" cy="288"/>
            </a:xfrm>
            <a:prstGeom prst="rect">
              <a:avLst/>
            </a:prstGeom>
            <a:noFill/>
            <a:ln w="28575">
              <a:solidFill>
                <a:schemeClr val="tx1"/>
              </a:solidFill>
              <a:miter lim="800000"/>
              <a:headEnd/>
              <a:tailEnd/>
            </a:ln>
            <a:effectLst/>
          </p:spPr>
          <p:txBody>
            <a:bodyPr wrap="none" anchor="ctr"/>
            <a:lstStyle/>
            <a:p>
              <a:r>
                <a:rPr lang="en-US" b="0">
                  <a:effectLst/>
                </a:rPr>
                <a:t>DRAM</a:t>
              </a:r>
            </a:p>
          </p:txBody>
        </p:sp>
        <p:sp>
          <p:nvSpPr>
            <p:cNvPr id="287757" name="AutoShape 13"/>
            <p:cNvSpPr>
              <a:spLocks noChangeArrowheads="1"/>
            </p:cNvSpPr>
            <p:nvPr/>
          </p:nvSpPr>
          <p:spPr bwMode="auto">
            <a:xfrm>
              <a:off x="2784" y="3264"/>
              <a:ext cx="96" cy="288"/>
            </a:xfrm>
            <a:prstGeom prst="upDownArrow">
              <a:avLst>
                <a:gd name="adj1" fmla="val 50000"/>
                <a:gd name="adj2" fmla="val 60000"/>
              </a:avLst>
            </a:prstGeom>
            <a:noFill/>
            <a:ln w="9525">
              <a:solidFill>
                <a:schemeClr val="tx1"/>
              </a:solidFill>
              <a:miter lim="800000"/>
              <a:headEnd/>
              <a:tailEnd/>
            </a:ln>
            <a:effectLst/>
          </p:spPr>
          <p:txBody>
            <a:bodyPr wrap="none" anchor="ctr"/>
            <a:lstStyle/>
            <a:p>
              <a:endParaRPr lang="en-US"/>
            </a:p>
          </p:txBody>
        </p:sp>
        <p:sp>
          <p:nvSpPr>
            <p:cNvPr id="287758" name="AutoShape 14"/>
            <p:cNvSpPr>
              <a:spLocks noChangeArrowheads="1"/>
            </p:cNvSpPr>
            <p:nvPr/>
          </p:nvSpPr>
          <p:spPr bwMode="auto">
            <a:xfrm>
              <a:off x="2208" y="3264"/>
              <a:ext cx="96" cy="288"/>
            </a:xfrm>
            <a:prstGeom prst="upDownArrow">
              <a:avLst>
                <a:gd name="adj1" fmla="val 50000"/>
                <a:gd name="adj2" fmla="val 60000"/>
              </a:avLst>
            </a:prstGeom>
            <a:noFill/>
            <a:ln w="9525">
              <a:solidFill>
                <a:schemeClr val="tx1"/>
              </a:solidFill>
              <a:miter lim="800000"/>
              <a:headEnd/>
              <a:tailEnd/>
            </a:ln>
            <a:effectLst/>
          </p:spPr>
          <p:txBody>
            <a:bodyPr wrap="none" anchor="ctr"/>
            <a:lstStyle/>
            <a:p>
              <a:endParaRPr lang="en-US"/>
            </a:p>
          </p:txBody>
        </p:sp>
        <p:sp>
          <p:nvSpPr>
            <p:cNvPr id="287759" name="Rectangle 15"/>
            <p:cNvSpPr>
              <a:spLocks noChangeArrowheads="1"/>
            </p:cNvSpPr>
            <p:nvPr/>
          </p:nvSpPr>
          <p:spPr bwMode="auto">
            <a:xfrm>
              <a:off x="3059" y="3648"/>
              <a:ext cx="480" cy="336"/>
            </a:xfrm>
            <a:prstGeom prst="rect">
              <a:avLst/>
            </a:prstGeom>
            <a:noFill/>
            <a:ln w="28575">
              <a:solidFill>
                <a:schemeClr val="tx1"/>
              </a:solidFill>
              <a:miter lim="800000"/>
              <a:headEnd/>
              <a:tailEnd/>
            </a:ln>
            <a:effectLst/>
          </p:spPr>
          <p:txBody>
            <a:bodyPr wrap="none" anchor="ctr"/>
            <a:lstStyle/>
            <a:p>
              <a:endParaRPr lang="en-US"/>
            </a:p>
          </p:txBody>
        </p:sp>
        <p:sp>
          <p:nvSpPr>
            <p:cNvPr id="287760" name="Text Box 16"/>
            <p:cNvSpPr txBox="1">
              <a:spLocks noChangeArrowheads="1"/>
            </p:cNvSpPr>
            <p:nvPr/>
          </p:nvSpPr>
          <p:spPr bwMode="auto">
            <a:xfrm>
              <a:off x="3059" y="3635"/>
              <a:ext cx="470" cy="326"/>
            </a:xfrm>
            <a:prstGeom prst="rect">
              <a:avLst/>
            </a:prstGeom>
            <a:noFill/>
            <a:ln w="9525" algn="ctr">
              <a:noFill/>
              <a:miter lim="800000"/>
              <a:headEnd/>
              <a:tailEnd/>
            </a:ln>
            <a:effectLst/>
          </p:spPr>
          <p:txBody>
            <a:bodyPr wrap="none">
              <a:spAutoFit/>
            </a:bodyPr>
            <a:lstStyle/>
            <a:p>
              <a:pPr algn="l"/>
              <a:r>
                <a:rPr lang="en-US" sz="1400">
                  <a:effectLst/>
                </a:rPr>
                <a:t>South </a:t>
              </a:r>
            </a:p>
            <a:p>
              <a:pPr algn="l"/>
              <a:r>
                <a:rPr lang="en-US" sz="1400">
                  <a:effectLst/>
                </a:rPr>
                <a:t>Bridge</a:t>
              </a:r>
            </a:p>
          </p:txBody>
        </p:sp>
        <p:sp>
          <p:nvSpPr>
            <p:cNvPr id="287761" name="Text Box 17"/>
            <p:cNvSpPr txBox="1">
              <a:spLocks noChangeArrowheads="1"/>
            </p:cNvSpPr>
            <p:nvPr/>
          </p:nvSpPr>
          <p:spPr bwMode="auto">
            <a:xfrm>
              <a:off x="2492" y="2227"/>
              <a:ext cx="628" cy="173"/>
            </a:xfrm>
            <a:prstGeom prst="rect">
              <a:avLst/>
            </a:prstGeom>
            <a:noFill/>
            <a:ln w="9525">
              <a:noFill/>
              <a:miter lim="800000"/>
              <a:headEnd/>
              <a:tailEnd/>
            </a:ln>
            <a:effectLst/>
          </p:spPr>
          <p:txBody>
            <a:bodyPr wrap="none">
              <a:spAutoFit/>
            </a:bodyPr>
            <a:lstStyle/>
            <a:p>
              <a:pPr algn="l"/>
              <a:r>
                <a:rPr lang="en-US" sz="1200" b="0">
                  <a:effectLst/>
                </a:rPr>
                <a:t>System Bus</a:t>
              </a:r>
            </a:p>
          </p:txBody>
        </p:sp>
        <p:sp>
          <p:nvSpPr>
            <p:cNvPr id="287762" name="Text Box 18"/>
            <p:cNvSpPr txBox="1">
              <a:spLocks noChangeArrowheads="1"/>
            </p:cNvSpPr>
            <p:nvPr/>
          </p:nvSpPr>
          <p:spPr bwMode="auto">
            <a:xfrm>
              <a:off x="2231" y="3552"/>
              <a:ext cx="649" cy="173"/>
            </a:xfrm>
            <a:prstGeom prst="rect">
              <a:avLst/>
            </a:prstGeom>
            <a:noFill/>
            <a:ln w="9525">
              <a:noFill/>
              <a:miter lim="800000"/>
              <a:headEnd/>
              <a:tailEnd/>
            </a:ln>
            <a:effectLst/>
          </p:spPr>
          <p:txBody>
            <a:bodyPr wrap="none">
              <a:spAutoFit/>
            </a:bodyPr>
            <a:lstStyle/>
            <a:p>
              <a:pPr algn="l"/>
              <a:r>
                <a:rPr lang="en-US" sz="1200" b="0">
                  <a:effectLst/>
                </a:rPr>
                <a:t>PCI Express</a:t>
              </a:r>
            </a:p>
          </p:txBody>
        </p:sp>
        <p:sp>
          <p:nvSpPr>
            <p:cNvPr id="287763" name="Text Box 19"/>
            <p:cNvSpPr txBox="1">
              <a:spLocks noChangeArrowheads="1"/>
            </p:cNvSpPr>
            <p:nvPr/>
          </p:nvSpPr>
          <p:spPr bwMode="auto">
            <a:xfrm>
              <a:off x="3731" y="3696"/>
              <a:ext cx="925" cy="288"/>
            </a:xfrm>
            <a:prstGeom prst="rect">
              <a:avLst/>
            </a:prstGeom>
            <a:noFill/>
            <a:ln w="9525">
              <a:noFill/>
              <a:miter lim="800000"/>
              <a:headEnd/>
              <a:tailEnd/>
            </a:ln>
            <a:effectLst/>
          </p:spPr>
          <p:txBody>
            <a:bodyPr wrap="none">
              <a:spAutoFit/>
            </a:bodyPr>
            <a:lstStyle/>
            <a:p>
              <a:pPr algn="l"/>
              <a:r>
                <a:rPr lang="en-US" sz="1200" b="0">
                  <a:effectLst/>
                </a:rPr>
                <a:t>PCI, LPC, </a:t>
              </a:r>
            </a:p>
            <a:p>
              <a:pPr algn="l"/>
              <a:r>
                <a:rPr lang="en-US" sz="1200" b="0">
                  <a:effectLst/>
                </a:rPr>
                <a:t>Legacy devices, …</a:t>
              </a:r>
            </a:p>
          </p:txBody>
        </p:sp>
        <p:sp>
          <p:nvSpPr>
            <p:cNvPr id="287764" name="Text Box 20"/>
            <p:cNvSpPr txBox="1">
              <a:spLocks noChangeArrowheads="1"/>
            </p:cNvSpPr>
            <p:nvPr/>
          </p:nvSpPr>
          <p:spPr bwMode="auto">
            <a:xfrm>
              <a:off x="1536" y="3008"/>
              <a:ext cx="528" cy="256"/>
            </a:xfrm>
            <a:prstGeom prst="rect">
              <a:avLst/>
            </a:prstGeom>
            <a:noFill/>
            <a:ln w="9525">
              <a:solidFill>
                <a:schemeClr val="tx1"/>
              </a:solidFill>
              <a:miter lim="800000"/>
              <a:headEnd/>
              <a:tailEnd/>
            </a:ln>
            <a:effectLst/>
          </p:spPr>
          <p:txBody>
            <a:bodyPr>
              <a:spAutoFit/>
            </a:bodyPr>
            <a:lstStyle/>
            <a:p>
              <a:pPr algn="l"/>
              <a:r>
                <a:rPr lang="en-US" sz="1000">
                  <a:effectLst/>
                </a:rPr>
                <a:t>Integrated</a:t>
              </a:r>
            </a:p>
            <a:p>
              <a:pPr algn="l"/>
              <a:r>
                <a:rPr lang="en-US" sz="1000">
                  <a:effectLst/>
                </a:rPr>
                <a:t>Devices</a:t>
              </a:r>
            </a:p>
          </p:txBody>
        </p:sp>
        <p:sp>
          <p:nvSpPr>
            <p:cNvPr id="287765" name="Text Box 21"/>
            <p:cNvSpPr txBox="1">
              <a:spLocks noChangeArrowheads="1"/>
            </p:cNvSpPr>
            <p:nvPr/>
          </p:nvSpPr>
          <p:spPr bwMode="auto">
            <a:xfrm>
              <a:off x="2064" y="2544"/>
              <a:ext cx="898" cy="212"/>
            </a:xfrm>
            <a:prstGeom prst="rect">
              <a:avLst/>
            </a:prstGeom>
            <a:noFill/>
            <a:ln w="9525">
              <a:noFill/>
              <a:miter lim="800000"/>
              <a:headEnd/>
              <a:tailEnd/>
            </a:ln>
            <a:effectLst/>
          </p:spPr>
          <p:txBody>
            <a:bodyPr wrap="none">
              <a:spAutoFit/>
            </a:bodyPr>
            <a:lstStyle/>
            <a:p>
              <a:pPr algn="l"/>
              <a:r>
                <a:rPr lang="en-US" sz="1600">
                  <a:effectLst/>
                </a:rPr>
                <a:t>North Bridge</a:t>
              </a:r>
            </a:p>
          </p:txBody>
        </p:sp>
        <p:sp>
          <p:nvSpPr>
            <p:cNvPr id="287766" name="Rectangle 22"/>
            <p:cNvSpPr>
              <a:spLocks noChangeArrowheads="1"/>
            </p:cNvSpPr>
            <p:nvPr/>
          </p:nvSpPr>
          <p:spPr bwMode="auto">
            <a:xfrm>
              <a:off x="1536" y="2816"/>
              <a:ext cx="187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a:tailEnd/>
            </a:ln>
            <a:effectLst/>
          </p:spPr>
          <p:txBody>
            <a:bodyPr wrap="none" anchor="ctr"/>
            <a:lstStyle/>
            <a:p>
              <a:r>
                <a:rPr lang="en-US" sz="1600">
                  <a:solidFill>
                    <a:srgbClr val="000000"/>
                  </a:solidFill>
                  <a:effectLst/>
                </a:rPr>
                <a:t>VT-d</a:t>
              </a:r>
            </a:p>
          </p:txBody>
        </p:sp>
        <p:sp>
          <p:nvSpPr>
            <p:cNvPr id="287767" name="Text Box 23"/>
            <p:cNvSpPr txBox="1">
              <a:spLocks noChangeArrowheads="1"/>
            </p:cNvSpPr>
            <p:nvPr/>
          </p:nvSpPr>
          <p:spPr bwMode="auto">
            <a:xfrm>
              <a:off x="2064" y="3008"/>
              <a:ext cx="1056" cy="256"/>
            </a:xfrm>
            <a:prstGeom prst="rect">
              <a:avLst/>
            </a:prstGeom>
            <a:noFill/>
            <a:ln w="9525">
              <a:solidFill>
                <a:schemeClr val="tx1"/>
              </a:solidFill>
              <a:miter lim="800000"/>
              <a:headEnd/>
              <a:tailEnd/>
            </a:ln>
            <a:effectLst/>
          </p:spPr>
          <p:txBody>
            <a:bodyPr>
              <a:spAutoFit/>
            </a:bodyPr>
            <a:lstStyle/>
            <a:p>
              <a:r>
                <a:rPr lang="en-US" sz="1000">
                  <a:effectLst/>
                </a:rPr>
                <a:t>PCIe* Root Ports</a:t>
              </a:r>
            </a:p>
            <a:p>
              <a:pPr algn="l"/>
              <a:endParaRPr lang="en-US" sz="1000">
                <a:effectLst/>
              </a:endParaRPr>
            </a:p>
          </p:txBody>
        </p:sp>
        <p:sp>
          <p:nvSpPr>
            <p:cNvPr id="287768" name="Text Box 24"/>
            <p:cNvSpPr txBox="1">
              <a:spLocks noChangeArrowheads="1"/>
            </p:cNvSpPr>
            <p:nvPr/>
          </p:nvSpPr>
          <p:spPr bwMode="auto">
            <a:xfrm>
              <a:off x="3120" y="3008"/>
              <a:ext cx="288" cy="256"/>
            </a:xfrm>
            <a:prstGeom prst="rect">
              <a:avLst/>
            </a:prstGeom>
            <a:noFill/>
            <a:ln w="9525">
              <a:solidFill>
                <a:schemeClr val="tx1"/>
              </a:solidFill>
              <a:miter lim="800000"/>
              <a:headEnd/>
              <a:tailEnd/>
            </a:ln>
            <a:effectLst/>
          </p:spPr>
          <p:txBody>
            <a:bodyPr>
              <a:spAutoFit/>
            </a:bodyPr>
            <a:lstStyle/>
            <a:p>
              <a:pPr algn="l"/>
              <a:endParaRPr lang="en-US" sz="1000">
                <a:effectLst/>
              </a:endParaRPr>
            </a:p>
            <a:p>
              <a:pPr algn="l"/>
              <a:endParaRPr lang="en-US" sz="1000">
                <a:effectLst/>
              </a:endParaRPr>
            </a:p>
          </p:txBody>
        </p:sp>
        <p:sp>
          <p:nvSpPr>
            <p:cNvPr id="287769" name="AutoShape 25"/>
            <p:cNvSpPr>
              <a:spLocks noChangeArrowheads="1"/>
            </p:cNvSpPr>
            <p:nvPr/>
          </p:nvSpPr>
          <p:spPr bwMode="auto">
            <a:xfrm>
              <a:off x="2496" y="3264"/>
              <a:ext cx="96" cy="288"/>
            </a:xfrm>
            <a:prstGeom prst="upDownArrow">
              <a:avLst>
                <a:gd name="adj1" fmla="val 50000"/>
                <a:gd name="adj2" fmla="val 60000"/>
              </a:avLst>
            </a:prstGeom>
            <a:noFill/>
            <a:ln w="9525">
              <a:solidFill>
                <a:schemeClr val="tx1"/>
              </a:solidFill>
              <a:miter lim="800000"/>
              <a:headEnd/>
              <a:tailEnd/>
            </a:ln>
            <a:effectLst/>
          </p:spPr>
          <p:txBody>
            <a:bodyPr wrap="none" anchor="ctr"/>
            <a:lstStyle/>
            <a:p>
              <a:endParaRPr lang="en-US"/>
            </a:p>
          </p:txBody>
        </p:sp>
        <p:sp>
          <p:nvSpPr>
            <p:cNvPr id="287770" name="AutoShape 26"/>
            <p:cNvSpPr>
              <a:spLocks noChangeArrowheads="1"/>
            </p:cNvSpPr>
            <p:nvPr/>
          </p:nvSpPr>
          <p:spPr bwMode="auto">
            <a:xfrm>
              <a:off x="3216" y="3264"/>
              <a:ext cx="96" cy="384"/>
            </a:xfrm>
            <a:prstGeom prst="upDownArrow">
              <a:avLst>
                <a:gd name="adj1" fmla="val 50000"/>
                <a:gd name="adj2" fmla="val 80000"/>
              </a:avLst>
            </a:prstGeom>
            <a:noFill/>
            <a:ln w="9525">
              <a:solidFill>
                <a:schemeClr val="tx1"/>
              </a:solidFill>
              <a:miter lim="800000"/>
              <a:headEnd/>
              <a:tailEnd/>
            </a:ln>
            <a:effectLst/>
          </p:spPr>
          <p:txBody>
            <a:bodyPr wrap="none" anchor="ctr"/>
            <a:lstStyle/>
            <a:p>
              <a:endParaRPr lang="en-US"/>
            </a:p>
          </p:txBody>
        </p:sp>
        <p:grpSp>
          <p:nvGrpSpPr>
            <p:cNvPr id="287771" name="Group 27"/>
            <p:cNvGrpSpPr>
              <a:grpSpLocks/>
            </p:cNvGrpSpPr>
            <p:nvPr/>
          </p:nvGrpSpPr>
          <p:grpSpPr bwMode="auto">
            <a:xfrm rot="16200000">
              <a:off x="3491" y="3744"/>
              <a:ext cx="288" cy="192"/>
              <a:chOff x="3504" y="3696"/>
              <a:chExt cx="288" cy="192"/>
            </a:xfrm>
          </p:grpSpPr>
          <p:sp>
            <p:nvSpPr>
              <p:cNvPr id="287772" name="AutoShape 28"/>
              <p:cNvSpPr>
                <a:spLocks noChangeArrowheads="1"/>
              </p:cNvSpPr>
              <p:nvPr/>
            </p:nvSpPr>
            <p:spPr bwMode="auto">
              <a:xfrm>
                <a:off x="3504" y="3696"/>
                <a:ext cx="83" cy="192"/>
              </a:xfrm>
              <a:prstGeom prst="upDownArrow">
                <a:avLst>
                  <a:gd name="adj1" fmla="val 50000"/>
                  <a:gd name="adj2" fmla="val 46265"/>
                </a:avLst>
              </a:prstGeom>
              <a:noFill/>
              <a:ln w="9525">
                <a:solidFill>
                  <a:schemeClr val="tx1"/>
                </a:solidFill>
                <a:miter lim="800000"/>
                <a:headEnd/>
                <a:tailEnd/>
              </a:ln>
              <a:effectLst/>
            </p:spPr>
            <p:txBody>
              <a:bodyPr wrap="none" anchor="ctr"/>
              <a:lstStyle/>
              <a:p>
                <a:endParaRPr lang="en-US"/>
              </a:p>
            </p:txBody>
          </p:sp>
          <p:sp>
            <p:nvSpPr>
              <p:cNvPr id="287773" name="AutoShape 29"/>
              <p:cNvSpPr>
                <a:spLocks noChangeArrowheads="1"/>
              </p:cNvSpPr>
              <p:nvPr/>
            </p:nvSpPr>
            <p:spPr bwMode="auto">
              <a:xfrm>
                <a:off x="3600" y="3696"/>
                <a:ext cx="96" cy="192"/>
              </a:xfrm>
              <a:prstGeom prst="upDownArrow">
                <a:avLst>
                  <a:gd name="adj1" fmla="val 50000"/>
                  <a:gd name="adj2" fmla="val 40000"/>
                </a:avLst>
              </a:prstGeom>
              <a:noFill/>
              <a:ln w="9525" cap="rnd">
                <a:solidFill>
                  <a:schemeClr val="tx1"/>
                </a:solidFill>
                <a:prstDash val="sysDot"/>
                <a:miter lim="800000"/>
                <a:headEnd/>
                <a:tailEnd/>
              </a:ln>
              <a:effectLst/>
            </p:spPr>
            <p:txBody>
              <a:bodyPr wrap="none" anchor="ctr"/>
              <a:lstStyle/>
              <a:p>
                <a:endParaRPr lang="en-US"/>
              </a:p>
            </p:txBody>
          </p:sp>
          <p:sp>
            <p:nvSpPr>
              <p:cNvPr id="287774" name="AutoShape 30"/>
              <p:cNvSpPr>
                <a:spLocks noChangeArrowheads="1"/>
              </p:cNvSpPr>
              <p:nvPr/>
            </p:nvSpPr>
            <p:spPr bwMode="auto">
              <a:xfrm>
                <a:off x="3696" y="3696"/>
                <a:ext cx="96" cy="192"/>
              </a:xfrm>
              <a:prstGeom prst="upDownArrow">
                <a:avLst>
                  <a:gd name="adj1" fmla="val 50000"/>
                  <a:gd name="adj2" fmla="val 40000"/>
                </a:avLst>
              </a:prstGeom>
              <a:noFill/>
              <a:ln w="9525" cap="rnd">
                <a:solidFill>
                  <a:schemeClr val="tx1"/>
                </a:solidFill>
                <a:prstDash val="sysDot"/>
                <a:miter lim="800000"/>
                <a:headEnd/>
                <a:tailEnd/>
              </a:ln>
              <a:effectLst/>
            </p:spPr>
            <p:txBody>
              <a:bodyPr wrap="none" anchor="ctr"/>
              <a:lstStyle/>
              <a:p>
                <a:endParaRPr lang="en-US"/>
              </a:p>
            </p:txBody>
          </p:sp>
        </p:grpSp>
      </p:gr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8" name="Rectangle 6"/>
          <p:cNvSpPr>
            <a:spLocks noGrp="1" noChangeArrowheads="1"/>
          </p:cNvSpPr>
          <p:nvPr>
            <p:ph type="title"/>
          </p:nvPr>
        </p:nvSpPr>
        <p:spPr/>
        <p:txBody>
          <a:bodyPr/>
          <a:lstStyle/>
          <a:p>
            <a:r>
              <a:rPr lang="en-US"/>
              <a:t>VT-d Usage</a:t>
            </a:r>
          </a:p>
        </p:txBody>
      </p:sp>
      <p:sp>
        <p:nvSpPr>
          <p:cNvPr id="289799" name="Rectangle 7"/>
          <p:cNvSpPr>
            <a:spLocks noGrp="1" noChangeArrowheads="1"/>
          </p:cNvSpPr>
          <p:nvPr>
            <p:ph type="body" idx="1"/>
          </p:nvPr>
        </p:nvSpPr>
        <p:spPr>
          <a:xfrm>
            <a:off x="381000" y="1420813"/>
            <a:ext cx="8455025" cy="4624387"/>
          </a:xfrm>
        </p:spPr>
        <p:txBody>
          <a:bodyPr/>
          <a:lstStyle/>
          <a:p>
            <a:pPr marL="465138" indent="-465138">
              <a:spcBef>
                <a:spcPct val="20000"/>
              </a:spcBef>
            </a:pPr>
            <a:r>
              <a:rPr lang="en-US" sz="2800"/>
              <a:t>Basic infrastructure for I/O virtualization</a:t>
            </a:r>
          </a:p>
          <a:p>
            <a:pPr marL="862013" lvl="1" indent="-395288">
              <a:spcBef>
                <a:spcPct val="20000"/>
              </a:spcBef>
            </a:pPr>
            <a:r>
              <a:rPr lang="en-US" sz="2400"/>
              <a:t>Enable direct assignment of I/O devices to unmodified or paravirtualized VMs</a:t>
            </a:r>
          </a:p>
          <a:p>
            <a:pPr marL="465138" indent="-465138">
              <a:spcBef>
                <a:spcPct val="20000"/>
              </a:spcBef>
            </a:pPr>
            <a:r>
              <a:rPr lang="en-US" sz="2800"/>
              <a:t>Improves system reliability </a:t>
            </a:r>
          </a:p>
          <a:p>
            <a:pPr marL="862013" lvl="1" indent="-395288">
              <a:spcBef>
                <a:spcPct val="20000"/>
              </a:spcBef>
            </a:pPr>
            <a:r>
              <a:rPr lang="en-US" sz="2400"/>
              <a:t>Contain and report errant DMA to software</a:t>
            </a:r>
          </a:p>
          <a:p>
            <a:pPr marL="465138" indent="-465138">
              <a:spcBef>
                <a:spcPct val="20000"/>
              </a:spcBef>
            </a:pPr>
            <a:r>
              <a:rPr lang="en-US" sz="2800"/>
              <a:t>Enhances security </a:t>
            </a:r>
          </a:p>
          <a:p>
            <a:pPr marL="862013" lvl="1" indent="-395288">
              <a:spcBef>
                <a:spcPct val="20000"/>
              </a:spcBef>
            </a:pPr>
            <a:r>
              <a:rPr lang="en-US" sz="2400"/>
              <a:t>Support multiple protection domains under SW control</a:t>
            </a:r>
          </a:p>
          <a:p>
            <a:pPr marL="862013" lvl="1" indent="-395288">
              <a:spcBef>
                <a:spcPct val="20000"/>
              </a:spcBef>
            </a:pPr>
            <a:r>
              <a:rPr lang="en-US" sz="2400"/>
              <a:t>Provide foundation for building trusted I/O capabilities</a:t>
            </a:r>
          </a:p>
          <a:p>
            <a:pPr marL="465138" indent="-465138">
              <a:spcBef>
                <a:spcPct val="20000"/>
              </a:spcBef>
            </a:pPr>
            <a:r>
              <a:rPr lang="en-US" sz="2800"/>
              <a:t>Other usages</a:t>
            </a:r>
          </a:p>
          <a:p>
            <a:pPr marL="862013" lvl="1" indent="-395288">
              <a:spcBef>
                <a:spcPct val="20000"/>
              </a:spcBef>
            </a:pPr>
            <a:r>
              <a:rPr lang="en-US" sz="2400"/>
              <a:t>Generic facility for DMA scatter/gather</a:t>
            </a:r>
          </a:p>
          <a:p>
            <a:pPr marL="862013" lvl="1" indent="-395288">
              <a:spcBef>
                <a:spcPct val="20000"/>
              </a:spcBef>
            </a:pPr>
            <a:r>
              <a:rPr lang="en-US" sz="2400"/>
              <a:t>Overcome addressability limitations on legacy devices</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ChangeArrowheads="1"/>
          </p:cNvSpPr>
          <p:nvPr/>
        </p:nvSpPr>
        <p:spPr bwMode="auto">
          <a:xfrm>
            <a:off x="341313" y="1570038"/>
            <a:ext cx="3670300" cy="3844925"/>
          </a:xfrm>
          <a:prstGeom prst="rect">
            <a:avLst/>
          </a:prstGeom>
          <a:solidFill>
            <a:srgbClr val="859FFF"/>
          </a:solidFill>
          <a:ln w="19050" algn="ctr">
            <a:miter lim="800000"/>
            <a:headEnd/>
            <a:tailEnd/>
          </a:ln>
          <a:effectLst/>
          <a:scene3d>
            <a:camera prst="legacyObliqueTopRight"/>
            <a:lightRig rig="legacyFlat3" dir="b"/>
          </a:scene3d>
          <a:sp3d extrusionH="430200" prstMaterial="legacyMatte">
            <a:bevelT w="13500" h="13500" prst="angle"/>
            <a:bevelB w="13500" h="13500" prst="angle"/>
            <a:extrusionClr>
              <a:srgbClr val="859FFF"/>
            </a:extrusionClr>
          </a:sp3d>
        </p:spPr>
        <p:txBody>
          <a:bodyPr wrap="none" anchor="ctr">
            <a:flatTx/>
          </a:bodyPr>
          <a:lstStyle/>
          <a:p>
            <a:endParaRPr lang="en-US"/>
          </a:p>
        </p:txBody>
      </p:sp>
      <p:grpSp>
        <p:nvGrpSpPr>
          <p:cNvPr id="291843" name="Group 3"/>
          <p:cNvGrpSpPr>
            <a:grpSpLocks/>
          </p:cNvGrpSpPr>
          <p:nvPr/>
        </p:nvGrpSpPr>
        <p:grpSpPr bwMode="auto">
          <a:xfrm>
            <a:off x="2295525" y="1579563"/>
            <a:ext cx="6411913" cy="4673600"/>
            <a:chOff x="1481" y="698"/>
            <a:chExt cx="3964" cy="2944"/>
          </a:xfrm>
        </p:grpSpPr>
        <p:sp>
          <p:nvSpPr>
            <p:cNvPr id="291844" name="Rectangle 4"/>
            <p:cNvSpPr>
              <a:spLocks noChangeArrowheads="1"/>
            </p:cNvSpPr>
            <p:nvPr/>
          </p:nvSpPr>
          <p:spPr bwMode="auto">
            <a:xfrm>
              <a:off x="2811" y="698"/>
              <a:ext cx="2634" cy="2416"/>
            </a:xfrm>
            <a:prstGeom prst="rect">
              <a:avLst/>
            </a:prstGeom>
            <a:solidFill>
              <a:srgbClr val="859FFF"/>
            </a:solidFill>
            <a:ln w="19050" algn="ctr">
              <a:miter lim="800000"/>
              <a:headEnd/>
              <a:tailEnd/>
            </a:ln>
            <a:effectLst/>
            <a:scene3d>
              <a:camera prst="legacyObliqueTopRight"/>
              <a:lightRig rig="legacyFlat3" dir="b"/>
            </a:scene3d>
            <a:sp3d extrusionH="430200" prstMaterial="legacyMatte">
              <a:bevelT w="13500" h="13500" prst="angle"/>
              <a:bevelB w="13500" h="13500" prst="angle"/>
              <a:extrusionClr>
                <a:srgbClr val="859FFF"/>
              </a:extrusionClr>
            </a:sp3d>
          </p:spPr>
          <p:txBody>
            <a:bodyPr wrap="none" anchor="ctr">
              <a:flatTx/>
            </a:bodyPr>
            <a:lstStyle/>
            <a:p>
              <a:endParaRPr lang="en-US"/>
            </a:p>
          </p:txBody>
        </p:sp>
        <p:sp>
          <p:nvSpPr>
            <p:cNvPr id="291845" name="Text Box 5"/>
            <p:cNvSpPr txBox="1">
              <a:spLocks noChangeArrowheads="1"/>
            </p:cNvSpPr>
            <p:nvPr/>
          </p:nvSpPr>
          <p:spPr bwMode="auto">
            <a:xfrm>
              <a:off x="2976" y="3238"/>
              <a:ext cx="2448" cy="404"/>
            </a:xfrm>
            <a:prstGeom prst="rect">
              <a:avLst/>
            </a:prstGeom>
            <a:noFill/>
            <a:ln w="9525" algn="ctr">
              <a:noFill/>
              <a:miter lim="800000"/>
              <a:headEnd/>
              <a:tailEnd/>
            </a:ln>
            <a:effectLst/>
          </p:spPr>
          <p:txBody>
            <a:bodyPr>
              <a:spAutoFit/>
            </a:bodyPr>
            <a:lstStyle/>
            <a:p>
              <a:r>
                <a:rPr lang="en-US" b="0">
                  <a:effectLst/>
                </a:rPr>
                <a:t>Memory-resident Partitioning And </a:t>
              </a:r>
            </a:p>
            <a:p>
              <a:r>
                <a:rPr lang="en-US" b="0">
                  <a:effectLst/>
                </a:rPr>
                <a:t>Translation Structures</a:t>
              </a:r>
            </a:p>
          </p:txBody>
        </p:sp>
        <p:sp>
          <p:nvSpPr>
            <p:cNvPr id="291846" name="Line 6"/>
            <p:cNvSpPr>
              <a:spLocks noChangeShapeType="1"/>
            </p:cNvSpPr>
            <p:nvPr/>
          </p:nvSpPr>
          <p:spPr bwMode="auto">
            <a:xfrm>
              <a:off x="4504" y="2374"/>
              <a:ext cx="0" cy="196"/>
            </a:xfrm>
            <a:prstGeom prst="line">
              <a:avLst/>
            </a:prstGeom>
            <a:noFill/>
            <a:ln w="38100" cap="rnd">
              <a:solidFill>
                <a:schemeClr val="tx1"/>
              </a:solidFill>
              <a:prstDash val="sysDot"/>
              <a:round/>
              <a:headEnd type="none" w="sm" len="sm"/>
              <a:tailEnd type="none" w="med" len="lg"/>
            </a:ln>
            <a:effectLst/>
          </p:spPr>
          <p:txBody>
            <a:bodyPr wrap="none"/>
            <a:lstStyle/>
            <a:p>
              <a:endParaRPr lang="en-US"/>
            </a:p>
          </p:txBody>
        </p:sp>
        <p:sp>
          <p:nvSpPr>
            <p:cNvPr id="291847" name="Rectangle 7"/>
            <p:cNvSpPr>
              <a:spLocks noChangeArrowheads="1"/>
            </p:cNvSpPr>
            <p:nvPr/>
          </p:nvSpPr>
          <p:spPr bwMode="auto">
            <a:xfrm>
              <a:off x="2991" y="2035"/>
              <a:ext cx="708" cy="744"/>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sz="1400">
                <a:solidFill>
                  <a:srgbClr val="000000"/>
                </a:solidFill>
                <a:effectLst/>
              </a:endParaRPr>
            </a:p>
            <a:p>
              <a:r>
                <a:rPr lang="en-US" sz="1400">
                  <a:solidFill>
                    <a:srgbClr val="000000"/>
                  </a:solidFill>
                  <a:effectLst/>
                </a:rPr>
                <a:t>Device </a:t>
              </a:r>
            </a:p>
            <a:p>
              <a:r>
                <a:rPr lang="en-US" sz="1400">
                  <a:solidFill>
                    <a:srgbClr val="000000"/>
                  </a:solidFill>
                  <a:effectLst/>
                </a:rPr>
                <a:t>Assignment</a:t>
              </a:r>
            </a:p>
            <a:p>
              <a:r>
                <a:rPr lang="en-US" sz="1400">
                  <a:solidFill>
                    <a:srgbClr val="000000"/>
                  </a:solidFill>
                  <a:effectLst/>
                </a:rPr>
                <a:t> Structures</a:t>
              </a:r>
            </a:p>
            <a:p>
              <a:endParaRPr lang="en-US" sz="1400">
                <a:solidFill>
                  <a:srgbClr val="000000"/>
                </a:solidFill>
                <a:effectLst/>
              </a:endParaRPr>
            </a:p>
          </p:txBody>
        </p:sp>
        <p:sp>
          <p:nvSpPr>
            <p:cNvPr id="291848" name="Rectangle 8"/>
            <p:cNvSpPr>
              <a:spLocks noChangeArrowheads="1"/>
            </p:cNvSpPr>
            <p:nvPr/>
          </p:nvSpPr>
          <p:spPr bwMode="auto">
            <a:xfrm>
              <a:off x="4171" y="2631"/>
              <a:ext cx="1051" cy="43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r>
                <a:rPr lang="en-US" sz="1200">
                  <a:solidFill>
                    <a:srgbClr val="000000"/>
                  </a:solidFill>
                  <a:effectLst/>
                </a:rPr>
                <a:t>Address Translation </a:t>
              </a:r>
            </a:p>
            <a:p>
              <a:r>
                <a:rPr lang="en-US" sz="1200">
                  <a:solidFill>
                    <a:srgbClr val="000000"/>
                  </a:solidFill>
                  <a:effectLst/>
                </a:rPr>
                <a:t>Structures</a:t>
              </a:r>
            </a:p>
          </p:txBody>
        </p:sp>
        <p:sp>
          <p:nvSpPr>
            <p:cNvPr id="291849" name="Line 9"/>
            <p:cNvSpPr>
              <a:spLocks noChangeShapeType="1"/>
            </p:cNvSpPr>
            <p:nvPr/>
          </p:nvSpPr>
          <p:spPr bwMode="auto">
            <a:xfrm flipV="1">
              <a:off x="1481" y="2053"/>
              <a:ext cx="1527" cy="6"/>
            </a:xfrm>
            <a:prstGeom prst="line">
              <a:avLst/>
            </a:prstGeom>
            <a:noFill/>
            <a:ln w="76200">
              <a:solidFill>
                <a:srgbClr val="FF9900"/>
              </a:solidFill>
              <a:round/>
              <a:headEnd/>
              <a:tailEnd type="arrow" w="med" len="med"/>
            </a:ln>
            <a:effectLst/>
          </p:spPr>
          <p:txBody>
            <a:bodyPr wrap="none" anchor="ctr"/>
            <a:lstStyle/>
            <a:p>
              <a:endParaRPr lang="en-US"/>
            </a:p>
          </p:txBody>
        </p:sp>
        <p:sp>
          <p:nvSpPr>
            <p:cNvPr id="291850" name="Line 10"/>
            <p:cNvSpPr>
              <a:spLocks noChangeShapeType="1"/>
            </p:cNvSpPr>
            <p:nvPr/>
          </p:nvSpPr>
          <p:spPr bwMode="auto">
            <a:xfrm flipV="1">
              <a:off x="3745" y="2287"/>
              <a:ext cx="414" cy="0"/>
            </a:xfrm>
            <a:prstGeom prst="line">
              <a:avLst/>
            </a:prstGeom>
            <a:noFill/>
            <a:ln w="57150">
              <a:solidFill>
                <a:schemeClr val="tx1"/>
              </a:solidFill>
              <a:round/>
              <a:headEnd type="none" w="sm" len="sm"/>
              <a:tailEnd type="stealth" w="med" len="lg"/>
            </a:ln>
            <a:effectLst/>
          </p:spPr>
          <p:txBody>
            <a:bodyPr wrap="none"/>
            <a:lstStyle/>
            <a:p>
              <a:endParaRPr lang="en-US"/>
            </a:p>
          </p:txBody>
        </p:sp>
        <p:sp>
          <p:nvSpPr>
            <p:cNvPr id="291851" name="Text Box 11"/>
            <p:cNvSpPr txBox="1">
              <a:spLocks noChangeArrowheads="1"/>
            </p:cNvSpPr>
            <p:nvPr/>
          </p:nvSpPr>
          <p:spPr bwMode="auto">
            <a:xfrm>
              <a:off x="3701" y="2117"/>
              <a:ext cx="487" cy="154"/>
            </a:xfrm>
            <a:prstGeom prst="rect">
              <a:avLst/>
            </a:prstGeom>
            <a:noFill/>
            <a:ln w="31750" algn="ctr">
              <a:noFill/>
              <a:miter lim="800000"/>
              <a:headEnd type="none" w="sm" len="sm"/>
              <a:tailEnd type="none" w="med" len="lg"/>
            </a:ln>
            <a:effectLst/>
          </p:spPr>
          <p:txBody>
            <a:bodyPr wrap="none">
              <a:spAutoFit/>
            </a:bodyPr>
            <a:lstStyle/>
            <a:p>
              <a:pPr eaLnBrk="0" hangingPunct="0"/>
              <a:r>
                <a:rPr lang="en-US" sz="1000">
                  <a:solidFill>
                    <a:schemeClr val="bg2"/>
                  </a:solidFill>
                  <a:effectLst/>
                </a:rPr>
                <a:t>Device D1</a:t>
              </a:r>
            </a:p>
          </p:txBody>
        </p:sp>
        <p:sp>
          <p:nvSpPr>
            <p:cNvPr id="291852" name="Text Box 12"/>
            <p:cNvSpPr txBox="1">
              <a:spLocks noChangeArrowheads="1"/>
            </p:cNvSpPr>
            <p:nvPr/>
          </p:nvSpPr>
          <p:spPr bwMode="auto">
            <a:xfrm>
              <a:off x="3717" y="2549"/>
              <a:ext cx="486" cy="154"/>
            </a:xfrm>
            <a:prstGeom prst="rect">
              <a:avLst/>
            </a:prstGeom>
            <a:noFill/>
            <a:ln w="31750" algn="ctr">
              <a:noFill/>
              <a:miter lim="800000"/>
              <a:headEnd type="none" w="sm" len="sm"/>
              <a:tailEnd type="none" w="med" len="lg"/>
            </a:ln>
            <a:effectLst/>
          </p:spPr>
          <p:txBody>
            <a:bodyPr wrap="none">
              <a:spAutoFit/>
            </a:bodyPr>
            <a:lstStyle/>
            <a:p>
              <a:pPr eaLnBrk="0" hangingPunct="0"/>
              <a:r>
                <a:rPr lang="en-US" sz="1000">
                  <a:solidFill>
                    <a:schemeClr val="bg2"/>
                  </a:solidFill>
                  <a:effectLst/>
                </a:rPr>
                <a:t>Device D2</a:t>
              </a:r>
            </a:p>
          </p:txBody>
        </p:sp>
        <p:sp>
          <p:nvSpPr>
            <p:cNvPr id="291853" name="Line 13"/>
            <p:cNvSpPr>
              <a:spLocks noChangeShapeType="1"/>
            </p:cNvSpPr>
            <p:nvPr/>
          </p:nvSpPr>
          <p:spPr bwMode="auto">
            <a:xfrm flipV="1">
              <a:off x="3744" y="2710"/>
              <a:ext cx="414" cy="0"/>
            </a:xfrm>
            <a:prstGeom prst="line">
              <a:avLst/>
            </a:prstGeom>
            <a:noFill/>
            <a:ln w="57150">
              <a:solidFill>
                <a:schemeClr val="tx1"/>
              </a:solidFill>
              <a:round/>
              <a:headEnd type="none" w="sm" len="sm"/>
              <a:tailEnd type="stealth" w="med" len="lg"/>
            </a:ln>
            <a:effectLst/>
          </p:spPr>
          <p:txBody>
            <a:bodyPr wrap="none"/>
            <a:lstStyle/>
            <a:p>
              <a:endParaRPr lang="en-US"/>
            </a:p>
          </p:txBody>
        </p:sp>
        <p:sp>
          <p:nvSpPr>
            <p:cNvPr id="291854" name="Rectangle 14"/>
            <p:cNvSpPr>
              <a:spLocks noChangeArrowheads="1"/>
            </p:cNvSpPr>
            <p:nvPr/>
          </p:nvSpPr>
          <p:spPr bwMode="auto">
            <a:xfrm>
              <a:off x="4174" y="1918"/>
              <a:ext cx="1050" cy="43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r>
                <a:rPr lang="en-US" sz="1200">
                  <a:solidFill>
                    <a:srgbClr val="000000"/>
                  </a:solidFill>
                  <a:effectLst/>
                </a:rPr>
                <a:t>Address Translation </a:t>
              </a:r>
            </a:p>
            <a:p>
              <a:r>
                <a:rPr lang="en-US" sz="1200">
                  <a:solidFill>
                    <a:srgbClr val="000000"/>
                  </a:solidFill>
                  <a:effectLst/>
                </a:rPr>
                <a:t>Structures</a:t>
              </a:r>
            </a:p>
          </p:txBody>
        </p:sp>
      </p:grpSp>
      <p:sp>
        <p:nvSpPr>
          <p:cNvPr id="291855" name="Rectangle 15"/>
          <p:cNvSpPr>
            <a:spLocks noGrp="1" noChangeArrowheads="1"/>
          </p:cNvSpPr>
          <p:nvPr>
            <p:ph type="title"/>
          </p:nvPr>
        </p:nvSpPr>
        <p:spPr>
          <a:xfrm>
            <a:off x="387350" y="228600"/>
            <a:ext cx="8410575" cy="750888"/>
          </a:xfrm>
        </p:spPr>
        <p:txBody>
          <a:bodyPr/>
          <a:lstStyle/>
          <a:p>
            <a:r>
              <a:rPr lang="en-US"/>
              <a:t>VT-d Architecture Detail</a:t>
            </a:r>
          </a:p>
        </p:txBody>
      </p:sp>
      <p:sp>
        <p:nvSpPr>
          <p:cNvPr id="291856" name="Text Box 16"/>
          <p:cNvSpPr txBox="1">
            <a:spLocks noChangeArrowheads="1"/>
          </p:cNvSpPr>
          <p:nvPr/>
        </p:nvSpPr>
        <p:spPr bwMode="auto">
          <a:xfrm>
            <a:off x="1349375" y="1566863"/>
            <a:ext cx="1435100" cy="304800"/>
          </a:xfrm>
          <a:prstGeom prst="rect">
            <a:avLst/>
          </a:prstGeom>
          <a:noFill/>
          <a:ln w="19050" algn="ctr">
            <a:noFill/>
            <a:miter lim="800000"/>
            <a:headEnd/>
            <a:tailEnd/>
          </a:ln>
          <a:effectLst/>
        </p:spPr>
        <p:txBody>
          <a:bodyPr wrap="none">
            <a:spAutoFit/>
          </a:bodyPr>
          <a:lstStyle/>
          <a:p>
            <a:r>
              <a:rPr lang="en-US" sz="1400">
                <a:solidFill>
                  <a:schemeClr val="bg2"/>
                </a:solidFill>
                <a:effectLst/>
              </a:rPr>
              <a:t>DMA Requests</a:t>
            </a:r>
          </a:p>
        </p:txBody>
      </p:sp>
      <p:sp>
        <p:nvSpPr>
          <p:cNvPr id="291857" name="Text Box 17"/>
          <p:cNvSpPr txBox="1">
            <a:spLocks noChangeArrowheads="1"/>
          </p:cNvSpPr>
          <p:nvPr/>
        </p:nvSpPr>
        <p:spPr bwMode="auto">
          <a:xfrm>
            <a:off x="387350" y="1958975"/>
            <a:ext cx="2163763" cy="263525"/>
          </a:xfrm>
          <a:prstGeom prst="rect">
            <a:avLst/>
          </a:prstGeom>
          <a:noFill/>
          <a:ln w="19050" algn="ctr">
            <a:solidFill>
              <a:schemeClr val="tx1"/>
            </a:solidFill>
            <a:miter lim="800000"/>
            <a:headEnd/>
            <a:tailEnd/>
          </a:ln>
          <a:effectLst/>
        </p:spPr>
        <p:txBody>
          <a:bodyPr>
            <a:spAutoFit/>
          </a:bodyPr>
          <a:lstStyle/>
          <a:p>
            <a:pPr algn="l"/>
            <a:r>
              <a:rPr lang="en-US" sz="1000">
                <a:solidFill>
                  <a:schemeClr val="bg2"/>
                </a:solidFill>
                <a:effectLst/>
              </a:rPr>
              <a:t>Device ID</a:t>
            </a:r>
          </a:p>
        </p:txBody>
      </p:sp>
      <p:sp>
        <p:nvSpPr>
          <p:cNvPr id="291858" name="Text Box 18"/>
          <p:cNvSpPr txBox="1">
            <a:spLocks noChangeArrowheads="1"/>
          </p:cNvSpPr>
          <p:nvPr/>
        </p:nvSpPr>
        <p:spPr bwMode="auto">
          <a:xfrm>
            <a:off x="1201738" y="1958975"/>
            <a:ext cx="2330450" cy="263525"/>
          </a:xfrm>
          <a:prstGeom prst="rect">
            <a:avLst/>
          </a:prstGeom>
          <a:noFill/>
          <a:ln w="19050" algn="ctr">
            <a:solidFill>
              <a:schemeClr val="tx1"/>
            </a:solidFill>
            <a:miter lim="800000"/>
            <a:headEnd/>
            <a:tailEnd/>
          </a:ln>
          <a:effectLst/>
        </p:spPr>
        <p:txBody>
          <a:bodyPr>
            <a:spAutoFit/>
          </a:bodyPr>
          <a:lstStyle/>
          <a:p>
            <a:pPr algn="l"/>
            <a:r>
              <a:rPr lang="en-US" sz="1000">
                <a:solidFill>
                  <a:schemeClr val="bg2"/>
                </a:solidFill>
                <a:effectLst/>
              </a:rPr>
              <a:t>Virtual Address</a:t>
            </a:r>
          </a:p>
        </p:txBody>
      </p:sp>
      <p:sp>
        <p:nvSpPr>
          <p:cNvPr id="291859" name="Text Box 19"/>
          <p:cNvSpPr txBox="1">
            <a:spLocks noChangeArrowheads="1"/>
          </p:cNvSpPr>
          <p:nvPr/>
        </p:nvSpPr>
        <p:spPr bwMode="auto">
          <a:xfrm>
            <a:off x="2551113" y="1971675"/>
            <a:ext cx="673100" cy="244475"/>
          </a:xfrm>
          <a:prstGeom prst="rect">
            <a:avLst/>
          </a:prstGeom>
          <a:noFill/>
          <a:ln w="19050" algn="ctr">
            <a:noFill/>
            <a:miter lim="800000"/>
            <a:headEnd/>
            <a:tailEnd/>
          </a:ln>
          <a:effectLst/>
        </p:spPr>
        <p:txBody>
          <a:bodyPr>
            <a:spAutoFit/>
          </a:bodyPr>
          <a:lstStyle/>
          <a:p>
            <a:pPr algn="l"/>
            <a:r>
              <a:rPr lang="en-US" sz="1000">
                <a:solidFill>
                  <a:schemeClr val="bg2"/>
                </a:solidFill>
                <a:effectLst/>
              </a:rPr>
              <a:t>Length</a:t>
            </a:r>
          </a:p>
        </p:txBody>
      </p:sp>
      <p:sp>
        <p:nvSpPr>
          <p:cNvPr id="291860" name="Line 20"/>
          <p:cNvSpPr>
            <a:spLocks noChangeShapeType="1"/>
          </p:cNvSpPr>
          <p:nvPr/>
        </p:nvSpPr>
        <p:spPr bwMode="auto">
          <a:xfrm flipV="1">
            <a:off x="377825" y="1736725"/>
            <a:ext cx="1077913" cy="222250"/>
          </a:xfrm>
          <a:prstGeom prst="line">
            <a:avLst/>
          </a:prstGeom>
          <a:noFill/>
          <a:ln w="19050">
            <a:solidFill>
              <a:schemeClr val="tx1"/>
            </a:solidFill>
            <a:round/>
            <a:headEnd/>
            <a:tailEnd/>
          </a:ln>
          <a:effectLst/>
        </p:spPr>
        <p:txBody>
          <a:bodyPr wrap="none" anchor="ctr"/>
          <a:lstStyle/>
          <a:p>
            <a:endParaRPr lang="en-US"/>
          </a:p>
        </p:txBody>
      </p:sp>
      <p:sp>
        <p:nvSpPr>
          <p:cNvPr id="291861" name="Line 21"/>
          <p:cNvSpPr>
            <a:spLocks noChangeShapeType="1"/>
          </p:cNvSpPr>
          <p:nvPr/>
        </p:nvSpPr>
        <p:spPr bwMode="auto">
          <a:xfrm>
            <a:off x="2686050" y="1741488"/>
            <a:ext cx="844550" cy="209550"/>
          </a:xfrm>
          <a:prstGeom prst="line">
            <a:avLst/>
          </a:prstGeom>
          <a:noFill/>
          <a:ln w="19050">
            <a:solidFill>
              <a:schemeClr val="tx1"/>
            </a:solidFill>
            <a:round/>
            <a:headEnd/>
            <a:tailEnd/>
          </a:ln>
          <a:effectLst/>
        </p:spPr>
        <p:txBody>
          <a:bodyPr wrap="none" anchor="ctr"/>
          <a:lstStyle/>
          <a:p>
            <a:endParaRPr lang="en-US"/>
          </a:p>
        </p:txBody>
      </p:sp>
      <p:sp>
        <p:nvSpPr>
          <p:cNvPr id="291862" name="AutoShape 22"/>
          <p:cNvSpPr>
            <a:spLocks noChangeArrowheads="1"/>
          </p:cNvSpPr>
          <p:nvPr/>
        </p:nvSpPr>
        <p:spPr bwMode="auto">
          <a:xfrm rot="10800000">
            <a:off x="1285875" y="5067300"/>
            <a:ext cx="366713" cy="557213"/>
          </a:xfrm>
          <a:prstGeom prst="upArrow">
            <a:avLst>
              <a:gd name="adj1" fmla="val 50000"/>
              <a:gd name="adj2" fmla="val 37987"/>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a:tailEnd/>
          </a:ln>
          <a:effectLst/>
        </p:spPr>
        <p:txBody>
          <a:bodyPr rot="10800000" wrap="none" anchor="ctr"/>
          <a:lstStyle/>
          <a:p>
            <a:endParaRPr lang="en-US" sz="1600">
              <a:solidFill>
                <a:srgbClr val="000000"/>
              </a:solidFill>
              <a:effectLst/>
            </a:endParaRPr>
          </a:p>
        </p:txBody>
      </p:sp>
      <p:sp>
        <p:nvSpPr>
          <p:cNvPr id="291863" name="Text Box 23"/>
          <p:cNvSpPr txBox="1">
            <a:spLocks noChangeArrowheads="1"/>
          </p:cNvSpPr>
          <p:nvPr/>
        </p:nvSpPr>
        <p:spPr bwMode="auto">
          <a:xfrm>
            <a:off x="76200" y="5611813"/>
            <a:ext cx="3429000" cy="642937"/>
          </a:xfrm>
          <a:prstGeom prst="rect">
            <a:avLst/>
          </a:prstGeom>
          <a:noFill/>
          <a:ln w="9525" algn="ctr">
            <a:noFill/>
            <a:miter lim="800000"/>
            <a:headEnd/>
            <a:tailEnd/>
          </a:ln>
          <a:effectLst/>
        </p:spPr>
        <p:txBody>
          <a:bodyPr>
            <a:spAutoFit/>
          </a:bodyPr>
          <a:lstStyle/>
          <a:p>
            <a:r>
              <a:rPr lang="en-US" b="0">
                <a:effectLst/>
              </a:rPr>
              <a:t>Memory Access with System Physical Address</a:t>
            </a:r>
          </a:p>
        </p:txBody>
      </p:sp>
      <p:sp>
        <p:nvSpPr>
          <p:cNvPr id="291864" name="Rectangle 24"/>
          <p:cNvSpPr>
            <a:spLocks noChangeArrowheads="1"/>
          </p:cNvSpPr>
          <p:nvPr/>
        </p:nvSpPr>
        <p:spPr bwMode="auto">
          <a:xfrm>
            <a:off x="552450" y="2771775"/>
            <a:ext cx="1798638" cy="2365375"/>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600">
                <a:solidFill>
                  <a:schemeClr val="bg2"/>
                </a:solidFill>
                <a:effectLst/>
              </a:rPr>
              <a:t>DMA Remapping</a:t>
            </a:r>
          </a:p>
          <a:p>
            <a:r>
              <a:rPr lang="en-US" sz="1600">
                <a:solidFill>
                  <a:schemeClr val="bg2"/>
                </a:solidFill>
                <a:effectLst/>
              </a:rPr>
              <a:t>Engine</a:t>
            </a:r>
          </a:p>
        </p:txBody>
      </p:sp>
      <p:grpSp>
        <p:nvGrpSpPr>
          <p:cNvPr id="291865" name="Group 25"/>
          <p:cNvGrpSpPr>
            <a:grpSpLocks/>
          </p:cNvGrpSpPr>
          <p:nvPr/>
        </p:nvGrpSpPr>
        <p:grpSpPr bwMode="auto">
          <a:xfrm>
            <a:off x="2368550" y="3767138"/>
            <a:ext cx="1539875" cy="1568450"/>
            <a:chOff x="1492" y="2076"/>
            <a:chExt cx="970" cy="988"/>
          </a:xfrm>
        </p:grpSpPr>
        <p:sp>
          <p:nvSpPr>
            <p:cNvPr id="291866" name="Text Box 26"/>
            <p:cNvSpPr txBox="1">
              <a:spLocks noChangeArrowheads="1"/>
            </p:cNvSpPr>
            <p:nvPr/>
          </p:nvSpPr>
          <p:spPr bwMode="auto">
            <a:xfrm>
              <a:off x="1514" y="2441"/>
              <a:ext cx="948" cy="173"/>
            </a:xfrm>
            <a:prstGeom prst="rect">
              <a:avLst/>
            </a:prstGeom>
            <a:noFill/>
            <a:ln w="9525" algn="ctr">
              <a:noFill/>
              <a:miter lim="800000"/>
              <a:headEnd/>
              <a:tailEnd/>
            </a:ln>
            <a:effectLst/>
          </p:spPr>
          <p:txBody>
            <a:bodyPr wrap="none">
              <a:spAutoFit/>
            </a:bodyPr>
            <a:lstStyle/>
            <a:p>
              <a:r>
                <a:rPr lang="en-US" sz="1200">
                  <a:solidFill>
                    <a:schemeClr val="bg2"/>
                  </a:solidFill>
                  <a:effectLst/>
                </a:rPr>
                <a:t>Translation Cache</a:t>
              </a:r>
            </a:p>
          </p:txBody>
        </p:sp>
        <p:sp>
          <p:nvSpPr>
            <p:cNvPr id="291867" name="Line 27"/>
            <p:cNvSpPr>
              <a:spLocks noChangeShapeType="1"/>
            </p:cNvSpPr>
            <p:nvPr/>
          </p:nvSpPr>
          <p:spPr bwMode="auto">
            <a:xfrm>
              <a:off x="2435" y="2076"/>
              <a:ext cx="0" cy="744"/>
            </a:xfrm>
            <a:prstGeom prst="line">
              <a:avLst/>
            </a:prstGeom>
            <a:noFill/>
            <a:ln w="38100">
              <a:solidFill>
                <a:srgbClr val="FF9900"/>
              </a:solidFill>
              <a:round/>
              <a:headEnd/>
              <a:tailEnd/>
            </a:ln>
            <a:effectLst/>
          </p:spPr>
          <p:txBody>
            <a:bodyPr wrap="none" anchor="ctr"/>
            <a:lstStyle/>
            <a:p>
              <a:endParaRPr lang="en-US"/>
            </a:p>
          </p:txBody>
        </p:sp>
        <p:sp>
          <p:nvSpPr>
            <p:cNvPr id="291868" name="Line 28"/>
            <p:cNvSpPr>
              <a:spLocks noChangeShapeType="1"/>
            </p:cNvSpPr>
            <p:nvPr/>
          </p:nvSpPr>
          <p:spPr bwMode="auto">
            <a:xfrm flipH="1">
              <a:off x="2294" y="2332"/>
              <a:ext cx="141" cy="0"/>
            </a:xfrm>
            <a:prstGeom prst="line">
              <a:avLst/>
            </a:prstGeom>
            <a:noFill/>
            <a:ln w="38100">
              <a:solidFill>
                <a:srgbClr val="FF9900"/>
              </a:solidFill>
              <a:round/>
              <a:headEnd/>
              <a:tailEnd type="arrow" w="med" len="med"/>
            </a:ln>
            <a:effectLst/>
          </p:spPr>
          <p:txBody>
            <a:bodyPr wrap="none" anchor="ctr"/>
            <a:lstStyle/>
            <a:p>
              <a:endParaRPr lang="en-US"/>
            </a:p>
          </p:txBody>
        </p:sp>
        <p:sp>
          <p:nvSpPr>
            <p:cNvPr id="291869" name="Rectangle 29"/>
            <p:cNvSpPr>
              <a:spLocks noChangeArrowheads="1"/>
            </p:cNvSpPr>
            <p:nvPr/>
          </p:nvSpPr>
          <p:spPr bwMode="auto">
            <a:xfrm>
              <a:off x="1681" y="2215"/>
              <a:ext cx="613" cy="236"/>
            </a:xfrm>
            <a:prstGeom prst="rect">
              <a:avLst/>
            </a:prstGeom>
            <a:solidFill>
              <a:srgbClr val="CCECFF"/>
            </a:solidFill>
            <a:ln w="9525" algn="ctr">
              <a:solidFill>
                <a:schemeClr val="tx1"/>
              </a:solidFill>
              <a:miter lim="800000"/>
              <a:headEnd/>
              <a:tailEnd/>
            </a:ln>
            <a:effectLst/>
          </p:spPr>
          <p:txBody>
            <a:bodyPr wrap="none" anchor="ctr"/>
            <a:lstStyle/>
            <a:p>
              <a:endParaRPr lang="en-US"/>
            </a:p>
          </p:txBody>
        </p:sp>
        <p:sp>
          <p:nvSpPr>
            <p:cNvPr id="291870" name="Rectangle 30"/>
            <p:cNvSpPr>
              <a:spLocks noChangeArrowheads="1"/>
            </p:cNvSpPr>
            <p:nvPr/>
          </p:nvSpPr>
          <p:spPr bwMode="auto">
            <a:xfrm>
              <a:off x="1717" y="2243"/>
              <a:ext cx="544" cy="38"/>
            </a:xfrm>
            <a:prstGeom prst="rect">
              <a:avLst/>
            </a:prstGeom>
            <a:solidFill>
              <a:srgbClr val="CCECFF"/>
            </a:solidFill>
            <a:ln w="9525" algn="ctr">
              <a:solidFill>
                <a:schemeClr val="tx1"/>
              </a:solidFill>
              <a:miter lim="800000"/>
              <a:headEnd/>
              <a:tailEnd/>
            </a:ln>
            <a:effectLst/>
          </p:spPr>
          <p:txBody>
            <a:bodyPr wrap="none" anchor="ctr"/>
            <a:lstStyle/>
            <a:p>
              <a:endParaRPr lang="en-US" sz="1400">
                <a:solidFill>
                  <a:schemeClr val="bg2"/>
                </a:solidFill>
                <a:effectLst/>
              </a:endParaRPr>
            </a:p>
          </p:txBody>
        </p:sp>
        <p:sp>
          <p:nvSpPr>
            <p:cNvPr id="291871" name="Rectangle 31"/>
            <p:cNvSpPr>
              <a:spLocks noChangeArrowheads="1"/>
            </p:cNvSpPr>
            <p:nvPr/>
          </p:nvSpPr>
          <p:spPr bwMode="auto">
            <a:xfrm>
              <a:off x="1717" y="2282"/>
              <a:ext cx="544" cy="38"/>
            </a:xfrm>
            <a:prstGeom prst="rect">
              <a:avLst/>
            </a:prstGeom>
            <a:solidFill>
              <a:srgbClr val="CCECFF"/>
            </a:solidFill>
            <a:ln w="9525" algn="ctr">
              <a:solidFill>
                <a:schemeClr val="tx1"/>
              </a:solidFill>
              <a:miter lim="800000"/>
              <a:headEnd/>
              <a:tailEnd/>
            </a:ln>
            <a:effectLst/>
          </p:spPr>
          <p:txBody>
            <a:bodyPr wrap="none" anchor="ctr"/>
            <a:lstStyle/>
            <a:p>
              <a:endParaRPr lang="en-US" sz="1400">
                <a:solidFill>
                  <a:schemeClr val="bg2"/>
                </a:solidFill>
                <a:effectLst/>
              </a:endParaRPr>
            </a:p>
          </p:txBody>
        </p:sp>
        <p:sp>
          <p:nvSpPr>
            <p:cNvPr id="291872" name="Rectangle 32"/>
            <p:cNvSpPr>
              <a:spLocks noChangeArrowheads="1"/>
            </p:cNvSpPr>
            <p:nvPr/>
          </p:nvSpPr>
          <p:spPr bwMode="auto">
            <a:xfrm>
              <a:off x="1717" y="2321"/>
              <a:ext cx="544" cy="37"/>
            </a:xfrm>
            <a:prstGeom prst="rect">
              <a:avLst/>
            </a:prstGeom>
            <a:solidFill>
              <a:srgbClr val="CCECFF"/>
            </a:solidFill>
            <a:ln w="9525" algn="ctr">
              <a:solidFill>
                <a:schemeClr val="tx1"/>
              </a:solidFill>
              <a:miter lim="800000"/>
              <a:headEnd/>
              <a:tailEnd/>
            </a:ln>
            <a:effectLst/>
          </p:spPr>
          <p:txBody>
            <a:bodyPr wrap="none" anchor="ctr"/>
            <a:lstStyle/>
            <a:p>
              <a:endParaRPr lang="en-US" sz="1400">
                <a:solidFill>
                  <a:schemeClr val="bg2"/>
                </a:solidFill>
                <a:effectLst/>
              </a:endParaRPr>
            </a:p>
          </p:txBody>
        </p:sp>
        <p:sp>
          <p:nvSpPr>
            <p:cNvPr id="291873" name="Rectangle 33"/>
            <p:cNvSpPr>
              <a:spLocks noChangeArrowheads="1"/>
            </p:cNvSpPr>
            <p:nvPr/>
          </p:nvSpPr>
          <p:spPr bwMode="auto">
            <a:xfrm>
              <a:off x="1717" y="2359"/>
              <a:ext cx="544" cy="35"/>
            </a:xfrm>
            <a:prstGeom prst="rect">
              <a:avLst/>
            </a:prstGeom>
            <a:solidFill>
              <a:srgbClr val="CCECFF"/>
            </a:solidFill>
            <a:ln w="9525" algn="ctr">
              <a:solidFill>
                <a:schemeClr val="tx1"/>
              </a:solidFill>
              <a:miter lim="800000"/>
              <a:headEnd/>
              <a:tailEnd/>
            </a:ln>
            <a:effectLst/>
          </p:spPr>
          <p:txBody>
            <a:bodyPr wrap="none" anchor="ctr"/>
            <a:lstStyle/>
            <a:p>
              <a:endParaRPr lang="en-US" sz="1400">
                <a:solidFill>
                  <a:schemeClr val="bg2"/>
                </a:solidFill>
                <a:effectLst/>
              </a:endParaRPr>
            </a:p>
          </p:txBody>
        </p:sp>
        <p:sp>
          <p:nvSpPr>
            <p:cNvPr id="291874" name="Rectangle 34"/>
            <p:cNvSpPr>
              <a:spLocks noChangeArrowheads="1"/>
            </p:cNvSpPr>
            <p:nvPr/>
          </p:nvSpPr>
          <p:spPr bwMode="auto">
            <a:xfrm>
              <a:off x="1717" y="2394"/>
              <a:ext cx="544" cy="36"/>
            </a:xfrm>
            <a:prstGeom prst="rect">
              <a:avLst/>
            </a:prstGeom>
            <a:solidFill>
              <a:srgbClr val="CCECFF"/>
            </a:solidFill>
            <a:ln w="9525" algn="ctr">
              <a:solidFill>
                <a:schemeClr val="tx1"/>
              </a:solidFill>
              <a:miter lim="800000"/>
              <a:headEnd/>
              <a:tailEnd/>
            </a:ln>
            <a:effectLst/>
          </p:spPr>
          <p:txBody>
            <a:bodyPr wrap="none" anchor="ctr"/>
            <a:lstStyle/>
            <a:p>
              <a:endParaRPr lang="en-US" sz="1400">
                <a:solidFill>
                  <a:schemeClr val="bg2"/>
                </a:solidFill>
                <a:effectLst/>
              </a:endParaRPr>
            </a:p>
          </p:txBody>
        </p:sp>
        <p:sp>
          <p:nvSpPr>
            <p:cNvPr id="291875" name="Line 35"/>
            <p:cNvSpPr>
              <a:spLocks noChangeShapeType="1"/>
            </p:cNvSpPr>
            <p:nvPr/>
          </p:nvSpPr>
          <p:spPr bwMode="auto">
            <a:xfrm>
              <a:off x="1492" y="2332"/>
              <a:ext cx="189" cy="0"/>
            </a:xfrm>
            <a:prstGeom prst="line">
              <a:avLst/>
            </a:prstGeom>
            <a:noFill/>
            <a:ln w="38100">
              <a:solidFill>
                <a:srgbClr val="FF9900"/>
              </a:solidFill>
              <a:round/>
              <a:headEnd type="arrow" w="med" len="med"/>
              <a:tailEnd/>
            </a:ln>
            <a:effectLst/>
          </p:spPr>
          <p:txBody>
            <a:bodyPr wrap="none" anchor="ctr"/>
            <a:lstStyle/>
            <a:p>
              <a:endParaRPr lang="en-US"/>
            </a:p>
          </p:txBody>
        </p:sp>
        <p:grpSp>
          <p:nvGrpSpPr>
            <p:cNvPr id="291876" name="Group 36"/>
            <p:cNvGrpSpPr>
              <a:grpSpLocks/>
            </p:cNvGrpSpPr>
            <p:nvPr/>
          </p:nvGrpSpPr>
          <p:grpSpPr bwMode="auto">
            <a:xfrm>
              <a:off x="1681" y="2688"/>
              <a:ext cx="613" cy="178"/>
              <a:chOff x="1847" y="2160"/>
              <a:chExt cx="649" cy="290"/>
            </a:xfrm>
          </p:grpSpPr>
          <p:sp>
            <p:nvSpPr>
              <p:cNvPr id="291877" name="Rectangle 37"/>
              <p:cNvSpPr>
                <a:spLocks noChangeArrowheads="1"/>
              </p:cNvSpPr>
              <p:nvPr/>
            </p:nvSpPr>
            <p:spPr bwMode="auto">
              <a:xfrm>
                <a:off x="1847" y="2160"/>
                <a:ext cx="649" cy="290"/>
              </a:xfrm>
              <a:prstGeom prst="rect">
                <a:avLst/>
              </a:prstGeom>
              <a:solidFill>
                <a:srgbClr val="CCFF99"/>
              </a:solidFill>
              <a:ln w="9525" algn="ctr">
                <a:solidFill>
                  <a:schemeClr val="tx1"/>
                </a:solidFill>
                <a:miter lim="800000"/>
                <a:headEnd/>
                <a:tailEnd/>
              </a:ln>
              <a:effectLst/>
            </p:spPr>
            <p:txBody>
              <a:bodyPr wrap="none" anchor="b"/>
              <a:lstStyle/>
              <a:p>
                <a:endParaRPr lang="en-US"/>
              </a:p>
            </p:txBody>
          </p:sp>
          <p:sp>
            <p:nvSpPr>
              <p:cNvPr id="291878" name="Rectangle 38"/>
              <p:cNvSpPr>
                <a:spLocks noChangeArrowheads="1"/>
              </p:cNvSpPr>
              <p:nvPr/>
            </p:nvSpPr>
            <p:spPr bwMode="auto">
              <a:xfrm>
                <a:off x="1886" y="2195"/>
                <a:ext cx="576" cy="47"/>
              </a:xfrm>
              <a:prstGeom prst="rect">
                <a:avLst/>
              </a:prstGeom>
              <a:solidFill>
                <a:srgbClr val="CCFF99"/>
              </a:solidFill>
              <a:ln w="9525" algn="ctr">
                <a:solidFill>
                  <a:schemeClr val="tx1"/>
                </a:solidFill>
                <a:miter lim="800000"/>
                <a:headEnd/>
                <a:tailEnd/>
              </a:ln>
              <a:effectLst/>
            </p:spPr>
            <p:txBody>
              <a:bodyPr wrap="none" anchor="b"/>
              <a:lstStyle/>
              <a:p>
                <a:endParaRPr lang="en-US" sz="1600">
                  <a:solidFill>
                    <a:schemeClr val="bg2"/>
                  </a:solidFill>
                  <a:effectLst/>
                </a:endParaRPr>
              </a:p>
            </p:txBody>
          </p:sp>
          <p:sp>
            <p:nvSpPr>
              <p:cNvPr id="291879" name="Rectangle 39"/>
              <p:cNvSpPr>
                <a:spLocks noChangeArrowheads="1"/>
              </p:cNvSpPr>
              <p:nvPr/>
            </p:nvSpPr>
            <p:spPr bwMode="auto">
              <a:xfrm>
                <a:off x="1886" y="2243"/>
                <a:ext cx="576" cy="47"/>
              </a:xfrm>
              <a:prstGeom prst="rect">
                <a:avLst/>
              </a:prstGeom>
              <a:solidFill>
                <a:srgbClr val="CCFF99"/>
              </a:solidFill>
              <a:ln w="9525" algn="ctr">
                <a:solidFill>
                  <a:schemeClr val="tx1"/>
                </a:solidFill>
                <a:miter lim="800000"/>
                <a:headEnd/>
                <a:tailEnd/>
              </a:ln>
              <a:effectLst/>
            </p:spPr>
            <p:txBody>
              <a:bodyPr wrap="none" anchor="b"/>
              <a:lstStyle/>
              <a:p>
                <a:endParaRPr lang="en-US" sz="1600">
                  <a:solidFill>
                    <a:schemeClr val="bg2"/>
                  </a:solidFill>
                  <a:effectLst/>
                </a:endParaRPr>
              </a:p>
            </p:txBody>
          </p:sp>
          <p:sp>
            <p:nvSpPr>
              <p:cNvPr id="291880" name="Rectangle 40"/>
              <p:cNvSpPr>
                <a:spLocks noChangeArrowheads="1"/>
              </p:cNvSpPr>
              <p:nvPr/>
            </p:nvSpPr>
            <p:spPr bwMode="auto">
              <a:xfrm>
                <a:off x="1886" y="2291"/>
                <a:ext cx="576" cy="46"/>
              </a:xfrm>
              <a:prstGeom prst="rect">
                <a:avLst/>
              </a:prstGeom>
              <a:solidFill>
                <a:srgbClr val="CCFF99"/>
              </a:solidFill>
              <a:ln w="9525" algn="ctr">
                <a:solidFill>
                  <a:schemeClr val="tx1"/>
                </a:solidFill>
                <a:miter lim="800000"/>
                <a:headEnd/>
                <a:tailEnd/>
              </a:ln>
              <a:effectLst/>
            </p:spPr>
            <p:txBody>
              <a:bodyPr wrap="none" anchor="b"/>
              <a:lstStyle/>
              <a:p>
                <a:endParaRPr lang="en-US" sz="1600">
                  <a:solidFill>
                    <a:schemeClr val="bg2"/>
                  </a:solidFill>
                  <a:effectLst/>
                </a:endParaRPr>
              </a:p>
            </p:txBody>
          </p:sp>
          <p:sp>
            <p:nvSpPr>
              <p:cNvPr id="291881" name="Rectangle 41"/>
              <p:cNvSpPr>
                <a:spLocks noChangeArrowheads="1"/>
              </p:cNvSpPr>
              <p:nvPr/>
            </p:nvSpPr>
            <p:spPr bwMode="auto">
              <a:xfrm>
                <a:off x="1886" y="2338"/>
                <a:ext cx="576" cy="43"/>
              </a:xfrm>
              <a:prstGeom prst="rect">
                <a:avLst/>
              </a:prstGeom>
              <a:solidFill>
                <a:srgbClr val="CCFF99"/>
              </a:solidFill>
              <a:ln w="9525" algn="ctr">
                <a:solidFill>
                  <a:schemeClr val="tx1"/>
                </a:solidFill>
                <a:miter lim="800000"/>
                <a:headEnd/>
                <a:tailEnd/>
              </a:ln>
              <a:effectLst/>
            </p:spPr>
            <p:txBody>
              <a:bodyPr wrap="none" anchor="b"/>
              <a:lstStyle/>
              <a:p>
                <a:endParaRPr lang="en-US" sz="1600">
                  <a:solidFill>
                    <a:schemeClr val="bg2"/>
                  </a:solidFill>
                  <a:effectLst/>
                </a:endParaRPr>
              </a:p>
            </p:txBody>
          </p:sp>
          <p:sp>
            <p:nvSpPr>
              <p:cNvPr id="291882" name="Rectangle 42"/>
              <p:cNvSpPr>
                <a:spLocks noChangeArrowheads="1"/>
              </p:cNvSpPr>
              <p:nvPr/>
            </p:nvSpPr>
            <p:spPr bwMode="auto">
              <a:xfrm>
                <a:off x="1886" y="2381"/>
                <a:ext cx="576" cy="43"/>
              </a:xfrm>
              <a:prstGeom prst="rect">
                <a:avLst/>
              </a:prstGeom>
              <a:solidFill>
                <a:srgbClr val="CCFF99"/>
              </a:solidFill>
              <a:ln w="9525" algn="ctr">
                <a:solidFill>
                  <a:schemeClr val="tx1"/>
                </a:solidFill>
                <a:miter lim="800000"/>
                <a:headEnd/>
                <a:tailEnd/>
              </a:ln>
              <a:effectLst/>
            </p:spPr>
            <p:txBody>
              <a:bodyPr wrap="none" anchor="b"/>
              <a:lstStyle/>
              <a:p>
                <a:endParaRPr lang="en-US" sz="1600">
                  <a:solidFill>
                    <a:schemeClr val="bg2"/>
                  </a:solidFill>
                  <a:effectLst/>
                </a:endParaRPr>
              </a:p>
            </p:txBody>
          </p:sp>
        </p:grpSp>
        <p:sp>
          <p:nvSpPr>
            <p:cNvPr id="291883" name="Text Box 43"/>
            <p:cNvSpPr txBox="1">
              <a:spLocks noChangeArrowheads="1"/>
            </p:cNvSpPr>
            <p:nvPr/>
          </p:nvSpPr>
          <p:spPr bwMode="auto">
            <a:xfrm>
              <a:off x="1573" y="2891"/>
              <a:ext cx="787" cy="173"/>
            </a:xfrm>
            <a:prstGeom prst="rect">
              <a:avLst/>
            </a:prstGeom>
            <a:noFill/>
            <a:ln w="9525" algn="ctr">
              <a:noFill/>
              <a:miter lim="800000"/>
              <a:headEnd/>
              <a:tailEnd/>
            </a:ln>
            <a:effectLst/>
          </p:spPr>
          <p:txBody>
            <a:bodyPr wrap="none">
              <a:spAutoFit/>
            </a:bodyPr>
            <a:lstStyle/>
            <a:p>
              <a:r>
                <a:rPr lang="en-US" sz="1200">
                  <a:solidFill>
                    <a:schemeClr val="bg2"/>
                  </a:solidFill>
                  <a:effectLst/>
                </a:rPr>
                <a:t>Context Cache</a:t>
              </a:r>
            </a:p>
          </p:txBody>
        </p:sp>
        <p:sp>
          <p:nvSpPr>
            <p:cNvPr id="291884" name="Line 44"/>
            <p:cNvSpPr>
              <a:spLocks noChangeShapeType="1"/>
            </p:cNvSpPr>
            <p:nvPr/>
          </p:nvSpPr>
          <p:spPr bwMode="auto">
            <a:xfrm flipH="1">
              <a:off x="2294" y="2811"/>
              <a:ext cx="141" cy="0"/>
            </a:xfrm>
            <a:prstGeom prst="line">
              <a:avLst/>
            </a:prstGeom>
            <a:noFill/>
            <a:ln w="38100">
              <a:solidFill>
                <a:srgbClr val="FF9900"/>
              </a:solidFill>
              <a:round/>
              <a:headEnd/>
              <a:tailEnd type="arrow" w="med" len="med"/>
            </a:ln>
            <a:effectLst/>
          </p:spPr>
          <p:txBody>
            <a:bodyPr wrap="none" anchor="ctr"/>
            <a:lstStyle/>
            <a:p>
              <a:endParaRPr lang="en-US"/>
            </a:p>
          </p:txBody>
        </p:sp>
        <p:sp>
          <p:nvSpPr>
            <p:cNvPr id="291885" name="Line 45"/>
            <p:cNvSpPr>
              <a:spLocks noChangeShapeType="1"/>
            </p:cNvSpPr>
            <p:nvPr/>
          </p:nvSpPr>
          <p:spPr bwMode="auto">
            <a:xfrm>
              <a:off x="1492" y="2772"/>
              <a:ext cx="189" cy="0"/>
            </a:xfrm>
            <a:prstGeom prst="line">
              <a:avLst/>
            </a:prstGeom>
            <a:noFill/>
            <a:ln w="38100">
              <a:solidFill>
                <a:srgbClr val="FF9900"/>
              </a:solidFill>
              <a:round/>
              <a:headEnd type="arrow" w="med" len="med"/>
              <a:tailEnd/>
            </a:ln>
            <a:effectLst/>
          </p:spPr>
          <p:txBody>
            <a:bodyPr wrap="none" anchor="ctr"/>
            <a:lstStyle/>
            <a:p>
              <a:endParaRPr lang="en-US"/>
            </a:p>
          </p:txBody>
        </p:sp>
      </p:grpSp>
      <p:sp>
        <p:nvSpPr>
          <p:cNvPr id="291886" name="AutoShape 46"/>
          <p:cNvSpPr>
            <a:spLocks noChangeArrowheads="1"/>
          </p:cNvSpPr>
          <p:nvPr/>
        </p:nvSpPr>
        <p:spPr bwMode="auto">
          <a:xfrm rot="10800000">
            <a:off x="1277938" y="2332038"/>
            <a:ext cx="350837" cy="363537"/>
          </a:xfrm>
          <a:prstGeom prst="upArrow">
            <a:avLst>
              <a:gd name="adj1" fmla="val 50000"/>
              <a:gd name="adj2" fmla="val 25905"/>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a:tailEnd/>
          </a:ln>
          <a:effectLst/>
        </p:spPr>
        <p:txBody>
          <a:bodyPr wrap="none" anchor="ctr"/>
          <a:lstStyle/>
          <a:p>
            <a:endParaRPr lang="en-US"/>
          </a:p>
        </p:txBody>
      </p:sp>
      <p:grpSp>
        <p:nvGrpSpPr>
          <p:cNvPr id="291887" name="Group 47"/>
          <p:cNvGrpSpPr>
            <a:grpSpLocks/>
          </p:cNvGrpSpPr>
          <p:nvPr/>
        </p:nvGrpSpPr>
        <p:grpSpPr bwMode="auto">
          <a:xfrm>
            <a:off x="2368550" y="2584450"/>
            <a:ext cx="1714500" cy="606425"/>
            <a:chOff x="1492" y="1331"/>
            <a:chExt cx="1080" cy="382"/>
          </a:xfrm>
        </p:grpSpPr>
        <p:sp>
          <p:nvSpPr>
            <p:cNvPr id="291888" name="Line 48"/>
            <p:cNvSpPr>
              <a:spLocks noChangeShapeType="1"/>
            </p:cNvSpPr>
            <p:nvPr/>
          </p:nvSpPr>
          <p:spPr bwMode="auto">
            <a:xfrm>
              <a:off x="1492" y="1705"/>
              <a:ext cx="613" cy="0"/>
            </a:xfrm>
            <a:prstGeom prst="line">
              <a:avLst/>
            </a:prstGeom>
            <a:noFill/>
            <a:ln w="38100">
              <a:solidFill>
                <a:srgbClr val="FF0000"/>
              </a:solidFill>
              <a:round/>
              <a:headEnd/>
              <a:tailEnd/>
            </a:ln>
            <a:effectLst/>
          </p:spPr>
          <p:txBody>
            <a:bodyPr/>
            <a:lstStyle/>
            <a:p>
              <a:endParaRPr lang="en-US"/>
            </a:p>
          </p:txBody>
        </p:sp>
        <p:sp>
          <p:nvSpPr>
            <p:cNvPr id="291889" name="Line 49"/>
            <p:cNvSpPr>
              <a:spLocks noChangeShapeType="1"/>
            </p:cNvSpPr>
            <p:nvPr/>
          </p:nvSpPr>
          <p:spPr bwMode="auto">
            <a:xfrm flipV="1">
              <a:off x="2105" y="1493"/>
              <a:ext cx="0" cy="220"/>
            </a:xfrm>
            <a:prstGeom prst="line">
              <a:avLst/>
            </a:prstGeom>
            <a:noFill/>
            <a:ln w="38100">
              <a:solidFill>
                <a:srgbClr val="FF0000"/>
              </a:solidFill>
              <a:round/>
              <a:headEnd/>
              <a:tailEnd type="arrow" w="med" len="med"/>
            </a:ln>
            <a:effectLst/>
          </p:spPr>
          <p:txBody>
            <a:bodyPr/>
            <a:lstStyle/>
            <a:p>
              <a:endParaRPr lang="en-US"/>
            </a:p>
          </p:txBody>
        </p:sp>
        <p:sp>
          <p:nvSpPr>
            <p:cNvPr id="291890" name="Text Box 50"/>
            <p:cNvSpPr txBox="1">
              <a:spLocks noChangeArrowheads="1"/>
            </p:cNvSpPr>
            <p:nvPr/>
          </p:nvSpPr>
          <p:spPr bwMode="auto">
            <a:xfrm>
              <a:off x="1684" y="1331"/>
              <a:ext cx="888" cy="173"/>
            </a:xfrm>
            <a:prstGeom prst="rect">
              <a:avLst/>
            </a:prstGeom>
            <a:noFill/>
            <a:ln w="9525" algn="ctr">
              <a:noFill/>
              <a:miter lim="800000"/>
              <a:headEnd/>
              <a:tailEnd/>
            </a:ln>
            <a:effectLst/>
          </p:spPr>
          <p:txBody>
            <a:bodyPr>
              <a:spAutoFit/>
            </a:bodyPr>
            <a:lstStyle/>
            <a:p>
              <a:pPr marL="342900" indent="-342900" algn="l">
                <a:spcBef>
                  <a:spcPct val="50000"/>
                </a:spcBef>
                <a:buFont typeface="Wingdings" pitchFamily="2" charset="2"/>
                <a:buNone/>
              </a:pPr>
              <a:r>
                <a:rPr lang="en-US" sz="1200">
                  <a:solidFill>
                    <a:schemeClr val="bg2"/>
                  </a:solidFill>
                  <a:effectLst/>
                </a:rPr>
                <a:t>Fault Generation</a:t>
              </a:r>
            </a:p>
          </p:txBody>
        </p:sp>
      </p:grpSp>
      <p:sp>
        <p:nvSpPr>
          <p:cNvPr id="291891" name="Text Box 51"/>
          <p:cNvSpPr txBox="1">
            <a:spLocks noChangeArrowheads="1"/>
          </p:cNvSpPr>
          <p:nvPr/>
        </p:nvSpPr>
        <p:spPr bwMode="auto">
          <a:xfrm>
            <a:off x="3140075" y="1958975"/>
            <a:ext cx="393700" cy="304800"/>
          </a:xfrm>
          <a:prstGeom prst="rect">
            <a:avLst/>
          </a:prstGeom>
          <a:noFill/>
          <a:ln w="19050" algn="ctr">
            <a:noFill/>
            <a:miter lim="800000"/>
            <a:headEnd/>
            <a:tailEnd/>
          </a:ln>
          <a:effectLst/>
        </p:spPr>
        <p:txBody>
          <a:bodyPr>
            <a:spAutoFit/>
          </a:bodyPr>
          <a:lstStyle/>
          <a:p>
            <a:pPr algn="l"/>
            <a:r>
              <a:rPr lang="en-US" sz="1400">
                <a:solidFill>
                  <a:schemeClr val="bg2"/>
                </a:solidFill>
                <a:effectLst/>
              </a:rPr>
              <a:t>…</a:t>
            </a:r>
          </a:p>
        </p:txBody>
      </p:sp>
      <p:grpSp>
        <p:nvGrpSpPr>
          <p:cNvPr id="291892" name="Group 52"/>
          <p:cNvGrpSpPr>
            <a:grpSpLocks/>
          </p:cNvGrpSpPr>
          <p:nvPr/>
        </p:nvGrpSpPr>
        <p:grpSpPr bwMode="auto">
          <a:xfrm>
            <a:off x="4522788" y="1843088"/>
            <a:ext cx="1662112" cy="1874837"/>
            <a:chOff x="2928" y="720"/>
            <a:chExt cx="1008" cy="1440"/>
          </a:xfrm>
        </p:grpSpPr>
        <p:sp>
          <p:nvSpPr>
            <p:cNvPr id="291893" name="Line 53"/>
            <p:cNvSpPr>
              <a:spLocks noChangeShapeType="1"/>
            </p:cNvSpPr>
            <p:nvPr/>
          </p:nvSpPr>
          <p:spPr bwMode="auto">
            <a:xfrm>
              <a:off x="2928" y="1824"/>
              <a:ext cx="144" cy="336"/>
            </a:xfrm>
            <a:prstGeom prst="line">
              <a:avLst/>
            </a:prstGeom>
            <a:noFill/>
            <a:ln w="9525" cap="rnd">
              <a:solidFill>
                <a:schemeClr val="tx1"/>
              </a:solidFill>
              <a:prstDash val="sysDot"/>
              <a:round/>
              <a:headEnd/>
              <a:tailEnd/>
            </a:ln>
            <a:effectLst/>
          </p:spPr>
          <p:txBody>
            <a:bodyPr/>
            <a:lstStyle/>
            <a:p>
              <a:endParaRPr lang="en-US"/>
            </a:p>
          </p:txBody>
        </p:sp>
        <p:sp>
          <p:nvSpPr>
            <p:cNvPr id="291894" name="Line 54"/>
            <p:cNvSpPr>
              <a:spLocks noChangeShapeType="1"/>
            </p:cNvSpPr>
            <p:nvPr/>
          </p:nvSpPr>
          <p:spPr bwMode="auto">
            <a:xfrm flipV="1">
              <a:off x="3792" y="1824"/>
              <a:ext cx="144" cy="336"/>
            </a:xfrm>
            <a:prstGeom prst="line">
              <a:avLst/>
            </a:prstGeom>
            <a:noFill/>
            <a:ln w="9525" cap="rnd">
              <a:solidFill>
                <a:schemeClr val="tx1"/>
              </a:solidFill>
              <a:prstDash val="sysDot"/>
              <a:round/>
              <a:headEnd/>
              <a:tailEnd/>
            </a:ln>
            <a:effectLst/>
          </p:spPr>
          <p:txBody>
            <a:bodyPr/>
            <a:lstStyle/>
            <a:p>
              <a:endParaRPr lang="en-US"/>
            </a:p>
          </p:txBody>
        </p:sp>
        <p:grpSp>
          <p:nvGrpSpPr>
            <p:cNvPr id="291895" name="Group 55"/>
            <p:cNvGrpSpPr>
              <a:grpSpLocks/>
            </p:cNvGrpSpPr>
            <p:nvPr/>
          </p:nvGrpSpPr>
          <p:grpSpPr bwMode="auto">
            <a:xfrm>
              <a:off x="2928" y="720"/>
              <a:ext cx="1008" cy="1104"/>
              <a:chOff x="2928" y="672"/>
              <a:chExt cx="1008" cy="1104"/>
            </a:xfrm>
          </p:grpSpPr>
          <p:sp>
            <p:nvSpPr>
              <p:cNvPr id="291896" name="Rectangle 56"/>
              <p:cNvSpPr>
                <a:spLocks noChangeArrowheads="1"/>
              </p:cNvSpPr>
              <p:nvPr/>
            </p:nvSpPr>
            <p:spPr bwMode="auto">
              <a:xfrm>
                <a:off x="2928" y="672"/>
                <a:ext cx="1008" cy="1104"/>
              </a:xfrm>
              <a:prstGeom prst="rect">
                <a:avLst/>
              </a:prstGeom>
              <a:solidFill>
                <a:srgbClr val="CCFF99"/>
              </a:solidFill>
              <a:ln w="19050" algn="ctr">
                <a:miter lim="800000"/>
                <a:headEnd/>
                <a:tailEnd/>
              </a:ln>
              <a:effectLst/>
              <a:scene3d>
                <a:camera prst="legacyObliqueTopRight"/>
                <a:lightRig rig="legacyFlat3" dir="b"/>
              </a:scene3d>
              <a:sp3d extrusionH="430200" prstMaterial="legacyMatte">
                <a:bevelT w="13500" h="13500" prst="angle"/>
                <a:bevelB w="13500" h="13500" prst="angle"/>
                <a:extrusionClr>
                  <a:srgbClr val="CCFF99"/>
                </a:extrusionClr>
              </a:sp3d>
            </p:spPr>
            <p:txBody>
              <a:bodyPr wrap="none" anchor="b">
                <a:flatTx/>
              </a:bodyPr>
              <a:lstStyle/>
              <a:p>
                <a:endParaRPr lang="en-US"/>
              </a:p>
            </p:txBody>
          </p:sp>
          <p:grpSp>
            <p:nvGrpSpPr>
              <p:cNvPr id="291897" name="Group 57"/>
              <p:cNvGrpSpPr>
                <a:grpSpLocks/>
              </p:cNvGrpSpPr>
              <p:nvPr/>
            </p:nvGrpSpPr>
            <p:grpSpPr bwMode="auto">
              <a:xfrm>
                <a:off x="2976" y="948"/>
                <a:ext cx="357" cy="473"/>
                <a:chOff x="3144" y="1618"/>
                <a:chExt cx="534" cy="660"/>
              </a:xfrm>
            </p:grpSpPr>
            <p:sp>
              <p:nvSpPr>
                <p:cNvPr id="291898" name="Rectangle 58"/>
                <p:cNvSpPr>
                  <a:spLocks noChangeArrowheads="1"/>
                </p:cNvSpPr>
                <p:nvPr/>
              </p:nvSpPr>
              <p:spPr bwMode="auto">
                <a:xfrm>
                  <a:off x="3144" y="1618"/>
                  <a:ext cx="534" cy="94"/>
                </a:xfrm>
                <a:prstGeom prst="rect">
                  <a:avLst/>
                </a:prstGeom>
                <a:solidFill>
                  <a:srgbClr val="CCFF99"/>
                </a:solidFill>
                <a:ln w="9525" algn="ctr">
                  <a:solidFill>
                    <a:srgbClr val="567EB9"/>
                  </a:solidFill>
                  <a:miter lim="800000"/>
                  <a:headEnd/>
                  <a:tailEnd/>
                </a:ln>
                <a:effectLst/>
              </p:spPr>
              <p:txBody>
                <a:bodyPr wrap="none" anchor="ctr"/>
                <a:lstStyle/>
                <a:p>
                  <a:r>
                    <a:rPr lang="en-US" sz="800">
                      <a:solidFill>
                        <a:schemeClr val="bg2"/>
                      </a:solidFill>
                      <a:effectLst/>
                    </a:rPr>
                    <a:t>Bus 255</a:t>
                  </a:r>
                </a:p>
              </p:txBody>
            </p:sp>
            <p:sp>
              <p:nvSpPr>
                <p:cNvPr id="291899" name="Rectangle 59"/>
                <p:cNvSpPr>
                  <a:spLocks noChangeArrowheads="1"/>
                </p:cNvSpPr>
                <p:nvPr/>
              </p:nvSpPr>
              <p:spPr bwMode="auto">
                <a:xfrm>
                  <a:off x="3144" y="1712"/>
                  <a:ext cx="534" cy="95"/>
                </a:xfrm>
                <a:prstGeom prst="rect">
                  <a:avLst/>
                </a:prstGeom>
                <a:solidFill>
                  <a:srgbClr val="CCFF99"/>
                </a:solidFill>
                <a:ln w="9525" algn="ctr">
                  <a:solidFill>
                    <a:srgbClr val="567EB9"/>
                  </a:solidFill>
                  <a:miter lim="800000"/>
                  <a:headEnd/>
                  <a:tailEnd/>
                </a:ln>
                <a:effectLst/>
              </p:spPr>
              <p:txBody>
                <a:bodyPr wrap="none" anchor="ctr"/>
                <a:lstStyle/>
                <a:p>
                  <a:endParaRPr lang="en-US"/>
                </a:p>
              </p:txBody>
            </p:sp>
            <p:sp>
              <p:nvSpPr>
                <p:cNvPr id="291900" name="Rectangle 60"/>
                <p:cNvSpPr>
                  <a:spLocks noChangeArrowheads="1"/>
                </p:cNvSpPr>
                <p:nvPr/>
              </p:nvSpPr>
              <p:spPr bwMode="auto">
                <a:xfrm>
                  <a:off x="3144" y="1807"/>
                  <a:ext cx="534" cy="94"/>
                </a:xfrm>
                <a:prstGeom prst="rect">
                  <a:avLst/>
                </a:prstGeom>
                <a:solidFill>
                  <a:srgbClr val="CCFF99"/>
                </a:solidFill>
                <a:ln w="9525" algn="ctr">
                  <a:solidFill>
                    <a:srgbClr val="567EB9"/>
                  </a:solidFill>
                  <a:prstDash val="dashDot"/>
                  <a:miter lim="800000"/>
                  <a:headEnd/>
                  <a:tailEnd/>
                </a:ln>
                <a:effectLst/>
              </p:spPr>
              <p:txBody>
                <a:bodyPr wrap="none" anchor="ctr"/>
                <a:lstStyle/>
                <a:p>
                  <a:endParaRPr lang="en-US" sz="900">
                    <a:solidFill>
                      <a:schemeClr val="bg2"/>
                    </a:solidFill>
                    <a:effectLst/>
                  </a:endParaRPr>
                </a:p>
              </p:txBody>
            </p:sp>
            <p:sp>
              <p:nvSpPr>
                <p:cNvPr id="291901" name="Rectangle 61"/>
                <p:cNvSpPr>
                  <a:spLocks noChangeArrowheads="1"/>
                </p:cNvSpPr>
                <p:nvPr/>
              </p:nvSpPr>
              <p:spPr bwMode="auto">
                <a:xfrm>
                  <a:off x="3144" y="2089"/>
                  <a:ext cx="534" cy="95"/>
                </a:xfrm>
                <a:prstGeom prst="rect">
                  <a:avLst/>
                </a:prstGeom>
                <a:solidFill>
                  <a:srgbClr val="CCFF99"/>
                </a:solidFill>
                <a:ln w="9525" algn="ctr">
                  <a:solidFill>
                    <a:srgbClr val="567EB9"/>
                  </a:solidFill>
                  <a:miter lim="800000"/>
                  <a:headEnd/>
                  <a:tailEnd/>
                </a:ln>
                <a:effectLst/>
              </p:spPr>
              <p:txBody>
                <a:bodyPr wrap="none" anchor="ctr"/>
                <a:lstStyle/>
                <a:p>
                  <a:endParaRPr lang="en-US"/>
                </a:p>
              </p:txBody>
            </p:sp>
            <p:sp>
              <p:nvSpPr>
                <p:cNvPr id="291902" name="Rectangle 62"/>
                <p:cNvSpPr>
                  <a:spLocks noChangeArrowheads="1"/>
                </p:cNvSpPr>
                <p:nvPr/>
              </p:nvSpPr>
              <p:spPr bwMode="auto">
                <a:xfrm>
                  <a:off x="3144" y="2184"/>
                  <a:ext cx="534" cy="94"/>
                </a:xfrm>
                <a:prstGeom prst="rect">
                  <a:avLst/>
                </a:prstGeom>
                <a:solidFill>
                  <a:srgbClr val="CCFF99"/>
                </a:solidFill>
                <a:ln w="9525" algn="ctr">
                  <a:solidFill>
                    <a:srgbClr val="567EB9"/>
                  </a:solidFill>
                  <a:miter lim="800000"/>
                  <a:headEnd/>
                  <a:tailEnd/>
                </a:ln>
                <a:effectLst/>
              </p:spPr>
              <p:txBody>
                <a:bodyPr wrap="none" anchor="ctr"/>
                <a:lstStyle/>
                <a:p>
                  <a:r>
                    <a:rPr lang="en-US" sz="800">
                      <a:solidFill>
                        <a:schemeClr val="bg2"/>
                      </a:solidFill>
                      <a:effectLst/>
                    </a:rPr>
                    <a:t>Bus 0</a:t>
                  </a:r>
                </a:p>
              </p:txBody>
            </p:sp>
            <p:sp>
              <p:nvSpPr>
                <p:cNvPr id="291903" name="Rectangle 63"/>
                <p:cNvSpPr>
                  <a:spLocks noChangeArrowheads="1"/>
                </p:cNvSpPr>
                <p:nvPr/>
              </p:nvSpPr>
              <p:spPr bwMode="auto">
                <a:xfrm>
                  <a:off x="3144" y="1901"/>
                  <a:ext cx="534" cy="94"/>
                </a:xfrm>
                <a:prstGeom prst="rect">
                  <a:avLst/>
                </a:prstGeom>
                <a:solidFill>
                  <a:srgbClr val="CCFF99"/>
                </a:solidFill>
                <a:ln w="9525" algn="ctr">
                  <a:solidFill>
                    <a:srgbClr val="567EB9"/>
                  </a:solidFill>
                  <a:miter lim="800000"/>
                  <a:headEnd/>
                  <a:tailEnd/>
                </a:ln>
                <a:effectLst/>
              </p:spPr>
              <p:txBody>
                <a:bodyPr wrap="none" anchor="ctr"/>
                <a:lstStyle/>
                <a:p>
                  <a:r>
                    <a:rPr lang="en-US" sz="800">
                      <a:solidFill>
                        <a:schemeClr val="bg2"/>
                      </a:solidFill>
                      <a:effectLst/>
                    </a:rPr>
                    <a:t>Bus N</a:t>
                  </a:r>
                </a:p>
              </p:txBody>
            </p:sp>
            <p:sp>
              <p:nvSpPr>
                <p:cNvPr id="291904" name="Rectangle 64"/>
                <p:cNvSpPr>
                  <a:spLocks noChangeArrowheads="1"/>
                </p:cNvSpPr>
                <p:nvPr/>
              </p:nvSpPr>
              <p:spPr bwMode="auto">
                <a:xfrm>
                  <a:off x="3144" y="1995"/>
                  <a:ext cx="534" cy="94"/>
                </a:xfrm>
                <a:prstGeom prst="rect">
                  <a:avLst/>
                </a:prstGeom>
                <a:solidFill>
                  <a:srgbClr val="CCFF99"/>
                </a:solidFill>
                <a:ln w="9525" algn="ctr">
                  <a:solidFill>
                    <a:srgbClr val="567EB9"/>
                  </a:solidFill>
                  <a:miter lim="800000"/>
                  <a:headEnd/>
                  <a:tailEnd/>
                </a:ln>
                <a:effectLst/>
              </p:spPr>
              <p:txBody>
                <a:bodyPr wrap="none" anchor="ctr"/>
                <a:lstStyle/>
                <a:p>
                  <a:endParaRPr lang="en-US"/>
                </a:p>
              </p:txBody>
            </p:sp>
          </p:grpSp>
          <p:sp>
            <p:nvSpPr>
              <p:cNvPr id="291905" name="Line 65"/>
              <p:cNvSpPr>
                <a:spLocks noChangeShapeType="1"/>
              </p:cNvSpPr>
              <p:nvPr/>
            </p:nvSpPr>
            <p:spPr bwMode="auto">
              <a:xfrm>
                <a:off x="3339" y="1185"/>
                <a:ext cx="135" cy="0"/>
              </a:xfrm>
              <a:prstGeom prst="line">
                <a:avLst/>
              </a:prstGeom>
              <a:noFill/>
              <a:ln w="12700">
                <a:solidFill>
                  <a:schemeClr val="tx1"/>
                </a:solidFill>
                <a:round/>
                <a:headEnd/>
                <a:tailEnd type="stealth" w="med" len="med"/>
              </a:ln>
              <a:effectLst/>
            </p:spPr>
            <p:txBody>
              <a:bodyPr wrap="none" anchor="ctr"/>
              <a:lstStyle/>
              <a:p>
                <a:endParaRPr lang="en-US"/>
              </a:p>
            </p:txBody>
          </p:sp>
          <p:grpSp>
            <p:nvGrpSpPr>
              <p:cNvPr id="291906" name="Group 66"/>
              <p:cNvGrpSpPr>
                <a:grpSpLocks/>
              </p:cNvGrpSpPr>
              <p:nvPr/>
            </p:nvGrpSpPr>
            <p:grpSpPr bwMode="auto">
              <a:xfrm>
                <a:off x="3473" y="720"/>
                <a:ext cx="415" cy="466"/>
                <a:chOff x="3900" y="766"/>
                <a:chExt cx="588" cy="538"/>
              </a:xfrm>
            </p:grpSpPr>
            <p:sp>
              <p:nvSpPr>
                <p:cNvPr id="291907" name="Rectangle 67"/>
                <p:cNvSpPr>
                  <a:spLocks noChangeArrowheads="1"/>
                </p:cNvSpPr>
                <p:nvPr/>
              </p:nvSpPr>
              <p:spPr bwMode="auto">
                <a:xfrm>
                  <a:off x="3900" y="766"/>
                  <a:ext cx="588" cy="90"/>
                </a:xfrm>
                <a:prstGeom prst="rect">
                  <a:avLst/>
                </a:prstGeom>
                <a:solidFill>
                  <a:srgbClr val="CCFF99"/>
                </a:solidFill>
                <a:ln w="9525" algn="ctr">
                  <a:solidFill>
                    <a:srgbClr val="567EB9"/>
                  </a:solidFill>
                  <a:miter lim="800000"/>
                  <a:headEnd/>
                  <a:tailEnd/>
                </a:ln>
                <a:effectLst/>
              </p:spPr>
              <p:txBody>
                <a:bodyPr wrap="none" anchor="ctr"/>
                <a:lstStyle/>
                <a:p>
                  <a:r>
                    <a:rPr lang="en-US" sz="800">
                      <a:solidFill>
                        <a:schemeClr val="bg2"/>
                      </a:solidFill>
                      <a:effectLst/>
                    </a:rPr>
                    <a:t>Dev 31, Func 7</a:t>
                  </a:r>
                </a:p>
              </p:txBody>
            </p:sp>
            <p:sp>
              <p:nvSpPr>
                <p:cNvPr id="291908" name="Rectangle 68"/>
                <p:cNvSpPr>
                  <a:spLocks noChangeArrowheads="1"/>
                </p:cNvSpPr>
                <p:nvPr/>
              </p:nvSpPr>
              <p:spPr bwMode="auto">
                <a:xfrm>
                  <a:off x="3900" y="856"/>
                  <a:ext cx="588" cy="90"/>
                </a:xfrm>
                <a:prstGeom prst="rect">
                  <a:avLst/>
                </a:prstGeom>
                <a:solidFill>
                  <a:srgbClr val="CCFF99"/>
                </a:solidFill>
                <a:ln w="9525" algn="ctr">
                  <a:solidFill>
                    <a:srgbClr val="567EB9"/>
                  </a:solidFill>
                  <a:miter lim="800000"/>
                  <a:headEnd/>
                  <a:tailEnd/>
                </a:ln>
                <a:effectLst/>
              </p:spPr>
              <p:txBody>
                <a:bodyPr wrap="none" anchor="ctr"/>
                <a:lstStyle/>
                <a:p>
                  <a:endParaRPr lang="en-US" sz="800">
                    <a:solidFill>
                      <a:schemeClr val="bg2"/>
                    </a:solidFill>
                    <a:effectLst/>
                  </a:endParaRPr>
                </a:p>
              </p:txBody>
            </p:sp>
            <p:sp>
              <p:nvSpPr>
                <p:cNvPr id="291909" name="Rectangle 69"/>
                <p:cNvSpPr>
                  <a:spLocks noChangeArrowheads="1"/>
                </p:cNvSpPr>
                <p:nvPr/>
              </p:nvSpPr>
              <p:spPr bwMode="auto">
                <a:xfrm>
                  <a:off x="3900" y="1036"/>
                  <a:ext cx="588" cy="90"/>
                </a:xfrm>
                <a:prstGeom prst="rect">
                  <a:avLst/>
                </a:prstGeom>
                <a:solidFill>
                  <a:srgbClr val="CCFF99"/>
                </a:solidFill>
                <a:ln w="9525" algn="ctr">
                  <a:solidFill>
                    <a:srgbClr val="567EB9"/>
                  </a:solidFill>
                  <a:miter lim="800000"/>
                  <a:headEnd/>
                  <a:tailEnd/>
                </a:ln>
                <a:effectLst/>
              </p:spPr>
              <p:txBody>
                <a:bodyPr wrap="none" anchor="ctr"/>
                <a:lstStyle/>
                <a:p>
                  <a:endParaRPr lang="en-US"/>
                </a:p>
              </p:txBody>
            </p:sp>
            <p:sp>
              <p:nvSpPr>
                <p:cNvPr id="291910" name="Rectangle 70"/>
                <p:cNvSpPr>
                  <a:spLocks noChangeArrowheads="1"/>
                </p:cNvSpPr>
                <p:nvPr/>
              </p:nvSpPr>
              <p:spPr bwMode="auto">
                <a:xfrm>
                  <a:off x="3900" y="1126"/>
                  <a:ext cx="588" cy="90"/>
                </a:xfrm>
                <a:prstGeom prst="rect">
                  <a:avLst/>
                </a:prstGeom>
                <a:solidFill>
                  <a:srgbClr val="CCFF99"/>
                </a:solidFill>
                <a:ln w="9525" algn="ctr">
                  <a:solidFill>
                    <a:srgbClr val="567EB9"/>
                  </a:solidFill>
                  <a:miter lim="800000"/>
                  <a:headEnd/>
                  <a:tailEnd/>
                </a:ln>
                <a:effectLst/>
              </p:spPr>
              <p:txBody>
                <a:bodyPr wrap="none" anchor="ctr"/>
                <a:lstStyle/>
                <a:p>
                  <a:endParaRPr lang="en-US" sz="800">
                    <a:solidFill>
                      <a:schemeClr val="bg2"/>
                    </a:solidFill>
                    <a:effectLst/>
                  </a:endParaRPr>
                </a:p>
              </p:txBody>
            </p:sp>
            <p:sp>
              <p:nvSpPr>
                <p:cNvPr id="291911" name="Rectangle 71"/>
                <p:cNvSpPr>
                  <a:spLocks noChangeArrowheads="1"/>
                </p:cNvSpPr>
                <p:nvPr/>
              </p:nvSpPr>
              <p:spPr bwMode="auto">
                <a:xfrm>
                  <a:off x="3900" y="946"/>
                  <a:ext cx="588" cy="90"/>
                </a:xfrm>
                <a:prstGeom prst="rect">
                  <a:avLst/>
                </a:prstGeom>
                <a:solidFill>
                  <a:srgbClr val="CCFF99"/>
                </a:solidFill>
                <a:ln w="9525" algn="ctr">
                  <a:solidFill>
                    <a:srgbClr val="567EB9"/>
                  </a:solidFill>
                  <a:prstDash val="dashDot"/>
                  <a:miter lim="800000"/>
                  <a:headEnd/>
                  <a:tailEnd/>
                </a:ln>
                <a:effectLst/>
              </p:spPr>
              <p:txBody>
                <a:bodyPr wrap="none" anchor="ctr"/>
                <a:lstStyle/>
                <a:p>
                  <a:endParaRPr lang="en-US"/>
                </a:p>
              </p:txBody>
            </p:sp>
            <p:sp>
              <p:nvSpPr>
                <p:cNvPr id="291912" name="Rectangle 72"/>
                <p:cNvSpPr>
                  <a:spLocks noChangeArrowheads="1"/>
                </p:cNvSpPr>
                <p:nvPr/>
              </p:nvSpPr>
              <p:spPr bwMode="auto">
                <a:xfrm>
                  <a:off x="3900" y="1214"/>
                  <a:ext cx="588" cy="90"/>
                </a:xfrm>
                <a:prstGeom prst="rect">
                  <a:avLst/>
                </a:prstGeom>
                <a:solidFill>
                  <a:srgbClr val="CCFF99"/>
                </a:solidFill>
                <a:ln w="9525" algn="ctr">
                  <a:solidFill>
                    <a:srgbClr val="567EB9"/>
                  </a:solidFill>
                  <a:miter lim="800000"/>
                  <a:headEnd/>
                  <a:tailEnd/>
                </a:ln>
                <a:effectLst/>
              </p:spPr>
              <p:txBody>
                <a:bodyPr wrap="none" anchor="ctr"/>
                <a:lstStyle/>
                <a:p>
                  <a:endParaRPr lang="en-US" sz="800">
                    <a:solidFill>
                      <a:schemeClr val="bg2"/>
                    </a:solidFill>
                    <a:effectLst/>
                  </a:endParaRPr>
                </a:p>
              </p:txBody>
            </p:sp>
          </p:grpSp>
          <p:grpSp>
            <p:nvGrpSpPr>
              <p:cNvPr id="291913" name="Group 73"/>
              <p:cNvGrpSpPr>
                <a:grpSpLocks/>
              </p:cNvGrpSpPr>
              <p:nvPr/>
            </p:nvGrpSpPr>
            <p:grpSpPr bwMode="auto">
              <a:xfrm>
                <a:off x="3473" y="1254"/>
                <a:ext cx="415" cy="466"/>
                <a:chOff x="3900" y="766"/>
                <a:chExt cx="588" cy="538"/>
              </a:xfrm>
            </p:grpSpPr>
            <p:sp>
              <p:nvSpPr>
                <p:cNvPr id="291914" name="Rectangle 74"/>
                <p:cNvSpPr>
                  <a:spLocks noChangeArrowheads="1"/>
                </p:cNvSpPr>
                <p:nvPr/>
              </p:nvSpPr>
              <p:spPr bwMode="auto">
                <a:xfrm>
                  <a:off x="3900" y="766"/>
                  <a:ext cx="588" cy="90"/>
                </a:xfrm>
                <a:prstGeom prst="rect">
                  <a:avLst/>
                </a:prstGeom>
                <a:solidFill>
                  <a:srgbClr val="CCFF99"/>
                </a:solidFill>
                <a:ln w="9525" algn="ctr">
                  <a:solidFill>
                    <a:srgbClr val="567EB9"/>
                  </a:solidFill>
                  <a:miter lim="800000"/>
                  <a:headEnd/>
                  <a:tailEnd/>
                </a:ln>
                <a:effectLst/>
              </p:spPr>
              <p:txBody>
                <a:bodyPr wrap="none" anchor="ctr"/>
                <a:lstStyle/>
                <a:p>
                  <a:endParaRPr lang="en-US" sz="800">
                    <a:solidFill>
                      <a:schemeClr val="bg2"/>
                    </a:solidFill>
                    <a:effectLst/>
                  </a:endParaRPr>
                </a:p>
              </p:txBody>
            </p:sp>
            <p:sp>
              <p:nvSpPr>
                <p:cNvPr id="291915" name="Rectangle 75"/>
                <p:cNvSpPr>
                  <a:spLocks noChangeArrowheads="1"/>
                </p:cNvSpPr>
                <p:nvPr/>
              </p:nvSpPr>
              <p:spPr bwMode="auto">
                <a:xfrm>
                  <a:off x="3900" y="856"/>
                  <a:ext cx="588" cy="90"/>
                </a:xfrm>
                <a:prstGeom prst="rect">
                  <a:avLst/>
                </a:prstGeom>
                <a:solidFill>
                  <a:srgbClr val="CCFF99"/>
                </a:solidFill>
                <a:ln w="9525" algn="ctr">
                  <a:solidFill>
                    <a:srgbClr val="567EB9"/>
                  </a:solidFill>
                  <a:miter lim="800000"/>
                  <a:headEnd/>
                  <a:tailEnd/>
                </a:ln>
                <a:effectLst/>
              </p:spPr>
              <p:txBody>
                <a:bodyPr wrap="none" anchor="ctr"/>
                <a:lstStyle/>
                <a:p>
                  <a:endParaRPr lang="en-US" sz="800">
                    <a:solidFill>
                      <a:schemeClr val="bg2"/>
                    </a:solidFill>
                    <a:effectLst/>
                  </a:endParaRPr>
                </a:p>
              </p:txBody>
            </p:sp>
            <p:sp>
              <p:nvSpPr>
                <p:cNvPr id="291916" name="Rectangle 76"/>
                <p:cNvSpPr>
                  <a:spLocks noChangeArrowheads="1"/>
                </p:cNvSpPr>
                <p:nvPr/>
              </p:nvSpPr>
              <p:spPr bwMode="auto">
                <a:xfrm>
                  <a:off x="3900" y="1036"/>
                  <a:ext cx="588" cy="90"/>
                </a:xfrm>
                <a:prstGeom prst="rect">
                  <a:avLst/>
                </a:prstGeom>
                <a:solidFill>
                  <a:srgbClr val="CCFF99"/>
                </a:solidFill>
                <a:ln w="9525" algn="ctr">
                  <a:solidFill>
                    <a:srgbClr val="567EB9"/>
                  </a:solidFill>
                  <a:miter lim="800000"/>
                  <a:headEnd/>
                  <a:tailEnd/>
                </a:ln>
                <a:effectLst/>
              </p:spPr>
              <p:txBody>
                <a:bodyPr wrap="none" anchor="ctr"/>
                <a:lstStyle/>
                <a:p>
                  <a:endParaRPr lang="en-US"/>
                </a:p>
              </p:txBody>
            </p:sp>
            <p:sp>
              <p:nvSpPr>
                <p:cNvPr id="291917" name="Rectangle 77"/>
                <p:cNvSpPr>
                  <a:spLocks noChangeArrowheads="1"/>
                </p:cNvSpPr>
                <p:nvPr/>
              </p:nvSpPr>
              <p:spPr bwMode="auto">
                <a:xfrm>
                  <a:off x="3900" y="1126"/>
                  <a:ext cx="588" cy="90"/>
                </a:xfrm>
                <a:prstGeom prst="rect">
                  <a:avLst/>
                </a:prstGeom>
                <a:solidFill>
                  <a:srgbClr val="CCFF99"/>
                </a:solidFill>
                <a:ln w="9525" algn="ctr">
                  <a:solidFill>
                    <a:srgbClr val="567EB9"/>
                  </a:solidFill>
                  <a:miter lim="800000"/>
                  <a:headEnd/>
                  <a:tailEnd/>
                </a:ln>
                <a:effectLst/>
              </p:spPr>
              <p:txBody>
                <a:bodyPr wrap="none" anchor="ctr"/>
                <a:lstStyle/>
                <a:p>
                  <a:endParaRPr lang="en-US" sz="800">
                    <a:solidFill>
                      <a:schemeClr val="bg2"/>
                    </a:solidFill>
                    <a:effectLst/>
                  </a:endParaRPr>
                </a:p>
              </p:txBody>
            </p:sp>
            <p:sp>
              <p:nvSpPr>
                <p:cNvPr id="291918" name="Rectangle 78"/>
                <p:cNvSpPr>
                  <a:spLocks noChangeArrowheads="1"/>
                </p:cNvSpPr>
                <p:nvPr/>
              </p:nvSpPr>
              <p:spPr bwMode="auto">
                <a:xfrm>
                  <a:off x="3900" y="946"/>
                  <a:ext cx="588" cy="90"/>
                </a:xfrm>
                <a:prstGeom prst="rect">
                  <a:avLst/>
                </a:prstGeom>
                <a:solidFill>
                  <a:srgbClr val="CCFF99"/>
                </a:solidFill>
                <a:ln w="9525" algn="ctr">
                  <a:solidFill>
                    <a:srgbClr val="567EB9"/>
                  </a:solidFill>
                  <a:miter lim="800000"/>
                  <a:headEnd/>
                  <a:tailEnd/>
                </a:ln>
                <a:effectLst/>
              </p:spPr>
              <p:txBody>
                <a:bodyPr wrap="none" anchor="ctr"/>
                <a:lstStyle/>
                <a:p>
                  <a:r>
                    <a:rPr lang="en-US" sz="800">
                      <a:solidFill>
                        <a:schemeClr val="bg2"/>
                      </a:solidFill>
                      <a:effectLst/>
                    </a:rPr>
                    <a:t>Dev P, Func 1</a:t>
                  </a:r>
                </a:p>
              </p:txBody>
            </p:sp>
            <p:sp>
              <p:nvSpPr>
                <p:cNvPr id="291919" name="Rectangle 79"/>
                <p:cNvSpPr>
                  <a:spLocks noChangeArrowheads="1"/>
                </p:cNvSpPr>
                <p:nvPr/>
              </p:nvSpPr>
              <p:spPr bwMode="auto">
                <a:xfrm>
                  <a:off x="3900" y="1214"/>
                  <a:ext cx="588" cy="90"/>
                </a:xfrm>
                <a:prstGeom prst="rect">
                  <a:avLst/>
                </a:prstGeom>
                <a:solidFill>
                  <a:srgbClr val="CCFF99"/>
                </a:solidFill>
                <a:ln w="9525" algn="ctr">
                  <a:solidFill>
                    <a:srgbClr val="567EB9"/>
                  </a:solidFill>
                  <a:miter lim="800000"/>
                  <a:headEnd/>
                  <a:tailEnd/>
                </a:ln>
                <a:effectLst/>
              </p:spPr>
              <p:txBody>
                <a:bodyPr wrap="none" anchor="ctr"/>
                <a:lstStyle/>
                <a:p>
                  <a:r>
                    <a:rPr lang="en-US" sz="800">
                      <a:solidFill>
                        <a:schemeClr val="bg2"/>
                      </a:solidFill>
                      <a:effectLst/>
                    </a:rPr>
                    <a:t>Dev 0, Func 0</a:t>
                  </a:r>
                </a:p>
              </p:txBody>
            </p:sp>
          </p:grpSp>
          <p:grpSp>
            <p:nvGrpSpPr>
              <p:cNvPr id="291920" name="Group 80"/>
              <p:cNvGrpSpPr>
                <a:grpSpLocks/>
              </p:cNvGrpSpPr>
              <p:nvPr/>
            </p:nvGrpSpPr>
            <p:grpSpPr bwMode="auto">
              <a:xfrm>
                <a:off x="3333" y="1386"/>
                <a:ext cx="137" cy="333"/>
                <a:chOff x="3456" y="2056"/>
                <a:chExt cx="120" cy="333"/>
              </a:xfrm>
            </p:grpSpPr>
            <p:sp>
              <p:nvSpPr>
                <p:cNvPr id="291921" name="Line 81"/>
                <p:cNvSpPr>
                  <a:spLocks noChangeShapeType="1"/>
                </p:cNvSpPr>
                <p:nvPr/>
              </p:nvSpPr>
              <p:spPr bwMode="auto">
                <a:xfrm>
                  <a:off x="3456" y="2056"/>
                  <a:ext cx="48" cy="0"/>
                </a:xfrm>
                <a:prstGeom prst="line">
                  <a:avLst/>
                </a:prstGeom>
                <a:noFill/>
                <a:ln w="12700">
                  <a:solidFill>
                    <a:schemeClr val="tx1"/>
                  </a:solidFill>
                  <a:round/>
                  <a:headEnd/>
                  <a:tailEnd/>
                </a:ln>
                <a:effectLst/>
              </p:spPr>
              <p:txBody>
                <a:bodyPr wrap="none" anchor="ctr"/>
                <a:lstStyle/>
                <a:p>
                  <a:endParaRPr lang="en-US"/>
                </a:p>
              </p:txBody>
            </p:sp>
            <p:sp>
              <p:nvSpPr>
                <p:cNvPr id="291922" name="Line 82"/>
                <p:cNvSpPr>
                  <a:spLocks noChangeShapeType="1"/>
                </p:cNvSpPr>
                <p:nvPr/>
              </p:nvSpPr>
              <p:spPr bwMode="auto">
                <a:xfrm>
                  <a:off x="3505" y="2056"/>
                  <a:ext cx="0" cy="333"/>
                </a:xfrm>
                <a:prstGeom prst="line">
                  <a:avLst/>
                </a:prstGeom>
                <a:noFill/>
                <a:ln w="12700">
                  <a:solidFill>
                    <a:schemeClr val="tx1"/>
                  </a:solidFill>
                  <a:round/>
                  <a:headEnd/>
                  <a:tailEnd/>
                </a:ln>
                <a:effectLst/>
              </p:spPr>
              <p:txBody>
                <a:bodyPr wrap="none" anchor="ctr"/>
                <a:lstStyle/>
                <a:p>
                  <a:endParaRPr lang="en-US"/>
                </a:p>
              </p:txBody>
            </p:sp>
            <p:sp>
              <p:nvSpPr>
                <p:cNvPr id="291923" name="Line 83"/>
                <p:cNvSpPr>
                  <a:spLocks noChangeShapeType="1"/>
                </p:cNvSpPr>
                <p:nvPr/>
              </p:nvSpPr>
              <p:spPr bwMode="auto">
                <a:xfrm>
                  <a:off x="3505" y="2389"/>
                  <a:ext cx="71" cy="0"/>
                </a:xfrm>
                <a:prstGeom prst="line">
                  <a:avLst/>
                </a:prstGeom>
                <a:noFill/>
                <a:ln w="12700">
                  <a:solidFill>
                    <a:schemeClr val="tx1"/>
                  </a:solidFill>
                  <a:round/>
                  <a:headEnd/>
                  <a:tailEnd type="stealth" w="med" len="med"/>
                </a:ln>
                <a:effectLst/>
              </p:spPr>
              <p:txBody>
                <a:bodyPr wrap="none" anchor="ctr"/>
                <a:lstStyle/>
                <a:p>
                  <a:endParaRPr lang="en-US"/>
                </a:p>
              </p:txBody>
            </p:sp>
          </p:grpSp>
          <p:sp>
            <p:nvSpPr>
              <p:cNvPr id="291924" name="Rectangle 84"/>
              <p:cNvSpPr>
                <a:spLocks noChangeArrowheads="1"/>
              </p:cNvSpPr>
              <p:nvPr/>
            </p:nvSpPr>
            <p:spPr bwMode="auto">
              <a:xfrm>
                <a:off x="3504" y="882"/>
                <a:ext cx="384" cy="78"/>
              </a:xfrm>
              <a:prstGeom prst="rect">
                <a:avLst/>
              </a:prstGeom>
              <a:noFill/>
              <a:ln w="9525" algn="ctr">
                <a:noFill/>
                <a:prstDash val="dash"/>
                <a:miter lim="800000"/>
                <a:headEnd/>
                <a:tailEnd/>
              </a:ln>
              <a:effectLst/>
            </p:spPr>
            <p:txBody>
              <a:bodyPr wrap="none" anchor="ctr"/>
              <a:lstStyle/>
              <a:p>
                <a:r>
                  <a:rPr lang="en-US" sz="800">
                    <a:solidFill>
                      <a:schemeClr val="bg2"/>
                    </a:solidFill>
                    <a:effectLst/>
                  </a:rPr>
                  <a:t>Dev P, Func 2</a:t>
                </a:r>
              </a:p>
            </p:txBody>
          </p:sp>
        </p:grpSp>
      </p:grpSp>
      <p:grpSp>
        <p:nvGrpSpPr>
          <p:cNvPr id="291925" name="Group 85"/>
          <p:cNvGrpSpPr>
            <a:grpSpLocks/>
          </p:cNvGrpSpPr>
          <p:nvPr/>
        </p:nvGrpSpPr>
        <p:grpSpPr bwMode="auto">
          <a:xfrm>
            <a:off x="6102350" y="1857375"/>
            <a:ext cx="2386013" cy="1662113"/>
            <a:chOff x="3888" y="864"/>
            <a:chExt cx="1536" cy="1296"/>
          </a:xfrm>
        </p:grpSpPr>
        <p:grpSp>
          <p:nvGrpSpPr>
            <p:cNvPr id="291926" name="Group 86"/>
            <p:cNvGrpSpPr>
              <a:grpSpLocks/>
            </p:cNvGrpSpPr>
            <p:nvPr/>
          </p:nvGrpSpPr>
          <p:grpSpPr bwMode="auto">
            <a:xfrm>
              <a:off x="4176" y="864"/>
              <a:ext cx="1248" cy="1296"/>
              <a:chOff x="4176" y="864"/>
              <a:chExt cx="1248" cy="1296"/>
            </a:xfrm>
          </p:grpSpPr>
          <p:sp>
            <p:nvSpPr>
              <p:cNvPr id="291927" name="Rectangle 87"/>
              <p:cNvSpPr>
                <a:spLocks noChangeArrowheads="1"/>
              </p:cNvSpPr>
              <p:nvPr/>
            </p:nvSpPr>
            <p:spPr bwMode="auto">
              <a:xfrm>
                <a:off x="4176" y="864"/>
                <a:ext cx="1248" cy="1104"/>
              </a:xfrm>
              <a:prstGeom prst="rect">
                <a:avLst/>
              </a:prstGeom>
              <a:solidFill>
                <a:srgbClr val="CCECFF"/>
              </a:solidFill>
              <a:ln w="19050" algn="ctr">
                <a:miter lim="800000"/>
                <a:headEnd/>
                <a:tailEnd/>
              </a:ln>
              <a:effectLst/>
              <a:scene3d>
                <a:camera prst="legacyObliqueTopRight"/>
                <a:lightRig rig="legacyFlat3" dir="b"/>
              </a:scene3d>
              <a:sp3d extrusionH="430200" prstMaterial="legacyMatte">
                <a:bevelT w="13500" h="13500" prst="angle"/>
                <a:bevelB w="13500" h="13500" prst="angle"/>
                <a:extrusionClr>
                  <a:srgbClr val="CCECFF"/>
                </a:extrusionClr>
              </a:sp3d>
            </p:spPr>
            <p:txBody>
              <a:bodyPr wrap="none" anchor="ctr">
                <a:flatTx/>
              </a:bodyPr>
              <a:lstStyle/>
              <a:p>
                <a:endParaRPr lang="en-US"/>
              </a:p>
            </p:txBody>
          </p:sp>
          <p:sp>
            <p:nvSpPr>
              <p:cNvPr id="291928" name="Line 88"/>
              <p:cNvSpPr>
                <a:spLocks noChangeShapeType="1"/>
              </p:cNvSpPr>
              <p:nvPr/>
            </p:nvSpPr>
            <p:spPr bwMode="auto">
              <a:xfrm>
                <a:off x="4176" y="1968"/>
                <a:ext cx="144" cy="192"/>
              </a:xfrm>
              <a:prstGeom prst="line">
                <a:avLst/>
              </a:prstGeom>
              <a:noFill/>
              <a:ln w="9525" cap="rnd">
                <a:solidFill>
                  <a:schemeClr val="tx1"/>
                </a:solidFill>
                <a:prstDash val="sysDot"/>
                <a:round/>
                <a:headEnd/>
                <a:tailEnd/>
              </a:ln>
              <a:effectLst/>
            </p:spPr>
            <p:txBody>
              <a:bodyPr/>
              <a:lstStyle/>
              <a:p>
                <a:endParaRPr lang="en-US"/>
              </a:p>
            </p:txBody>
          </p:sp>
          <p:sp>
            <p:nvSpPr>
              <p:cNvPr id="291929" name="Line 89"/>
              <p:cNvSpPr>
                <a:spLocks noChangeShapeType="1"/>
              </p:cNvSpPr>
              <p:nvPr/>
            </p:nvSpPr>
            <p:spPr bwMode="auto">
              <a:xfrm flipV="1">
                <a:off x="5280" y="1968"/>
                <a:ext cx="144" cy="192"/>
              </a:xfrm>
              <a:prstGeom prst="line">
                <a:avLst/>
              </a:prstGeom>
              <a:noFill/>
              <a:ln w="9525" cap="rnd">
                <a:solidFill>
                  <a:schemeClr val="tx1"/>
                </a:solidFill>
                <a:prstDash val="sysDot"/>
                <a:round/>
                <a:headEnd/>
                <a:tailEnd/>
              </a:ln>
              <a:effectLst/>
            </p:spPr>
            <p:txBody>
              <a:bodyPr/>
              <a:lstStyle/>
              <a:p>
                <a:endParaRPr lang="en-US"/>
              </a:p>
            </p:txBody>
          </p:sp>
          <p:grpSp>
            <p:nvGrpSpPr>
              <p:cNvPr id="291930" name="Group 90"/>
              <p:cNvGrpSpPr>
                <a:grpSpLocks/>
              </p:cNvGrpSpPr>
              <p:nvPr/>
            </p:nvGrpSpPr>
            <p:grpSpPr bwMode="auto">
              <a:xfrm>
                <a:off x="4272" y="1104"/>
                <a:ext cx="1152" cy="826"/>
                <a:chOff x="4272" y="1104"/>
                <a:chExt cx="1152" cy="826"/>
              </a:xfrm>
            </p:grpSpPr>
            <p:sp>
              <p:nvSpPr>
                <p:cNvPr id="291931" name="Rectangle 91"/>
                <p:cNvSpPr>
                  <a:spLocks noChangeArrowheads="1"/>
                </p:cNvSpPr>
                <p:nvPr/>
              </p:nvSpPr>
              <p:spPr bwMode="auto">
                <a:xfrm>
                  <a:off x="4272" y="1104"/>
                  <a:ext cx="240" cy="528"/>
                </a:xfrm>
                <a:prstGeom prst="rect">
                  <a:avLst/>
                </a:prstGeom>
                <a:noFill/>
                <a:ln w="9525" algn="ctr">
                  <a:solidFill>
                    <a:schemeClr val="tx1"/>
                  </a:solidFill>
                  <a:miter lim="800000"/>
                  <a:headEnd/>
                  <a:tailEnd/>
                </a:ln>
                <a:effectLst/>
              </p:spPr>
              <p:txBody>
                <a:bodyPr wrap="none" anchor="ctr"/>
                <a:lstStyle/>
                <a:p>
                  <a:endParaRPr lang="en-US"/>
                </a:p>
              </p:txBody>
            </p:sp>
            <p:sp>
              <p:nvSpPr>
                <p:cNvPr id="291932" name="Rectangle 92"/>
                <p:cNvSpPr>
                  <a:spLocks noChangeArrowheads="1"/>
                </p:cNvSpPr>
                <p:nvPr/>
              </p:nvSpPr>
              <p:spPr bwMode="auto">
                <a:xfrm>
                  <a:off x="4704" y="1104"/>
                  <a:ext cx="240" cy="528"/>
                </a:xfrm>
                <a:prstGeom prst="rect">
                  <a:avLst/>
                </a:prstGeom>
                <a:noFill/>
                <a:ln w="9525" algn="ctr">
                  <a:solidFill>
                    <a:schemeClr val="tx1"/>
                  </a:solidFill>
                  <a:prstDash val="dash"/>
                  <a:miter lim="800000"/>
                  <a:headEnd/>
                  <a:tailEnd/>
                </a:ln>
                <a:effectLst/>
              </p:spPr>
              <p:txBody>
                <a:bodyPr wrap="none" anchor="ctr"/>
                <a:lstStyle/>
                <a:p>
                  <a:endParaRPr lang="en-US"/>
                </a:p>
              </p:txBody>
            </p:sp>
            <p:sp>
              <p:nvSpPr>
                <p:cNvPr id="291933" name="Rectangle 93"/>
                <p:cNvSpPr>
                  <a:spLocks noChangeArrowheads="1"/>
                </p:cNvSpPr>
                <p:nvPr/>
              </p:nvSpPr>
              <p:spPr bwMode="auto">
                <a:xfrm>
                  <a:off x="5136" y="1104"/>
                  <a:ext cx="240" cy="528"/>
                </a:xfrm>
                <a:prstGeom prst="rect">
                  <a:avLst/>
                </a:prstGeom>
                <a:noFill/>
                <a:ln w="9525" algn="ctr">
                  <a:solidFill>
                    <a:schemeClr val="tx1"/>
                  </a:solidFill>
                  <a:miter lim="800000"/>
                  <a:headEnd/>
                  <a:tailEnd/>
                </a:ln>
                <a:effectLst/>
              </p:spPr>
              <p:txBody>
                <a:bodyPr wrap="none" anchor="ctr"/>
                <a:lstStyle/>
                <a:p>
                  <a:endParaRPr lang="en-US"/>
                </a:p>
              </p:txBody>
            </p:sp>
            <p:sp>
              <p:nvSpPr>
                <p:cNvPr id="291934" name="Rectangle 94"/>
                <p:cNvSpPr>
                  <a:spLocks noChangeArrowheads="1"/>
                </p:cNvSpPr>
                <p:nvPr/>
              </p:nvSpPr>
              <p:spPr bwMode="auto">
                <a:xfrm>
                  <a:off x="4272" y="1392"/>
                  <a:ext cx="240" cy="96"/>
                </a:xfrm>
                <a:prstGeom prst="rect">
                  <a:avLst/>
                </a:prstGeom>
                <a:noFill/>
                <a:ln w="9525" algn="ctr">
                  <a:solidFill>
                    <a:schemeClr val="tx1"/>
                  </a:solidFill>
                  <a:miter lim="800000"/>
                  <a:headEnd/>
                  <a:tailEnd/>
                </a:ln>
                <a:effectLst/>
              </p:spPr>
              <p:txBody>
                <a:bodyPr wrap="none" anchor="ctr"/>
                <a:lstStyle/>
                <a:p>
                  <a:endParaRPr lang="en-US"/>
                </a:p>
              </p:txBody>
            </p:sp>
            <p:sp>
              <p:nvSpPr>
                <p:cNvPr id="291935" name="Rectangle 95"/>
                <p:cNvSpPr>
                  <a:spLocks noChangeArrowheads="1"/>
                </p:cNvSpPr>
                <p:nvPr/>
              </p:nvSpPr>
              <p:spPr bwMode="auto">
                <a:xfrm>
                  <a:off x="4704" y="1200"/>
                  <a:ext cx="240" cy="96"/>
                </a:xfrm>
                <a:prstGeom prst="rect">
                  <a:avLst/>
                </a:prstGeom>
                <a:noFill/>
                <a:ln w="9525" algn="ctr">
                  <a:solidFill>
                    <a:schemeClr val="tx1"/>
                  </a:solidFill>
                  <a:prstDash val="dash"/>
                  <a:miter lim="800000"/>
                  <a:headEnd/>
                  <a:tailEnd/>
                </a:ln>
                <a:effectLst/>
              </p:spPr>
              <p:txBody>
                <a:bodyPr wrap="none" anchor="ctr"/>
                <a:lstStyle/>
                <a:p>
                  <a:endParaRPr lang="en-US"/>
                </a:p>
              </p:txBody>
            </p:sp>
            <p:grpSp>
              <p:nvGrpSpPr>
                <p:cNvPr id="291936" name="Group 96"/>
                <p:cNvGrpSpPr>
                  <a:grpSpLocks/>
                </p:cNvGrpSpPr>
                <p:nvPr/>
              </p:nvGrpSpPr>
              <p:grpSpPr bwMode="auto">
                <a:xfrm>
                  <a:off x="4512" y="1440"/>
                  <a:ext cx="192" cy="192"/>
                  <a:chOff x="4512" y="1248"/>
                  <a:chExt cx="192" cy="192"/>
                </a:xfrm>
              </p:grpSpPr>
              <p:sp>
                <p:nvSpPr>
                  <p:cNvPr id="291937" name="Line 97"/>
                  <p:cNvSpPr>
                    <a:spLocks noChangeShapeType="1"/>
                  </p:cNvSpPr>
                  <p:nvPr/>
                </p:nvSpPr>
                <p:spPr bwMode="auto">
                  <a:xfrm>
                    <a:off x="4512" y="1248"/>
                    <a:ext cx="48" cy="0"/>
                  </a:xfrm>
                  <a:prstGeom prst="line">
                    <a:avLst/>
                  </a:prstGeom>
                  <a:noFill/>
                  <a:ln w="9525">
                    <a:solidFill>
                      <a:schemeClr val="tx1"/>
                    </a:solidFill>
                    <a:prstDash val="dash"/>
                    <a:round/>
                    <a:headEnd/>
                    <a:tailEnd/>
                  </a:ln>
                  <a:effectLst/>
                </p:spPr>
                <p:txBody>
                  <a:bodyPr/>
                  <a:lstStyle/>
                  <a:p>
                    <a:endParaRPr lang="en-US"/>
                  </a:p>
                </p:txBody>
              </p:sp>
              <p:sp>
                <p:nvSpPr>
                  <p:cNvPr id="291938" name="Line 98"/>
                  <p:cNvSpPr>
                    <a:spLocks noChangeShapeType="1"/>
                  </p:cNvSpPr>
                  <p:nvPr/>
                </p:nvSpPr>
                <p:spPr bwMode="auto">
                  <a:xfrm>
                    <a:off x="4512" y="1248"/>
                    <a:ext cx="96" cy="0"/>
                  </a:xfrm>
                  <a:prstGeom prst="line">
                    <a:avLst/>
                  </a:prstGeom>
                  <a:noFill/>
                  <a:ln w="9525">
                    <a:solidFill>
                      <a:schemeClr val="tx1"/>
                    </a:solidFill>
                    <a:prstDash val="dash"/>
                    <a:round/>
                    <a:headEnd/>
                    <a:tailEnd/>
                  </a:ln>
                  <a:effectLst/>
                </p:spPr>
                <p:txBody>
                  <a:bodyPr/>
                  <a:lstStyle/>
                  <a:p>
                    <a:endParaRPr lang="en-US"/>
                  </a:p>
                </p:txBody>
              </p:sp>
              <p:sp>
                <p:nvSpPr>
                  <p:cNvPr id="291939" name="Line 99"/>
                  <p:cNvSpPr>
                    <a:spLocks noChangeShapeType="1"/>
                  </p:cNvSpPr>
                  <p:nvPr/>
                </p:nvSpPr>
                <p:spPr bwMode="auto">
                  <a:xfrm>
                    <a:off x="4608" y="1248"/>
                    <a:ext cx="0" cy="192"/>
                  </a:xfrm>
                  <a:prstGeom prst="line">
                    <a:avLst/>
                  </a:prstGeom>
                  <a:noFill/>
                  <a:ln w="9525">
                    <a:solidFill>
                      <a:schemeClr val="tx1"/>
                    </a:solidFill>
                    <a:prstDash val="dash"/>
                    <a:round/>
                    <a:headEnd/>
                    <a:tailEnd/>
                  </a:ln>
                  <a:effectLst/>
                </p:spPr>
                <p:txBody>
                  <a:bodyPr/>
                  <a:lstStyle/>
                  <a:p>
                    <a:endParaRPr lang="en-US"/>
                  </a:p>
                </p:txBody>
              </p:sp>
              <p:sp>
                <p:nvSpPr>
                  <p:cNvPr id="291940" name="Line 100"/>
                  <p:cNvSpPr>
                    <a:spLocks noChangeShapeType="1"/>
                  </p:cNvSpPr>
                  <p:nvPr/>
                </p:nvSpPr>
                <p:spPr bwMode="auto">
                  <a:xfrm>
                    <a:off x="4608" y="1440"/>
                    <a:ext cx="96" cy="0"/>
                  </a:xfrm>
                  <a:prstGeom prst="line">
                    <a:avLst/>
                  </a:prstGeom>
                  <a:noFill/>
                  <a:ln w="9525">
                    <a:solidFill>
                      <a:schemeClr val="tx1"/>
                    </a:solidFill>
                    <a:prstDash val="dash"/>
                    <a:round/>
                    <a:headEnd/>
                    <a:tailEnd type="stealth" w="med" len="med"/>
                  </a:ln>
                  <a:effectLst/>
                </p:spPr>
                <p:txBody>
                  <a:bodyPr wrap="none" anchor="ctr"/>
                  <a:lstStyle/>
                  <a:p>
                    <a:endParaRPr lang="en-US"/>
                  </a:p>
                </p:txBody>
              </p:sp>
            </p:grpSp>
            <p:grpSp>
              <p:nvGrpSpPr>
                <p:cNvPr id="291941" name="Group 101"/>
                <p:cNvGrpSpPr>
                  <a:grpSpLocks/>
                </p:cNvGrpSpPr>
                <p:nvPr/>
              </p:nvGrpSpPr>
              <p:grpSpPr bwMode="auto">
                <a:xfrm>
                  <a:off x="4944" y="1248"/>
                  <a:ext cx="192" cy="384"/>
                  <a:chOff x="4512" y="1248"/>
                  <a:chExt cx="192" cy="192"/>
                </a:xfrm>
              </p:grpSpPr>
              <p:sp>
                <p:nvSpPr>
                  <p:cNvPr id="291942" name="Line 102"/>
                  <p:cNvSpPr>
                    <a:spLocks noChangeShapeType="1"/>
                  </p:cNvSpPr>
                  <p:nvPr/>
                </p:nvSpPr>
                <p:spPr bwMode="auto">
                  <a:xfrm>
                    <a:off x="4512" y="1248"/>
                    <a:ext cx="48" cy="0"/>
                  </a:xfrm>
                  <a:prstGeom prst="line">
                    <a:avLst/>
                  </a:prstGeom>
                  <a:noFill/>
                  <a:ln w="9525">
                    <a:noFill/>
                    <a:round/>
                    <a:headEnd/>
                    <a:tailEnd/>
                  </a:ln>
                  <a:effectLst/>
                </p:spPr>
                <p:txBody>
                  <a:bodyPr/>
                  <a:lstStyle/>
                  <a:p>
                    <a:endParaRPr lang="en-US"/>
                  </a:p>
                </p:txBody>
              </p:sp>
              <p:sp>
                <p:nvSpPr>
                  <p:cNvPr id="291943" name="Line 103"/>
                  <p:cNvSpPr>
                    <a:spLocks noChangeShapeType="1"/>
                  </p:cNvSpPr>
                  <p:nvPr/>
                </p:nvSpPr>
                <p:spPr bwMode="auto">
                  <a:xfrm>
                    <a:off x="4512" y="1248"/>
                    <a:ext cx="96" cy="0"/>
                  </a:xfrm>
                  <a:prstGeom prst="line">
                    <a:avLst/>
                  </a:prstGeom>
                  <a:noFill/>
                  <a:ln w="9525">
                    <a:solidFill>
                      <a:schemeClr val="tx1"/>
                    </a:solidFill>
                    <a:round/>
                    <a:headEnd/>
                    <a:tailEnd/>
                  </a:ln>
                  <a:effectLst/>
                </p:spPr>
                <p:txBody>
                  <a:bodyPr/>
                  <a:lstStyle/>
                  <a:p>
                    <a:endParaRPr lang="en-US"/>
                  </a:p>
                </p:txBody>
              </p:sp>
              <p:sp>
                <p:nvSpPr>
                  <p:cNvPr id="291944" name="Line 104"/>
                  <p:cNvSpPr>
                    <a:spLocks noChangeShapeType="1"/>
                  </p:cNvSpPr>
                  <p:nvPr/>
                </p:nvSpPr>
                <p:spPr bwMode="auto">
                  <a:xfrm>
                    <a:off x="4608" y="1248"/>
                    <a:ext cx="0" cy="192"/>
                  </a:xfrm>
                  <a:prstGeom prst="line">
                    <a:avLst/>
                  </a:prstGeom>
                  <a:noFill/>
                  <a:ln w="9525">
                    <a:solidFill>
                      <a:schemeClr val="tx1"/>
                    </a:solidFill>
                    <a:round/>
                    <a:headEnd/>
                    <a:tailEnd/>
                  </a:ln>
                  <a:effectLst/>
                </p:spPr>
                <p:txBody>
                  <a:bodyPr/>
                  <a:lstStyle/>
                  <a:p>
                    <a:endParaRPr lang="en-US"/>
                  </a:p>
                </p:txBody>
              </p:sp>
              <p:sp>
                <p:nvSpPr>
                  <p:cNvPr id="291945" name="Line 105"/>
                  <p:cNvSpPr>
                    <a:spLocks noChangeShapeType="1"/>
                  </p:cNvSpPr>
                  <p:nvPr/>
                </p:nvSpPr>
                <p:spPr bwMode="auto">
                  <a:xfrm>
                    <a:off x="4608" y="1440"/>
                    <a:ext cx="96" cy="0"/>
                  </a:xfrm>
                  <a:prstGeom prst="line">
                    <a:avLst/>
                  </a:prstGeom>
                  <a:noFill/>
                  <a:ln w="9525">
                    <a:solidFill>
                      <a:schemeClr val="tx1"/>
                    </a:solidFill>
                    <a:round/>
                    <a:headEnd/>
                    <a:tailEnd type="stealth" w="med" len="med"/>
                  </a:ln>
                  <a:effectLst/>
                </p:spPr>
                <p:txBody>
                  <a:bodyPr wrap="none" anchor="ctr"/>
                  <a:lstStyle/>
                  <a:p>
                    <a:endParaRPr lang="en-US"/>
                  </a:p>
                </p:txBody>
              </p:sp>
            </p:grpSp>
            <p:sp>
              <p:nvSpPr>
                <p:cNvPr id="291946" name="Text Box 106"/>
                <p:cNvSpPr txBox="1">
                  <a:spLocks noChangeArrowheads="1"/>
                </p:cNvSpPr>
                <p:nvPr/>
              </p:nvSpPr>
              <p:spPr bwMode="auto">
                <a:xfrm>
                  <a:off x="5088" y="1201"/>
                  <a:ext cx="336" cy="216"/>
                </a:xfrm>
                <a:prstGeom prst="rect">
                  <a:avLst/>
                </a:prstGeom>
                <a:noFill/>
                <a:ln w="9525" algn="ctr">
                  <a:noFill/>
                  <a:miter lim="800000"/>
                  <a:headEnd/>
                  <a:tailEnd/>
                </a:ln>
                <a:effectLst/>
              </p:spPr>
              <p:txBody>
                <a:bodyPr>
                  <a:spAutoFit/>
                </a:bodyPr>
                <a:lstStyle/>
                <a:p>
                  <a:pPr marL="342900" indent="-342900">
                    <a:lnSpc>
                      <a:spcPct val="50000"/>
                    </a:lnSpc>
                    <a:spcBef>
                      <a:spcPct val="50000"/>
                    </a:spcBef>
                    <a:buFont typeface="Wingdings" pitchFamily="2" charset="2"/>
                    <a:buNone/>
                  </a:pPr>
                  <a:r>
                    <a:rPr lang="en-US" sz="800">
                      <a:solidFill>
                        <a:schemeClr val="bg2"/>
                      </a:solidFill>
                      <a:effectLst/>
                    </a:rPr>
                    <a:t>Page</a:t>
                  </a:r>
                </a:p>
                <a:p>
                  <a:pPr marL="342900" indent="-342900">
                    <a:lnSpc>
                      <a:spcPct val="50000"/>
                    </a:lnSpc>
                    <a:spcBef>
                      <a:spcPct val="50000"/>
                    </a:spcBef>
                    <a:buFont typeface="Wingdings" pitchFamily="2" charset="2"/>
                    <a:buNone/>
                  </a:pPr>
                  <a:r>
                    <a:rPr lang="en-US" sz="800">
                      <a:solidFill>
                        <a:schemeClr val="bg2"/>
                      </a:solidFill>
                      <a:effectLst/>
                    </a:rPr>
                    <a:t>Frame</a:t>
                  </a:r>
                </a:p>
              </p:txBody>
            </p:sp>
            <p:sp>
              <p:nvSpPr>
                <p:cNvPr id="291947" name="Text Box 107"/>
                <p:cNvSpPr txBox="1">
                  <a:spLocks noChangeArrowheads="1"/>
                </p:cNvSpPr>
                <p:nvPr/>
              </p:nvSpPr>
              <p:spPr bwMode="auto">
                <a:xfrm>
                  <a:off x="4320" y="1680"/>
                  <a:ext cx="576" cy="250"/>
                </a:xfrm>
                <a:prstGeom prst="rect">
                  <a:avLst/>
                </a:prstGeom>
                <a:noFill/>
                <a:ln w="9525" algn="ctr">
                  <a:noFill/>
                  <a:miter lim="800000"/>
                  <a:headEnd/>
                  <a:tailEnd/>
                </a:ln>
                <a:effectLst/>
              </p:spPr>
              <p:txBody>
                <a:bodyPr>
                  <a:spAutoFit/>
                </a:bodyPr>
                <a:lstStyle/>
                <a:p>
                  <a:pPr marL="342900" indent="-342900">
                    <a:lnSpc>
                      <a:spcPct val="50000"/>
                    </a:lnSpc>
                    <a:spcBef>
                      <a:spcPct val="50000"/>
                    </a:spcBef>
                    <a:buFont typeface="Wingdings" pitchFamily="2" charset="2"/>
                    <a:buNone/>
                  </a:pPr>
                  <a:r>
                    <a:rPr lang="en-US" sz="1000">
                      <a:solidFill>
                        <a:schemeClr val="bg2"/>
                      </a:solidFill>
                      <a:effectLst/>
                    </a:rPr>
                    <a:t>4KB Page </a:t>
                  </a:r>
                </a:p>
                <a:p>
                  <a:pPr marL="342900" indent="-342900">
                    <a:lnSpc>
                      <a:spcPct val="50000"/>
                    </a:lnSpc>
                    <a:spcBef>
                      <a:spcPct val="50000"/>
                    </a:spcBef>
                    <a:buFont typeface="Wingdings" pitchFamily="2" charset="2"/>
                    <a:buNone/>
                  </a:pPr>
                  <a:r>
                    <a:rPr lang="en-US" sz="1000">
                      <a:solidFill>
                        <a:schemeClr val="bg2"/>
                      </a:solidFill>
                      <a:effectLst/>
                    </a:rPr>
                    <a:t>Tables</a:t>
                  </a:r>
                </a:p>
              </p:txBody>
            </p:sp>
          </p:grpSp>
        </p:grpSp>
        <p:sp>
          <p:nvSpPr>
            <p:cNvPr id="291948" name="Line 108"/>
            <p:cNvSpPr>
              <a:spLocks noChangeShapeType="1"/>
            </p:cNvSpPr>
            <p:nvPr/>
          </p:nvSpPr>
          <p:spPr bwMode="auto">
            <a:xfrm flipV="1">
              <a:off x="3888" y="1632"/>
              <a:ext cx="384" cy="0"/>
            </a:xfrm>
            <a:prstGeom prst="line">
              <a:avLst/>
            </a:prstGeom>
            <a:noFill/>
            <a:ln w="19050">
              <a:solidFill>
                <a:schemeClr val="tx1"/>
              </a:solidFill>
              <a:round/>
              <a:headEnd/>
              <a:tailEnd type="stealth" w="med" len="med"/>
            </a:ln>
            <a:effectLst/>
          </p:spPr>
          <p:txBody>
            <a:bodyPr wrap="none" anchor="ctr"/>
            <a:lstStyle/>
            <a:p>
              <a:endParaRPr lang="en-US"/>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91843"/>
                                        </p:tgtEl>
                                        <p:attrNameLst>
                                          <p:attrName>style.visibility</p:attrName>
                                        </p:attrNameLst>
                                      </p:cBhvr>
                                      <p:to>
                                        <p:strVal val="visible"/>
                                      </p:to>
                                    </p:set>
                                    <p:animEffect transition="in" filter="blinds(horizontal)">
                                      <p:cBhvr>
                                        <p:cTn id="7" dur="500"/>
                                        <p:tgtEl>
                                          <p:spTgt spid="29184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91892"/>
                                        </p:tgtEl>
                                        <p:attrNameLst>
                                          <p:attrName>style.visibility</p:attrName>
                                        </p:attrNameLst>
                                      </p:cBhvr>
                                      <p:to>
                                        <p:strVal val="visible"/>
                                      </p:to>
                                    </p:set>
                                    <p:animEffect transition="in" filter="blinds(horizontal)">
                                      <p:cBhvr>
                                        <p:cTn id="12" dur="500"/>
                                        <p:tgtEl>
                                          <p:spTgt spid="29189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91925"/>
                                        </p:tgtEl>
                                        <p:attrNameLst>
                                          <p:attrName>style.visibility</p:attrName>
                                        </p:attrNameLst>
                                      </p:cBhvr>
                                      <p:to>
                                        <p:strVal val="visible"/>
                                      </p:to>
                                    </p:set>
                                    <p:animEffect transition="in" filter="blinds(horizontal)">
                                      <p:cBhvr>
                                        <p:cTn id="17" dur="500"/>
                                        <p:tgtEl>
                                          <p:spTgt spid="29192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91865"/>
                                        </p:tgtEl>
                                        <p:attrNameLst>
                                          <p:attrName>style.visibility</p:attrName>
                                        </p:attrNameLst>
                                      </p:cBhvr>
                                      <p:to>
                                        <p:strVal val="visible"/>
                                      </p:to>
                                    </p:set>
                                    <p:animEffect transition="in" filter="blinds(horizontal)">
                                      <p:cBhvr>
                                        <p:cTn id="22" dur="500"/>
                                        <p:tgtEl>
                                          <p:spTgt spid="29186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91887"/>
                                        </p:tgtEl>
                                        <p:attrNameLst>
                                          <p:attrName>style.visibility</p:attrName>
                                        </p:attrNameLst>
                                      </p:cBhvr>
                                      <p:to>
                                        <p:strVal val="visible"/>
                                      </p:to>
                                    </p:set>
                                    <p:animEffect transition="in" filter="blinds(horizontal)">
                                      <p:cBhvr>
                                        <p:cTn id="27" dur="500"/>
                                        <p:tgtEl>
                                          <p:spTgt spid="2918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a:xfrm>
            <a:off x="387350" y="228600"/>
            <a:ext cx="8621713" cy="750888"/>
          </a:xfrm>
        </p:spPr>
        <p:txBody>
          <a:bodyPr/>
          <a:lstStyle/>
          <a:p>
            <a:r>
              <a:rPr lang="en-US"/>
              <a:t>VT-d: Remapping Structures</a:t>
            </a:r>
          </a:p>
        </p:txBody>
      </p:sp>
      <p:grpSp>
        <p:nvGrpSpPr>
          <p:cNvPr id="374830" name="Group 46"/>
          <p:cNvGrpSpPr>
            <a:grpSpLocks/>
          </p:cNvGrpSpPr>
          <p:nvPr/>
        </p:nvGrpSpPr>
        <p:grpSpPr bwMode="auto">
          <a:xfrm>
            <a:off x="1411288" y="2374900"/>
            <a:ext cx="6369050" cy="1371600"/>
            <a:chOff x="783" y="1025"/>
            <a:chExt cx="4012" cy="864"/>
          </a:xfrm>
        </p:grpSpPr>
        <p:sp>
          <p:nvSpPr>
            <p:cNvPr id="374800" name="Text Box 16"/>
            <p:cNvSpPr txBox="1">
              <a:spLocks noChangeArrowheads="1"/>
            </p:cNvSpPr>
            <p:nvPr/>
          </p:nvSpPr>
          <p:spPr bwMode="auto">
            <a:xfrm>
              <a:off x="4563" y="1595"/>
              <a:ext cx="183" cy="294"/>
            </a:xfrm>
            <a:prstGeom prst="rect">
              <a:avLst/>
            </a:prstGeom>
            <a:solidFill>
              <a:schemeClr val="tx1"/>
            </a:solidFill>
            <a:ln w="9525" algn="ctr">
              <a:solidFill>
                <a:schemeClr val="bg2"/>
              </a:solidFill>
              <a:miter lim="800000"/>
              <a:headEnd/>
              <a:tailEnd/>
            </a:ln>
            <a:effectLst/>
          </p:spPr>
          <p:txBody>
            <a:bodyPr>
              <a:spAutoFit/>
            </a:bodyPr>
            <a:lstStyle/>
            <a:p>
              <a:r>
                <a:rPr lang="en-US" sz="1200">
                  <a:solidFill>
                    <a:schemeClr val="bg1"/>
                  </a:solidFill>
                  <a:effectLst/>
                </a:rPr>
                <a:t>P</a:t>
              </a:r>
            </a:p>
            <a:p>
              <a:endParaRPr lang="en-US" sz="1200">
                <a:solidFill>
                  <a:schemeClr val="bg1"/>
                </a:solidFill>
                <a:effectLst/>
              </a:endParaRPr>
            </a:p>
          </p:txBody>
        </p:sp>
        <p:sp>
          <p:nvSpPr>
            <p:cNvPr id="374801" name="Text Box 17"/>
            <p:cNvSpPr txBox="1">
              <a:spLocks noChangeArrowheads="1"/>
            </p:cNvSpPr>
            <p:nvPr/>
          </p:nvSpPr>
          <p:spPr bwMode="auto">
            <a:xfrm>
              <a:off x="4047" y="1595"/>
              <a:ext cx="524" cy="294"/>
            </a:xfrm>
            <a:prstGeom prst="rect">
              <a:avLst/>
            </a:prstGeom>
            <a:solidFill>
              <a:schemeClr val="tx1"/>
            </a:solidFill>
            <a:ln w="9525" algn="ctr">
              <a:solidFill>
                <a:schemeClr val="bg2"/>
              </a:solidFill>
              <a:miter lim="800000"/>
              <a:headEnd/>
              <a:tailEnd/>
            </a:ln>
            <a:effectLst/>
          </p:spPr>
          <p:txBody>
            <a:bodyPr>
              <a:spAutoFit/>
            </a:bodyPr>
            <a:lstStyle/>
            <a:p>
              <a:r>
                <a:rPr lang="en-US" sz="1200">
                  <a:solidFill>
                    <a:schemeClr val="bg1"/>
                  </a:solidFill>
                  <a:effectLst/>
                </a:rPr>
                <a:t>Controls</a:t>
              </a:r>
            </a:p>
            <a:p>
              <a:endParaRPr lang="en-US" sz="1200">
                <a:solidFill>
                  <a:schemeClr val="bg1"/>
                </a:solidFill>
                <a:effectLst/>
              </a:endParaRPr>
            </a:p>
          </p:txBody>
        </p:sp>
        <p:sp>
          <p:nvSpPr>
            <p:cNvPr id="374802" name="Text Box 18"/>
            <p:cNvSpPr txBox="1">
              <a:spLocks noChangeArrowheads="1"/>
            </p:cNvSpPr>
            <p:nvPr/>
          </p:nvSpPr>
          <p:spPr bwMode="auto">
            <a:xfrm>
              <a:off x="3231" y="1595"/>
              <a:ext cx="384" cy="294"/>
            </a:xfrm>
            <a:prstGeom prst="rect">
              <a:avLst/>
            </a:prstGeom>
            <a:solidFill>
              <a:srgbClr val="B2B2B2"/>
            </a:solidFill>
            <a:ln w="9525" algn="ctr">
              <a:solidFill>
                <a:schemeClr val="bg2"/>
              </a:solidFill>
              <a:miter lim="800000"/>
              <a:headEnd/>
              <a:tailEnd/>
            </a:ln>
            <a:effectLst/>
          </p:spPr>
          <p:txBody>
            <a:bodyPr>
              <a:spAutoFit/>
            </a:bodyPr>
            <a:lstStyle/>
            <a:p>
              <a:r>
                <a:rPr lang="en-US" sz="1200">
                  <a:solidFill>
                    <a:schemeClr val="bg1"/>
                  </a:solidFill>
                  <a:effectLst/>
                </a:rPr>
                <a:t>Rsvd</a:t>
              </a:r>
            </a:p>
            <a:p>
              <a:endParaRPr lang="en-US" sz="1200">
                <a:solidFill>
                  <a:schemeClr val="bg1"/>
                </a:solidFill>
                <a:effectLst/>
              </a:endParaRPr>
            </a:p>
          </p:txBody>
        </p:sp>
        <p:sp>
          <p:nvSpPr>
            <p:cNvPr id="374803" name="Text Box 19"/>
            <p:cNvSpPr txBox="1">
              <a:spLocks noChangeArrowheads="1"/>
            </p:cNvSpPr>
            <p:nvPr/>
          </p:nvSpPr>
          <p:spPr bwMode="auto">
            <a:xfrm>
              <a:off x="840" y="1595"/>
              <a:ext cx="2439" cy="294"/>
            </a:xfrm>
            <a:prstGeom prst="rect">
              <a:avLst/>
            </a:prstGeom>
            <a:solidFill>
              <a:schemeClr val="tx1"/>
            </a:solidFill>
            <a:ln w="9525" algn="ctr">
              <a:solidFill>
                <a:schemeClr val="bg2"/>
              </a:solidFill>
              <a:miter lim="800000"/>
              <a:headEnd/>
              <a:tailEnd/>
            </a:ln>
            <a:effectLst/>
          </p:spPr>
          <p:txBody>
            <a:bodyPr>
              <a:spAutoFit/>
            </a:bodyPr>
            <a:lstStyle/>
            <a:p>
              <a:r>
                <a:rPr lang="en-US" sz="1200">
                  <a:solidFill>
                    <a:schemeClr val="bg1"/>
                  </a:solidFill>
                  <a:effectLst/>
                </a:rPr>
                <a:t>Address Space Root Pointer </a:t>
              </a:r>
            </a:p>
            <a:p>
              <a:endParaRPr lang="en-US" sz="1200">
                <a:solidFill>
                  <a:schemeClr val="bg1"/>
                </a:solidFill>
                <a:effectLst/>
              </a:endParaRPr>
            </a:p>
          </p:txBody>
        </p:sp>
        <p:sp>
          <p:nvSpPr>
            <p:cNvPr id="374804" name="Text Box 20"/>
            <p:cNvSpPr txBox="1">
              <a:spLocks noChangeArrowheads="1"/>
            </p:cNvSpPr>
            <p:nvPr/>
          </p:nvSpPr>
          <p:spPr bwMode="auto">
            <a:xfrm>
              <a:off x="3951" y="1169"/>
              <a:ext cx="798" cy="294"/>
            </a:xfrm>
            <a:prstGeom prst="rect">
              <a:avLst/>
            </a:prstGeom>
            <a:solidFill>
              <a:schemeClr val="tx1"/>
            </a:solidFill>
            <a:ln w="9525" algn="ctr">
              <a:solidFill>
                <a:schemeClr val="bg2"/>
              </a:solidFill>
              <a:miter lim="800000"/>
              <a:headEnd/>
              <a:tailEnd/>
            </a:ln>
            <a:effectLst/>
          </p:spPr>
          <p:txBody>
            <a:bodyPr>
              <a:spAutoFit/>
            </a:bodyPr>
            <a:lstStyle/>
            <a:p>
              <a:r>
                <a:rPr lang="en-US" sz="1200">
                  <a:solidFill>
                    <a:schemeClr val="bg1"/>
                  </a:solidFill>
                  <a:effectLst/>
                </a:rPr>
                <a:t>Address Width</a:t>
              </a:r>
            </a:p>
          </p:txBody>
        </p:sp>
        <p:sp>
          <p:nvSpPr>
            <p:cNvPr id="374805" name="Text Box 21"/>
            <p:cNvSpPr txBox="1">
              <a:spLocks noChangeArrowheads="1"/>
            </p:cNvSpPr>
            <p:nvPr/>
          </p:nvSpPr>
          <p:spPr bwMode="auto">
            <a:xfrm>
              <a:off x="3567" y="1169"/>
              <a:ext cx="384" cy="294"/>
            </a:xfrm>
            <a:prstGeom prst="rect">
              <a:avLst/>
            </a:prstGeom>
            <a:solidFill>
              <a:srgbClr val="B2B2B2"/>
            </a:solidFill>
            <a:ln w="9525" algn="ctr">
              <a:solidFill>
                <a:schemeClr val="bg2"/>
              </a:solidFill>
              <a:miter lim="800000"/>
              <a:headEnd/>
              <a:tailEnd/>
            </a:ln>
            <a:effectLst/>
          </p:spPr>
          <p:txBody>
            <a:bodyPr>
              <a:spAutoFit/>
            </a:bodyPr>
            <a:lstStyle/>
            <a:p>
              <a:r>
                <a:rPr lang="en-US" sz="1200">
                  <a:solidFill>
                    <a:schemeClr val="bg1"/>
                  </a:solidFill>
                  <a:effectLst/>
                </a:rPr>
                <a:t>Rsvd</a:t>
              </a:r>
            </a:p>
            <a:p>
              <a:endParaRPr lang="en-US" sz="1200">
                <a:solidFill>
                  <a:schemeClr val="bg1"/>
                </a:solidFill>
                <a:effectLst/>
              </a:endParaRPr>
            </a:p>
          </p:txBody>
        </p:sp>
        <p:sp>
          <p:nvSpPr>
            <p:cNvPr id="374806" name="Text Box 22"/>
            <p:cNvSpPr txBox="1">
              <a:spLocks noChangeArrowheads="1"/>
            </p:cNvSpPr>
            <p:nvPr/>
          </p:nvSpPr>
          <p:spPr bwMode="auto">
            <a:xfrm>
              <a:off x="831" y="1169"/>
              <a:ext cx="1824" cy="294"/>
            </a:xfrm>
            <a:prstGeom prst="rect">
              <a:avLst/>
            </a:prstGeom>
            <a:solidFill>
              <a:srgbClr val="B2B2B2"/>
            </a:solidFill>
            <a:ln w="9525" algn="ctr">
              <a:solidFill>
                <a:schemeClr val="bg2"/>
              </a:solidFill>
              <a:miter lim="800000"/>
              <a:headEnd/>
              <a:tailEnd/>
            </a:ln>
            <a:effectLst/>
          </p:spPr>
          <p:txBody>
            <a:bodyPr>
              <a:spAutoFit/>
            </a:bodyPr>
            <a:lstStyle/>
            <a:p>
              <a:r>
                <a:rPr lang="en-US" sz="1200">
                  <a:solidFill>
                    <a:schemeClr val="bg1"/>
                  </a:solidFill>
                  <a:effectLst/>
                </a:rPr>
                <a:t>Rsvd</a:t>
              </a:r>
            </a:p>
            <a:p>
              <a:endParaRPr lang="en-US" sz="1200">
                <a:solidFill>
                  <a:schemeClr val="bg1"/>
                </a:solidFill>
                <a:effectLst/>
              </a:endParaRPr>
            </a:p>
          </p:txBody>
        </p:sp>
        <p:sp>
          <p:nvSpPr>
            <p:cNvPr id="374807" name="Text Box 23"/>
            <p:cNvSpPr txBox="1">
              <a:spLocks noChangeArrowheads="1"/>
            </p:cNvSpPr>
            <p:nvPr/>
          </p:nvSpPr>
          <p:spPr bwMode="auto">
            <a:xfrm>
              <a:off x="2655" y="1169"/>
              <a:ext cx="912" cy="294"/>
            </a:xfrm>
            <a:prstGeom prst="rect">
              <a:avLst/>
            </a:prstGeom>
            <a:solidFill>
              <a:schemeClr val="tx1"/>
            </a:solidFill>
            <a:ln w="9525" algn="ctr">
              <a:solidFill>
                <a:schemeClr val="bg2"/>
              </a:solidFill>
              <a:miter lim="800000"/>
              <a:headEnd/>
              <a:tailEnd/>
            </a:ln>
            <a:effectLst/>
          </p:spPr>
          <p:txBody>
            <a:bodyPr>
              <a:spAutoFit/>
            </a:bodyPr>
            <a:lstStyle/>
            <a:p>
              <a:r>
                <a:rPr lang="en-US" sz="1200">
                  <a:solidFill>
                    <a:schemeClr val="bg1"/>
                  </a:solidFill>
                  <a:effectLst/>
                </a:rPr>
                <a:t>Domain ID</a:t>
              </a:r>
            </a:p>
            <a:p>
              <a:endParaRPr lang="en-US" sz="1200">
                <a:solidFill>
                  <a:schemeClr val="bg1"/>
                </a:solidFill>
                <a:effectLst/>
              </a:endParaRPr>
            </a:p>
          </p:txBody>
        </p:sp>
        <p:sp>
          <p:nvSpPr>
            <p:cNvPr id="374808" name="Text Box 24"/>
            <p:cNvSpPr txBox="1">
              <a:spLocks noChangeArrowheads="1"/>
            </p:cNvSpPr>
            <p:nvPr/>
          </p:nvSpPr>
          <p:spPr bwMode="auto">
            <a:xfrm>
              <a:off x="3562" y="1595"/>
              <a:ext cx="530" cy="294"/>
            </a:xfrm>
            <a:prstGeom prst="rect">
              <a:avLst/>
            </a:prstGeom>
            <a:solidFill>
              <a:srgbClr val="DDDDDD"/>
            </a:solidFill>
            <a:ln w="9525">
              <a:solidFill>
                <a:schemeClr val="bg2"/>
              </a:solidFill>
              <a:miter lim="800000"/>
              <a:headEnd/>
              <a:tailEnd/>
            </a:ln>
            <a:effectLst/>
          </p:spPr>
          <p:txBody>
            <a:bodyPr>
              <a:spAutoFit/>
            </a:bodyPr>
            <a:lstStyle/>
            <a:p>
              <a:r>
                <a:rPr lang="en-US" sz="1200">
                  <a:solidFill>
                    <a:schemeClr val="bg1"/>
                  </a:solidFill>
                  <a:effectLst/>
                </a:rPr>
                <a:t>Ext.</a:t>
              </a:r>
            </a:p>
            <a:p>
              <a:r>
                <a:rPr lang="en-US" sz="1200">
                  <a:solidFill>
                    <a:schemeClr val="bg1"/>
                  </a:solidFill>
                  <a:effectLst/>
                </a:rPr>
                <a:t>Controls</a:t>
              </a:r>
            </a:p>
          </p:txBody>
        </p:sp>
        <p:sp>
          <p:nvSpPr>
            <p:cNvPr id="374809" name="Text Box 25"/>
            <p:cNvSpPr txBox="1">
              <a:spLocks noChangeArrowheads="1"/>
            </p:cNvSpPr>
            <p:nvPr/>
          </p:nvSpPr>
          <p:spPr bwMode="auto">
            <a:xfrm>
              <a:off x="4611" y="1457"/>
              <a:ext cx="156" cy="144"/>
            </a:xfrm>
            <a:prstGeom prst="rect">
              <a:avLst/>
            </a:prstGeom>
            <a:noFill/>
            <a:ln w="9525">
              <a:noFill/>
              <a:miter lim="800000"/>
              <a:headEnd/>
              <a:tailEnd/>
            </a:ln>
            <a:effectLst/>
          </p:spPr>
          <p:txBody>
            <a:bodyPr wrap="none">
              <a:spAutoFit/>
            </a:bodyPr>
            <a:lstStyle/>
            <a:p>
              <a:pPr algn="l"/>
              <a:r>
                <a:rPr lang="en-US" sz="900">
                  <a:effectLst/>
                </a:rPr>
                <a:t>0</a:t>
              </a:r>
            </a:p>
          </p:txBody>
        </p:sp>
        <p:sp>
          <p:nvSpPr>
            <p:cNvPr id="374810" name="Text Box 26"/>
            <p:cNvSpPr txBox="1">
              <a:spLocks noChangeArrowheads="1"/>
            </p:cNvSpPr>
            <p:nvPr/>
          </p:nvSpPr>
          <p:spPr bwMode="auto">
            <a:xfrm>
              <a:off x="4599" y="1025"/>
              <a:ext cx="196" cy="144"/>
            </a:xfrm>
            <a:prstGeom prst="rect">
              <a:avLst/>
            </a:prstGeom>
            <a:noFill/>
            <a:ln w="9525">
              <a:noFill/>
              <a:miter lim="800000"/>
              <a:headEnd/>
              <a:tailEnd/>
            </a:ln>
            <a:effectLst/>
          </p:spPr>
          <p:txBody>
            <a:bodyPr wrap="none">
              <a:spAutoFit/>
            </a:bodyPr>
            <a:lstStyle/>
            <a:p>
              <a:pPr algn="l"/>
              <a:r>
                <a:rPr lang="en-US" sz="900">
                  <a:effectLst/>
                </a:rPr>
                <a:t>64</a:t>
              </a:r>
            </a:p>
          </p:txBody>
        </p:sp>
        <p:sp>
          <p:nvSpPr>
            <p:cNvPr id="374811" name="Text Box 27"/>
            <p:cNvSpPr txBox="1">
              <a:spLocks noChangeArrowheads="1"/>
            </p:cNvSpPr>
            <p:nvPr/>
          </p:nvSpPr>
          <p:spPr bwMode="auto">
            <a:xfrm>
              <a:off x="783" y="1457"/>
              <a:ext cx="196" cy="144"/>
            </a:xfrm>
            <a:prstGeom prst="rect">
              <a:avLst/>
            </a:prstGeom>
            <a:noFill/>
            <a:ln w="9525">
              <a:noFill/>
              <a:miter lim="800000"/>
              <a:headEnd/>
              <a:tailEnd/>
            </a:ln>
            <a:effectLst/>
          </p:spPr>
          <p:txBody>
            <a:bodyPr wrap="none">
              <a:spAutoFit/>
            </a:bodyPr>
            <a:lstStyle/>
            <a:p>
              <a:pPr algn="l"/>
              <a:r>
                <a:rPr lang="en-US" sz="900">
                  <a:effectLst/>
                </a:rPr>
                <a:t>63</a:t>
              </a:r>
            </a:p>
          </p:txBody>
        </p:sp>
        <p:sp>
          <p:nvSpPr>
            <p:cNvPr id="374812" name="Text Box 28"/>
            <p:cNvSpPr txBox="1">
              <a:spLocks noChangeArrowheads="1"/>
            </p:cNvSpPr>
            <p:nvPr/>
          </p:nvSpPr>
          <p:spPr bwMode="auto">
            <a:xfrm>
              <a:off x="787" y="1025"/>
              <a:ext cx="236" cy="144"/>
            </a:xfrm>
            <a:prstGeom prst="rect">
              <a:avLst/>
            </a:prstGeom>
            <a:noFill/>
            <a:ln w="9525">
              <a:noFill/>
              <a:miter lim="800000"/>
              <a:headEnd/>
              <a:tailEnd/>
            </a:ln>
            <a:effectLst/>
          </p:spPr>
          <p:txBody>
            <a:bodyPr wrap="none">
              <a:spAutoFit/>
            </a:bodyPr>
            <a:lstStyle/>
            <a:p>
              <a:pPr algn="l"/>
              <a:r>
                <a:rPr lang="en-US" sz="900">
                  <a:effectLst/>
                </a:rPr>
                <a:t>127</a:t>
              </a:r>
            </a:p>
          </p:txBody>
        </p:sp>
      </p:grpSp>
      <p:sp>
        <p:nvSpPr>
          <p:cNvPr id="374788" name="Rectangle 4"/>
          <p:cNvSpPr>
            <a:spLocks noChangeArrowheads="1"/>
          </p:cNvSpPr>
          <p:nvPr/>
        </p:nvSpPr>
        <p:spPr bwMode="auto">
          <a:xfrm>
            <a:off x="850900" y="5373688"/>
            <a:ext cx="7835900" cy="592137"/>
          </a:xfrm>
          <a:prstGeom prst="rect">
            <a:avLst/>
          </a:prstGeom>
          <a:noFill/>
          <a:ln w="9525" algn="ctr">
            <a:noFill/>
            <a:miter lim="800000"/>
            <a:headEnd/>
            <a:tailEnd/>
          </a:ln>
          <a:effectLst/>
        </p:spPr>
        <p:txBody>
          <a:bodyPr lIns="91429" tIns="45715" rIns="91429" bIns="45715"/>
          <a:lstStyle/>
          <a:p>
            <a:pPr marL="336550" indent="-336550" algn="l">
              <a:lnSpc>
                <a:spcPct val="75000"/>
              </a:lnSpc>
              <a:spcBef>
                <a:spcPct val="30000"/>
              </a:spcBef>
              <a:buClr>
                <a:schemeClr val="tx2"/>
              </a:buClr>
              <a:buSzPct val="95000"/>
              <a:buFont typeface="Wingdings" pitchFamily="2" charset="2"/>
              <a:buBlip>
                <a:blip r:embed="rId3"/>
              </a:buBlip>
            </a:pPr>
            <a:r>
              <a:rPr lang="en-US" sz="2000" b="0">
                <a:effectLst>
                  <a:outerShdw blurRad="38100" dist="38100" dir="2700000" algn="tl">
                    <a:srgbClr val="000000"/>
                  </a:outerShdw>
                </a:effectLst>
              </a:rPr>
              <a:t>VT-d Page Table Entry</a:t>
            </a:r>
          </a:p>
          <a:p>
            <a:pPr marL="681038" lvl="1" indent="-336550" algn="l">
              <a:lnSpc>
                <a:spcPct val="75000"/>
              </a:lnSpc>
              <a:spcBef>
                <a:spcPct val="30000"/>
              </a:spcBef>
              <a:buClr>
                <a:schemeClr val="tx2"/>
              </a:buClr>
              <a:buSzPct val="95000"/>
              <a:buFont typeface="Wingdings" pitchFamily="2" charset="2"/>
              <a:buBlip>
                <a:blip r:embed="rId4"/>
              </a:buBlip>
            </a:pPr>
            <a:endParaRPr lang="en-US" b="0">
              <a:effectLst>
                <a:outerShdw blurRad="38100" dist="38100" dir="2700000" algn="tl">
                  <a:srgbClr val="000000"/>
                </a:outerShdw>
              </a:effectLst>
            </a:endParaRPr>
          </a:p>
        </p:txBody>
      </p:sp>
      <p:grpSp>
        <p:nvGrpSpPr>
          <p:cNvPr id="374827" name="Group 43"/>
          <p:cNvGrpSpPr>
            <a:grpSpLocks/>
          </p:cNvGrpSpPr>
          <p:nvPr/>
        </p:nvGrpSpPr>
        <p:grpSpPr bwMode="auto">
          <a:xfrm>
            <a:off x="1363663" y="5664200"/>
            <a:ext cx="6648450" cy="695325"/>
            <a:chOff x="757" y="2389"/>
            <a:chExt cx="4188" cy="438"/>
          </a:xfrm>
        </p:grpSpPr>
        <p:sp>
          <p:nvSpPr>
            <p:cNvPr id="374817" name="Text Box 33"/>
            <p:cNvSpPr txBox="1">
              <a:spLocks noChangeArrowheads="1"/>
            </p:cNvSpPr>
            <p:nvPr/>
          </p:nvSpPr>
          <p:spPr bwMode="auto">
            <a:xfrm>
              <a:off x="4729" y="2533"/>
              <a:ext cx="183" cy="294"/>
            </a:xfrm>
            <a:prstGeom prst="rect">
              <a:avLst/>
            </a:prstGeom>
            <a:solidFill>
              <a:schemeClr val="tx1"/>
            </a:solidFill>
            <a:ln w="9525" algn="ctr">
              <a:solidFill>
                <a:schemeClr val="bg2"/>
              </a:solidFill>
              <a:miter lim="800000"/>
              <a:headEnd/>
              <a:tailEnd/>
            </a:ln>
            <a:effectLst/>
          </p:spPr>
          <p:txBody>
            <a:bodyPr>
              <a:spAutoFit/>
            </a:bodyPr>
            <a:lstStyle/>
            <a:p>
              <a:r>
                <a:rPr lang="en-US" sz="1200">
                  <a:solidFill>
                    <a:schemeClr val="bg1"/>
                  </a:solidFill>
                  <a:effectLst/>
                </a:rPr>
                <a:t>R</a:t>
              </a:r>
            </a:p>
            <a:p>
              <a:endParaRPr lang="en-US" sz="1200">
                <a:solidFill>
                  <a:schemeClr val="bg1"/>
                </a:solidFill>
                <a:effectLst/>
              </a:endParaRPr>
            </a:p>
          </p:txBody>
        </p:sp>
        <p:sp>
          <p:nvSpPr>
            <p:cNvPr id="374818" name="Text Box 34"/>
            <p:cNvSpPr txBox="1">
              <a:spLocks noChangeArrowheads="1"/>
            </p:cNvSpPr>
            <p:nvPr/>
          </p:nvSpPr>
          <p:spPr bwMode="auto">
            <a:xfrm>
              <a:off x="3407" y="2533"/>
              <a:ext cx="240" cy="294"/>
            </a:xfrm>
            <a:prstGeom prst="rect">
              <a:avLst/>
            </a:prstGeom>
            <a:solidFill>
              <a:schemeClr val="tx1"/>
            </a:solidFill>
            <a:ln w="9525" algn="ctr">
              <a:solidFill>
                <a:schemeClr val="bg2"/>
              </a:solidFill>
              <a:miter lim="800000"/>
              <a:headEnd/>
              <a:tailEnd/>
            </a:ln>
            <a:effectLst/>
          </p:spPr>
          <p:txBody>
            <a:bodyPr>
              <a:spAutoFit/>
            </a:bodyPr>
            <a:lstStyle/>
            <a:p>
              <a:r>
                <a:rPr lang="en-US" sz="1200">
                  <a:solidFill>
                    <a:schemeClr val="bg1"/>
                  </a:solidFill>
                  <a:effectLst/>
                </a:rPr>
                <a:t>SP</a:t>
              </a:r>
            </a:p>
          </p:txBody>
        </p:sp>
        <p:sp>
          <p:nvSpPr>
            <p:cNvPr id="374819" name="Text Box 35"/>
            <p:cNvSpPr txBox="1">
              <a:spLocks noChangeArrowheads="1"/>
            </p:cNvSpPr>
            <p:nvPr/>
          </p:nvSpPr>
          <p:spPr bwMode="auto">
            <a:xfrm>
              <a:off x="1153" y="2533"/>
              <a:ext cx="1872" cy="294"/>
            </a:xfrm>
            <a:prstGeom prst="rect">
              <a:avLst/>
            </a:prstGeom>
            <a:solidFill>
              <a:schemeClr val="tx1"/>
            </a:solidFill>
            <a:ln w="9525" algn="ctr">
              <a:solidFill>
                <a:schemeClr val="bg2"/>
              </a:solidFill>
              <a:miter lim="800000"/>
              <a:headEnd/>
              <a:tailEnd/>
            </a:ln>
            <a:effectLst/>
          </p:spPr>
          <p:txBody>
            <a:bodyPr>
              <a:spAutoFit/>
            </a:bodyPr>
            <a:lstStyle/>
            <a:p>
              <a:r>
                <a:rPr lang="en-US" sz="1200">
                  <a:solidFill>
                    <a:schemeClr val="bg1"/>
                  </a:solidFill>
                  <a:effectLst/>
                </a:rPr>
                <a:t>Page-Frame / Page-Table Address</a:t>
              </a:r>
            </a:p>
            <a:p>
              <a:endParaRPr lang="en-US" sz="1200">
                <a:solidFill>
                  <a:schemeClr val="bg1"/>
                </a:solidFill>
                <a:effectLst/>
              </a:endParaRPr>
            </a:p>
          </p:txBody>
        </p:sp>
        <p:sp>
          <p:nvSpPr>
            <p:cNvPr id="374820" name="Text Box 36"/>
            <p:cNvSpPr txBox="1">
              <a:spLocks noChangeArrowheads="1"/>
            </p:cNvSpPr>
            <p:nvPr/>
          </p:nvSpPr>
          <p:spPr bwMode="auto">
            <a:xfrm>
              <a:off x="4789" y="2389"/>
              <a:ext cx="156" cy="144"/>
            </a:xfrm>
            <a:prstGeom prst="rect">
              <a:avLst/>
            </a:prstGeom>
            <a:noFill/>
            <a:ln w="9525">
              <a:noFill/>
              <a:miter lim="800000"/>
              <a:headEnd/>
              <a:tailEnd/>
            </a:ln>
            <a:effectLst/>
          </p:spPr>
          <p:txBody>
            <a:bodyPr wrap="none">
              <a:spAutoFit/>
            </a:bodyPr>
            <a:lstStyle/>
            <a:p>
              <a:pPr algn="l"/>
              <a:r>
                <a:rPr lang="en-US" sz="900">
                  <a:effectLst/>
                </a:rPr>
                <a:t>0</a:t>
              </a:r>
            </a:p>
          </p:txBody>
        </p:sp>
        <p:sp>
          <p:nvSpPr>
            <p:cNvPr id="374821" name="Text Box 37"/>
            <p:cNvSpPr txBox="1">
              <a:spLocks noChangeArrowheads="1"/>
            </p:cNvSpPr>
            <p:nvPr/>
          </p:nvSpPr>
          <p:spPr bwMode="auto">
            <a:xfrm>
              <a:off x="757" y="2389"/>
              <a:ext cx="196" cy="144"/>
            </a:xfrm>
            <a:prstGeom prst="rect">
              <a:avLst/>
            </a:prstGeom>
            <a:noFill/>
            <a:ln w="9525">
              <a:noFill/>
              <a:miter lim="800000"/>
              <a:headEnd/>
              <a:tailEnd/>
            </a:ln>
            <a:effectLst/>
          </p:spPr>
          <p:txBody>
            <a:bodyPr wrap="none">
              <a:spAutoFit/>
            </a:bodyPr>
            <a:lstStyle/>
            <a:p>
              <a:pPr algn="l"/>
              <a:r>
                <a:rPr lang="en-US" sz="900">
                  <a:effectLst/>
                </a:rPr>
                <a:t>63</a:t>
              </a:r>
            </a:p>
          </p:txBody>
        </p:sp>
        <p:sp>
          <p:nvSpPr>
            <p:cNvPr id="374822" name="Text Box 38"/>
            <p:cNvSpPr txBox="1">
              <a:spLocks noChangeArrowheads="1"/>
            </p:cNvSpPr>
            <p:nvPr/>
          </p:nvSpPr>
          <p:spPr bwMode="auto">
            <a:xfrm>
              <a:off x="4537" y="2533"/>
              <a:ext cx="192" cy="294"/>
            </a:xfrm>
            <a:prstGeom prst="rect">
              <a:avLst/>
            </a:prstGeom>
            <a:solidFill>
              <a:schemeClr val="tx1"/>
            </a:solidFill>
            <a:ln w="9525" algn="ctr">
              <a:solidFill>
                <a:schemeClr val="bg2"/>
              </a:solidFill>
              <a:miter lim="800000"/>
              <a:headEnd/>
              <a:tailEnd/>
            </a:ln>
            <a:effectLst/>
          </p:spPr>
          <p:txBody>
            <a:bodyPr>
              <a:spAutoFit/>
            </a:bodyPr>
            <a:lstStyle/>
            <a:p>
              <a:r>
                <a:rPr lang="en-US" sz="1200">
                  <a:solidFill>
                    <a:schemeClr val="bg1"/>
                  </a:solidFill>
                  <a:effectLst/>
                </a:rPr>
                <a:t>W</a:t>
              </a:r>
            </a:p>
            <a:p>
              <a:endParaRPr lang="en-US" sz="1200">
                <a:solidFill>
                  <a:schemeClr val="bg1"/>
                </a:solidFill>
                <a:effectLst/>
              </a:endParaRPr>
            </a:p>
          </p:txBody>
        </p:sp>
        <p:sp>
          <p:nvSpPr>
            <p:cNvPr id="374823" name="Text Box 39"/>
            <p:cNvSpPr txBox="1">
              <a:spLocks noChangeArrowheads="1"/>
            </p:cNvSpPr>
            <p:nvPr/>
          </p:nvSpPr>
          <p:spPr bwMode="auto">
            <a:xfrm>
              <a:off x="2869" y="2533"/>
              <a:ext cx="545" cy="294"/>
            </a:xfrm>
            <a:prstGeom prst="rect">
              <a:avLst/>
            </a:prstGeom>
            <a:solidFill>
              <a:schemeClr val="tx1"/>
            </a:solidFill>
            <a:ln w="9525" algn="ctr">
              <a:solidFill>
                <a:schemeClr val="bg2"/>
              </a:solidFill>
              <a:miter lim="800000"/>
              <a:headEnd/>
              <a:tailEnd/>
            </a:ln>
            <a:effectLst/>
          </p:spPr>
          <p:txBody>
            <a:bodyPr>
              <a:spAutoFit/>
            </a:bodyPr>
            <a:lstStyle/>
            <a:p>
              <a:r>
                <a:rPr lang="en-US" sz="1200">
                  <a:solidFill>
                    <a:schemeClr val="bg1"/>
                  </a:solidFill>
                  <a:effectLst/>
                </a:rPr>
                <a:t>Available</a:t>
              </a:r>
            </a:p>
            <a:p>
              <a:endParaRPr lang="en-US" sz="1200">
                <a:solidFill>
                  <a:schemeClr val="bg1"/>
                </a:solidFill>
                <a:effectLst/>
              </a:endParaRPr>
            </a:p>
          </p:txBody>
        </p:sp>
        <p:sp>
          <p:nvSpPr>
            <p:cNvPr id="374824" name="Text Box 40"/>
            <p:cNvSpPr txBox="1">
              <a:spLocks noChangeArrowheads="1"/>
            </p:cNvSpPr>
            <p:nvPr/>
          </p:nvSpPr>
          <p:spPr bwMode="auto">
            <a:xfrm>
              <a:off x="805" y="2533"/>
              <a:ext cx="480" cy="294"/>
            </a:xfrm>
            <a:prstGeom prst="rect">
              <a:avLst/>
            </a:prstGeom>
            <a:solidFill>
              <a:srgbClr val="B2B2B2"/>
            </a:solidFill>
            <a:ln w="9525" algn="ctr">
              <a:solidFill>
                <a:schemeClr val="bg2"/>
              </a:solidFill>
              <a:miter lim="800000"/>
              <a:headEnd/>
              <a:tailEnd/>
            </a:ln>
            <a:effectLst/>
          </p:spPr>
          <p:txBody>
            <a:bodyPr>
              <a:spAutoFit/>
            </a:bodyPr>
            <a:lstStyle/>
            <a:p>
              <a:r>
                <a:rPr lang="en-US" sz="1200">
                  <a:solidFill>
                    <a:schemeClr val="bg1"/>
                  </a:solidFill>
                  <a:effectLst/>
                </a:rPr>
                <a:t>Rsvd</a:t>
              </a:r>
            </a:p>
            <a:p>
              <a:endParaRPr lang="en-US" sz="1200">
                <a:solidFill>
                  <a:schemeClr val="bg1"/>
                </a:solidFill>
                <a:effectLst/>
              </a:endParaRPr>
            </a:p>
          </p:txBody>
        </p:sp>
        <p:sp>
          <p:nvSpPr>
            <p:cNvPr id="374825" name="Text Box 41"/>
            <p:cNvSpPr txBox="1">
              <a:spLocks noChangeArrowheads="1"/>
            </p:cNvSpPr>
            <p:nvPr/>
          </p:nvSpPr>
          <p:spPr bwMode="auto">
            <a:xfrm>
              <a:off x="3643" y="2533"/>
              <a:ext cx="390" cy="294"/>
            </a:xfrm>
            <a:prstGeom prst="rect">
              <a:avLst/>
            </a:prstGeom>
            <a:solidFill>
              <a:srgbClr val="B2B2B2"/>
            </a:solidFill>
            <a:ln w="9525" algn="ctr">
              <a:solidFill>
                <a:schemeClr val="bg2"/>
              </a:solidFill>
              <a:miter lim="800000"/>
              <a:headEnd/>
              <a:tailEnd/>
            </a:ln>
            <a:effectLst/>
          </p:spPr>
          <p:txBody>
            <a:bodyPr>
              <a:spAutoFit/>
            </a:bodyPr>
            <a:lstStyle/>
            <a:p>
              <a:r>
                <a:rPr lang="en-US" sz="1200">
                  <a:solidFill>
                    <a:schemeClr val="bg1"/>
                  </a:solidFill>
                  <a:effectLst/>
                </a:rPr>
                <a:t>Rsvd</a:t>
              </a:r>
            </a:p>
            <a:p>
              <a:endParaRPr lang="en-US" sz="1200">
                <a:solidFill>
                  <a:schemeClr val="bg1"/>
                </a:solidFill>
                <a:effectLst/>
              </a:endParaRPr>
            </a:p>
          </p:txBody>
        </p:sp>
        <p:sp>
          <p:nvSpPr>
            <p:cNvPr id="374826" name="Text Box 42"/>
            <p:cNvSpPr txBox="1">
              <a:spLocks noChangeArrowheads="1"/>
            </p:cNvSpPr>
            <p:nvPr/>
          </p:nvSpPr>
          <p:spPr bwMode="auto">
            <a:xfrm>
              <a:off x="4011" y="2533"/>
              <a:ext cx="525" cy="294"/>
            </a:xfrm>
            <a:prstGeom prst="rect">
              <a:avLst/>
            </a:prstGeom>
            <a:solidFill>
              <a:srgbClr val="DDDDDD"/>
            </a:solidFill>
            <a:ln w="9525" algn="ctr">
              <a:solidFill>
                <a:schemeClr val="bg2"/>
              </a:solidFill>
              <a:miter lim="800000"/>
              <a:headEnd/>
              <a:tailEnd/>
            </a:ln>
            <a:effectLst/>
          </p:spPr>
          <p:txBody>
            <a:bodyPr>
              <a:spAutoFit/>
            </a:bodyPr>
            <a:lstStyle/>
            <a:p>
              <a:r>
                <a:rPr lang="en-US" sz="1200">
                  <a:solidFill>
                    <a:schemeClr val="bg1"/>
                  </a:solidFill>
                  <a:effectLst/>
                </a:rPr>
                <a:t>Ext.</a:t>
              </a:r>
            </a:p>
            <a:p>
              <a:r>
                <a:rPr lang="en-US" sz="1200">
                  <a:solidFill>
                    <a:schemeClr val="bg1"/>
                  </a:solidFill>
                  <a:effectLst/>
                </a:rPr>
                <a:t>Controls</a:t>
              </a:r>
            </a:p>
          </p:txBody>
        </p:sp>
      </p:grpSp>
      <p:sp>
        <p:nvSpPr>
          <p:cNvPr id="374828" name="Rectangle 44"/>
          <p:cNvSpPr>
            <a:spLocks noChangeArrowheads="1"/>
          </p:cNvSpPr>
          <p:nvPr/>
        </p:nvSpPr>
        <p:spPr bwMode="auto">
          <a:xfrm>
            <a:off x="703263" y="3941763"/>
            <a:ext cx="8302625" cy="1295400"/>
          </a:xfrm>
          <a:prstGeom prst="rect">
            <a:avLst/>
          </a:prstGeom>
          <a:noFill/>
          <a:ln w="9525" algn="ctr">
            <a:noFill/>
            <a:miter lim="800000"/>
            <a:headEnd/>
            <a:tailEnd/>
          </a:ln>
          <a:effectLst/>
        </p:spPr>
        <p:txBody>
          <a:bodyPr lIns="91429" tIns="45715" rIns="91429" bIns="45715"/>
          <a:lstStyle/>
          <a:p>
            <a:pPr marL="336550" indent="-336550" algn="l">
              <a:lnSpc>
                <a:spcPct val="75000"/>
              </a:lnSpc>
              <a:spcBef>
                <a:spcPct val="30000"/>
              </a:spcBef>
              <a:buClr>
                <a:schemeClr val="tx2"/>
              </a:buClr>
              <a:buSzPct val="95000"/>
              <a:buFont typeface="Wingdings" pitchFamily="2" charset="2"/>
              <a:buBlip>
                <a:blip r:embed="rId3"/>
              </a:buBlip>
            </a:pPr>
            <a:r>
              <a:rPr lang="en-US" sz="2000" b="0">
                <a:effectLst>
                  <a:outerShdw blurRad="38100" dist="38100" dir="2700000" algn="tl">
                    <a:srgbClr val="000000"/>
                  </a:outerShdw>
                </a:effectLst>
              </a:rPr>
              <a:t>VT-d supports hierarchical page tables for address translation</a:t>
            </a:r>
          </a:p>
          <a:p>
            <a:pPr marL="690563" lvl="1" indent="-352425" algn="l">
              <a:lnSpc>
                <a:spcPct val="75000"/>
              </a:lnSpc>
              <a:spcBef>
                <a:spcPct val="30000"/>
              </a:spcBef>
              <a:buClr>
                <a:schemeClr val="tx2"/>
              </a:buClr>
              <a:buSzPct val="95000"/>
              <a:buFont typeface="Wingdings" pitchFamily="2" charset="2"/>
              <a:buBlip>
                <a:blip r:embed="rId4"/>
              </a:buBlip>
            </a:pPr>
            <a:r>
              <a:rPr lang="en-US" b="0">
                <a:effectLst>
                  <a:outerShdw blurRad="38100" dist="38100" dir="2700000" algn="tl">
                    <a:srgbClr val="000000"/>
                  </a:outerShdw>
                </a:effectLst>
              </a:rPr>
              <a:t>Page directories and page tables are 4 KB in size</a:t>
            </a:r>
          </a:p>
          <a:p>
            <a:pPr marL="690563" lvl="1" indent="-352425" algn="l">
              <a:lnSpc>
                <a:spcPct val="75000"/>
              </a:lnSpc>
              <a:spcBef>
                <a:spcPct val="30000"/>
              </a:spcBef>
              <a:buClr>
                <a:schemeClr val="tx2"/>
              </a:buClr>
              <a:buSzPct val="95000"/>
              <a:buFont typeface="Wingdings" pitchFamily="2" charset="2"/>
              <a:buBlip>
                <a:blip r:embed="rId4"/>
              </a:buBlip>
            </a:pPr>
            <a:r>
              <a:rPr lang="en-US" b="0">
                <a:effectLst>
                  <a:outerShdw blurRad="38100" dist="38100" dir="2700000" algn="tl">
                    <a:srgbClr val="000000"/>
                  </a:outerShdw>
                </a:effectLst>
              </a:rPr>
              <a:t>4KB base page size with support for larger page sizes</a:t>
            </a:r>
          </a:p>
          <a:p>
            <a:pPr marL="690563" lvl="1" indent="-352425" algn="l">
              <a:lnSpc>
                <a:spcPct val="75000"/>
              </a:lnSpc>
              <a:spcBef>
                <a:spcPct val="30000"/>
              </a:spcBef>
              <a:buClr>
                <a:schemeClr val="tx2"/>
              </a:buClr>
              <a:buSzPct val="95000"/>
              <a:buFont typeface="Wingdings" pitchFamily="2" charset="2"/>
              <a:buBlip>
                <a:blip r:embed="rId4"/>
              </a:buBlip>
            </a:pPr>
            <a:r>
              <a:rPr lang="en-US" b="0">
                <a:effectLst>
                  <a:outerShdw blurRad="38100" dist="38100" dir="2700000" algn="tl">
                    <a:srgbClr val="000000"/>
                  </a:outerShdw>
                </a:effectLst>
              </a:rPr>
              <a:t>Support for DMA snoop control through page table entries</a:t>
            </a:r>
          </a:p>
        </p:txBody>
      </p:sp>
      <p:sp>
        <p:nvSpPr>
          <p:cNvPr id="374831" name="Rectangle 47"/>
          <p:cNvSpPr>
            <a:spLocks noChangeArrowheads="1"/>
          </p:cNvSpPr>
          <p:nvPr/>
        </p:nvSpPr>
        <p:spPr bwMode="auto">
          <a:xfrm>
            <a:off x="700088" y="1223963"/>
            <a:ext cx="8302625" cy="704850"/>
          </a:xfrm>
          <a:prstGeom prst="rect">
            <a:avLst/>
          </a:prstGeom>
          <a:noFill/>
          <a:ln w="9525" algn="ctr">
            <a:noFill/>
            <a:miter lim="800000"/>
            <a:headEnd/>
            <a:tailEnd/>
          </a:ln>
          <a:effectLst/>
        </p:spPr>
        <p:txBody>
          <a:bodyPr lIns="91429" tIns="45715" rIns="91429" bIns="45715"/>
          <a:lstStyle/>
          <a:p>
            <a:pPr marL="336550" indent="-336550" algn="l">
              <a:lnSpc>
                <a:spcPct val="75000"/>
              </a:lnSpc>
              <a:spcBef>
                <a:spcPct val="30000"/>
              </a:spcBef>
              <a:buClr>
                <a:schemeClr val="tx2"/>
              </a:buClr>
              <a:buSzPct val="95000"/>
              <a:buFont typeface="Wingdings" pitchFamily="2" charset="2"/>
              <a:buBlip>
                <a:blip r:embed="rId3"/>
              </a:buBlip>
            </a:pPr>
            <a:r>
              <a:rPr lang="en-US" sz="2000" b="0">
                <a:effectLst>
                  <a:outerShdw blurRad="38100" dist="38100" dir="2700000" algn="tl">
                    <a:srgbClr val="000000"/>
                  </a:outerShdw>
                </a:effectLst>
              </a:rPr>
              <a:t>VT-d hardware selects page-table based on source of DMA request </a:t>
            </a:r>
          </a:p>
          <a:p>
            <a:pPr marL="690563" lvl="1" indent="-352425" algn="l">
              <a:lnSpc>
                <a:spcPct val="75000"/>
              </a:lnSpc>
              <a:spcBef>
                <a:spcPct val="30000"/>
              </a:spcBef>
              <a:buClr>
                <a:schemeClr val="tx2"/>
              </a:buClr>
              <a:buSzPct val="95000"/>
              <a:buFont typeface="Wingdings" pitchFamily="2" charset="2"/>
              <a:buBlip>
                <a:blip r:embed="rId4"/>
              </a:buBlip>
            </a:pPr>
            <a:r>
              <a:rPr lang="en-US" b="0">
                <a:effectLst>
                  <a:outerShdw blurRad="38100" dist="38100" dir="2700000" algn="tl">
                    <a:srgbClr val="000000"/>
                  </a:outerShdw>
                </a:effectLst>
              </a:rPr>
              <a:t>Requestor ID (bus / device / function) in request identifies DMA source</a:t>
            </a:r>
          </a:p>
        </p:txBody>
      </p:sp>
      <p:sp>
        <p:nvSpPr>
          <p:cNvPr id="374833" name="Rectangle 49"/>
          <p:cNvSpPr>
            <a:spLocks noChangeArrowheads="1"/>
          </p:cNvSpPr>
          <p:nvPr/>
        </p:nvSpPr>
        <p:spPr bwMode="auto">
          <a:xfrm>
            <a:off x="692150" y="2012950"/>
            <a:ext cx="8302625" cy="485775"/>
          </a:xfrm>
          <a:prstGeom prst="rect">
            <a:avLst/>
          </a:prstGeom>
          <a:noFill/>
          <a:ln w="9525" algn="ctr">
            <a:noFill/>
            <a:miter lim="800000"/>
            <a:headEnd/>
            <a:tailEnd/>
          </a:ln>
          <a:effectLst/>
        </p:spPr>
        <p:txBody>
          <a:bodyPr lIns="91429" tIns="45715" rIns="91429" bIns="45715"/>
          <a:lstStyle/>
          <a:p>
            <a:pPr marL="336550" indent="-336550" algn="l">
              <a:lnSpc>
                <a:spcPct val="75000"/>
              </a:lnSpc>
              <a:spcBef>
                <a:spcPct val="30000"/>
              </a:spcBef>
              <a:buClr>
                <a:schemeClr val="tx2"/>
              </a:buClr>
              <a:buSzPct val="95000"/>
              <a:buFont typeface="Wingdings" pitchFamily="2" charset="2"/>
              <a:buBlip>
                <a:blip r:embed="rId3"/>
              </a:buBlip>
            </a:pPr>
            <a:r>
              <a:rPr lang="en-US" sz="2000" b="0">
                <a:effectLst>
                  <a:outerShdw blurRad="38100" dist="38100" dir="2700000" algn="tl">
                    <a:srgbClr val="000000"/>
                  </a:outerShdw>
                </a:effectLst>
              </a:rPr>
              <a:t>VT-d Device Assignment Entry</a:t>
            </a: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a:xfrm>
            <a:off x="387350" y="228600"/>
            <a:ext cx="8410575" cy="750888"/>
          </a:xfrm>
        </p:spPr>
        <p:txBody>
          <a:bodyPr/>
          <a:lstStyle/>
          <a:p>
            <a:r>
              <a:rPr lang="en-US"/>
              <a:t>VT-d: Hardware Page Walk</a:t>
            </a:r>
          </a:p>
        </p:txBody>
      </p:sp>
      <p:sp>
        <p:nvSpPr>
          <p:cNvPr id="378883" name="Text Box 3"/>
          <p:cNvSpPr txBox="1">
            <a:spLocks noChangeArrowheads="1"/>
          </p:cNvSpPr>
          <p:nvPr/>
        </p:nvSpPr>
        <p:spPr bwMode="auto">
          <a:xfrm>
            <a:off x="2297113" y="2090738"/>
            <a:ext cx="1192212" cy="244475"/>
          </a:xfrm>
          <a:prstGeom prst="rect">
            <a:avLst/>
          </a:prstGeom>
          <a:noFill/>
          <a:ln w="9525" algn="ctr">
            <a:noFill/>
            <a:miter lim="800000"/>
            <a:headEnd/>
            <a:tailEnd/>
          </a:ln>
          <a:effectLst/>
        </p:spPr>
        <p:txBody>
          <a:bodyPr>
            <a:spAutoFit/>
          </a:bodyPr>
          <a:lstStyle/>
          <a:p>
            <a:r>
              <a:rPr lang="en-US" sz="1000">
                <a:solidFill>
                  <a:srgbClr val="0099CC"/>
                </a:solidFill>
                <a:effectLst>
                  <a:outerShdw blurRad="38100" dist="38100" dir="2700000" algn="tl">
                    <a:srgbClr val="000000"/>
                  </a:outerShdw>
                </a:effectLst>
              </a:rPr>
              <a:t>000000b</a:t>
            </a:r>
          </a:p>
        </p:txBody>
      </p:sp>
      <p:grpSp>
        <p:nvGrpSpPr>
          <p:cNvPr id="378884" name="Group 4"/>
          <p:cNvGrpSpPr>
            <a:grpSpLocks/>
          </p:cNvGrpSpPr>
          <p:nvPr/>
        </p:nvGrpSpPr>
        <p:grpSpPr bwMode="auto">
          <a:xfrm>
            <a:off x="152400" y="1328738"/>
            <a:ext cx="2197100" cy="1165225"/>
            <a:chOff x="96" y="765"/>
            <a:chExt cx="1384" cy="734"/>
          </a:xfrm>
        </p:grpSpPr>
        <p:sp>
          <p:nvSpPr>
            <p:cNvPr id="378885" name="Rectangle 5"/>
            <p:cNvSpPr>
              <a:spLocks noChangeArrowheads="1"/>
            </p:cNvSpPr>
            <p:nvPr/>
          </p:nvSpPr>
          <p:spPr bwMode="auto">
            <a:xfrm>
              <a:off x="663" y="1200"/>
              <a:ext cx="370" cy="299"/>
            </a:xfrm>
            <a:prstGeom prst="rect">
              <a:avLst/>
            </a:prstGeom>
            <a:noFill/>
            <a:ln w="9525">
              <a:solidFill>
                <a:schemeClr val="tx1"/>
              </a:solidFill>
              <a:miter lim="800000"/>
              <a:headEnd/>
              <a:tailEnd/>
            </a:ln>
            <a:effectLst/>
          </p:spPr>
          <p:txBody>
            <a:bodyPr wrap="none" anchor="ctr"/>
            <a:lstStyle/>
            <a:p>
              <a:endParaRPr lang="en-US"/>
            </a:p>
          </p:txBody>
        </p:sp>
        <p:sp>
          <p:nvSpPr>
            <p:cNvPr id="378886" name="Rectangle 6"/>
            <p:cNvSpPr>
              <a:spLocks noChangeArrowheads="1"/>
            </p:cNvSpPr>
            <p:nvPr/>
          </p:nvSpPr>
          <p:spPr bwMode="auto">
            <a:xfrm>
              <a:off x="154" y="1200"/>
              <a:ext cx="509" cy="299"/>
            </a:xfrm>
            <a:prstGeom prst="rect">
              <a:avLst/>
            </a:prstGeom>
            <a:noFill/>
            <a:ln w="9525">
              <a:solidFill>
                <a:schemeClr val="tx1"/>
              </a:solidFill>
              <a:miter lim="800000"/>
              <a:headEnd/>
              <a:tailEnd/>
            </a:ln>
            <a:effectLst/>
          </p:spPr>
          <p:txBody>
            <a:bodyPr wrap="none" anchor="ctr"/>
            <a:lstStyle/>
            <a:p>
              <a:endParaRPr lang="en-US"/>
            </a:p>
          </p:txBody>
        </p:sp>
        <p:sp>
          <p:nvSpPr>
            <p:cNvPr id="378887" name="Text Box 7"/>
            <p:cNvSpPr txBox="1">
              <a:spLocks noChangeArrowheads="1"/>
            </p:cNvSpPr>
            <p:nvPr/>
          </p:nvSpPr>
          <p:spPr bwMode="auto">
            <a:xfrm>
              <a:off x="246" y="1248"/>
              <a:ext cx="324" cy="192"/>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Bus</a:t>
              </a:r>
            </a:p>
          </p:txBody>
        </p:sp>
        <p:sp>
          <p:nvSpPr>
            <p:cNvPr id="378888" name="Text Box 8"/>
            <p:cNvSpPr txBox="1">
              <a:spLocks noChangeArrowheads="1"/>
            </p:cNvSpPr>
            <p:nvPr/>
          </p:nvSpPr>
          <p:spPr bwMode="auto">
            <a:xfrm>
              <a:off x="642" y="1248"/>
              <a:ext cx="416" cy="173"/>
            </a:xfrm>
            <a:prstGeom prst="rect">
              <a:avLst/>
            </a:prstGeom>
            <a:noFill/>
            <a:ln w="9525">
              <a:noFill/>
              <a:miter lim="800000"/>
              <a:headEnd/>
              <a:tailEnd/>
            </a:ln>
            <a:effectLst/>
          </p:spPr>
          <p:txBody>
            <a:bodyPr>
              <a:spAutoFit/>
            </a:bodyPr>
            <a:lstStyle/>
            <a:p>
              <a:r>
                <a:rPr lang="en-US" sz="1200" b="0">
                  <a:effectLst>
                    <a:outerShdw blurRad="38100" dist="38100" dir="2700000" algn="tl">
                      <a:srgbClr val="000000"/>
                    </a:outerShdw>
                  </a:effectLst>
                </a:rPr>
                <a:t>Device</a:t>
              </a:r>
            </a:p>
          </p:txBody>
        </p:sp>
        <p:sp>
          <p:nvSpPr>
            <p:cNvPr id="378889" name="Rectangle 9"/>
            <p:cNvSpPr>
              <a:spLocks noChangeArrowheads="1"/>
            </p:cNvSpPr>
            <p:nvPr/>
          </p:nvSpPr>
          <p:spPr bwMode="auto">
            <a:xfrm>
              <a:off x="1033" y="1200"/>
              <a:ext cx="324" cy="299"/>
            </a:xfrm>
            <a:prstGeom prst="rect">
              <a:avLst/>
            </a:prstGeom>
            <a:noFill/>
            <a:ln w="9525">
              <a:solidFill>
                <a:schemeClr val="tx1"/>
              </a:solidFill>
              <a:miter lim="800000"/>
              <a:headEnd/>
              <a:tailEnd/>
            </a:ln>
            <a:effectLst/>
          </p:spPr>
          <p:txBody>
            <a:bodyPr wrap="none" anchor="ctr"/>
            <a:lstStyle/>
            <a:p>
              <a:endParaRPr lang="en-US"/>
            </a:p>
          </p:txBody>
        </p:sp>
        <p:sp>
          <p:nvSpPr>
            <p:cNvPr id="378890" name="Text Box 10"/>
            <p:cNvSpPr txBox="1">
              <a:spLocks noChangeArrowheads="1"/>
            </p:cNvSpPr>
            <p:nvPr/>
          </p:nvSpPr>
          <p:spPr bwMode="auto">
            <a:xfrm>
              <a:off x="924" y="1248"/>
              <a:ext cx="556" cy="192"/>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Func</a:t>
              </a:r>
            </a:p>
          </p:txBody>
        </p:sp>
        <p:sp>
          <p:nvSpPr>
            <p:cNvPr id="378891" name="Text Box 11"/>
            <p:cNvSpPr txBox="1">
              <a:spLocks noChangeArrowheads="1"/>
            </p:cNvSpPr>
            <p:nvPr/>
          </p:nvSpPr>
          <p:spPr bwMode="auto">
            <a:xfrm>
              <a:off x="1249" y="1075"/>
              <a:ext cx="15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0</a:t>
              </a:r>
            </a:p>
          </p:txBody>
        </p:sp>
        <p:sp>
          <p:nvSpPr>
            <p:cNvPr id="378892" name="Text Box 12"/>
            <p:cNvSpPr txBox="1">
              <a:spLocks noChangeArrowheads="1"/>
            </p:cNvSpPr>
            <p:nvPr/>
          </p:nvSpPr>
          <p:spPr bwMode="auto">
            <a:xfrm>
              <a:off x="996" y="1075"/>
              <a:ext cx="15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2</a:t>
              </a:r>
            </a:p>
          </p:txBody>
        </p:sp>
        <p:sp>
          <p:nvSpPr>
            <p:cNvPr id="378893" name="Text Box 13"/>
            <p:cNvSpPr txBox="1">
              <a:spLocks noChangeArrowheads="1"/>
            </p:cNvSpPr>
            <p:nvPr/>
          </p:nvSpPr>
          <p:spPr bwMode="auto">
            <a:xfrm>
              <a:off x="912" y="1075"/>
              <a:ext cx="15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3</a:t>
              </a:r>
            </a:p>
          </p:txBody>
        </p:sp>
        <p:sp>
          <p:nvSpPr>
            <p:cNvPr id="378894" name="Text Box 14"/>
            <p:cNvSpPr txBox="1">
              <a:spLocks noChangeArrowheads="1"/>
            </p:cNvSpPr>
            <p:nvPr/>
          </p:nvSpPr>
          <p:spPr bwMode="auto">
            <a:xfrm>
              <a:off x="601" y="1075"/>
              <a:ext cx="15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7</a:t>
              </a:r>
            </a:p>
          </p:txBody>
        </p:sp>
        <p:sp>
          <p:nvSpPr>
            <p:cNvPr id="378895" name="Text Box 15"/>
            <p:cNvSpPr txBox="1">
              <a:spLocks noChangeArrowheads="1"/>
            </p:cNvSpPr>
            <p:nvPr/>
          </p:nvSpPr>
          <p:spPr bwMode="auto">
            <a:xfrm>
              <a:off x="509" y="1075"/>
              <a:ext cx="15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8</a:t>
              </a:r>
            </a:p>
          </p:txBody>
        </p:sp>
        <p:sp>
          <p:nvSpPr>
            <p:cNvPr id="378896" name="Text Box 16"/>
            <p:cNvSpPr txBox="1">
              <a:spLocks noChangeArrowheads="1"/>
            </p:cNvSpPr>
            <p:nvPr/>
          </p:nvSpPr>
          <p:spPr bwMode="auto">
            <a:xfrm>
              <a:off x="96"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15</a:t>
              </a:r>
            </a:p>
          </p:txBody>
        </p:sp>
        <p:sp>
          <p:nvSpPr>
            <p:cNvPr id="378897" name="Text Box 17"/>
            <p:cNvSpPr txBox="1">
              <a:spLocks noChangeArrowheads="1"/>
            </p:cNvSpPr>
            <p:nvPr/>
          </p:nvSpPr>
          <p:spPr bwMode="auto">
            <a:xfrm>
              <a:off x="272" y="765"/>
              <a:ext cx="964" cy="231"/>
            </a:xfrm>
            <a:prstGeom prst="rect">
              <a:avLst/>
            </a:prstGeom>
            <a:noFill/>
            <a:ln w="9525">
              <a:noFill/>
              <a:miter lim="800000"/>
              <a:headEnd/>
              <a:tailEnd/>
            </a:ln>
            <a:effectLst/>
          </p:spPr>
          <p:txBody>
            <a:bodyPr wrap="none">
              <a:spAutoFit/>
            </a:bodyPr>
            <a:lstStyle/>
            <a:p>
              <a:pPr algn="l"/>
              <a:r>
                <a:rPr lang="en-US" b="0">
                  <a:solidFill>
                    <a:schemeClr val="tx2"/>
                  </a:solidFill>
                  <a:effectLst>
                    <a:outerShdw blurRad="38100" dist="38100" dir="2700000" algn="tl">
                      <a:srgbClr val="000000"/>
                    </a:outerShdw>
                  </a:effectLst>
                </a:rPr>
                <a:t>Requestor ID</a:t>
              </a:r>
            </a:p>
          </p:txBody>
        </p:sp>
      </p:grpSp>
      <p:grpSp>
        <p:nvGrpSpPr>
          <p:cNvPr id="378898" name="Group 18"/>
          <p:cNvGrpSpPr>
            <a:grpSpLocks/>
          </p:cNvGrpSpPr>
          <p:nvPr/>
        </p:nvGrpSpPr>
        <p:grpSpPr bwMode="auto">
          <a:xfrm>
            <a:off x="381000" y="2493963"/>
            <a:ext cx="2370138" cy="2803525"/>
            <a:chOff x="240" y="1499"/>
            <a:chExt cx="1493" cy="1766"/>
          </a:xfrm>
        </p:grpSpPr>
        <p:sp>
          <p:nvSpPr>
            <p:cNvPr id="378899" name="Rectangle 19"/>
            <p:cNvSpPr>
              <a:spLocks noChangeArrowheads="1"/>
            </p:cNvSpPr>
            <p:nvPr/>
          </p:nvSpPr>
          <p:spPr bwMode="auto">
            <a:xfrm>
              <a:off x="817" y="1920"/>
              <a:ext cx="343" cy="72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endParaRPr lang="en-US"/>
            </a:p>
          </p:txBody>
        </p:sp>
        <p:sp>
          <p:nvSpPr>
            <p:cNvPr id="378900" name="Rectangle 20"/>
            <p:cNvSpPr>
              <a:spLocks noChangeArrowheads="1"/>
            </p:cNvSpPr>
            <p:nvPr/>
          </p:nvSpPr>
          <p:spPr bwMode="auto">
            <a:xfrm>
              <a:off x="817" y="2342"/>
              <a:ext cx="343" cy="106"/>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endParaRPr lang="en-US"/>
            </a:p>
          </p:txBody>
        </p:sp>
        <p:sp>
          <p:nvSpPr>
            <p:cNvPr id="378901" name="Line 21"/>
            <p:cNvSpPr>
              <a:spLocks noChangeShapeType="1"/>
            </p:cNvSpPr>
            <p:nvPr/>
          </p:nvSpPr>
          <p:spPr bwMode="auto">
            <a:xfrm>
              <a:off x="1244" y="2688"/>
              <a:ext cx="161"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02" name="Line 22"/>
            <p:cNvSpPr>
              <a:spLocks noChangeShapeType="1"/>
            </p:cNvSpPr>
            <p:nvPr/>
          </p:nvSpPr>
          <p:spPr bwMode="auto">
            <a:xfrm>
              <a:off x="1244" y="2374"/>
              <a:ext cx="0" cy="314"/>
            </a:xfrm>
            <a:prstGeom prst="line">
              <a:avLst/>
            </a:prstGeom>
            <a:noFill/>
            <a:ln w="12700">
              <a:solidFill>
                <a:schemeClr val="tx1"/>
              </a:solidFill>
              <a:prstDash val="sysDot"/>
              <a:round/>
              <a:headEnd/>
              <a:tailEnd/>
            </a:ln>
            <a:effectLst/>
          </p:spPr>
          <p:txBody>
            <a:bodyPr/>
            <a:lstStyle/>
            <a:p>
              <a:endParaRPr lang="en-US"/>
            </a:p>
          </p:txBody>
        </p:sp>
        <p:sp>
          <p:nvSpPr>
            <p:cNvPr id="378903" name="Rectangle 23"/>
            <p:cNvSpPr>
              <a:spLocks noChangeArrowheads="1"/>
            </p:cNvSpPr>
            <p:nvPr/>
          </p:nvSpPr>
          <p:spPr bwMode="auto">
            <a:xfrm>
              <a:off x="1391" y="2016"/>
              <a:ext cx="342" cy="67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endParaRPr lang="en-US"/>
            </a:p>
          </p:txBody>
        </p:sp>
        <p:sp>
          <p:nvSpPr>
            <p:cNvPr id="378904" name="Rectangle 24"/>
            <p:cNvSpPr>
              <a:spLocks noChangeArrowheads="1"/>
            </p:cNvSpPr>
            <p:nvPr/>
          </p:nvSpPr>
          <p:spPr bwMode="auto">
            <a:xfrm>
              <a:off x="1391" y="2448"/>
              <a:ext cx="342" cy="96"/>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endParaRPr lang="en-US">
                <a:solidFill>
                  <a:srgbClr val="000000"/>
                </a:solidFill>
                <a:effectLst/>
              </a:endParaRPr>
            </a:p>
          </p:txBody>
        </p:sp>
        <p:sp>
          <p:nvSpPr>
            <p:cNvPr id="378905" name="Line 25"/>
            <p:cNvSpPr>
              <a:spLocks noChangeShapeType="1"/>
            </p:cNvSpPr>
            <p:nvPr/>
          </p:nvSpPr>
          <p:spPr bwMode="auto">
            <a:xfrm>
              <a:off x="1156" y="2376"/>
              <a:ext cx="92" cy="0"/>
            </a:xfrm>
            <a:prstGeom prst="line">
              <a:avLst/>
            </a:prstGeom>
            <a:noFill/>
            <a:ln w="12700">
              <a:solidFill>
                <a:schemeClr val="tx1"/>
              </a:solidFill>
              <a:prstDash val="sysDot"/>
              <a:round/>
              <a:headEnd/>
              <a:tailEnd/>
            </a:ln>
            <a:effectLst/>
          </p:spPr>
          <p:txBody>
            <a:bodyPr/>
            <a:lstStyle/>
            <a:p>
              <a:endParaRPr lang="en-US"/>
            </a:p>
          </p:txBody>
        </p:sp>
        <p:grpSp>
          <p:nvGrpSpPr>
            <p:cNvPr id="378906" name="Group 26"/>
            <p:cNvGrpSpPr>
              <a:grpSpLocks/>
            </p:cNvGrpSpPr>
            <p:nvPr/>
          </p:nvGrpSpPr>
          <p:grpSpPr bwMode="auto">
            <a:xfrm>
              <a:off x="380" y="1499"/>
              <a:ext cx="436" cy="870"/>
              <a:chOff x="2112" y="1200"/>
              <a:chExt cx="165" cy="1104"/>
            </a:xfrm>
          </p:grpSpPr>
          <p:sp>
            <p:nvSpPr>
              <p:cNvPr id="378907" name="Line 27"/>
              <p:cNvSpPr>
                <a:spLocks noChangeShapeType="1"/>
              </p:cNvSpPr>
              <p:nvPr/>
            </p:nvSpPr>
            <p:spPr bwMode="auto">
              <a:xfrm>
                <a:off x="2112" y="2304"/>
                <a:ext cx="165"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08" name="Line 28"/>
              <p:cNvSpPr>
                <a:spLocks noChangeShapeType="1"/>
              </p:cNvSpPr>
              <p:nvPr/>
            </p:nvSpPr>
            <p:spPr bwMode="auto">
              <a:xfrm>
                <a:off x="2112" y="1200"/>
                <a:ext cx="0" cy="1104"/>
              </a:xfrm>
              <a:prstGeom prst="line">
                <a:avLst/>
              </a:prstGeom>
              <a:noFill/>
              <a:ln w="12700">
                <a:solidFill>
                  <a:schemeClr val="tx1"/>
                </a:solidFill>
                <a:prstDash val="sysDot"/>
                <a:round/>
                <a:headEnd/>
                <a:tailEnd/>
              </a:ln>
              <a:effectLst/>
            </p:spPr>
            <p:txBody>
              <a:bodyPr/>
              <a:lstStyle/>
              <a:p>
                <a:endParaRPr lang="en-US"/>
              </a:p>
            </p:txBody>
          </p:sp>
        </p:grpSp>
        <p:grpSp>
          <p:nvGrpSpPr>
            <p:cNvPr id="378909" name="Group 29"/>
            <p:cNvGrpSpPr>
              <a:grpSpLocks/>
            </p:cNvGrpSpPr>
            <p:nvPr/>
          </p:nvGrpSpPr>
          <p:grpSpPr bwMode="auto">
            <a:xfrm>
              <a:off x="1008" y="1584"/>
              <a:ext cx="288" cy="240"/>
              <a:chOff x="2112" y="1200"/>
              <a:chExt cx="165" cy="1104"/>
            </a:xfrm>
          </p:grpSpPr>
          <p:sp>
            <p:nvSpPr>
              <p:cNvPr id="378910" name="Line 30"/>
              <p:cNvSpPr>
                <a:spLocks noChangeShapeType="1"/>
              </p:cNvSpPr>
              <p:nvPr/>
            </p:nvSpPr>
            <p:spPr bwMode="auto">
              <a:xfrm>
                <a:off x="2112" y="2304"/>
                <a:ext cx="165" cy="0"/>
              </a:xfrm>
              <a:prstGeom prst="line">
                <a:avLst/>
              </a:prstGeom>
              <a:noFill/>
              <a:ln w="12700">
                <a:solidFill>
                  <a:schemeClr val="tx1"/>
                </a:solidFill>
                <a:prstDash val="sysDot"/>
                <a:round/>
                <a:headEnd/>
                <a:tailEnd/>
              </a:ln>
              <a:effectLst/>
            </p:spPr>
            <p:txBody>
              <a:bodyPr/>
              <a:lstStyle/>
              <a:p>
                <a:endParaRPr lang="en-US"/>
              </a:p>
            </p:txBody>
          </p:sp>
          <p:sp>
            <p:nvSpPr>
              <p:cNvPr id="378911" name="Line 31"/>
              <p:cNvSpPr>
                <a:spLocks noChangeShapeType="1"/>
              </p:cNvSpPr>
              <p:nvPr/>
            </p:nvSpPr>
            <p:spPr bwMode="auto">
              <a:xfrm>
                <a:off x="2112" y="1200"/>
                <a:ext cx="0" cy="1104"/>
              </a:xfrm>
              <a:prstGeom prst="line">
                <a:avLst/>
              </a:prstGeom>
              <a:noFill/>
              <a:ln w="12700">
                <a:solidFill>
                  <a:schemeClr val="tx1"/>
                </a:solidFill>
                <a:prstDash val="sysDot"/>
                <a:round/>
                <a:headEnd/>
                <a:tailEnd/>
              </a:ln>
              <a:effectLst/>
            </p:spPr>
            <p:txBody>
              <a:bodyPr/>
              <a:lstStyle/>
              <a:p>
                <a:endParaRPr lang="en-US"/>
              </a:p>
            </p:txBody>
          </p:sp>
        </p:grpSp>
        <p:sp>
          <p:nvSpPr>
            <p:cNvPr id="378912" name="AutoShape 32"/>
            <p:cNvSpPr>
              <a:spLocks/>
            </p:cNvSpPr>
            <p:nvPr/>
          </p:nvSpPr>
          <p:spPr bwMode="auto">
            <a:xfrm rot="16200000">
              <a:off x="974" y="1282"/>
              <a:ext cx="48" cy="556"/>
            </a:xfrm>
            <a:prstGeom prst="leftBrace">
              <a:avLst>
                <a:gd name="adj1" fmla="val 96528"/>
                <a:gd name="adj2" fmla="val 50000"/>
              </a:avLst>
            </a:prstGeom>
            <a:noFill/>
            <a:ln w="9525">
              <a:solidFill>
                <a:schemeClr val="tx1"/>
              </a:solidFill>
              <a:round/>
              <a:headEnd/>
              <a:tailEnd/>
            </a:ln>
            <a:effectLst/>
          </p:spPr>
          <p:txBody>
            <a:bodyPr wrap="none" anchor="ctr"/>
            <a:lstStyle/>
            <a:p>
              <a:endParaRPr lang="en-US"/>
            </a:p>
          </p:txBody>
        </p:sp>
        <p:sp>
          <p:nvSpPr>
            <p:cNvPr id="378913" name="Text Box 33"/>
            <p:cNvSpPr txBox="1">
              <a:spLocks noChangeArrowheads="1"/>
            </p:cNvSpPr>
            <p:nvPr/>
          </p:nvSpPr>
          <p:spPr bwMode="auto">
            <a:xfrm>
              <a:off x="528" y="2688"/>
              <a:ext cx="1156" cy="577"/>
            </a:xfrm>
            <a:prstGeom prst="rect">
              <a:avLst/>
            </a:prstGeom>
            <a:noFill/>
            <a:ln w="9525">
              <a:noFill/>
              <a:miter lim="800000"/>
              <a:headEnd/>
              <a:tailEnd/>
            </a:ln>
            <a:effectLst/>
          </p:spPr>
          <p:txBody>
            <a:bodyPr>
              <a:spAutoFit/>
            </a:bodyPr>
            <a:lstStyle/>
            <a:p>
              <a:r>
                <a:rPr lang="en-US" b="0">
                  <a:solidFill>
                    <a:schemeClr val="tx2"/>
                  </a:solidFill>
                  <a:effectLst>
                    <a:outerShdw blurRad="38100" dist="38100" dir="2700000" algn="tl">
                      <a:srgbClr val="000000"/>
                    </a:outerShdw>
                  </a:effectLst>
                </a:rPr>
                <a:t>Device</a:t>
              </a:r>
              <a:br>
                <a:rPr lang="en-US" b="0">
                  <a:solidFill>
                    <a:schemeClr val="tx2"/>
                  </a:solidFill>
                  <a:effectLst>
                    <a:outerShdw blurRad="38100" dist="38100" dir="2700000" algn="tl">
                      <a:srgbClr val="000000"/>
                    </a:outerShdw>
                  </a:effectLst>
                </a:rPr>
              </a:br>
              <a:r>
                <a:rPr lang="en-US" b="0">
                  <a:solidFill>
                    <a:schemeClr val="tx2"/>
                  </a:solidFill>
                  <a:effectLst>
                    <a:outerShdw blurRad="38100" dist="38100" dir="2700000" algn="tl">
                      <a:srgbClr val="000000"/>
                    </a:outerShdw>
                  </a:effectLst>
                </a:rPr>
                <a:t>Assignment</a:t>
              </a:r>
              <a:br>
                <a:rPr lang="en-US" b="0">
                  <a:solidFill>
                    <a:schemeClr val="tx2"/>
                  </a:solidFill>
                  <a:effectLst>
                    <a:outerShdw blurRad="38100" dist="38100" dir="2700000" algn="tl">
                      <a:srgbClr val="000000"/>
                    </a:outerShdw>
                  </a:effectLst>
                </a:rPr>
              </a:br>
              <a:r>
                <a:rPr lang="en-US" b="0">
                  <a:solidFill>
                    <a:schemeClr val="tx2"/>
                  </a:solidFill>
                  <a:effectLst>
                    <a:outerShdw blurRad="38100" dist="38100" dir="2700000" algn="tl">
                      <a:srgbClr val="000000"/>
                    </a:outerShdw>
                  </a:effectLst>
                </a:rPr>
                <a:t>Tables</a:t>
              </a:r>
            </a:p>
          </p:txBody>
        </p:sp>
        <p:sp>
          <p:nvSpPr>
            <p:cNvPr id="378914" name="Rectangle 34"/>
            <p:cNvSpPr>
              <a:spLocks noChangeArrowheads="1"/>
            </p:cNvSpPr>
            <p:nvPr/>
          </p:nvSpPr>
          <p:spPr bwMode="auto">
            <a:xfrm>
              <a:off x="1392" y="2112"/>
              <a:ext cx="336" cy="96"/>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endParaRPr lang="en-US">
                <a:solidFill>
                  <a:srgbClr val="000000"/>
                </a:solidFill>
                <a:effectLst/>
              </a:endParaRPr>
            </a:p>
          </p:txBody>
        </p:sp>
        <p:sp>
          <p:nvSpPr>
            <p:cNvPr id="378915" name="Rectangle 35"/>
            <p:cNvSpPr>
              <a:spLocks noChangeArrowheads="1"/>
            </p:cNvSpPr>
            <p:nvPr/>
          </p:nvSpPr>
          <p:spPr bwMode="auto">
            <a:xfrm>
              <a:off x="240" y="2544"/>
              <a:ext cx="336" cy="160"/>
            </a:xfrm>
            <a:prstGeom prst="rect">
              <a:avLst/>
            </a:prstGeom>
            <a:noFill/>
            <a:ln w="9525" algn="ctr">
              <a:solidFill>
                <a:srgbClr val="99CCFF"/>
              </a:solidFill>
              <a:miter lim="800000"/>
              <a:headEnd/>
              <a:tailEnd/>
            </a:ln>
            <a:effectLst/>
          </p:spPr>
          <p:txBody>
            <a:bodyPr>
              <a:spAutoFit/>
            </a:bodyPr>
            <a:lstStyle/>
            <a:p>
              <a:pPr algn="l"/>
              <a:r>
                <a:rPr lang="en-US" sz="1000" b="0">
                  <a:effectLst>
                    <a:outerShdw blurRad="38100" dist="38100" dir="2700000" algn="tl">
                      <a:srgbClr val="000000"/>
                    </a:outerShdw>
                  </a:effectLst>
                </a:rPr>
                <a:t>Base</a:t>
              </a:r>
            </a:p>
          </p:txBody>
        </p:sp>
        <p:grpSp>
          <p:nvGrpSpPr>
            <p:cNvPr id="378916" name="Group 36"/>
            <p:cNvGrpSpPr>
              <a:grpSpLocks/>
            </p:cNvGrpSpPr>
            <p:nvPr/>
          </p:nvGrpSpPr>
          <p:grpSpPr bwMode="auto">
            <a:xfrm>
              <a:off x="1296" y="1824"/>
              <a:ext cx="96" cy="672"/>
              <a:chOff x="2112" y="1200"/>
              <a:chExt cx="165" cy="1104"/>
            </a:xfrm>
          </p:grpSpPr>
          <p:sp>
            <p:nvSpPr>
              <p:cNvPr id="378917" name="Line 37"/>
              <p:cNvSpPr>
                <a:spLocks noChangeShapeType="1"/>
              </p:cNvSpPr>
              <p:nvPr/>
            </p:nvSpPr>
            <p:spPr bwMode="auto">
              <a:xfrm>
                <a:off x="2112" y="2304"/>
                <a:ext cx="165"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18" name="Line 38"/>
              <p:cNvSpPr>
                <a:spLocks noChangeShapeType="1"/>
              </p:cNvSpPr>
              <p:nvPr/>
            </p:nvSpPr>
            <p:spPr bwMode="auto">
              <a:xfrm>
                <a:off x="2112" y="1200"/>
                <a:ext cx="0" cy="1104"/>
              </a:xfrm>
              <a:prstGeom prst="line">
                <a:avLst/>
              </a:prstGeom>
              <a:noFill/>
              <a:ln w="12700">
                <a:solidFill>
                  <a:schemeClr val="tx1"/>
                </a:solidFill>
                <a:prstDash val="sysDot"/>
                <a:round/>
                <a:headEnd/>
                <a:tailEnd/>
              </a:ln>
              <a:effectLst/>
            </p:spPr>
            <p:txBody>
              <a:bodyPr/>
              <a:lstStyle/>
              <a:p>
                <a:endParaRPr lang="en-US"/>
              </a:p>
            </p:txBody>
          </p:sp>
        </p:grpSp>
        <p:sp>
          <p:nvSpPr>
            <p:cNvPr id="378919" name="Line 39"/>
            <p:cNvSpPr>
              <a:spLocks noChangeShapeType="1"/>
            </p:cNvSpPr>
            <p:nvPr/>
          </p:nvSpPr>
          <p:spPr bwMode="auto">
            <a:xfrm>
              <a:off x="576" y="2640"/>
              <a:ext cx="240" cy="0"/>
            </a:xfrm>
            <a:prstGeom prst="line">
              <a:avLst/>
            </a:prstGeom>
            <a:noFill/>
            <a:ln w="12700">
              <a:solidFill>
                <a:schemeClr val="tx1"/>
              </a:solidFill>
              <a:prstDash val="sysDot"/>
              <a:round/>
              <a:headEnd/>
              <a:tailEnd type="triangle" w="med" len="med"/>
            </a:ln>
            <a:effectLst/>
          </p:spPr>
          <p:txBody>
            <a:bodyPr/>
            <a:lstStyle/>
            <a:p>
              <a:endParaRPr lang="en-US"/>
            </a:p>
          </p:txBody>
        </p:sp>
      </p:grpSp>
      <p:grpSp>
        <p:nvGrpSpPr>
          <p:cNvPr id="378920" name="Group 40"/>
          <p:cNvGrpSpPr>
            <a:grpSpLocks/>
          </p:cNvGrpSpPr>
          <p:nvPr/>
        </p:nvGrpSpPr>
        <p:grpSpPr bwMode="auto">
          <a:xfrm>
            <a:off x="2133600" y="1328738"/>
            <a:ext cx="6789738" cy="5186362"/>
            <a:chOff x="1344" y="765"/>
            <a:chExt cx="4277" cy="3267"/>
          </a:xfrm>
        </p:grpSpPr>
        <p:grpSp>
          <p:nvGrpSpPr>
            <p:cNvPr id="378921" name="Group 41"/>
            <p:cNvGrpSpPr>
              <a:grpSpLocks/>
            </p:cNvGrpSpPr>
            <p:nvPr/>
          </p:nvGrpSpPr>
          <p:grpSpPr bwMode="auto">
            <a:xfrm>
              <a:off x="2549" y="1488"/>
              <a:ext cx="3072" cy="2534"/>
              <a:chOff x="2549" y="1488"/>
              <a:chExt cx="3072" cy="2534"/>
            </a:xfrm>
          </p:grpSpPr>
          <p:sp>
            <p:nvSpPr>
              <p:cNvPr id="378922" name="Rectangle 42"/>
              <p:cNvSpPr>
                <a:spLocks noChangeArrowheads="1"/>
              </p:cNvSpPr>
              <p:nvPr/>
            </p:nvSpPr>
            <p:spPr bwMode="auto">
              <a:xfrm>
                <a:off x="2707" y="2208"/>
                <a:ext cx="342" cy="816"/>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a:p>
            </p:txBody>
          </p:sp>
          <p:sp>
            <p:nvSpPr>
              <p:cNvPr id="378923" name="Rectangle 43"/>
              <p:cNvSpPr>
                <a:spLocks noChangeArrowheads="1"/>
              </p:cNvSpPr>
              <p:nvPr/>
            </p:nvSpPr>
            <p:spPr bwMode="auto">
              <a:xfrm>
                <a:off x="2707" y="2441"/>
                <a:ext cx="342" cy="16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a:p>
            </p:txBody>
          </p:sp>
          <p:sp>
            <p:nvSpPr>
              <p:cNvPr id="378924" name="Line 44"/>
              <p:cNvSpPr>
                <a:spLocks noChangeShapeType="1"/>
              </p:cNvSpPr>
              <p:nvPr/>
            </p:nvSpPr>
            <p:spPr bwMode="auto">
              <a:xfrm>
                <a:off x="3133" y="3123"/>
                <a:ext cx="161"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25" name="Line 45"/>
              <p:cNvSpPr>
                <a:spLocks noChangeShapeType="1"/>
              </p:cNvSpPr>
              <p:nvPr/>
            </p:nvSpPr>
            <p:spPr bwMode="auto">
              <a:xfrm>
                <a:off x="3133" y="2503"/>
                <a:ext cx="0" cy="620"/>
              </a:xfrm>
              <a:prstGeom prst="line">
                <a:avLst/>
              </a:prstGeom>
              <a:noFill/>
              <a:ln w="12700">
                <a:solidFill>
                  <a:schemeClr val="tx1"/>
                </a:solidFill>
                <a:prstDash val="sysDot"/>
                <a:round/>
                <a:headEnd/>
                <a:tailEnd/>
              </a:ln>
              <a:effectLst/>
            </p:spPr>
            <p:txBody>
              <a:bodyPr/>
              <a:lstStyle/>
              <a:p>
                <a:endParaRPr lang="en-US"/>
              </a:p>
            </p:txBody>
          </p:sp>
          <p:sp>
            <p:nvSpPr>
              <p:cNvPr id="378926" name="Rectangle 46"/>
              <p:cNvSpPr>
                <a:spLocks noChangeArrowheads="1"/>
              </p:cNvSpPr>
              <p:nvPr/>
            </p:nvSpPr>
            <p:spPr bwMode="auto">
              <a:xfrm>
                <a:off x="5112" y="2887"/>
                <a:ext cx="339" cy="758"/>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a:p>
            </p:txBody>
          </p:sp>
          <p:sp>
            <p:nvSpPr>
              <p:cNvPr id="378927" name="Rectangle 47"/>
              <p:cNvSpPr>
                <a:spLocks noChangeArrowheads="1"/>
              </p:cNvSpPr>
              <p:nvPr/>
            </p:nvSpPr>
            <p:spPr bwMode="auto">
              <a:xfrm>
                <a:off x="5112" y="2976"/>
                <a:ext cx="339" cy="208"/>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a:p>
            </p:txBody>
          </p:sp>
          <p:sp>
            <p:nvSpPr>
              <p:cNvPr id="378928" name="Line 48"/>
              <p:cNvSpPr>
                <a:spLocks noChangeShapeType="1"/>
              </p:cNvSpPr>
              <p:nvPr/>
            </p:nvSpPr>
            <p:spPr bwMode="auto">
              <a:xfrm>
                <a:off x="4949" y="3072"/>
                <a:ext cx="0" cy="564"/>
              </a:xfrm>
              <a:prstGeom prst="line">
                <a:avLst/>
              </a:prstGeom>
              <a:noFill/>
              <a:ln w="12700">
                <a:solidFill>
                  <a:schemeClr val="tx1"/>
                </a:solidFill>
                <a:prstDash val="sysDot"/>
                <a:round/>
                <a:headEnd/>
                <a:tailEnd/>
              </a:ln>
              <a:effectLst/>
            </p:spPr>
            <p:txBody>
              <a:bodyPr/>
              <a:lstStyle/>
              <a:p>
                <a:endParaRPr lang="en-US"/>
              </a:p>
            </p:txBody>
          </p:sp>
          <p:sp>
            <p:nvSpPr>
              <p:cNvPr id="378929" name="Line 49"/>
              <p:cNvSpPr>
                <a:spLocks noChangeShapeType="1"/>
              </p:cNvSpPr>
              <p:nvPr/>
            </p:nvSpPr>
            <p:spPr bwMode="auto">
              <a:xfrm flipV="1">
                <a:off x="4949" y="3645"/>
                <a:ext cx="179" cy="3"/>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30" name="Line 50"/>
              <p:cNvSpPr>
                <a:spLocks noChangeShapeType="1"/>
              </p:cNvSpPr>
              <p:nvPr/>
            </p:nvSpPr>
            <p:spPr bwMode="auto">
              <a:xfrm>
                <a:off x="4834" y="3072"/>
                <a:ext cx="115" cy="0"/>
              </a:xfrm>
              <a:prstGeom prst="line">
                <a:avLst/>
              </a:prstGeom>
              <a:noFill/>
              <a:ln w="12700">
                <a:solidFill>
                  <a:schemeClr val="tx1"/>
                </a:solidFill>
                <a:prstDash val="sysDot"/>
                <a:round/>
                <a:headEnd/>
                <a:tailEnd/>
              </a:ln>
              <a:effectLst/>
            </p:spPr>
            <p:txBody>
              <a:bodyPr/>
              <a:lstStyle/>
              <a:p>
                <a:endParaRPr lang="en-US"/>
              </a:p>
            </p:txBody>
          </p:sp>
          <p:sp>
            <p:nvSpPr>
              <p:cNvPr id="378931" name="Rectangle 51"/>
              <p:cNvSpPr>
                <a:spLocks noChangeArrowheads="1"/>
              </p:cNvSpPr>
              <p:nvPr/>
            </p:nvSpPr>
            <p:spPr bwMode="auto">
              <a:xfrm>
                <a:off x="3272" y="2352"/>
                <a:ext cx="341" cy="771"/>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a:p>
            </p:txBody>
          </p:sp>
          <p:sp>
            <p:nvSpPr>
              <p:cNvPr id="378932" name="Rectangle 52"/>
              <p:cNvSpPr>
                <a:spLocks noChangeArrowheads="1"/>
              </p:cNvSpPr>
              <p:nvPr/>
            </p:nvSpPr>
            <p:spPr bwMode="auto">
              <a:xfrm>
                <a:off x="3272" y="2484"/>
                <a:ext cx="341" cy="191"/>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a:p>
            </p:txBody>
          </p:sp>
          <p:sp>
            <p:nvSpPr>
              <p:cNvPr id="378933" name="Line 53"/>
              <p:cNvSpPr>
                <a:spLocks noChangeShapeType="1"/>
              </p:cNvSpPr>
              <p:nvPr/>
            </p:nvSpPr>
            <p:spPr bwMode="auto">
              <a:xfrm>
                <a:off x="3719" y="3330"/>
                <a:ext cx="171"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34" name="Line 54"/>
              <p:cNvSpPr>
                <a:spLocks noChangeShapeType="1"/>
              </p:cNvSpPr>
              <p:nvPr/>
            </p:nvSpPr>
            <p:spPr bwMode="auto">
              <a:xfrm>
                <a:off x="3719" y="2614"/>
                <a:ext cx="0" cy="716"/>
              </a:xfrm>
              <a:prstGeom prst="line">
                <a:avLst/>
              </a:prstGeom>
              <a:noFill/>
              <a:ln w="12700">
                <a:solidFill>
                  <a:schemeClr val="tx1"/>
                </a:solidFill>
                <a:prstDash val="sysDot"/>
                <a:round/>
                <a:headEnd/>
                <a:tailEnd/>
              </a:ln>
              <a:effectLst/>
            </p:spPr>
            <p:txBody>
              <a:bodyPr/>
              <a:lstStyle/>
              <a:p>
                <a:endParaRPr lang="en-US"/>
              </a:p>
            </p:txBody>
          </p:sp>
          <p:sp>
            <p:nvSpPr>
              <p:cNvPr id="378935" name="Line 55"/>
              <p:cNvSpPr>
                <a:spLocks noChangeShapeType="1"/>
              </p:cNvSpPr>
              <p:nvPr/>
            </p:nvSpPr>
            <p:spPr bwMode="auto">
              <a:xfrm>
                <a:off x="3613" y="2614"/>
                <a:ext cx="106" cy="0"/>
              </a:xfrm>
              <a:prstGeom prst="line">
                <a:avLst/>
              </a:prstGeom>
              <a:noFill/>
              <a:ln w="12700">
                <a:solidFill>
                  <a:schemeClr val="tx1"/>
                </a:solidFill>
                <a:prstDash val="sysDot"/>
                <a:round/>
                <a:headEnd/>
                <a:tailEnd/>
              </a:ln>
              <a:effectLst/>
            </p:spPr>
            <p:txBody>
              <a:bodyPr/>
              <a:lstStyle/>
              <a:p>
                <a:endParaRPr lang="en-US"/>
              </a:p>
            </p:txBody>
          </p:sp>
          <p:sp>
            <p:nvSpPr>
              <p:cNvPr id="378936" name="Rectangle 56"/>
              <p:cNvSpPr>
                <a:spLocks noChangeArrowheads="1"/>
              </p:cNvSpPr>
              <p:nvPr/>
            </p:nvSpPr>
            <p:spPr bwMode="auto">
              <a:xfrm>
                <a:off x="3879" y="2592"/>
                <a:ext cx="343" cy="738"/>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a:p>
            </p:txBody>
          </p:sp>
          <p:sp>
            <p:nvSpPr>
              <p:cNvPr id="378937" name="Rectangle 57"/>
              <p:cNvSpPr>
                <a:spLocks noChangeArrowheads="1"/>
              </p:cNvSpPr>
              <p:nvPr/>
            </p:nvSpPr>
            <p:spPr bwMode="auto">
              <a:xfrm>
                <a:off x="3879" y="2784"/>
                <a:ext cx="343" cy="184"/>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a:p>
            </p:txBody>
          </p:sp>
          <p:sp>
            <p:nvSpPr>
              <p:cNvPr id="378938" name="Line 58"/>
              <p:cNvSpPr>
                <a:spLocks noChangeShapeType="1"/>
              </p:cNvSpPr>
              <p:nvPr/>
            </p:nvSpPr>
            <p:spPr bwMode="auto">
              <a:xfrm>
                <a:off x="3041" y="2507"/>
                <a:ext cx="92" cy="0"/>
              </a:xfrm>
              <a:prstGeom prst="line">
                <a:avLst/>
              </a:prstGeom>
              <a:noFill/>
              <a:ln w="12700">
                <a:solidFill>
                  <a:schemeClr val="tx1"/>
                </a:solidFill>
                <a:prstDash val="sysDot"/>
                <a:round/>
                <a:headEnd/>
                <a:tailEnd/>
              </a:ln>
              <a:effectLst/>
            </p:spPr>
            <p:txBody>
              <a:bodyPr/>
              <a:lstStyle/>
              <a:p>
                <a:endParaRPr lang="en-US"/>
              </a:p>
            </p:txBody>
          </p:sp>
          <p:sp>
            <p:nvSpPr>
              <p:cNvPr id="378939" name="Line 59"/>
              <p:cNvSpPr>
                <a:spLocks noChangeShapeType="1"/>
              </p:cNvSpPr>
              <p:nvPr/>
            </p:nvSpPr>
            <p:spPr bwMode="auto">
              <a:xfrm>
                <a:off x="4338" y="3530"/>
                <a:ext cx="171"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40" name="Line 60"/>
              <p:cNvSpPr>
                <a:spLocks noChangeShapeType="1"/>
              </p:cNvSpPr>
              <p:nvPr/>
            </p:nvSpPr>
            <p:spPr bwMode="auto">
              <a:xfrm>
                <a:off x="4338" y="2732"/>
                <a:ext cx="0" cy="798"/>
              </a:xfrm>
              <a:prstGeom prst="line">
                <a:avLst/>
              </a:prstGeom>
              <a:noFill/>
              <a:ln w="12700">
                <a:solidFill>
                  <a:schemeClr val="tx1"/>
                </a:solidFill>
                <a:prstDash val="sysDot"/>
                <a:round/>
                <a:headEnd/>
                <a:tailEnd/>
              </a:ln>
              <a:effectLst/>
            </p:spPr>
            <p:txBody>
              <a:bodyPr/>
              <a:lstStyle/>
              <a:p>
                <a:endParaRPr lang="en-US"/>
              </a:p>
            </p:txBody>
          </p:sp>
          <p:sp>
            <p:nvSpPr>
              <p:cNvPr id="378941" name="Line 61"/>
              <p:cNvSpPr>
                <a:spLocks noChangeShapeType="1"/>
              </p:cNvSpPr>
              <p:nvPr/>
            </p:nvSpPr>
            <p:spPr bwMode="auto">
              <a:xfrm>
                <a:off x="4232" y="2732"/>
                <a:ext cx="106" cy="0"/>
              </a:xfrm>
              <a:prstGeom prst="line">
                <a:avLst/>
              </a:prstGeom>
              <a:noFill/>
              <a:ln w="12700">
                <a:solidFill>
                  <a:schemeClr val="tx1"/>
                </a:solidFill>
                <a:prstDash val="sysDot"/>
                <a:round/>
                <a:headEnd/>
                <a:tailEnd/>
              </a:ln>
              <a:effectLst/>
            </p:spPr>
            <p:txBody>
              <a:bodyPr/>
              <a:lstStyle/>
              <a:p>
                <a:endParaRPr lang="en-US"/>
              </a:p>
            </p:txBody>
          </p:sp>
          <p:sp>
            <p:nvSpPr>
              <p:cNvPr id="378942" name="Rectangle 62"/>
              <p:cNvSpPr>
                <a:spLocks noChangeArrowheads="1"/>
              </p:cNvSpPr>
              <p:nvPr/>
            </p:nvSpPr>
            <p:spPr bwMode="auto">
              <a:xfrm>
                <a:off x="4498" y="2688"/>
                <a:ext cx="343" cy="84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a:p>
            </p:txBody>
          </p:sp>
          <p:sp>
            <p:nvSpPr>
              <p:cNvPr id="378943" name="Rectangle 63"/>
              <p:cNvSpPr>
                <a:spLocks noChangeArrowheads="1"/>
              </p:cNvSpPr>
              <p:nvPr/>
            </p:nvSpPr>
            <p:spPr bwMode="auto">
              <a:xfrm>
                <a:off x="4498" y="2921"/>
                <a:ext cx="343" cy="206"/>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p:spPr>
            <p:txBody>
              <a:bodyPr wrap="none" anchor="ctr"/>
              <a:lstStyle/>
              <a:p>
                <a:endParaRPr lang="en-US"/>
              </a:p>
            </p:txBody>
          </p:sp>
          <p:grpSp>
            <p:nvGrpSpPr>
              <p:cNvPr id="378944" name="Group 64"/>
              <p:cNvGrpSpPr>
                <a:grpSpLocks/>
              </p:cNvGrpSpPr>
              <p:nvPr/>
            </p:nvGrpSpPr>
            <p:grpSpPr bwMode="auto">
              <a:xfrm>
                <a:off x="2566" y="1488"/>
                <a:ext cx="159" cy="1005"/>
                <a:chOff x="2112" y="1200"/>
                <a:chExt cx="165" cy="1104"/>
              </a:xfrm>
            </p:grpSpPr>
            <p:sp>
              <p:nvSpPr>
                <p:cNvPr id="378945" name="Line 65"/>
                <p:cNvSpPr>
                  <a:spLocks noChangeShapeType="1"/>
                </p:cNvSpPr>
                <p:nvPr/>
              </p:nvSpPr>
              <p:spPr bwMode="auto">
                <a:xfrm>
                  <a:off x="2112" y="2304"/>
                  <a:ext cx="165"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46" name="Line 66"/>
                <p:cNvSpPr>
                  <a:spLocks noChangeShapeType="1"/>
                </p:cNvSpPr>
                <p:nvPr/>
              </p:nvSpPr>
              <p:spPr bwMode="auto">
                <a:xfrm>
                  <a:off x="2112" y="1200"/>
                  <a:ext cx="0" cy="1104"/>
                </a:xfrm>
                <a:prstGeom prst="line">
                  <a:avLst/>
                </a:prstGeom>
                <a:noFill/>
                <a:ln w="12700">
                  <a:solidFill>
                    <a:schemeClr val="tx1"/>
                  </a:solidFill>
                  <a:prstDash val="sysDot"/>
                  <a:round/>
                  <a:headEnd/>
                  <a:tailEnd/>
                </a:ln>
                <a:effectLst/>
              </p:spPr>
              <p:txBody>
                <a:bodyPr/>
                <a:lstStyle/>
                <a:p>
                  <a:endParaRPr lang="en-US"/>
                </a:p>
              </p:txBody>
            </p:sp>
          </p:grpSp>
          <p:grpSp>
            <p:nvGrpSpPr>
              <p:cNvPr id="378947" name="Group 67"/>
              <p:cNvGrpSpPr>
                <a:grpSpLocks/>
              </p:cNvGrpSpPr>
              <p:nvPr/>
            </p:nvGrpSpPr>
            <p:grpSpPr bwMode="auto">
              <a:xfrm>
                <a:off x="3168" y="1488"/>
                <a:ext cx="112" cy="1101"/>
                <a:chOff x="2112" y="1200"/>
                <a:chExt cx="165" cy="1104"/>
              </a:xfrm>
            </p:grpSpPr>
            <p:sp>
              <p:nvSpPr>
                <p:cNvPr id="378948" name="Line 68"/>
                <p:cNvSpPr>
                  <a:spLocks noChangeShapeType="1"/>
                </p:cNvSpPr>
                <p:nvPr/>
              </p:nvSpPr>
              <p:spPr bwMode="auto">
                <a:xfrm>
                  <a:off x="2112" y="2304"/>
                  <a:ext cx="165"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49" name="Line 69"/>
                <p:cNvSpPr>
                  <a:spLocks noChangeShapeType="1"/>
                </p:cNvSpPr>
                <p:nvPr/>
              </p:nvSpPr>
              <p:spPr bwMode="auto">
                <a:xfrm>
                  <a:off x="2112" y="1200"/>
                  <a:ext cx="0" cy="1104"/>
                </a:xfrm>
                <a:prstGeom prst="line">
                  <a:avLst/>
                </a:prstGeom>
                <a:noFill/>
                <a:ln w="12700">
                  <a:solidFill>
                    <a:schemeClr val="tx1"/>
                  </a:solidFill>
                  <a:prstDash val="sysDot"/>
                  <a:round/>
                  <a:headEnd/>
                  <a:tailEnd/>
                </a:ln>
                <a:effectLst/>
              </p:spPr>
              <p:txBody>
                <a:bodyPr/>
                <a:lstStyle/>
                <a:p>
                  <a:endParaRPr lang="en-US"/>
                </a:p>
              </p:txBody>
            </p:sp>
          </p:grpSp>
          <p:grpSp>
            <p:nvGrpSpPr>
              <p:cNvPr id="378950" name="Group 70"/>
              <p:cNvGrpSpPr>
                <a:grpSpLocks/>
              </p:cNvGrpSpPr>
              <p:nvPr/>
            </p:nvGrpSpPr>
            <p:grpSpPr bwMode="auto">
              <a:xfrm>
                <a:off x="3769" y="1488"/>
                <a:ext cx="113" cy="1341"/>
                <a:chOff x="2112" y="1200"/>
                <a:chExt cx="165" cy="1104"/>
              </a:xfrm>
            </p:grpSpPr>
            <p:sp>
              <p:nvSpPr>
                <p:cNvPr id="378951" name="Line 71"/>
                <p:cNvSpPr>
                  <a:spLocks noChangeShapeType="1"/>
                </p:cNvSpPr>
                <p:nvPr/>
              </p:nvSpPr>
              <p:spPr bwMode="auto">
                <a:xfrm>
                  <a:off x="2112" y="2304"/>
                  <a:ext cx="165"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52" name="Line 72"/>
                <p:cNvSpPr>
                  <a:spLocks noChangeShapeType="1"/>
                </p:cNvSpPr>
                <p:nvPr/>
              </p:nvSpPr>
              <p:spPr bwMode="auto">
                <a:xfrm>
                  <a:off x="2112" y="1200"/>
                  <a:ext cx="0" cy="1104"/>
                </a:xfrm>
                <a:prstGeom prst="line">
                  <a:avLst/>
                </a:prstGeom>
                <a:noFill/>
                <a:ln w="12700">
                  <a:solidFill>
                    <a:schemeClr val="tx1"/>
                  </a:solidFill>
                  <a:prstDash val="sysDot"/>
                  <a:round/>
                  <a:headEnd/>
                  <a:tailEnd/>
                </a:ln>
                <a:effectLst/>
              </p:spPr>
              <p:txBody>
                <a:bodyPr/>
                <a:lstStyle/>
                <a:p>
                  <a:endParaRPr lang="en-US"/>
                </a:p>
              </p:txBody>
            </p:sp>
          </p:grpSp>
          <p:grpSp>
            <p:nvGrpSpPr>
              <p:cNvPr id="378953" name="Group 73"/>
              <p:cNvGrpSpPr>
                <a:grpSpLocks/>
              </p:cNvGrpSpPr>
              <p:nvPr/>
            </p:nvGrpSpPr>
            <p:grpSpPr bwMode="auto">
              <a:xfrm>
                <a:off x="4417" y="1488"/>
                <a:ext cx="80" cy="1485"/>
                <a:chOff x="2112" y="1200"/>
                <a:chExt cx="165" cy="1104"/>
              </a:xfrm>
            </p:grpSpPr>
            <p:sp>
              <p:nvSpPr>
                <p:cNvPr id="378954" name="Line 74"/>
                <p:cNvSpPr>
                  <a:spLocks noChangeShapeType="1"/>
                </p:cNvSpPr>
                <p:nvPr/>
              </p:nvSpPr>
              <p:spPr bwMode="auto">
                <a:xfrm>
                  <a:off x="2112" y="2304"/>
                  <a:ext cx="165"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55" name="Line 75"/>
                <p:cNvSpPr>
                  <a:spLocks noChangeShapeType="1"/>
                </p:cNvSpPr>
                <p:nvPr/>
              </p:nvSpPr>
              <p:spPr bwMode="auto">
                <a:xfrm>
                  <a:off x="2112" y="1200"/>
                  <a:ext cx="0" cy="1104"/>
                </a:xfrm>
                <a:prstGeom prst="line">
                  <a:avLst/>
                </a:prstGeom>
                <a:noFill/>
                <a:ln w="12700">
                  <a:solidFill>
                    <a:schemeClr val="tx1"/>
                  </a:solidFill>
                  <a:prstDash val="sysDot"/>
                  <a:round/>
                  <a:headEnd/>
                  <a:tailEnd/>
                </a:ln>
                <a:effectLst/>
              </p:spPr>
              <p:txBody>
                <a:bodyPr/>
                <a:lstStyle/>
                <a:p>
                  <a:endParaRPr lang="en-US"/>
                </a:p>
              </p:txBody>
            </p:sp>
          </p:grpSp>
          <p:grpSp>
            <p:nvGrpSpPr>
              <p:cNvPr id="378956" name="Group 76"/>
              <p:cNvGrpSpPr>
                <a:grpSpLocks/>
              </p:cNvGrpSpPr>
              <p:nvPr/>
            </p:nvGrpSpPr>
            <p:grpSpPr bwMode="auto">
              <a:xfrm>
                <a:off x="5019" y="1488"/>
                <a:ext cx="113" cy="1581"/>
                <a:chOff x="2112" y="1200"/>
                <a:chExt cx="165" cy="1104"/>
              </a:xfrm>
            </p:grpSpPr>
            <p:sp>
              <p:nvSpPr>
                <p:cNvPr id="378957" name="Line 77"/>
                <p:cNvSpPr>
                  <a:spLocks noChangeShapeType="1"/>
                </p:cNvSpPr>
                <p:nvPr/>
              </p:nvSpPr>
              <p:spPr bwMode="auto">
                <a:xfrm>
                  <a:off x="2112" y="2304"/>
                  <a:ext cx="165"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58" name="Line 78"/>
                <p:cNvSpPr>
                  <a:spLocks noChangeShapeType="1"/>
                </p:cNvSpPr>
                <p:nvPr/>
              </p:nvSpPr>
              <p:spPr bwMode="auto">
                <a:xfrm>
                  <a:off x="2112" y="1200"/>
                  <a:ext cx="0" cy="1104"/>
                </a:xfrm>
                <a:prstGeom prst="line">
                  <a:avLst/>
                </a:prstGeom>
                <a:noFill/>
                <a:ln w="12700">
                  <a:solidFill>
                    <a:schemeClr val="tx1"/>
                  </a:solidFill>
                  <a:prstDash val="sysDot"/>
                  <a:round/>
                  <a:headEnd/>
                  <a:tailEnd/>
                </a:ln>
                <a:effectLst/>
              </p:spPr>
              <p:txBody>
                <a:bodyPr/>
                <a:lstStyle/>
                <a:p>
                  <a:endParaRPr lang="en-US"/>
                </a:p>
              </p:txBody>
            </p:sp>
          </p:grpSp>
          <p:sp>
            <p:nvSpPr>
              <p:cNvPr id="378959" name="Text Box 79"/>
              <p:cNvSpPr txBox="1">
                <a:spLocks noChangeArrowheads="1"/>
              </p:cNvSpPr>
              <p:nvPr/>
            </p:nvSpPr>
            <p:spPr bwMode="auto">
              <a:xfrm>
                <a:off x="2549" y="3064"/>
                <a:ext cx="648" cy="460"/>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Level-4 </a:t>
                </a:r>
              </a:p>
              <a:p>
                <a:r>
                  <a:rPr lang="en-US" sz="1400" b="0">
                    <a:effectLst>
                      <a:outerShdw blurRad="38100" dist="38100" dir="2700000" algn="tl">
                        <a:srgbClr val="000000"/>
                      </a:outerShdw>
                    </a:effectLst>
                  </a:rPr>
                  <a:t>Page Table</a:t>
                </a:r>
              </a:p>
            </p:txBody>
          </p:sp>
          <p:sp>
            <p:nvSpPr>
              <p:cNvPr id="378960" name="Text Box 80"/>
              <p:cNvSpPr txBox="1">
                <a:spLocks noChangeArrowheads="1"/>
              </p:cNvSpPr>
              <p:nvPr/>
            </p:nvSpPr>
            <p:spPr bwMode="auto">
              <a:xfrm>
                <a:off x="3121" y="3160"/>
                <a:ext cx="648" cy="460"/>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Level-3 </a:t>
                </a:r>
              </a:p>
              <a:p>
                <a:r>
                  <a:rPr lang="en-US" sz="1400" b="0">
                    <a:effectLst>
                      <a:outerShdw blurRad="38100" dist="38100" dir="2700000" algn="tl">
                        <a:srgbClr val="000000"/>
                      </a:outerShdw>
                    </a:effectLst>
                  </a:rPr>
                  <a:t>Page Table</a:t>
                </a:r>
              </a:p>
            </p:txBody>
          </p:sp>
          <p:sp>
            <p:nvSpPr>
              <p:cNvPr id="378961" name="Text Box 81"/>
              <p:cNvSpPr txBox="1">
                <a:spLocks noChangeArrowheads="1"/>
              </p:cNvSpPr>
              <p:nvPr/>
            </p:nvSpPr>
            <p:spPr bwMode="auto">
              <a:xfrm>
                <a:off x="3725" y="3352"/>
                <a:ext cx="648" cy="460"/>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Level-2 </a:t>
                </a:r>
              </a:p>
              <a:p>
                <a:r>
                  <a:rPr lang="en-US" sz="1400" b="0">
                    <a:effectLst>
                      <a:outerShdw blurRad="38100" dist="38100" dir="2700000" algn="tl">
                        <a:srgbClr val="000000"/>
                      </a:outerShdw>
                    </a:effectLst>
                  </a:rPr>
                  <a:t>Page Table</a:t>
                </a:r>
              </a:p>
            </p:txBody>
          </p:sp>
          <p:sp>
            <p:nvSpPr>
              <p:cNvPr id="378962" name="Text Box 82"/>
              <p:cNvSpPr txBox="1">
                <a:spLocks noChangeArrowheads="1"/>
              </p:cNvSpPr>
              <p:nvPr/>
            </p:nvSpPr>
            <p:spPr bwMode="auto">
              <a:xfrm>
                <a:off x="4361" y="3562"/>
                <a:ext cx="648" cy="460"/>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Level-1 </a:t>
                </a:r>
              </a:p>
              <a:p>
                <a:r>
                  <a:rPr lang="en-US" sz="1400" b="0">
                    <a:effectLst>
                      <a:outerShdw blurRad="38100" dist="38100" dir="2700000" algn="tl">
                        <a:srgbClr val="000000"/>
                      </a:outerShdw>
                    </a:effectLst>
                  </a:rPr>
                  <a:t>Page Table</a:t>
                </a:r>
              </a:p>
            </p:txBody>
          </p:sp>
          <p:sp>
            <p:nvSpPr>
              <p:cNvPr id="378963" name="Text Box 83"/>
              <p:cNvSpPr txBox="1">
                <a:spLocks noChangeArrowheads="1"/>
              </p:cNvSpPr>
              <p:nvPr/>
            </p:nvSpPr>
            <p:spPr bwMode="auto">
              <a:xfrm>
                <a:off x="4973" y="2640"/>
                <a:ext cx="648" cy="192"/>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Page</a:t>
                </a:r>
              </a:p>
            </p:txBody>
          </p:sp>
        </p:grpSp>
        <p:grpSp>
          <p:nvGrpSpPr>
            <p:cNvPr id="378964" name="Group 84"/>
            <p:cNvGrpSpPr>
              <a:grpSpLocks/>
            </p:cNvGrpSpPr>
            <p:nvPr/>
          </p:nvGrpSpPr>
          <p:grpSpPr bwMode="auto">
            <a:xfrm>
              <a:off x="1344" y="2496"/>
              <a:ext cx="2064" cy="1536"/>
              <a:chOff x="1344" y="2496"/>
              <a:chExt cx="2064" cy="1536"/>
            </a:xfrm>
          </p:grpSpPr>
          <p:sp>
            <p:nvSpPr>
              <p:cNvPr id="378965" name="Line 85"/>
              <p:cNvSpPr>
                <a:spLocks noChangeShapeType="1"/>
              </p:cNvSpPr>
              <p:nvPr/>
            </p:nvSpPr>
            <p:spPr bwMode="auto">
              <a:xfrm>
                <a:off x="1872" y="3024"/>
                <a:ext cx="828" cy="0"/>
              </a:xfrm>
              <a:prstGeom prst="line">
                <a:avLst/>
              </a:prstGeom>
              <a:noFill/>
              <a:ln w="12700">
                <a:solidFill>
                  <a:schemeClr val="tx1"/>
                </a:solidFill>
                <a:prstDash val="sysDot"/>
                <a:round/>
                <a:headEnd/>
                <a:tailEnd type="triangle" w="med" len="med"/>
              </a:ln>
              <a:effectLst/>
            </p:spPr>
            <p:txBody>
              <a:bodyPr/>
              <a:lstStyle/>
              <a:p>
                <a:endParaRPr lang="en-US"/>
              </a:p>
            </p:txBody>
          </p:sp>
          <p:sp>
            <p:nvSpPr>
              <p:cNvPr id="378966" name="Line 86"/>
              <p:cNvSpPr>
                <a:spLocks noChangeShapeType="1"/>
              </p:cNvSpPr>
              <p:nvPr/>
            </p:nvSpPr>
            <p:spPr bwMode="auto">
              <a:xfrm>
                <a:off x="1872" y="2496"/>
                <a:ext cx="0" cy="528"/>
              </a:xfrm>
              <a:prstGeom prst="line">
                <a:avLst/>
              </a:prstGeom>
              <a:noFill/>
              <a:ln w="12700">
                <a:solidFill>
                  <a:schemeClr val="tx1"/>
                </a:solidFill>
                <a:prstDash val="sysDot"/>
                <a:round/>
                <a:headEnd/>
                <a:tailEnd/>
              </a:ln>
              <a:effectLst/>
            </p:spPr>
            <p:txBody>
              <a:bodyPr/>
              <a:lstStyle/>
              <a:p>
                <a:endParaRPr lang="en-US"/>
              </a:p>
            </p:txBody>
          </p:sp>
          <p:sp>
            <p:nvSpPr>
              <p:cNvPr id="378967" name="Line 87"/>
              <p:cNvSpPr>
                <a:spLocks noChangeShapeType="1"/>
              </p:cNvSpPr>
              <p:nvPr/>
            </p:nvSpPr>
            <p:spPr bwMode="auto">
              <a:xfrm>
                <a:off x="1733" y="2496"/>
                <a:ext cx="139" cy="0"/>
              </a:xfrm>
              <a:prstGeom prst="line">
                <a:avLst/>
              </a:prstGeom>
              <a:noFill/>
              <a:ln w="12700">
                <a:solidFill>
                  <a:schemeClr val="tx1"/>
                </a:solidFill>
                <a:prstDash val="sysDot"/>
                <a:round/>
                <a:headEnd/>
                <a:tailEnd/>
              </a:ln>
              <a:effectLst/>
            </p:spPr>
            <p:txBody>
              <a:bodyPr/>
              <a:lstStyle/>
              <a:p>
                <a:endParaRPr lang="en-US"/>
              </a:p>
            </p:txBody>
          </p:sp>
          <p:sp>
            <p:nvSpPr>
              <p:cNvPr id="378968" name="Text Box 88"/>
              <p:cNvSpPr txBox="1">
                <a:spLocks noChangeArrowheads="1"/>
              </p:cNvSpPr>
              <p:nvPr/>
            </p:nvSpPr>
            <p:spPr bwMode="auto">
              <a:xfrm>
                <a:off x="1344" y="3512"/>
                <a:ext cx="2064" cy="520"/>
              </a:xfrm>
              <a:prstGeom prst="rect">
                <a:avLst/>
              </a:prstGeom>
              <a:noFill/>
              <a:ln w="9525">
                <a:noFill/>
                <a:miter lim="800000"/>
                <a:headEnd/>
                <a:tailEnd/>
              </a:ln>
              <a:effectLst/>
            </p:spPr>
            <p:txBody>
              <a:bodyPr>
                <a:spAutoFit/>
              </a:bodyPr>
              <a:lstStyle/>
              <a:p>
                <a:pPr algn="l"/>
                <a:r>
                  <a:rPr lang="en-US" sz="1600" b="0">
                    <a:solidFill>
                      <a:schemeClr val="tx2"/>
                    </a:solidFill>
                    <a:effectLst>
                      <a:outerShdw blurRad="38100" dist="38100" dir="2700000" algn="tl">
                        <a:srgbClr val="000000"/>
                      </a:outerShdw>
                    </a:effectLst>
                  </a:rPr>
                  <a:t>Example Device Assignment Table Entry specifying 4-level page table</a:t>
                </a:r>
              </a:p>
            </p:txBody>
          </p:sp>
          <p:sp>
            <p:nvSpPr>
              <p:cNvPr id="378969" name="Freeform 89"/>
              <p:cNvSpPr>
                <a:spLocks/>
              </p:cNvSpPr>
              <p:nvPr/>
            </p:nvSpPr>
            <p:spPr bwMode="auto">
              <a:xfrm flipH="1">
                <a:off x="1536" y="2544"/>
                <a:ext cx="124" cy="1018"/>
              </a:xfrm>
              <a:custGeom>
                <a:avLst/>
                <a:gdLst/>
                <a:ahLst/>
                <a:cxnLst>
                  <a:cxn ang="0">
                    <a:pos x="132" y="0"/>
                  </a:cxn>
                  <a:cxn ang="0">
                    <a:pos x="345" y="802"/>
                  </a:cxn>
                  <a:cxn ang="0">
                    <a:pos x="0" y="993"/>
                  </a:cxn>
                </a:cxnLst>
                <a:rect l="0" t="0" r="r" b="b"/>
                <a:pathLst>
                  <a:path w="367" h="993">
                    <a:moveTo>
                      <a:pt x="132" y="0"/>
                    </a:moveTo>
                    <a:cubicBezTo>
                      <a:pt x="249" y="318"/>
                      <a:pt x="367" y="637"/>
                      <a:pt x="345" y="802"/>
                    </a:cubicBezTo>
                    <a:cubicBezTo>
                      <a:pt x="323" y="967"/>
                      <a:pt x="55" y="961"/>
                      <a:pt x="0" y="993"/>
                    </a:cubicBezTo>
                  </a:path>
                </a:pathLst>
              </a:custGeom>
              <a:noFill/>
              <a:ln w="9525">
                <a:solidFill>
                  <a:schemeClr val="tx2"/>
                </a:solidFill>
                <a:round/>
                <a:headEnd type="none" w="med" len="med"/>
                <a:tailEnd type="triangle" w="med" len="med"/>
              </a:ln>
              <a:effectLst/>
            </p:spPr>
            <p:txBody>
              <a:bodyPr/>
              <a:lstStyle/>
              <a:p>
                <a:endParaRPr lang="en-US"/>
              </a:p>
            </p:txBody>
          </p:sp>
        </p:grpSp>
        <p:grpSp>
          <p:nvGrpSpPr>
            <p:cNvPr id="378970" name="Group 90"/>
            <p:cNvGrpSpPr>
              <a:grpSpLocks/>
            </p:cNvGrpSpPr>
            <p:nvPr/>
          </p:nvGrpSpPr>
          <p:grpSpPr bwMode="auto">
            <a:xfrm>
              <a:off x="1538" y="765"/>
              <a:ext cx="4074" cy="737"/>
              <a:chOff x="1538" y="765"/>
              <a:chExt cx="4074" cy="737"/>
            </a:xfrm>
          </p:grpSpPr>
          <p:sp>
            <p:nvSpPr>
              <p:cNvPr id="378971" name="Text Box 91"/>
              <p:cNvSpPr txBox="1">
                <a:spLocks noChangeArrowheads="1"/>
              </p:cNvSpPr>
              <p:nvPr/>
            </p:nvSpPr>
            <p:spPr bwMode="auto">
              <a:xfrm>
                <a:off x="1951"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56</a:t>
                </a:r>
              </a:p>
            </p:txBody>
          </p:sp>
          <p:sp>
            <p:nvSpPr>
              <p:cNvPr id="378972" name="Text Box 92"/>
              <p:cNvSpPr txBox="1">
                <a:spLocks noChangeArrowheads="1"/>
              </p:cNvSpPr>
              <p:nvPr/>
            </p:nvSpPr>
            <p:spPr bwMode="auto">
              <a:xfrm>
                <a:off x="2931" y="765"/>
                <a:ext cx="1452" cy="231"/>
              </a:xfrm>
              <a:prstGeom prst="rect">
                <a:avLst/>
              </a:prstGeom>
              <a:noFill/>
              <a:ln w="9525" algn="ctr">
                <a:noFill/>
                <a:miter lim="800000"/>
                <a:headEnd/>
                <a:tailEnd/>
              </a:ln>
              <a:effectLst/>
            </p:spPr>
            <p:txBody>
              <a:bodyPr wrap="none">
                <a:spAutoFit/>
              </a:bodyPr>
              <a:lstStyle/>
              <a:p>
                <a:pPr algn="l"/>
                <a:r>
                  <a:rPr lang="en-US" b="0">
                    <a:solidFill>
                      <a:schemeClr val="tx2"/>
                    </a:solidFill>
                    <a:effectLst>
                      <a:outerShdw blurRad="38100" dist="38100" dir="2700000" algn="tl">
                        <a:srgbClr val="000000"/>
                      </a:outerShdw>
                    </a:effectLst>
                  </a:rPr>
                  <a:t>DMA Virtual Address</a:t>
                </a:r>
              </a:p>
            </p:txBody>
          </p:sp>
          <p:sp>
            <p:nvSpPr>
              <p:cNvPr id="378973" name="Rectangle 93"/>
              <p:cNvSpPr>
                <a:spLocks noChangeArrowheads="1"/>
              </p:cNvSpPr>
              <p:nvPr/>
            </p:nvSpPr>
            <p:spPr bwMode="auto">
              <a:xfrm>
                <a:off x="2460" y="1189"/>
                <a:ext cx="575" cy="299"/>
              </a:xfrm>
              <a:prstGeom prst="rect">
                <a:avLst/>
              </a:prstGeom>
              <a:noFill/>
              <a:ln w="9525">
                <a:solidFill>
                  <a:schemeClr val="tx1"/>
                </a:solidFill>
                <a:miter lim="800000"/>
                <a:headEnd/>
                <a:tailEnd/>
              </a:ln>
              <a:effectLst/>
            </p:spPr>
            <p:txBody>
              <a:bodyPr wrap="none" anchor="ctr"/>
              <a:lstStyle/>
              <a:p>
                <a:endParaRPr lang="en-US"/>
              </a:p>
            </p:txBody>
          </p:sp>
          <p:sp>
            <p:nvSpPr>
              <p:cNvPr id="378974" name="Rectangle 94"/>
              <p:cNvSpPr>
                <a:spLocks noChangeArrowheads="1"/>
              </p:cNvSpPr>
              <p:nvPr/>
            </p:nvSpPr>
            <p:spPr bwMode="auto">
              <a:xfrm>
                <a:off x="3035" y="1189"/>
                <a:ext cx="622" cy="299"/>
              </a:xfrm>
              <a:prstGeom prst="rect">
                <a:avLst/>
              </a:prstGeom>
              <a:noFill/>
              <a:ln w="9525">
                <a:solidFill>
                  <a:schemeClr val="tx1"/>
                </a:solidFill>
                <a:miter lim="800000"/>
                <a:headEnd/>
                <a:tailEnd/>
              </a:ln>
              <a:effectLst/>
            </p:spPr>
            <p:txBody>
              <a:bodyPr wrap="none" anchor="ctr"/>
              <a:lstStyle/>
              <a:p>
                <a:endParaRPr lang="en-US"/>
              </a:p>
            </p:txBody>
          </p:sp>
          <p:sp>
            <p:nvSpPr>
              <p:cNvPr id="378975" name="Rectangle 95"/>
              <p:cNvSpPr>
                <a:spLocks noChangeArrowheads="1"/>
              </p:cNvSpPr>
              <p:nvPr/>
            </p:nvSpPr>
            <p:spPr bwMode="auto">
              <a:xfrm>
                <a:off x="3657" y="1189"/>
                <a:ext cx="623" cy="299"/>
              </a:xfrm>
              <a:prstGeom prst="rect">
                <a:avLst/>
              </a:prstGeom>
              <a:noFill/>
              <a:ln w="9525">
                <a:solidFill>
                  <a:schemeClr val="tx1"/>
                </a:solidFill>
                <a:miter lim="800000"/>
                <a:headEnd/>
                <a:tailEnd/>
              </a:ln>
              <a:effectLst/>
            </p:spPr>
            <p:txBody>
              <a:bodyPr wrap="none" anchor="ctr"/>
              <a:lstStyle/>
              <a:p>
                <a:endParaRPr lang="en-US"/>
              </a:p>
            </p:txBody>
          </p:sp>
          <p:sp>
            <p:nvSpPr>
              <p:cNvPr id="378976" name="Rectangle 96"/>
              <p:cNvSpPr>
                <a:spLocks noChangeArrowheads="1"/>
              </p:cNvSpPr>
              <p:nvPr/>
            </p:nvSpPr>
            <p:spPr bwMode="auto">
              <a:xfrm>
                <a:off x="4280" y="1189"/>
                <a:ext cx="574" cy="299"/>
              </a:xfrm>
              <a:prstGeom prst="rect">
                <a:avLst/>
              </a:prstGeom>
              <a:noFill/>
              <a:ln w="9525">
                <a:solidFill>
                  <a:schemeClr val="tx1"/>
                </a:solidFill>
                <a:miter lim="800000"/>
                <a:headEnd/>
                <a:tailEnd/>
              </a:ln>
              <a:effectLst/>
            </p:spPr>
            <p:txBody>
              <a:bodyPr wrap="none" anchor="ctr"/>
              <a:lstStyle/>
              <a:p>
                <a:endParaRPr lang="en-US"/>
              </a:p>
            </p:txBody>
          </p:sp>
          <p:sp>
            <p:nvSpPr>
              <p:cNvPr id="378977" name="Rectangle 97"/>
              <p:cNvSpPr>
                <a:spLocks noChangeArrowheads="1"/>
              </p:cNvSpPr>
              <p:nvPr/>
            </p:nvSpPr>
            <p:spPr bwMode="auto">
              <a:xfrm>
                <a:off x="4854" y="1189"/>
                <a:ext cx="695" cy="299"/>
              </a:xfrm>
              <a:prstGeom prst="rect">
                <a:avLst/>
              </a:prstGeom>
              <a:noFill/>
              <a:ln w="9525">
                <a:solidFill>
                  <a:schemeClr val="tx1"/>
                </a:solidFill>
                <a:miter lim="800000"/>
                <a:headEnd/>
                <a:tailEnd/>
              </a:ln>
              <a:effectLst/>
            </p:spPr>
            <p:txBody>
              <a:bodyPr wrap="none" anchor="ctr"/>
              <a:lstStyle/>
              <a:p>
                <a:endParaRPr lang="en-US"/>
              </a:p>
            </p:txBody>
          </p:sp>
          <p:sp>
            <p:nvSpPr>
              <p:cNvPr id="378978" name="Rectangle 98"/>
              <p:cNvSpPr>
                <a:spLocks noChangeArrowheads="1"/>
              </p:cNvSpPr>
              <p:nvPr/>
            </p:nvSpPr>
            <p:spPr bwMode="auto">
              <a:xfrm>
                <a:off x="2000" y="1189"/>
                <a:ext cx="460" cy="299"/>
              </a:xfrm>
              <a:prstGeom prst="rect">
                <a:avLst/>
              </a:prstGeom>
              <a:noFill/>
              <a:ln w="9525">
                <a:solidFill>
                  <a:schemeClr val="tx1"/>
                </a:solidFill>
                <a:prstDash val="dashDot"/>
                <a:miter lim="800000"/>
                <a:headEnd/>
                <a:tailEnd/>
              </a:ln>
              <a:effectLst/>
            </p:spPr>
            <p:txBody>
              <a:bodyPr wrap="none" anchor="ctr"/>
              <a:lstStyle/>
              <a:p>
                <a:endParaRPr lang="en-US"/>
              </a:p>
            </p:txBody>
          </p:sp>
          <p:sp>
            <p:nvSpPr>
              <p:cNvPr id="378979" name="Rectangle 99"/>
              <p:cNvSpPr>
                <a:spLocks noChangeArrowheads="1"/>
              </p:cNvSpPr>
              <p:nvPr/>
            </p:nvSpPr>
            <p:spPr bwMode="auto">
              <a:xfrm>
                <a:off x="1630" y="1189"/>
                <a:ext cx="370" cy="299"/>
              </a:xfrm>
              <a:prstGeom prst="rect">
                <a:avLst/>
              </a:prstGeom>
              <a:noFill/>
              <a:ln w="9525">
                <a:solidFill>
                  <a:schemeClr val="tx1"/>
                </a:solidFill>
                <a:prstDash val="dashDot"/>
                <a:miter lim="800000"/>
                <a:headEnd/>
                <a:tailEnd/>
              </a:ln>
              <a:effectLst/>
            </p:spPr>
            <p:txBody>
              <a:bodyPr wrap="none" anchor="ctr"/>
              <a:lstStyle/>
              <a:p>
                <a:endParaRPr lang="en-US"/>
              </a:p>
            </p:txBody>
          </p:sp>
          <p:sp>
            <p:nvSpPr>
              <p:cNvPr id="378980" name="Text Box 100"/>
              <p:cNvSpPr txBox="1">
                <a:spLocks noChangeArrowheads="1"/>
              </p:cNvSpPr>
              <p:nvPr/>
            </p:nvSpPr>
            <p:spPr bwMode="auto">
              <a:xfrm>
                <a:off x="5456" y="1075"/>
                <a:ext cx="15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0</a:t>
                </a:r>
              </a:p>
            </p:txBody>
          </p:sp>
          <p:sp>
            <p:nvSpPr>
              <p:cNvPr id="378981" name="Text Box 101"/>
              <p:cNvSpPr txBox="1">
                <a:spLocks noChangeArrowheads="1"/>
              </p:cNvSpPr>
              <p:nvPr/>
            </p:nvSpPr>
            <p:spPr bwMode="auto">
              <a:xfrm>
                <a:off x="4806"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11</a:t>
                </a:r>
              </a:p>
            </p:txBody>
          </p:sp>
          <p:sp>
            <p:nvSpPr>
              <p:cNvPr id="378982" name="Text Box 102"/>
              <p:cNvSpPr txBox="1">
                <a:spLocks noChangeArrowheads="1"/>
              </p:cNvSpPr>
              <p:nvPr/>
            </p:nvSpPr>
            <p:spPr bwMode="auto">
              <a:xfrm>
                <a:off x="2384" y="1176"/>
                <a:ext cx="750" cy="326"/>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Level-4 </a:t>
                </a:r>
              </a:p>
              <a:p>
                <a:r>
                  <a:rPr lang="en-US" sz="1400" b="0">
                    <a:effectLst>
                      <a:outerShdw blurRad="38100" dist="38100" dir="2700000" algn="tl">
                        <a:srgbClr val="000000"/>
                      </a:outerShdw>
                    </a:effectLst>
                  </a:rPr>
                  <a:t>table offset</a:t>
                </a:r>
              </a:p>
            </p:txBody>
          </p:sp>
          <p:sp>
            <p:nvSpPr>
              <p:cNvPr id="378983" name="Text Box 103"/>
              <p:cNvSpPr txBox="1">
                <a:spLocks noChangeArrowheads="1"/>
              </p:cNvSpPr>
              <p:nvPr/>
            </p:nvSpPr>
            <p:spPr bwMode="auto">
              <a:xfrm>
                <a:off x="2976" y="1176"/>
                <a:ext cx="750" cy="326"/>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Level-3           table offset</a:t>
                </a:r>
              </a:p>
            </p:txBody>
          </p:sp>
          <p:sp>
            <p:nvSpPr>
              <p:cNvPr id="378984" name="Text Box 104"/>
              <p:cNvSpPr txBox="1">
                <a:spLocks noChangeArrowheads="1"/>
              </p:cNvSpPr>
              <p:nvPr/>
            </p:nvSpPr>
            <p:spPr bwMode="auto">
              <a:xfrm>
                <a:off x="3587" y="1176"/>
                <a:ext cx="750" cy="326"/>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Level-2          table offset</a:t>
                </a:r>
              </a:p>
            </p:txBody>
          </p:sp>
          <p:sp>
            <p:nvSpPr>
              <p:cNvPr id="378985" name="Text Box 105"/>
              <p:cNvSpPr txBox="1">
                <a:spLocks noChangeArrowheads="1"/>
              </p:cNvSpPr>
              <p:nvPr/>
            </p:nvSpPr>
            <p:spPr bwMode="auto">
              <a:xfrm>
                <a:off x="4189" y="1176"/>
                <a:ext cx="750" cy="326"/>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Level-1          table offset</a:t>
                </a:r>
              </a:p>
            </p:txBody>
          </p:sp>
          <p:sp>
            <p:nvSpPr>
              <p:cNvPr id="378986" name="Text Box 106"/>
              <p:cNvSpPr txBox="1">
                <a:spLocks noChangeArrowheads="1"/>
              </p:cNvSpPr>
              <p:nvPr/>
            </p:nvSpPr>
            <p:spPr bwMode="auto">
              <a:xfrm>
                <a:off x="4669"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12</a:t>
                </a:r>
              </a:p>
            </p:txBody>
          </p:sp>
          <p:sp>
            <p:nvSpPr>
              <p:cNvPr id="378987" name="Text Box 107"/>
              <p:cNvSpPr txBox="1">
                <a:spLocks noChangeArrowheads="1"/>
              </p:cNvSpPr>
              <p:nvPr/>
            </p:nvSpPr>
            <p:spPr bwMode="auto">
              <a:xfrm>
                <a:off x="4235"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20</a:t>
                </a:r>
              </a:p>
            </p:txBody>
          </p:sp>
          <p:sp>
            <p:nvSpPr>
              <p:cNvPr id="378988" name="Text Box 108"/>
              <p:cNvSpPr txBox="1">
                <a:spLocks noChangeArrowheads="1"/>
              </p:cNvSpPr>
              <p:nvPr/>
            </p:nvSpPr>
            <p:spPr bwMode="auto">
              <a:xfrm>
                <a:off x="4131"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21</a:t>
                </a:r>
              </a:p>
            </p:txBody>
          </p:sp>
          <p:sp>
            <p:nvSpPr>
              <p:cNvPr id="378989" name="Text Box 109"/>
              <p:cNvSpPr txBox="1">
                <a:spLocks noChangeArrowheads="1"/>
              </p:cNvSpPr>
              <p:nvPr/>
            </p:nvSpPr>
            <p:spPr bwMode="auto">
              <a:xfrm>
                <a:off x="3633"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29</a:t>
                </a:r>
              </a:p>
            </p:txBody>
          </p:sp>
          <p:sp>
            <p:nvSpPr>
              <p:cNvPr id="378990" name="Text Box 110"/>
              <p:cNvSpPr txBox="1">
                <a:spLocks noChangeArrowheads="1"/>
              </p:cNvSpPr>
              <p:nvPr/>
            </p:nvSpPr>
            <p:spPr bwMode="auto">
              <a:xfrm>
                <a:off x="3495"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30</a:t>
                </a:r>
              </a:p>
            </p:txBody>
          </p:sp>
          <p:sp>
            <p:nvSpPr>
              <p:cNvPr id="378991" name="Text Box 111"/>
              <p:cNvSpPr txBox="1">
                <a:spLocks noChangeArrowheads="1"/>
              </p:cNvSpPr>
              <p:nvPr/>
            </p:nvSpPr>
            <p:spPr bwMode="auto">
              <a:xfrm>
                <a:off x="2985"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38</a:t>
                </a:r>
              </a:p>
            </p:txBody>
          </p:sp>
          <p:sp>
            <p:nvSpPr>
              <p:cNvPr id="378992" name="Text Box 112"/>
              <p:cNvSpPr txBox="1">
                <a:spLocks noChangeArrowheads="1"/>
              </p:cNvSpPr>
              <p:nvPr/>
            </p:nvSpPr>
            <p:spPr bwMode="auto">
              <a:xfrm>
                <a:off x="2881"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39</a:t>
                </a:r>
              </a:p>
            </p:txBody>
          </p:sp>
          <p:sp>
            <p:nvSpPr>
              <p:cNvPr id="378993" name="Text Box 113"/>
              <p:cNvSpPr txBox="1">
                <a:spLocks noChangeArrowheads="1"/>
              </p:cNvSpPr>
              <p:nvPr/>
            </p:nvSpPr>
            <p:spPr bwMode="auto">
              <a:xfrm>
                <a:off x="2430"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47</a:t>
                </a:r>
              </a:p>
            </p:txBody>
          </p:sp>
          <p:sp>
            <p:nvSpPr>
              <p:cNvPr id="378994" name="Text Box 114"/>
              <p:cNvSpPr txBox="1">
                <a:spLocks noChangeArrowheads="1"/>
              </p:cNvSpPr>
              <p:nvPr/>
            </p:nvSpPr>
            <p:spPr bwMode="auto">
              <a:xfrm>
                <a:off x="1851" y="1248"/>
                <a:ext cx="751" cy="154"/>
              </a:xfrm>
              <a:prstGeom prst="rect">
                <a:avLst/>
              </a:prstGeom>
              <a:noFill/>
              <a:ln w="9525">
                <a:noFill/>
                <a:miter lim="800000"/>
                <a:headEnd/>
                <a:tailEnd/>
              </a:ln>
              <a:effectLst/>
            </p:spPr>
            <p:txBody>
              <a:bodyPr>
                <a:spAutoFit/>
              </a:bodyPr>
              <a:lstStyle/>
              <a:p>
                <a:r>
                  <a:rPr lang="en-US" sz="1000">
                    <a:solidFill>
                      <a:srgbClr val="0099CC"/>
                    </a:solidFill>
                    <a:effectLst>
                      <a:outerShdw blurRad="38100" dist="38100" dir="2700000" algn="tl">
                        <a:srgbClr val="000000"/>
                      </a:outerShdw>
                    </a:effectLst>
                  </a:rPr>
                  <a:t>000000000b</a:t>
                </a:r>
              </a:p>
            </p:txBody>
          </p:sp>
          <p:sp>
            <p:nvSpPr>
              <p:cNvPr id="378995" name="Text Box 115"/>
              <p:cNvSpPr txBox="1">
                <a:spLocks noChangeArrowheads="1"/>
              </p:cNvSpPr>
              <p:nvPr/>
            </p:nvSpPr>
            <p:spPr bwMode="auto">
              <a:xfrm>
                <a:off x="1538"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63</a:t>
                </a:r>
              </a:p>
            </p:txBody>
          </p:sp>
          <p:sp>
            <p:nvSpPr>
              <p:cNvPr id="378996" name="Text Box 116"/>
              <p:cNvSpPr txBox="1">
                <a:spLocks noChangeArrowheads="1"/>
              </p:cNvSpPr>
              <p:nvPr/>
            </p:nvSpPr>
            <p:spPr bwMode="auto">
              <a:xfrm>
                <a:off x="2317"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48</a:t>
                </a:r>
              </a:p>
            </p:txBody>
          </p:sp>
          <p:sp>
            <p:nvSpPr>
              <p:cNvPr id="378997" name="Text Box 117"/>
              <p:cNvSpPr txBox="1">
                <a:spLocks noChangeArrowheads="1"/>
              </p:cNvSpPr>
              <p:nvPr/>
            </p:nvSpPr>
            <p:spPr bwMode="auto">
              <a:xfrm>
                <a:off x="1846" y="1075"/>
                <a:ext cx="196" cy="144"/>
              </a:xfrm>
              <a:prstGeom prst="rect">
                <a:avLst/>
              </a:prstGeom>
              <a:noFill/>
              <a:ln w="9525">
                <a:noFill/>
                <a:miter lim="800000"/>
                <a:headEnd/>
                <a:tailEnd/>
              </a:ln>
              <a:effectLst/>
            </p:spPr>
            <p:txBody>
              <a:bodyPr wrap="none">
                <a:spAutoFit/>
              </a:bodyPr>
              <a:lstStyle/>
              <a:p>
                <a:pPr algn="l"/>
                <a:r>
                  <a:rPr lang="en-US" sz="900">
                    <a:solidFill>
                      <a:srgbClr val="DDDDDD"/>
                    </a:solidFill>
                    <a:effectLst>
                      <a:outerShdw blurRad="38100" dist="38100" dir="2700000" algn="tl">
                        <a:srgbClr val="000000"/>
                      </a:outerShdw>
                    </a:effectLst>
                    <a:cs typeface="Arial" charset="0"/>
                  </a:rPr>
                  <a:t>57</a:t>
                </a:r>
              </a:p>
            </p:txBody>
          </p:sp>
          <p:sp>
            <p:nvSpPr>
              <p:cNvPr id="378998" name="Text Box 118"/>
              <p:cNvSpPr txBox="1">
                <a:spLocks noChangeArrowheads="1"/>
              </p:cNvSpPr>
              <p:nvPr/>
            </p:nvSpPr>
            <p:spPr bwMode="auto">
              <a:xfrm>
                <a:off x="4805" y="1248"/>
                <a:ext cx="750" cy="192"/>
              </a:xfrm>
              <a:prstGeom prst="rect">
                <a:avLst/>
              </a:prstGeom>
              <a:noFill/>
              <a:ln w="9525">
                <a:noFill/>
                <a:miter lim="800000"/>
                <a:headEnd/>
                <a:tailEnd/>
              </a:ln>
              <a:effectLst/>
            </p:spPr>
            <p:txBody>
              <a:bodyPr>
                <a:spAutoFit/>
              </a:bodyPr>
              <a:lstStyle/>
              <a:p>
                <a:r>
                  <a:rPr lang="en-US" sz="1400" b="0">
                    <a:effectLst>
                      <a:outerShdw blurRad="38100" dist="38100" dir="2700000" algn="tl">
                        <a:srgbClr val="000000"/>
                      </a:outerShdw>
                    </a:effectLst>
                  </a:rPr>
                  <a:t>Page Offset</a:t>
                </a:r>
              </a:p>
            </p:txBody>
          </p:sp>
        </p:grpSp>
      </p:gr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2"/>
          <p:cNvSpPr>
            <a:spLocks noGrp="1" noChangeArrowheads="1"/>
          </p:cNvSpPr>
          <p:nvPr>
            <p:ph type="title"/>
          </p:nvPr>
        </p:nvSpPr>
        <p:spPr>
          <a:xfrm>
            <a:off x="387350" y="228600"/>
            <a:ext cx="8636000" cy="750888"/>
          </a:xfrm>
        </p:spPr>
        <p:txBody>
          <a:bodyPr/>
          <a:lstStyle/>
          <a:p>
            <a:r>
              <a:rPr lang="en-US"/>
              <a:t>VT-d:  Translation Caching</a:t>
            </a:r>
          </a:p>
        </p:txBody>
      </p:sp>
      <p:sp>
        <p:nvSpPr>
          <p:cNvPr id="429059" name="Rectangle 3"/>
          <p:cNvSpPr>
            <a:spLocks noGrp="1" noChangeArrowheads="1"/>
          </p:cNvSpPr>
          <p:nvPr>
            <p:ph type="body" idx="1"/>
          </p:nvPr>
        </p:nvSpPr>
        <p:spPr>
          <a:xfrm>
            <a:off x="387350" y="1419225"/>
            <a:ext cx="8589963" cy="4598988"/>
          </a:xfrm>
          <a:noFill/>
          <a:ln/>
        </p:spPr>
        <p:txBody>
          <a:bodyPr/>
          <a:lstStyle/>
          <a:p>
            <a:pPr marL="388938" indent="-388938">
              <a:lnSpc>
                <a:spcPct val="85000"/>
              </a:lnSpc>
            </a:pPr>
            <a:r>
              <a:rPr lang="en-US" sz="2400"/>
              <a:t>Architecture supports caching of remapping structures</a:t>
            </a:r>
          </a:p>
          <a:p>
            <a:pPr marL="793750" lvl="1" indent="-403225">
              <a:lnSpc>
                <a:spcPct val="85000"/>
              </a:lnSpc>
            </a:pPr>
            <a:r>
              <a:rPr lang="en-US" sz="2000" u="sng"/>
              <a:t>Context Cache</a:t>
            </a:r>
            <a:r>
              <a:rPr lang="en-US" sz="2000"/>
              <a:t>:  Caches frequently used device-assignment entries</a:t>
            </a:r>
          </a:p>
          <a:p>
            <a:pPr marL="793750" lvl="1" indent="-403225">
              <a:lnSpc>
                <a:spcPct val="85000"/>
              </a:lnSpc>
            </a:pPr>
            <a:r>
              <a:rPr lang="en-US" sz="2000" u="sng"/>
              <a:t>IOTLB</a:t>
            </a:r>
            <a:r>
              <a:rPr lang="en-US" sz="2000"/>
              <a:t>:  Caches frequently used translations (results of page walk) </a:t>
            </a:r>
          </a:p>
          <a:p>
            <a:pPr marL="793750" lvl="1" indent="-403225">
              <a:lnSpc>
                <a:spcPct val="85000"/>
              </a:lnSpc>
            </a:pPr>
            <a:r>
              <a:rPr lang="en-US" sz="2000" u="sng"/>
              <a:t>Non-leaf Cache</a:t>
            </a:r>
            <a:r>
              <a:rPr lang="en-US" sz="2000"/>
              <a:t>:  Caches frequently used page-directory entries</a:t>
            </a:r>
          </a:p>
          <a:p>
            <a:pPr marL="388938" indent="-388938">
              <a:lnSpc>
                <a:spcPct val="85000"/>
              </a:lnSpc>
            </a:pPr>
            <a:endParaRPr lang="en-US" sz="2400"/>
          </a:p>
          <a:p>
            <a:pPr marL="388938" indent="-388938">
              <a:lnSpc>
                <a:spcPct val="85000"/>
              </a:lnSpc>
            </a:pPr>
            <a:r>
              <a:rPr lang="en-US" sz="2400"/>
              <a:t>When updating VT-d translation structures, software enforces consistency of these caches</a:t>
            </a:r>
          </a:p>
          <a:p>
            <a:pPr marL="793750" lvl="1" indent="-403225">
              <a:lnSpc>
                <a:spcPct val="85000"/>
              </a:lnSpc>
            </a:pPr>
            <a:r>
              <a:rPr lang="en-US" sz="2000"/>
              <a:t>Architecture supports global, domain-selective, and page-range invalidations of these caches</a:t>
            </a:r>
          </a:p>
          <a:p>
            <a:pPr marL="793750" lvl="1" indent="-403225">
              <a:lnSpc>
                <a:spcPct val="85000"/>
              </a:lnSpc>
            </a:pPr>
            <a:r>
              <a:rPr lang="en-US" sz="2000"/>
              <a:t>Primary invalidation interface through MMIO registers for synchronous invalidations</a:t>
            </a:r>
          </a:p>
          <a:p>
            <a:pPr marL="793750" lvl="1" indent="-403225">
              <a:lnSpc>
                <a:spcPct val="85000"/>
              </a:lnSpc>
            </a:pPr>
            <a:r>
              <a:rPr lang="en-US" sz="2000"/>
              <a:t>Extended invalidation interface for queued invalidations</a:t>
            </a:r>
          </a:p>
          <a:p>
            <a:pPr marL="388938" indent="-388938">
              <a:lnSpc>
                <a:spcPct val="85000"/>
              </a:lnSpc>
            </a:pPr>
            <a:endParaRPr lang="en-US" sz="2400"/>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a:xfrm>
            <a:off x="387350" y="228600"/>
            <a:ext cx="8410575" cy="750888"/>
          </a:xfrm>
        </p:spPr>
        <p:txBody>
          <a:bodyPr/>
          <a:lstStyle/>
          <a:p>
            <a:r>
              <a:rPr lang="en-US"/>
              <a:t>VT-d:  Extended Features</a:t>
            </a:r>
          </a:p>
        </p:txBody>
      </p:sp>
      <p:sp>
        <p:nvSpPr>
          <p:cNvPr id="302083" name="Rectangle 3"/>
          <p:cNvSpPr>
            <a:spLocks noGrp="1" noChangeArrowheads="1"/>
          </p:cNvSpPr>
          <p:nvPr>
            <p:ph type="body" idx="1"/>
          </p:nvPr>
        </p:nvSpPr>
        <p:spPr>
          <a:xfrm>
            <a:off x="468313" y="1325563"/>
            <a:ext cx="8382000" cy="5043487"/>
          </a:xfrm>
          <a:noFill/>
          <a:ln/>
        </p:spPr>
        <p:txBody>
          <a:bodyPr lIns="91429" tIns="45715" rIns="91429" bIns="45715"/>
          <a:lstStyle/>
          <a:p>
            <a:pPr marL="396875" indent="-396875">
              <a:lnSpc>
                <a:spcPct val="80000"/>
              </a:lnSpc>
            </a:pPr>
            <a:r>
              <a:rPr lang="en-US" sz="2400"/>
              <a:t>PCI Express protocol extensions being defined by PCISIG for Address Translation Services (ATS)</a:t>
            </a:r>
          </a:p>
          <a:p>
            <a:pPr marL="801688" lvl="1" indent="-403225">
              <a:lnSpc>
                <a:spcPct val="80000"/>
              </a:lnSpc>
            </a:pPr>
            <a:r>
              <a:rPr lang="en-US" sz="2000"/>
              <a:t>Enables scaling of translation caches to devices</a:t>
            </a:r>
          </a:p>
          <a:p>
            <a:pPr marL="801688" lvl="1" indent="-403225">
              <a:lnSpc>
                <a:spcPct val="80000"/>
              </a:lnSpc>
            </a:pPr>
            <a:r>
              <a:rPr lang="en-US" sz="2000"/>
              <a:t>Devices may request translations from root complex and cache</a:t>
            </a:r>
          </a:p>
          <a:p>
            <a:pPr marL="801688" lvl="1" indent="-403225">
              <a:lnSpc>
                <a:spcPct val="80000"/>
              </a:lnSpc>
            </a:pPr>
            <a:r>
              <a:rPr lang="en-US" sz="2000"/>
              <a:t>Protocol extensions to invalidate translation caches on devices</a:t>
            </a:r>
          </a:p>
          <a:p>
            <a:pPr marL="801688" lvl="1" indent="-403225">
              <a:lnSpc>
                <a:spcPct val="80000"/>
              </a:lnSpc>
            </a:pPr>
            <a:endParaRPr lang="en-US" sz="2000"/>
          </a:p>
          <a:p>
            <a:pPr marL="396875" indent="-396875">
              <a:lnSpc>
                <a:spcPct val="80000"/>
              </a:lnSpc>
            </a:pPr>
            <a:r>
              <a:rPr lang="en-US" sz="2400"/>
              <a:t>VT-d extended capabilities</a:t>
            </a:r>
          </a:p>
          <a:p>
            <a:pPr marL="801688" lvl="1" indent="-403225">
              <a:lnSpc>
                <a:spcPct val="80000"/>
              </a:lnSpc>
            </a:pPr>
            <a:r>
              <a:rPr lang="en-US" sz="2000"/>
              <a:t>Enables VMM software to control device participation in ATS</a:t>
            </a:r>
          </a:p>
          <a:p>
            <a:pPr marL="801688" lvl="1" indent="-403225">
              <a:lnSpc>
                <a:spcPct val="80000"/>
              </a:lnSpc>
            </a:pPr>
            <a:r>
              <a:rPr lang="en-US" sz="2000"/>
              <a:t>Returns translations for valid ATS translation requests</a:t>
            </a:r>
          </a:p>
          <a:p>
            <a:pPr marL="801688" lvl="1" indent="-403225">
              <a:lnSpc>
                <a:spcPct val="80000"/>
              </a:lnSpc>
            </a:pPr>
            <a:r>
              <a:rPr lang="en-US" sz="2000"/>
              <a:t>Supports ATS invalidations</a:t>
            </a:r>
          </a:p>
          <a:p>
            <a:pPr marL="801688" lvl="1" indent="-403225">
              <a:lnSpc>
                <a:spcPct val="80000"/>
              </a:lnSpc>
            </a:pPr>
            <a:r>
              <a:rPr lang="en-US" sz="2000"/>
              <a:t>Provides capability to isolate, remap and route interrupts to VMs</a:t>
            </a:r>
          </a:p>
          <a:p>
            <a:pPr marL="801688" lvl="1" indent="-403225">
              <a:lnSpc>
                <a:spcPct val="80000"/>
              </a:lnSpc>
            </a:pPr>
            <a:r>
              <a:rPr lang="en-US" sz="2000"/>
              <a:t>Support device-specific demand paging by ATS capable devices</a:t>
            </a:r>
          </a:p>
          <a:p>
            <a:pPr marL="801688" lvl="1" indent="-403225">
              <a:lnSpc>
                <a:spcPct val="80000"/>
              </a:lnSpc>
            </a:pPr>
            <a:endParaRPr lang="en-US" sz="2000"/>
          </a:p>
        </p:txBody>
      </p:sp>
      <p:sp>
        <p:nvSpPr>
          <p:cNvPr id="302084" name="Text Box 4"/>
          <p:cNvSpPr txBox="1">
            <a:spLocks noChangeArrowheads="1"/>
          </p:cNvSpPr>
          <p:nvPr/>
        </p:nvSpPr>
        <p:spPr bwMode="auto">
          <a:xfrm>
            <a:off x="1735138" y="5770563"/>
            <a:ext cx="5792787" cy="701675"/>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600">
                <a:solidFill>
                  <a:srgbClr val="000000"/>
                </a:solidFill>
                <a:effectLst/>
              </a:rPr>
              <a:t>VT-d Extended features utilize PCI Express enhancements </a:t>
            </a:r>
            <a:br>
              <a:rPr lang="en-US" sz="1600">
                <a:solidFill>
                  <a:srgbClr val="000000"/>
                </a:solidFill>
                <a:effectLst/>
              </a:rPr>
            </a:br>
            <a:r>
              <a:rPr lang="en-US" sz="1600">
                <a:solidFill>
                  <a:srgbClr val="000000"/>
                </a:solidFill>
                <a:effectLst/>
              </a:rPr>
              <a:t>being pursued within the PCI-SIG</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20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4"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a:xfrm>
            <a:off x="381000" y="228600"/>
            <a:ext cx="8393113" cy="641350"/>
          </a:xfrm>
        </p:spPr>
        <p:txBody>
          <a:bodyPr/>
          <a:lstStyle/>
          <a:p>
            <a:r>
              <a:rPr lang="en-US"/>
              <a:t>Virtualization Awareness Today*</a:t>
            </a:r>
          </a:p>
        </p:txBody>
      </p:sp>
      <p:sp>
        <p:nvSpPr>
          <p:cNvPr id="357379" name="Rectangle 3"/>
          <p:cNvSpPr>
            <a:spLocks noGrp="1" noChangeArrowheads="1"/>
          </p:cNvSpPr>
          <p:nvPr>
            <p:ph type="body" sz="half" idx="1"/>
          </p:nvPr>
        </p:nvSpPr>
        <p:spPr>
          <a:xfrm>
            <a:off x="379413" y="1820863"/>
            <a:ext cx="4322762" cy="3894137"/>
          </a:xfrm>
        </p:spPr>
        <p:txBody>
          <a:bodyPr/>
          <a:lstStyle/>
          <a:p>
            <a:pPr marL="404813" indent="-404813"/>
            <a:r>
              <a:rPr lang="en-US" sz="2400"/>
              <a:t>75% of enterprises aware of virtualization</a:t>
            </a:r>
          </a:p>
          <a:p>
            <a:pPr marL="404813" indent="-404813"/>
            <a:r>
              <a:rPr lang="en-US" sz="2400"/>
              <a:t>34% Implementing virtualization by mid 2006</a:t>
            </a:r>
          </a:p>
          <a:p>
            <a:pPr marL="793750" lvl="1" indent="-387350"/>
            <a:r>
              <a:rPr lang="en-US" sz="2000"/>
              <a:t>Very large biz at 46%;  </a:t>
            </a:r>
            <a:br>
              <a:rPr lang="en-US" sz="2000"/>
            </a:br>
            <a:r>
              <a:rPr lang="en-US" sz="2000"/>
              <a:t>SMB at 25%!</a:t>
            </a:r>
          </a:p>
          <a:p>
            <a:pPr marL="793750" lvl="1" indent="-387350"/>
            <a:r>
              <a:rPr lang="en-US" sz="2000"/>
              <a:t>North America leading;  Other GEO’s right behind!</a:t>
            </a:r>
          </a:p>
          <a:p>
            <a:pPr marL="404813" indent="-404813"/>
            <a:r>
              <a:rPr lang="en-US" sz="2400"/>
              <a:t>60% increasing virtualization in </a:t>
            </a:r>
            <a:br>
              <a:rPr lang="en-US" sz="2400"/>
            </a:br>
            <a:r>
              <a:rPr lang="en-US" sz="2400"/>
              <a:t>next 12 months! </a:t>
            </a:r>
          </a:p>
        </p:txBody>
      </p:sp>
      <p:pic>
        <p:nvPicPr>
          <p:cNvPr id="357380" name="Picture 4"/>
          <p:cNvPicPr>
            <a:picLocks noChangeAspect="1" noChangeArrowheads="1"/>
          </p:cNvPicPr>
          <p:nvPr>
            <p:ph sz="quarter" idx="3"/>
          </p:nvPr>
        </p:nvPicPr>
        <p:blipFill>
          <a:blip r:embed="rId3" cstate="print"/>
          <a:srcRect/>
          <a:stretch>
            <a:fillRect/>
          </a:stretch>
        </p:blipFill>
        <p:spPr>
          <a:xfrm>
            <a:off x="4699000" y="1347788"/>
            <a:ext cx="4216400" cy="2609850"/>
          </a:xfrm>
          <a:noFill/>
          <a:ln/>
          <a:effectLst>
            <a:outerShdw dist="35921" dir="2700000" algn="ctr" rotWithShape="0">
              <a:schemeClr val="bg2"/>
            </a:outerShdw>
          </a:effectLst>
        </p:spPr>
      </p:pic>
      <p:sp>
        <p:nvSpPr>
          <p:cNvPr id="357381" name="Text Box 5"/>
          <p:cNvSpPr txBox="1">
            <a:spLocks noChangeArrowheads="1"/>
          </p:cNvSpPr>
          <p:nvPr/>
        </p:nvSpPr>
        <p:spPr bwMode="auto">
          <a:xfrm>
            <a:off x="387350" y="6532563"/>
            <a:ext cx="5997575" cy="274637"/>
          </a:xfrm>
          <a:prstGeom prst="rect">
            <a:avLst/>
          </a:prstGeom>
          <a:noFill/>
          <a:ln w="50800" algn="ctr">
            <a:noFill/>
            <a:miter lim="800000"/>
            <a:headEnd/>
            <a:tailEnd/>
          </a:ln>
          <a:effectLst/>
        </p:spPr>
        <p:txBody>
          <a:bodyPr wrap="none">
            <a:spAutoFit/>
          </a:bodyPr>
          <a:lstStyle/>
          <a:p>
            <a:pPr eaLnBrk="0" hangingPunct="0"/>
            <a:r>
              <a:rPr lang="en-US" sz="1200" b="0">
                <a:effectLst/>
                <a:cs typeface="Arial" charset="0"/>
              </a:rPr>
              <a:t>* Forrester 2-22-06 Server Virtualization Goes Mainstream; 1221 end user quant study</a:t>
            </a:r>
          </a:p>
        </p:txBody>
      </p:sp>
      <p:pic>
        <p:nvPicPr>
          <p:cNvPr id="357382" name="Picture 6"/>
          <p:cNvPicPr>
            <a:picLocks noChangeAspect="1" noChangeArrowheads="1"/>
          </p:cNvPicPr>
          <p:nvPr>
            <p:ph sz="quarter" idx="2"/>
          </p:nvPr>
        </p:nvPicPr>
        <p:blipFill>
          <a:blip r:embed="rId4" cstate="print"/>
          <a:srcRect/>
          <a:stretch>
            <a:fillRect/>
          </a:stretch>
        </p:blipFill>
        <p:spPr>
          <a:xfrm>
            <a:off x="4699000" y="4010025"/>
            <a:ext cx="4216400" cy="2538413"/>
          </a:xfrm>
          <a:noFill/>
          <a:ln/>
          <a:effectLst>
            <a:outerShdw dist="35921" dir="2700000" algn="ctr" rotWithShape="0">
              <a:schemeClr val="bg2"/>
            </a:outerShdw>
          </a:effectLst>
        </p:spPr>
      </p:pic>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4130" name="Group 2"/>
          <p:cNvGrpSpPr>
            <a:grpSpLocks/>
          </p:cNvGrpSpPr>
          <p:nvPr/>
        </p:nvGrpSpPr>
        <p:grpSpPr bwMode="auto">
          <a:xfrm>
            <a:off x="1447800" y="3276600"/>
            <a:ext cx="6400800" cy="1752600"/>
            <a:chOff x="912" y="2064"/>
            <a:chExt cx="4032" cy="1104"/>
          </a:xfrm>
        </p:grpSpPr>
        <p:grpSp>
          <p:nvGrpSpPr>
            <p:cNvPr id="304131" name="Group 3"/>
            <p:cNvGrpSpPr>
              <a:grpSpLocks/>
            </p:cNvGrpSpPr>
            <p:nvPr/>
          </p:nvGrpSpPr>
          <p:grpSpPr bwMode="auto">
            <a:xfrm>
              <a:off x="1232" y="2064"/>
              <a:ext cx="3376" cy="1104"/>
              <a:chOff x="1232" y="2064"/>
              <a:chExt cx="3376" cy="1104"/>
            </a:xfrm>
          </p:grpSpPr>
          <p:sp>
            <p:nvSpPr>
              <p:cNvPr id="304132" name="Rectangle 4"/>
              <p:cNvSpPr>
                <a:spLocks noChangeArrowheads="1"/>
              </p:cNvSpPr>
              <p:nvPr/>
            </p:nvSpPr>
            <p:spPr bwMode="auto">
              <a:xfrm>
                <a:off x="1248" y="2064"/>
                <a:ext cx="1008" cy="1104"/>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b="0">
                  <a:effectLst>
                    <a:outerShdw blurRad="38100" dist="38100" dir="2700000" algn="tl">
                      <a:srgbClr val="000000"/>
                    </a:outerShdw>
                  </a:effectLst>
                </a:endParaRPr>
              </a:p>
            </p:txBody>
          </p:sp>
          <p:sp>
            <p:nvSpPr>
              <p:cNvPr id="304133" name="Text Box 5"/>
              <p:cNvSpPr txBox="1">
                <a:spLocks noChangeArrowheads="1"/>
              </p:cNvSpPr>
              <p:nvPr/>
            </p:nvSpPr>
            <p:spPr bwMode="auto">
              <a:xfrm>
                <a:off x="1232" y="2112"/>
                <a:ext cx="1047" cy="958"/>
              </a:xfrm>
              <a:prstGeom prst="rect">
                <a:avLst/>
              </a:prstGeom>
              <a:noFill/>
              <a:ln w="9525">
                <a:noFill/>
                <a:miter lim="800000"/>
                <a:headEnd/>
                <a:tailEnd/>
              </a:ln>
              <a:effectLst/>
            </p:spPr>
            <p:txBody>
              <a:bodyPr wrap="none">
                <a:spAutoFit/>
              </a:bodyPr>
              <a:lstStyle/>
              <a:p>
                <a:r>
                  <a:rPr lang="en-US" sz="1400">
                    <a:solidFill>
                      <a:schemeClr val="bg2"/>
                    </a:solidFill>
                    <a:effectLst/>
                  </a:rPr>
                  <a:t>Binary</a:t>
                </a:r>
                <a:br>
                  <a:rPr lang="en-US" sz="1400">
                    <a:solidFill>
                      <a:schemeClr val="bg2"/>
                    </a:solidFill>
                    <a:effectLst/>
                  </a:rPr>
                </a:br>
                <a:r>
                  <a:rPr lang="en-US" sz="1400">
                    <a:solidFill>
                      <a:schemeClr val="bg2"/>
                    </a:solidFill>
                    <a:effectLst/>
                  </a:rPr>
                  <a:t>Translation</a:t>
                </a:r>
              </a:p>
              <a:p>
                <a:endParaRPr lang="en-US" sz="1000">
                  <a:solidFill>
                    <a:schemeClr val="bg2"/>
                  </a:solidFill>
                  <a:effectLst/>
                </a:endParaRPr>
              </a:p>
              <a:p>
                <a:r>
                  <a:rPr lang="en-US" sz="1400">
                    <a:solidFill>
                      <a:schemeClr val="bg2"/>
                    </a:solidFill>
                    <a:effectLst/>
                  </a:rPr>
                  <a:t>Paravirtualization</a:t>
                </a:r>
              </a:p>
              <a:p>
                <a:endParaRPr lang="en-US" sz="1400">
                  <a:solidFill>
                    <a:schemeClr val="bg2"/>
                  </a:solidFill>
                  <a:effectLst/>
                </a:endParaRPr>
              </a:p>
              <a:p>
                <a:r>
                  <a:rPr lang="en-US" sz="1400">
                    <a:solidFill>
                      <a:schemeClr val="bg2"/>
                    </a:solidFill>
                    <a:effectLst/>
                  </a:rPr>
                  <a:t>Page-table</a:t>
                </a:r>
                <a:br>
                  <a:rPr lang="en-US" sz="1400">
                    <a:solidFill>
                      <a:schemeClr val="bg2"/>
                    </a:solidFill>
                    <a:effectLst/>
                  </a:rPr>
                </a:br>
                <a:r>
                  <a:rPr lang="en-US" sz="1400">
                    <a:solidFill>
                      <a:schemeClr val="bg2"/>
                    </a:solidFill>
                    <a:effectLst/>
                  </a:rPr>
                  <a:t>Shadowing</a:t>
                </a:r>
              </a:p>
            </p:txBody>
          </p:sp>
          <p:sp>
            <p:nvSpPr>
              <p:cNvPr id="304134" name="Rectangle 6"/>
              <p:cNvSpPr>
                <a:spLocks noChangeArrowheads="1"/>
              </p:cNvSpPr>
              <p:nvPr/>
            </p:nvSpPr>
            <p:spPr bwMode="auto">
              <a:xfrm>
                <a:off x="3600" y="2064"/>
                <a:ext cx="1008" cy="1104"/>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35" name="Text Box 7"/>
              <p:cNvSpPr txBox="1">
                <a:spLocks noChangeArrowheads="1"/>
              </p:cNvSpPr>
              <p:nvPr/>
            </p:nvSpPr>
            <p:spPr bwMode="auto">
              <a:xfrm>
                <a:off x="3702" y="2112"/>
                <a:ext cx="817" cy="996"/>
              </a:xfrm>
              <a:prstGeom prst="rect">
                <a:avLst/>
              </a:prstGeom>
              <a:noFill/>
              <a:ln w="9525">
                <a:noFill/>
                <a:miter lim="800000"/>
                <a:headEnd/>
                <a:tailEnd/>
              </a:ln>
              <a:effectLst/>
            </p:spPr>
            <p:txBody>
              <a:bodyPr wrap="none">
                <a:spAutoFit/>
              </a:bodyPr>
              <a:lstStyle/>
              <a:p>
                <a:r>
                  <a:rPr lang="en-US" sz="1400">
                    <a:solidFill>
                      <a:schemeClr val="bg2"/>
                    </a:solidFill>
                    <a:effectLst/>
                  </a:rPr>
                  <a:t>IO-Device</a:t>
                </a:r>
                <a:br>
                  <a:rPr lang="en-US" sz="1400">
                    <a:solidFill>
                      <a:schemeClr val="bg2"/>
                    </a:solidFill>
                    <a:effectLst/>
                  </a:rPr>
                </a:br>
                <a:r>
                  <a:rPr lang="en-US" sz="1400">
                    <a:solidFill>
                      <a:schemeClr val="bg2"/>
                    </a:solidFill>
                    <a:effectLst/>
                  </a:rPr>
                  <a:t>Emulation</a:t>
                </a:r>
              </a:p>
              <a:p>
                <a:endParaRPr lang="en-US" sz="1400">
                  <a:solidFill>
                    <a:schemeClr val="bg2"/>
                  </a:solidFill>
                  <a:effectLst/>
                </a:endParaRPr>
              </a:p>
              <a:p>
                <a:r>
                  <a:rPr lang="en-US" sz="1400">
                    <a:solidFill>
                      <a:schemeClr val="bg2"/>
                    </a:solidFill>
                    <a:effectLst/>
                  </a:rPr>
                  <a:t>Interrupt</a:t>
                </a:r>
                <a:br>
                  <a:rPr lang="en-US" sz="1400">
                    <a:solidFill>
                      <a:schemeClr val="bg2"/>
                    </a:solidFill>
                    <a:effectLst/>
                  </a:rPr>
                </a:br>
                <a:r>
                  <a:rPr lang="en-US" sz="1400">
                    <a:solidFill>
                      <a:schemeClr val="bg2"/>
                    </a:solidFill>
                    <a:effectLst/>
                  </a:rPr>
                  <a:t>Virtualization</a:t>
                </a:r>
              </a:p>
              <a:p>
                <a:endParaRPr lang="en-US" sz="1400">
                  <a:solidFill>
                    <a:schemeClr val="bg2"/>
                  </a:solidFill>
                  <a:effectLst/>
                </a:endParaRPr>
              </a:p>
              <a:p>
                <a:r>
                  <a:rPr lang="en-US" sz="1400">
                    <a:solidFill>
                      <a:schemeClr val="bg2"/>
                    </a:solidFill>
                    <a:effectLst/>
                  </a:rPr>
                  <a:t>DMA Remap</a:t>
                </a:r>
              </a:p>
            </p:txBody>
          </p:sp>
        </p:grpSp>
        <p:sp>
          <p:nvSpPr>
            <p:cNvPr id="304136" name="AutoShape 8"/>
            <p:cNvSpPr>
              <a:spLocks noChangeArrowheads="1"/>
            </p:cNvSpPr>
            <p:nvPr/>
          </p:nvSpPr>
          <p:spPr bwMode="auto">
            <a:xfrm rot="10800000">
              <a:off x="4416" y="2256"/>
              <a:ext cx="528" cy="240"/>
            </a:xfrm>
            <a:prstGeom prst="rightArrow">
              <a:avLst>
                <a:gd name="adj1" fmla="val 50000"/>
                <a:gd name="adj2" fmla="val 55000"/>
              </a:avLst>
            </a:prstGeom>
            <a:solidFill>
              <a:srgbClr val="0000FF">
                <a:alpha val="67999"/>
              </a:srgbClr>
            </a:solidFill>
            <a:ln w="31750" algn="ctr">
              <a:solidFill>
                <a:srgbClr val="000000"/>
              </a:solidFill>
              <a:miter lim="800000"/>
              <a:headEnd type="none" w="sm" len="sm"/>
              <a:tailEnd type="none" w="med" len="lg"/>
            </a:ln>
            <a:effectLst/>
          </p:spPr>
          <p:txBody>
            <a:bodyPr wrap="none" anchor="ctr"/>
            <a:lstStyle/>
            <a:p>
              <a:endParaRPr lang="en-US"/>
            </a:p>
          </p:txBody>
        </p:sp>
        <p:sp>
          <p:nvSpPr>
            <p:cNvPr id="304137" name="AutoShape 9"/>
            <p:cNvSpPr>
              <a:spLocks noChangeArrowheads="1"/>
            </p:cNvSpPr>
            <p:nvPr/>
          </p:nvSpPr>
          <p:spPr bwMode="auto">
            <a:xfrm>
              <a:off x="912" y="2784"/>
              <a:ext cx="528" cy="240"/>
            </a:xfrm>
            <a:prstGeom prst="rightArrow">
              <a:avLst>
                <a:gd name="adj1" fmla="val 50000"/>
                <a:gd name="adj2" fmla="val 55000"/>
              </a:avLst>
            </a:prstGeom>
            <a:solidFill>
              <a:srgbClr val="0000FF">
                <a:alpha val="67999"/>
              </a:srgbClr>
            </a:solidFill>
            <a:ln w="31750" algn="ctr">
              <a:solidFill>
                <a:srgbClr val="000000"/>
              </a:solidFill>
              <a:miter lim="800000"/>
              <a:headEnd type="none" w="sm" len="sm"/>
              <a:tailEnd type="none" w="med" len="lg"/>
            </a:ln>
            <a:effectLst/>
          </p:spPr>
          <p:txBody>
            <a:bodyPr wrap="none" anchor="ctr"/>
            <a:lstStyle/>
            <a:p>
              <a:endParaRPr lang="en-US"/>
            </a:p>
          </p:txBody>
        </p:sp>
      </p:grpSp>
      <p:sp>
        <p:nvSpPr>
          <p:cNvPr id="304138" name="Rectangle 10"/>
          <p:cNvSpPr>
            <a:spLocks noGrp="1" noChangeArrowheads="1"/>
          </p:cNvSpPr>
          <p:nvPr>
            <p:ph type="title"/>
          </p:nvPr>
        </p:nvSpPr>
        <p:spPr>
          <a:xfrm>
            <a:off x="277813" y="228600"/>
            <a:ext cx="8732837" cy="695325"/>
          </a:xfrm>
          <a:noFill/>
          <a:ln/>
        </p:spPr>
        <p:txBody>
          <a:bodyPr/>
          <a:lstStyle/>
          <a:p>
            <a:r>
              <a:rPr lang="en-US" sz="4400"/>
              <a:t>VT-x &amp; VT-d Working Together</a:t>
            </a:r>
          </a:p>
        </p:txBody>
      </p:sp>
      <p:sp>
        <p:nvSpPr>
          <p:cNvPr id="304139" name="Rectangle 11"/>
          <p:cNvSpPr>
            <a:spLocks noChangeArrowheads="1"/>
          </p:cNvSpPr>
          <p:nvPr/>
        </p:nvSpPr>
        <p:spPr bwMode="auto">
          <a:xfrm>
            <a:off x="4038600" y="34321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40" name="Rectangle 12"/>
          <p:cNvSpPr>
            <a:spLocks noChangeArrowheads="1"/>
          </p:cNvSpPr>
          <p:nvPr/>
        </p:nvSpPr>
        <p:spPr bwMode="auto">
          <a:xfrm>
            <a:off x="4343400" y="34321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41" name="Rectangle 13"/>
          <p:cNvSpPr>
            <a:spLocks noChangeArrowheads="1"/>
          </p:cNvSpPr>
          <p:nvPr/>
        </p:nvSpPr>
        <p:spPr bwMode="auto">
          <a:xfrm>
            <a:off x="4648200" y="34321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42" name="Rectangle 14"/>
          <p:cNvSpPr>
            <a:spLocks noChangeArrowheads="1"/>
          </p:cNvSpPr>
          <p:nvPr/>
        </p:nvSpPr>
        <p:spPr bwMode="auto">
          <a:xfrm>
            <a:off x="4953000" y="3432175"/>
            <a:ext cx="304800" cy="304800"/>
          </a:xfrm>
          <a:prstGeom prst="rect">
            <a:avLst/>
          </a:prstGeom>
          <a:solidFill>
            <a:schemeClr val="folHlink"/>
          </a:solidFill>
          <a:ln w="31750" algn="ctr">
            <a:solidFill>
              <a:srgbClr val="000000"/>
            </a:solidFill>
            <a:miter lim="800000"/>
            <a:headEnd type="none" w="sm" len="sm"/>
            <a:tailEnd type="none" w="med" len="lg"/>
          </a:ln>
          <a:effectLst/>
        </p:spPr>
        <p:txBody>
          <a:bodyPr wrap="none" anchor="ctr"/>
          <a:lstStyle/>
          <a:p>
            <a:endParaRPr lang="en-US"/>
          </a:p>
        </p:txBody>
      </p:sp>
      <p:sp>
        <p:nvSpPr>
          <p:cNvPr id="304143" name="Rectangle 15"/>
          <p:cNvSpPr>
            <a:spLocks noChangeArrowheads="1"/>
          </p:cNvSpPr>
          <p:nvPr/>
        </p:nvSpPr>
        <p:spPr bwMode="auto">
          <a:xfrm>
            <a:off x="4648200" y="4651375"/>
            <a:ext cx="304800" cy="304800"/>
          </a:xfrm>
          <a:prstGeom prst="rect">
            <a:avLst/>
          </a:prstGeom>
          <a:solidFill>
            <a:schemeClr val="folHlink"/>
          </a:solidFill>
          <a:ln w="31750" algn="ctr">
            <a:solidFill>
              <a:srgbClr val="000000"/>
            </a:solidFill>
            <a:miter lim="800000"/>
            <a:headEnd type="none" w="sm" len="sm"/>
            <a:tailEnd type="none" w="med" len="lg"/>
          </a:ln>
          <a:effectLst/>
        </p:spPr>
        <p:txBody>
          <a:bodyPr wrap="none" anchor="ctr"/>
          <a:lstStyle/>
          <a:p>
            <a:endParaRPr lang="en-US"/>
          </a:p>
        </p:txBody>
      </p:sp>
      <p:sp>
        <p:nvSpPr>
          <p:cNvPr id="304144" name="Rectangle 16"/>
          <p:cNvSpPr>
            <a:spLocks noChangeArrowheads="1"/>
          </p:cNvSpPr>
          <p:nvPr/>
        </p:nvSpPr>
        <p:spPr bwMode="auto">
          <a:xfrm>
            <a:off x="4953000" y="40417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45" name="Rectangle 17"/>
          <p:cNvSpPr>
            <a:spLocks noChangeArrowheads="1"/>
          </p:cNvSpPr>
          <p:nvPr/>
        </p:nvSpPr>
        <p:spPr bwMode="auto">
          <a:xfrm>
            <a:off x="4343400" y="40417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46" name="Rectangle 18"/>
          <p:cNvSpPr>
            <a:spLocks noChangeArrowheads="1"/>
          </p:cNvSpPr>
          <p:nvPr/>
        </p:nvSpPr>
        <p:spPr bwMode="auto">
          <a:xfrm>
            <a:off x="4648200" y="37369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47" name="Rectangle 19"/>
          <p:cNvSpPr>
            <a:spLocks noChangeArrowheads="1"/>
          </p:cNvSpPr>
          <p:nvPr/>
        </p:nvSpPr>
        <p:spPr bwMode="auto">
          <a:xfrm>
            <a:off x="4038600" y="4041775"/>
            <a:ext cx="304800" cy="304800"/>
          </a:xfrm>
          <a:prstGeom prst="rect">
            <a:avLst/>
          </a:prstGeom>
          <a:solidFill>
            <a:schemeClr val="folHlink"/>
          </a:solidFill>
          <a:ln w="31750" algn="ctr">
            <a:solidFill>
              <a:srgbClr val="000000"/>
            </a:solidFill>
            <a:miter lim="800000"/>
            <a:headEnd type="none" w="sm" len="sm"/>
            <a:tailEnd type="none" w="med" len="lg"/>
          </a:ln>
          <a:effectLst/>
        </p:spPr>
        <p:txBody>
          <a:bodyPr wrap="none" anchor="ctr"/>
          <a:lstStyle/>
          <a:p>
            <a:endParaRPr lang="en-US"/>
          </a:p>
        </p:txBody>
      </p:sp>
      <p:sp>
        <p:nvSpPr>
          <p:cNvPr id="304148" name="Rectangle 20"/>
          <p:cNvSpPr>
            <a:spLocks noChangeArrowheads="1"/>
          </p:cNvSpPr>
          <p:nvPr/>
        </p:nvSpPr>
        <p:spPr bwMode="auto">
          <a:xfrm>
            <a:off x="4038600" y="37369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49" name="Rectangle 21"/>
          <p:cNvSpPr>
            <a:spLocks noChangeArrowheads="1"/>
          </p:cNvSpPr>
          <p:nvPr/>
        </p:nvSpPr>
        <p:spPr bwMode="auto">
          <a:xfrm>
            <a:off x="4953000" y="37369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50" name="Rectangle 22"/>
          <p:cNvSpPr>
            <a:spLocks noChangeArrowheads="1"/>
          </p:cNvSpPr>
          <p:nvPr/>
        </p:nvSpPr>
        <p:spPr bwMode="auto">
          <a:xfrm>
            <a:off x="4343400" y="46513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51" name="Rectangle 23"/>
          <p:cNvSpPr>
            <a:spLocks noChangeArrowheads="1"/>
          </p:cNvSpPr>
          <p:nvPr/>
        </p:nvSpPr>
        <p:spPr bwMode="auto">
          <a:xfrm>
            <a:off x="4038600" y="4346575"/>
            <a:ext cx="304800" cy="304800"/>
          </a:xfrm>
          <a:prstGeom prst="rect">
            <a:avLst/>
          </a:prstGeom>
          <a:solidFill>
            <a:schemeClr val="folHlink"/>
          </a:solidFill>
          <a:ln w="31750" algn="ctr">
            <a:solidFill>
              <a:srgbClr val="000000"/>
            </a:solidFill>
            <a:miter lim="800000"/>
            <a:headEnd type="none" w="sm" len="sm"/>
            <a:tailEnd type="none" w="med" len="lg"/>
          </a:ln>
          <a:effectLst/>
        </p:spPr>
        <p:txBody>
          <a:bodyPr wrap="none" anchor="ctr"/>
          <a:lstStyle/>
          <a:p>
            <a:endParaRPr lang="en-US"/>
          </a:p>
        </p:txBody>
      </p:sp>
      <p:sp>
        <p:nvSpPr>
          <p:cNvPr id="304152" name="Rectangle 24"/>
          <p:cNvSpPr>
            <a:spLocks noChangeArrowheads="1"/>
          </p:cNvSpPr>
          <p:nvPr/>
        </p:nvSpPr>
        <p:spPr bwMode="auto">
          <a:xfrm>
            <a:off x="4343400" y="43465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53" name="Rectangle 25"/>
          <p:cNvSpPr>
            <a:spLocks noChangeArrowheads="1"/>
          </p:cNvSpPr>
          <p:nvPr/>
        </p:nvSpPr>
        <p:spPr bwMode="auto">
          <a:xfrm>
            <a:off x="4648200" y="43465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54" name="Rectangle 26"/>
          <p:cNvSpPr>
            <a:spLocks noChangeArrowheads="1"/>
          </p:cNvSpPr>
          <p:nvPr/>
        </p:nvSpPr>
        <p:spPr bwMode="auto">
          <a:xfrm>
            <a:off x="4953000" y="43465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55" name="Rectangle 27"/>
          <p:cNvSpPr>
            <a:spLocks noChangeArrowheads="1"/>
          </p:cNvSpPr>
          <p:nvPr/>
        </p:nvSpPr>
        <p:spPr bwMode="auto">
          <a:xfrm>
            <a:off x="4648200" y="4041775"/>
            <a:ext cx="304800" cy="304800"/>
          </a:xfrm>
          <a:prstGeom prst="rect">
            <a:avLst/>
          </a:prstGeom>
          <a:solidFill>
            <a:schemeClr val="folHlink"/>
          </a:solidFill>
          <a:ln w="31750" algn="ctr">
            <a:solidFill>
              <a:srgbClr val="000000"/>
            </a:solidFill>
            <a:miter lim="800000"/>
            <a:headEnd type="none" w="sm" len="sm"/>
            <a:tailEnd type="none" w="med" len="lg"/>
          </a:ln>
          <a:effectLst/>
        </p:spPr>
        <p:txBody>
          <a:bodyPr wrap="none" anchor="ctr"/>
          <a:lstStyle/>
          <a:p>
            <a:endParaRPr lang="en-US"/>
          </a:p>
        </p:txBody>
      </p:sp>
      <p:sp>
        <p:nvSpPr>
          <p:cNvPr id="304156" name="Rectangle 28"/>
          <p:cNvSpPr>
            <a:spLocks noChangeArrowheads="1"/>
          </p:cNvSpPr>
          <p:nvPr/>
        </p:nvSpPr>
        <p:spPr bwMode="auto">
          <a:xfrm>
            <a:off x="4038600" y="46513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57" name="Rectangle 29"/>
          <p:cNvSpPr>
            <a:spLocks noChangeArrowheads="1"/>
          </p:cNvSpPr>
          <p:nvPr/>
        </p:nvSpPr>
        <p:spPr bwMode="auto">
          <a:xfrm>
            <a:off x="4343400" y="37369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58" name="Rectangle 30"/>
          <p:cNvSpPr>
            <a:spLocks noChangeArrowheads="1"/>
          </p:cNvSpPr>
          <p:nvPr/>
        </p:nvSpPr>
        <p:spPr bwMode="auto">
          <a:xfrm>
            <a:off x="4953000" y="4651375"/>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59" name="Rectangle 31"/>
          <p:cNvSpPr>
            <a:spLocks noChangeArrowheads="1"/>
          </p:cNvSpPr>
          <p:nvPr/>
        </p:nvSpPr>
        <p:spPr bwMode="auto">
          <a:xfrm>
            <a:off x="7772400" y="4038600"/>
            <a:ext cx="762000" cy="7620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60" name="Rectangle 32"/>
          <p:cNvSpPr>
            <a:spLocks noChangeArrowheads="1"/>
          </p:cNvSpPr>
          <p:nvPr/>
        </p:nvSpPr>
        <p:spPr bwMode="auto">
          <a:xfrm>
            <a:off x="8001000" y="3810000"/>
            <a:ext cx="762000" cy="762000"/>
          </a:xfrm>
          <a:prstGeom prst="rect">
            <a:avLst/>
          </a:prstGeom>
          <a:solidFill>
            <a:schemeClr val="folHlink"/>
          </a:solidFill>
          <a:ln w="31750" algn="ctr">
            <a:solidFill>
              <a:srgbClr val="000000"/>
            </a:solidFill>
            <a:miter lim="800000"/>
            <a:headEnd type="none" w="sm" len="sm"/>
            <a:tailEnd type="none" w="med" len="lg"/>
          </a:ln>
          <a:effectLst/>
        </p:spPr>
        <p:txBody>
          <a:bodyPr wrap="none" anchor="ctr"/>
          <a:lstStyle/>
          <a:p>
            <a:endParaRPr lang="en-US"/>
          </a:p>
        </p:txBody>
      </p:sp>
      <p:sp>
        <p:nvSpPr>
          <p:cNvPr id="304161" name="Rectangle 33"/>
          <p:cNvSpPr>
            <a:spLocks noChangeArrowheads="1"/>
          </p:cNvSpPr>
          <p:nvPr/>
        </p:nvSpPr>
        <p:spPr bwMode="auto">
          <a:xfrm>
            <a:off x="8229600" y="3581400"/>
            <a:ext cx="762000" cy="7620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62" name="Rectangle 34"/>
          <p:cNvSpPr>
            <a:spLocks noChangeArrowheads="1"/>
          </p:cNvSpPr>
          <p:nvPr/>
        </p:nvSpPr>
        <p:spPr bwMode="auto">
          <a:xfrm>
            <a:off x="228600" y="4038600"/>
            <a:ext cx="762000" cy="7620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63" name="Rectangle 35"/>
          <p:cNvSpPr>
            <a:spLocks noChangeArrowheads="1"/>
          </p:cNvSpPr>
          <p:nvPr/>
        </p:nvSpPr>
        <p:spPr bwMode="auto">
          <a:xfrm>
            <a:off x="457200" y="3810000"/>
            <a:ext cx="762000" cy="762000"/>
          </a:xfrm>
          <a:prstGeom prst="rect">
            <a:avLst/>
          </a:prstGeom>
          <a:solidFill>
            <a:schemeClr val="folHlink"/>
          </a:solidFill>
          <a:ln w="31750" algn="ctr">
            <a:solidFill>
              <a:srgbClr val="000000"/>
            </a:solidFill>
            <a:miter lim="800000"/>
            <a:headEnd type="none" w="sm" len="sm"/>
            <a:tailEnd type="none" w="med" len="lg"/>
          </a:ln>
          <a:effectLst/>
        </p:spPr>
        <p:txBody>
          <a:bodyPr wrap="none" anchor="ctr"/>
          <a:lstStyle/>
          <a:p>
            <a:endParaRPr lang="en-US"/>
          </a:p>
        </p:txBody>
      </p:sp>
      <p:sp>
        <p:nvSpPr>
          <p:cNvPr id="304164" name="Rectangle 36"/>
          <p:cNvSpPr>
            <a:spLocks noChangeArrowheads="1"/>
          </p:cNvSpPr>
          <p:nvPr/>
        </p:nvSpPr>
        <p:spPr bwMode="auto">
          <a:xfrm>
            <a:off x="685800" y="3581400"/>
            <a:ext cx="762000" cy="762000"/>
          </a:xfrm>
          <a:prstGeom prst="rect">
            <a:avLst/>
          </a:prstGeom>
          <a:solidFill>
            <a:schemeClr val="folHlink"/>
          </a:solidFill>
          <a:ln w="31750" algn="ctr">
            <a:solidFill>
              <a:srgbClr val="000000"/>
            </a:solidFill>
            <a:miter lim="800000"/>
            <a:headEnd type="none" w="sm" len="sm"/>
            <a:tailEnd type="none" w="med" len="lg"/>
          </a:ln>
          <a:effectLst/>
        </p:spPr>
        <p:txBody>
          <a:bodyPr wrap="none" anchor="ctr"/>
          <a:lstStyle/>
          <a:p>
            <a:endParaRPr lang="en-US"/>
          </a:p>
        </p:txBody>
      </p:sp>
      <p:sp>
        <p:nvSpPr>
          <p:cNvPr id="304165" name="Text Box 37"/>
          <p:cNvSpPr txBox="1">
            <a:spLocks noChangeArrowheads="1"/>
          </p:cNvSpPr>
          <p:nvPr/>
        </p:nvSpPr>
        <p:spPr bwMode="auto">
          <a:xfrm>
            <a:off x="3521075" y="5105400"/>
            <a:ext cx="2117725" cy="396875"/>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effectLst/>
              </a:rPr>
              <a:t>Physical Memory</a:t>
            </a:r>
          </a:p>
        </p:txBody>
      </p:sp>
      <p:sp>
        <p:nvSpPr>
          <p:cNvPr id="304166" name="Text Box 38"/>
          <p:cNvSpPr txBox="1">
            <a:spLocks noChangeArrowheads="1"/>
          </p:cNvSpPr>
          <p:nvPr/>
        </p:nvSpPr>
        <p:spPr bwMode="auto">
          <a:xfrm>
            <a:off x="7508875" y="5011738"/>
            <a:ext cx="1495425" cy="396875"/>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effectLst/>
              </a:rPr>
              <a:t>I/O Devices</a:t>
            </a:r>
          </a:p>
        </p:txBody>
      </p:sp>
      <p:sp>
        <p:nvSpPr>
          <p:cNvPr id="304167" name="Text Box 39"/>
          <p:cNvSpPr txBox="1">
            <a:spLocks noChangeArrowheads="1"/>
          </p:cNvSpPr>
          <p:nvPr/>
        </p:nvSpPr>
        <p:spPr bwMode="auto">
          <a:xfrm>
            <a:off x="298450" y="4876800"/>
            <a:ext cx="1454150" cy="701675"/>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effectLst/>
              </a:rPr>
              <a:t>Logical</a:t>
            </a:r>
            <a:br>
              <a:rPr lang="en-US" sz="2000" b="0">
                <a:effectLst/>
              </a:rPr>
            </a:br>
            <a:r>
              <a:rPr lang="en-US" sz="2000" b="0">
                <a:effectLst/>
              </a:rPr>
              <a:t>Processors</a:t>
            </a:r>
          </a:p>
        </p:txBody>
      </p:sp>
      <p:sp>
        <p:nvSpPr>
          <p:cNvPr id="304168" name="Rectangle 40"/>
          <p:cNvSpPr>
            <a:spLocks noChangeArrowheads="1"/>
          </p:cNvSpPr>
          <p:nvPr/>
        </p:nvSpPr>
        <p:spPr bwMode="auto">
          <a:xfrm>
            <a:off x="1981200" y="2590800"/>
            <a:ext cx="5334000" cy="6858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r>
              <a:rPr lang="en-US">
                <a:solidFill>
                  <a:srgbClr val="000000"/>
                </a:solidFill>
                <a:effectLst/>
              </a:rPr>
              <a:t>Virtual Machine Monitor (VMM)</a:t>
            </a:r>
          </a:p>
        </p:txBody>
      </p:sp>
      <p:sp>
        <p:nvSpPr>
          <p:cNvPr id="304169" name="Rectangle 41"/>
          <p:cNvSpPr>
            <a:spLocks noChangeArrowheads="1"/>
          </p:cNvSpPr>
          <p:nvPr/>
        </p:nvSpPr>
        <p:spPr bwMode="auto">
          <a:xfrm>
            <a:off x="2438400" y="1600200"/>
            <a:ext cx="762000" cy="7620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70" name="Text Box 42"/>
          <p:cNvSpPr txBox="1">
            <a:spLocks noChangeArrowheads="1"/>
          </p:cNvSpPr>
          <p:nvPr/>
        </p:nvSpPr>
        <p:spPr bwMode="auto">
          <a:xfrm>
            <a:off x="862013" y="1620838"/>
            <a:ext cx="1271587" cy="701675"/>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effectLst/>
              </a:rPr>
              <a:t>Virtual</a:t>
            </a:r>
            <a:br>
              <a:rPr lang="en-US" sz="2000" b="0">
                <a:effectLst/>
              </a:rPr>
            </a:br>
            <a:r>
              <a:rPr lang="en-US" sz="2000" b="0">
                <a:effectLst/>
              </a:rPr>
              <a:t>Machines</a:t>
            </a:r>
          </a:p>
        </p:txBody>
      </p:sp>
      <p:sp>
        <p:nvSpPr>
          <p:cNvPr id="304171" name="Rectangle 43"/>
          <p:cNvSpPr>
            <a:spLocks noChangeArrowheads="1"/>
          </p:cNvSpPr>
          <p:nvPr/>
        </p:nvSpPr>
        <p:spPr bwMode="auto">
          <a:xfrm>
            <a:off x="2438400" y="1600200"/>
            <a:ext cx="762000" cy="7620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72" name="Rectangle 44"/>
          <p:cNvSpPr>
            <a:spLocks noChangeArrowheads="1"/>
          </p:cNvSpPr>
          <p:nvPr/>
        </p:nvSpPr>
        <p:spPr bwMode="auto">
          <a:xfrm>
            <a:off x="3657600" y="1600200"/>
            <a:ext cx="762000" cy="762000"/>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73" name="Rectangle 45"/>
          <p:cNvSpPr>
            <a:spLocks noChangeArrowheads="1"/>
          </p:cNvSpPr>
          <p:nvPr/>
        </p:nvSpPr>
        <p:spPr bwMode="auto">
          <a:xfrm>
            <a:off x="3733800" y="34290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74" name="Rectangle 46"/>
          <p:cNvSpPr>
            <a:spLocks noChangeArrowheads="1"/>
          </p:cNvSpPr>
          <p:nvPr/>
        </p:nvSpPr>
        <p:spPr bwMode="auto">
          <a:xfrm>
            <a:off x="3733800" y="4038600"/>
            <a:ext cx="304800" cy="304800"/>
          </a:xfrm>
          <a:prstGeom prst="rect">
            <a:avLst/>
          </a:prstGeom>
          <a:solidFill>
            <a:schemeClr val="folHlink"/>
          </a:solidFill>
          <a:ln w="31750" algn="ctr">
            <a:solidFill>
              <a:srgbClr val="000000"/>
            </a:solidFill>
            <a:miter lim="800000"/>
            <a:headEnd type="none" w="sm" len="sm"/>
            <a:tailEnd type="none" w="med" len="lg"/>
          </a:ln>
          <a:effectLst/>
        </p:spPr>
        <p:txBody>
          <a:bodyPr wrap="none" anchor="ctr"/>
          <a:lstStyle/>
          <a:p>
            <a:endParaRPr lang="en-US"/>
          </a:p>
        </p:txBody>
      </p:sp>
      <p:sp>
        <p:nvSpPr>
          <p:cNvPr id="304175" name="Rectangle 47"/>
          <p:cNvSpPr>
            <a:spLocks noChangeArrowheads="1"/>
          </p:cNvSpPr>
          <p:nvPr/>
        </p:nvSpPr>
        <p:spPr bwMode="auto">
          <a:xfrm>
            <a:off x="3733800" y="37338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76" name="Rectangle 48"/>
          <p:cNvSpPr>
            <a:spLocks noChangeArrowheads="1"/>
          </p:cNvSpPr>
          <p:nvPr/>
        </p:nvSpPr>
        <p:spPr bwMode="auto">
          <a:xfrm>
            <a:off x="3733800" y="4343400"/>
            <a:ext cx="304800" cy="304800"/>
          </a:xfrm>
          <a:prstGeom prst="rect">
            <a:avLst/>
          </a:prstGeom>
          <a:solidFill>
            <a:schemeClr val="folHlink"/>
          </a:solidFill>
          <a:ln w="31750" algn="ctr">
            <a:solidFill>
              <a:srgbClr val="000000"/>
            </a:solidFill>
            <a:miter lim="800000"/>
            <a:headEnd type="none" w="sm" len="sm"/>
            <a:tailEnd type="none" w="med" len="lg"/>
          </a:ln>
          <a:effectLst/>
        </p:spPr>
        <p:txBody>
          <a:bodyPr wrap="none" anchor="ctr"/>
          <a:lstStyle/>
          <a:p>
            <a:endParaRPr lang="en-US"/>
          </a:p>
        </p:txBody>
      </p:sp>
      <p:sp>
        <p:nvSpPr>
          <p:cNvPr id="304177" name="Rectangle 49"/>
          <p:cNvSpPr>
            <a:spLocks noChangeArrowheads="1"/>
          </p:cNvSpPr>
          <p:nvPr/>
        </p:nvSpPr>
        <p:spPr bwMode="auto">
          <a:xfrm>
            <a:off x="3733800" y="46482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78" name="Rectangle 50"/>
          <p:cNvSpPr>
            <a:spLocks noChangeArrowheads="1"/>
          </p:cNvSpPr>
          <p:nvPr/>
        </p:nvSpPr>
        <p:spPr bwMode="auto">
          <a:xfrm>
            <a:off x="5257800" y="3429000"/>
            <a:ext cx="304800" cy="304800"/>
          </a:xfrm>
          <a:prstGeom prst="rect">
            <a:avLst/>
          </a:prstGeom>
          <a:solidFill>
            <a:schemeClr val="folHlink"/>
          </a:solidFill>
          <a:ln w="31750" algn="ctr">
            <a:solidFill>
              <a:srgbClr val="000000"/>
            </a:solidFill>
            <a:miter lim="800000"/>
            <a:headEnd type="none" w="sm" len="sm"/>
            <a:tailEnd type="none" w="med" len="lg"/>
          </a:ln>
          <a:effectLst/>
        </p:spPr>
        <p:txBody>
          <a:bodyPr wrap="none" anchor="ctr"/>
          <a:lstStyle/>
          <a:p>
            <a:endParaRPr lang="en-US"/>
          </a:p>
        </p:txBody>
      </p:sp>
      <p:sp>
        <p:nvSpPr>
          <p:cNvPr id="304179" name="Rectangle 51"/>
          <p:cNvSpPr>
            <a:spLocks noChangeArrowheads="1"/>
          </p:cNvSpPr>
          <p:nvPr/>
        </p:nvSpPr>
        <p:spPr bwMode="auto">
          <a:xfrm>
            <a:off x="5257800" y="40386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80" name="Rectangle 52"/>
          <p:cNvSpPr>
            <a:spLocks noChangeArrowheads="1"/>
          </p:cNvSpPr>
          <p:nvPr/>
        </p:nvSpPr>
        <p:spPr bwMode="auto">
          <a:xfrm>
            <a:off x="5257800" y="37338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81" name="Rectangle 53"/>
          <p:cNvSpPr>
            <a:spLocks noChangeArrowheads="1"/>
          </p:cNvSpPr>
          <p:nvPr/>
        </p:nvSpPr>
        <p:spPr bwMode="auto">
          <a:xfrm>
            <a:off x="5257800" y="43434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82" name="Rectangle 54"/>
          <p:cNvSpPr>
            <a:spLocks noChangeArrowheads="1"/>
          </p:cNvSpPr>
          <p:nvPr/>
        </p:nvSpPr>
        <p:spPr bwMode="auto">
          <a:xfrm>
            <a:off x="5257800" y="4648200"/>
            <a:ext cx="304800" cy="304800"/>
          </a:xfrm>
          <a:prstGeom prst="rect">
            <a:avLst/>
          </a:prstGeom>
          <a:solidFill>
            <a:srgbClr val="969696"/>
          </a:solidFill>
          <a:ln w="31750" algn="ctr">
            <a:solidFill>
              <a:srgbClr val="000000"/>
            </a:solidFill>
            <a:miter lim="800000"/>
            <a:headEnd type="none" w="sm" len="sm"/>
            <a:tailEnd type="none" w="med" len="lg"/>
          </a:ln>
          <a:effectLst/>
        </p:spPr>
        <p:txBody>
          <a:bodyPr wrap="none" anchor="ctr"/>
          <a:lstStyle/>
          <a:p>
            <a:endParaRPr lang="en-US"/>
          </a:p>
        </p:txBody>
      </p:sp>
      <p:sp>
        <p:nvSpPr>
          <p:cNvPr id="304183" name="Rectangle 55"/>
          <p:cNvSpPr>
            <a:spLocks noChangeArrowheads="1"/>
          </p:cNvSpPr>
          <p:nvPr/>
        </p:nvSpPr>
        <p:spPr bwMode="auto">
          <a:xfrm>
            <a:off x="6172200" y="1600200"/>
            <a:ext cx="762000" cy="762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84" name="Rectangle 56"/>
          <p:cNvSpPr>
            <a:spLocks noChangeArrowheads="1"/>
          </p:cNvSpPr>
          <p:nvPr/>
        </p:nvSpPr>
        <p:spPr bwMode="auto">
          <a:xfrm>
            <a:off x="4953000" y="1600200"/>
            <a:ext cx="762000" cy="762000"/>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grpSp>
        <p:nvGrpSpPr>
          <p:cNvPr id="304185" name="Group 57"/>
          <p:cNvGrpSpPr>
            <a:grpSpLocks/>
          </p:cNvGrpSpPr>
          <p:nvPr/>
        </p:nvGrpSpPr>
        <p:grpSpPr bwMode="auto">
          <a:xfrm>
            <a:off x="228600" y="3429000"/>
            <a:ext cx="8763000" cy="1527175"/>
            <a:chOff x="144" y="2160"/>
            <a:chExt cx="5520" cy="962"/>
          </a:xfrm>
        </p:grpSpPr>
        <p:grpSp>
          <p:nvGrpSpPr>
            <p:cNvPr id="304186" name="Group 58"/>
            <p:cNvGrpSpPr>
              <a:grpSpLocks/>
            </p:cNvGrpSpPr>
            <p:nvPr/>
          </p:nvGrpSpPr>
          <p:grpSpPr bwMode="auto">
            <a:xfrm>
              <a:off x="144" y="2256"/>
              <a:ext cx="768" cy="768"/>
              <a:chOff x="144" y="1392"/>
              <a:chExt cx="768" cy="768"/>
            </a:xfrm>
          </p:grpSpPr>
          <p:sp>
            <p:nvSpPr>
              <p:cNvPr id="304187" name="Rectangle 59"/>
              <p:cNvSpPr>
                <a:spLocks noChangeArrowheads="1"/>
              </p:cNvSpPr>
              <p:nvPr/>
            </p:nvSpPr>
            <p:spPr bwMode="auto">
              <a:xfrm>
                <a:off x="144" y="1680"/>
                <a:ext cx="480" cy="480"/>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88" name="Rectangle 60"/>
              <p:cNvSpPr>
                <a:spLocks noChangeArrowheads="1"/>
              </p:cNvSpPr>
              <p:nvPr/>
            </p:nvSpPr>
            <p:spPr bwMode="auto">
              <a:xfrm>
                <a:off x="288" y="1536"/>
                <a:ext cx="480" cy="48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89" name="Rectangle 61"/>
              <p:cNvSpPr>
                <a:spLocks noChangeArrowheads="1"/>
              </p:cNvSpPr>
              <p:nvPr/>
            </p:nvSpPr>
            <p:spPr bwMode="auto">
              <a:xfrm>
                <a:off x="432" y="1392"/>
                <a:ext cx="480" cy="480"/>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grpSp>
        <p:grpSp>
          <p:nvGrpSpPr>
            <p:cNvPr id="304190" name="Group 62"/>
            <p:cNvGrpSpPr>
              <a:grpSpLocks/>
            </p:cNvGrpSpPr>
            <p:nvPr/>
          </p:nvGrpSpPr>
          <p:grpSpPr bwMode="auto">
            <a:xfrm>
              <a:off x="4896" y="2256"/>
              <a:ext cx="768" cy="768"/>
              <a:chOff x="4896" y="1152"/>
              <a:chExt cx="768" cy="768"/>
            </a:xfrm>
          </p:grpSpPr>
          <p:sp>
            <p:nvSpPr>
              <p:cNvPr id="304191" name="Rectangle 63"/>
              <p:cNvSpPr>
                <a:spLocks noChangeArrowheads="1"/>
              </p:cNvSpPr>
              <p:nvPr/>
            </p:nvSpPr>
            <p:spPr bwMode="auto">
              <a:xfrm>
                <a:off x="4896" y="1440"/>
                <a:ext cx="480" cy="480"/>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92" name="Rectangle 64"/>
              <p:cNvSpPr>
                <a:spLocks noChangeArrowheads="1"/>
              </p:cNvSpPr>
              <p:nvPr/>
            </p:nvSpPr>
            <p:spPr bwMode="auto">
              <a:xfrm>
                <a:off x="5040" y="1296"/>
                <a:ext cx="480" cy="48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93" name="Rectangle 65"/>
              <p:cNvSpPr>
                <a:spLocks noChangeArrowheads="1"/>
              </p:cNvSpPr>
              <p:nvPr/>
            </p:nvSpPr>
            <p:spPr bwMode="auto">
              <a:xfrm>
                <a:off x="5184" y="1152"/>
                <a:ext cx="480" cy="48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grpSp>
        <p:grpSp>
          <p:nvGrpSpPr>
            <p:cNvPr id="304194" name="Group 66"/>
            <p:cNvGrpSpPr>
              <a:grpSpLocks/>
            </p:cNvGrpSpPr>
            <p:nvPr/>
          </p:nvGrpSpPr>
          <p:grpSpPr bwMode="auto">
            <a:xfrm>
              <a:off x="2352" y="2160"/>
              <a:ext cx="1152" cy="962"/>
              <a:chOff x="4368" y="912"/>
              <a:chExt cx="1152" cy="962"/>
            </a:xfrm>
          </p:grpSpPr>
          <p:sp>
            <p:nvSpPr>
              <p:cNvPr id="304195" name="Rectangle 67"/>
              <p:cNvSpPr>
                <a:spLocks noChangeArrowheads="1"/>
              </p:cNvSpPr>
              <p:nvPr/>
            </p:nvSpPr>
            <p:spPr bwMode="auto">
              <a:xfrm>
                <a:off x="4560" y="912"/>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96" name="Rectangle 68"/>
              <p:cNvSpPr>
                <a:spLocks noChangeArrowheads="1"/>
              </p:cNvSpPr>
              <p:nvPr/>
            </p:nvSpPr>
            <p:spPr bwMode="auto">
              <a:xfrm>
                <a:off x="4752" y="912"/>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97" name="Rectangle 69"/>
              <p:cNvSpPr>
                <a:spLocks noChangeArrowheads="1"/>
              </p:cNvSpPr>
              <p:nvPr/>
            </p:nvSpPr>
            <p:spPr bwMode="auto">
              <a:xfrm>
                <a:off x="4944" y="912"/>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98" name="Rectangle 70"/>
              <p:cNvSpPr>
                <a:spLocks noChangeArrowheads="1"/>
              </p:cNvSpPr>
              <p:nvPr/>
            </p:nvSpPr>
            <p:spPr bwMode="auto">
              <a:xfrm>
                <a:off x="4944" y="1680"/>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199" name="Rectangle 71"/>
              <p:cNvSpPr>
                <a:spLocks noChangeArrowheads="1"/>
              </p:cNvSpPr>
              <p:nvPr/>
            </p:nvSpPr>
            <p:spPr bwMode="auto">
              <a:xfrm>
                <a:off x="5136" y="1296"/>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00" name="Rectangle 72"/>
              <p:cNvSpPr>
                <a:spLocks noChangeArrowheads="1"/>
              </p:cNvSpPr>
              <p:nvPr/>
            </p:nvSpPr>
            <p:spPr bwMode="auto">
              <a:xfrm>
                <a:off x="4752" y="1296"/>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01" name="Rectangle 73"/>
              <p:cNvSpPr>
                <a:spLocks noChangeArrowheads="1"/>
              </p:cNvSpPr>
              <p:nvPr/>
            </p:nvSpPr>
            <p:spPr bwMode="auto">
              <a:xfrm>
                <a:off x="4944" y="1104"/>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02" name="Rectangle 74"/>
              <p:cNvSpPr>
                <a:spLocks noChangeArrowheads="1"/>
              </p:cNvSpPr>
              <p:nvPr/>
            </p:nvSpPr>
            <p:spPr bwMode="auto">
              <a:xfrm>
                <a:off x="4752" y="1680"/>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03" name="Rectangle 75"/>
              <p:cNvSpPr>
                <a:spLocks noChangeArrowheads="1"/>
              </p:cNvSpPr>
              <p:nvPr/>
            </p:nvSpPr>
            <p:spPr bwMode="auto">
              <a:xfrm>
                <a:off x="4752" y="1488"/>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04" name="Rectangle 76"/>
              <p:cNvSpPr>
                <a:spLocks noChangeArrowheads="1"/>
              </p:cNvSpPr>
              <p:nvPr/>
            </p:nvSpPr>
            <p:spPr bwMode="auto">
              <a:xfrm>
                <a:off x="4944" y="1488"/>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05" name="Rectangle 77"/>
              <p:cNvSpPr>
                <a:spLocks noChangeArrowheads="1"/>
              </p:cNvSpPr>
              <p:nvPr/>
            </p:nvSpPr>
            <p:spPr bwMode="auto">
              <a:xfrm>
                <a:off x="5136" y="1488"/>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06" name="Rectangle 78"/>
              <p:cNvSpPr>
                <a:spLocks noChangeArrowheads="1"/>
              </p:cNvSpPr>
              <p:nvPr/>
            </p:nvSpPr>
            <p:spPr bwMode="auto">
              <a:xfrm>
                <a:off x="4560" y="1680"/>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07" name="Rectangle 79"/>
              <p:cNvSpPr>
                <a:spLocks noChangeArrowheads="1"/>
              </p:cNvSpPr>
              <p:nvPr/>
            </p:nvSpPr>
            <p:spPr bwMode="auto">
              <a:xfrm>
                <a:off x="5136" y="1682"/>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08" name="Rectangle 80"/>
              <p:cNvSpPr>
                <a:spLocks noChangeArrowheads="1"/>
              </p:cNvSpPr>
              <p:nvPr/>
            </p:nvSpPr>
            <p:spPr bwMode="auto">
              <a:xfrm>
                <a:off x="4368" y="912"/>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09" name="Rectangle 81"/>
              <p:cNvSpPr>
                <a:spLocks noChangeArrowheads="1"/>
              </p:cNvSpPr>
              <p:nvPr/>
            </p:nvSpPr>
            <p:spPr bwMode="auto">
              <a:xfrm>
                <a:off x="4368" y="1296"/>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10" name="Rectangle 82"/>
              <p:cNvSpPr>
                <a:spLocks noChangeArrowheads="1"/>
              </p:cNvSpPr>
              <p:nvPr/>
            </p:nvSpPr>
            <p:spPr bwMode="auto">
              <a:xfrm>
                <a:off x="4368" y="1104"/>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11" name="Rectangle 83"/>
              <p:cNvSpPr>
                <a:spLocks noChangeArrowheads="1"/>
              </p:cNvSpPr>
              <p:nvPr/>
            </p:nvSpPr>
            <p:spPr bwMode="auto">
              <a:xfrm>
                <a:off x="4368" y="1488"/>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12" name="Rectangle 84"/>
              <p:cNvSpPr>
                <a:spLocks noChangeArrowheads="1"/>
              </p:cNvSpPr>
              <p:nvPr/>
            </p:nvSpPr>
            <p:spPr bwMode="auto">
              <a:xfrm>
                <a:off x="4368" y="1680"/>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13" name="Rectangle 85"/>
              <p:cNvSpPr>
                <a:spLocks noChangeArrowheads="1"/>
              </p:cNvSpPr>
              <p:nvPr/>
            </p:nvSpPr>
            <p:spPr bwMode="auto">
              <a:xfrm>
                <a:off x="5328" y="1296"/>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14" name="Rectangle 86"/>
              <p:cNvSpPr>
                <a:spLocks noChangeArrowheads="1"/>
              </p:cNvSpPr>
              <p:nvPr/>
            </p:nvSpPr>
            <p:spPr bwMode="auto">
              <a:xfrm>
                <a:off x="5328" y="1104"/>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15" name="Rectangle 87"/>
              <p:cNvSpPr>
                <a:spLocks noChangeArrowheads="1"/>
              </p:cNvSpPr>
              <p:nvPr/>
            </p:nvSpPr>
            <p:spPr bwMode="auto">
              <a:xfrm>
                <a:off x="5328" y="1488"/>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16" name="Rectangle 88"/>
              <p:cNvSpPr>
                <a:spLocks noChangeArrowheads="1"/>
              </p:cNvSpPr>
              <p:nvPr/>
            </p:nvSpPr>
            <p:spPr bwMode="auto">
              <a:xfrm>
                <a:off x="5328" y="1680"/>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17" name="Rectangle 89"/>
              <p:cNvSpPr>
                <a:spLocks noChangeArrowheads="1"/>
              </p:cNvSpPr>
              <p:nvPr/>
            </p:nvSpPr>
            <p:spPr bwMode="auto">
              <a:xfrm>
                <a:off x="5136" y="912"/>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18" name="Rectangle 90"/>
              <p:cNvSpPr>
                <a:spLocks noChangeArrowheads="1"/>
              </p:cNvSpPr>
              <p:nvPr/>
            </p:nvSpPr>
            <p:spPr bwMode="auto">
              <a:xfrm>
                <a:off x="5328" y="912"/>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19" name="Rectangle 91"/>
              <p:cNvSpPr>
                <a:spLocks noChangeArrowheads="1"/>
              </p:cNvSpPr>
              <p:nvPr/>
            </p:nvSpPr>
            <p:spPr bwMode="auto">
              <a:xfrm>
                <a:off x="5136" y="1104"/>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20" name="Rectangle 92"/>
              <p:cNvSpPr>
                <a:spLocks noChangeArrowheads="1"/>
              </p:cNvSpPr>
              <p:nvPr/>
            </p:nvSpPr>
            <p:spPr bwMode="auto">
              <a:xfrm>
                <a:off x="4752" y="1104"/>
                <a:ext cx="192" cy="192"/>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21" name="Rectangle 93"/>
              <p:cNvSpPr>
                <a:spLocks noChangeArrowheads="1"/>
              </p:cNvSpPr>
              <p:nvPr/>
            </p:nvSpPr>
            <p:spPr bwMode="auto">
              <a:xfrm>
                <a:off x="4560" y="1104"/>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22" name="Rectangle 94"/>
              <p:cNvSpPr>
                <a:spLocks noChangeArrowheads="1"/>
              </p:cNvSpPr>
              <p:nvPr/>
            </p:nvSpPr>
            <p:spPr bwMode="auto">
              <a:xfrm>
                <a:off x="4944" y="1296"/>
                <a:ext cx="192" cy="19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23" name="Rectangle 95"/>
              <p:cNvSpPr>
                <a:spLocks noChangeArrowheads="1"/>
              </p:cNvSpPr>
              <p:nvPr/>
            </p:nvSpPr>
            <p:spPr bwMode="auto">
              <a:xfrm>
                <a:off x="4560" y="1296"/>
                <a:ext cx="192" cy="19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sp>
            <p:nvSpPr>
              <p:cNvPr id="304224" name="Rectangle 96"/>
              <p:cNvSpPr>
                <a:spLocks noChangeArrowheads="1"/>
              </p:cNvSpPr>
              <p:nvPr/>
            </p:nvSpPr>
            <p:spPr bwMode="auto">
              <a:xfrm>
                <a:off x="4560" y="1488"/>
                <a:ext cx="192" cy="192"/>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type="none" w="sm" len="sm"/>
                <a:tailEnd type="none" w="med" len="lg"/>
              </a:ln>
              <a:effectLst/>
            </p:spPr>
            <p:txBody>
              <a:bodyPr wrap="none" anchor="ctr"/>
              <a:lstStyle/>
              <a:p>
                <a:endParaRPr lang="en-US"/>
              </a:p>
            </p:txBody>
          </p:sp>
        </p:grpSp>
      </p:grpSp>
      <p:grpSp>
        <p:nvGrpSpPr>
          <p:cNvPr id="304225" name="Group 97"/>
          <p:cNvGrpSpPr>
            <a:grpSpLocks/>
          </p:cNvGrpSpPr>
          <p:nvPr/>
        </p:nvGrpSpPr>
        <p:grpSpPr bwMode="auto">
          <a:xfrm>
            <a:off x="2514600" y="3124200"/>
            <a:ext cx="4267200" cy="1828800"/>
            <a:chOff x="1584" y="1968"/>
            <a:chExt cx="2688" cy="1152"/>
          </a:xfrm>
        </p:grpSpPr>
        <p:sp>
          <p:nvSpPr>
            <p:cNvPr id="304226" name="Rectangle 98"/>
            <p:cNvSpPr>
              <a:spLocks noChangeArrowheads="1"/>
            </p:cNvSpPr>
            <p:nvPr/>
          </p:nvSpPr>
          <p:spPr bwMode="auto">
            <a:xfrm>
              <a:off x="1584" y="2160"/>
              <a:ext cx="192" cy="960"/>
            </a:xfrm>
            <a:prstGeom prst="rect">
              <a:avLst/>
            </a:prstGeom>
            <a:solidFill>
              <a:srgbClr val="99CCFF"/>
            </a:solidFill>
            <a:ln w="31750" algn="ctr">
              <a:solidFill>
                <a:srgbClr val="000000"/>
              </a:solidFill>
              <a:miter lim="800000"/>
              <a:headEnd type="none" w="sm" len="sm"/>
              <a:tailEnd type="none" w="med" len="lg"/>
            </a:ln>
            <a:effectLst/>
          </p:spPr>
          <p:txBody>
            <a:bodyPr wrap="none" anchor="ctr"/>
            <a:lstStyle/>
            <a:p>
              <a:endParaRPr lang="en-US"/>
            </a:p>
          </p:txBody>
        </p:sp>
        <p:sp>
          <p:nvSpPr>
            <p:cNvPr id="304227" name="Rectangle 99"/>
            <p:cNvSpPr>
              <a:spLocks noChangeArrowheads="1"/>
            </p:cNvSpPr>
            <p:nvPr/>
          </p:nvSpPr>
          <p:spPr bwMode="auto">
            <a:xfrm>
              <a:off x="4080" y="2160"/>
              <a:ext cx="192" cy="960"/>
            </a:xfrm>
            <a:prstGeom prst="rect">
              <a:avLst/>
            </a:prstGeom>
            <a:solidFill>
              <a:srgbClr val="99CCFF"/>
            </a:solidFill>
            <a:ln w="31750" algn="ctr">
              <a:solidFill>
                <a:srgbClr val="000000"/>
              </a:solidFill>
              <a:miter lim="800000"/>
              <a:headEnd type="none" w="sm" len="sm"/>
              <a:tailEnd type="none" w="med" len="lg"/>
            </a:ln>
            <a:effectLst/>
          </p:spPr>
          <p:txBody>
            <a:bodyPr wrap="none" anchor="ctr"/>
            <a:lstStyle/>
            <a:p>
              <a:endParaRPr lang="en-US"/>
            </a:p>
          </p:txBody>
        </p:sp>
        <p:sp>
          <p:nvSpPr>
            <p:cNvPr id="304228" name="AutoShape 100"/>
            <p:cNvSpPr>
              <a:spLocks noChangeArrowheads="1"/>
            </p:cNvSpPr>
            <p:nvPr/>
          </p:nvSpPr>
          <p:spPr bwMode="auto">
            <a:xfrm>
              <a:off x="1632" y="1968"/>
              <a:ext cx="96" cy="336"/>
            </a:xfrm>
            <a:prstGeom prst="downArrow">
              <a:avLst>
                <a:gd name="adj1" fmla="val 50000"/>
                <a:gd name="adj2" fmla="val 87500"/>
              </a:avLst>
            </a:prstGeom>
            <a:solidFill>
              <a:srgbClr val="CCFFCC"/>
            </a:solidFill>
            <a:ln w="31750" algn="ctr">
              <a:noFill/>
              <a:miter lim="800000"/>
              <a:headEnd type="none" w="sm" len="sm"/>
              <a:tailEnd type="none" w="med" len="lg"/>
            </a:ln>
            <a:effectLst/>
          </p:spPr>
          <p:txBody>
            <a:bodyPr wrap="none" anchor="ctr"/>
            <a:lstStyle/>
            <a:p>
              <a:endParaRPr lang="en-US"/>
            </a:p>
          </p:txBody>
        </p:sp>
        <p:sp>
          <p:nvSpPr>
            <p:cNvPr id="304229" name="AutoShape 101"/>
            <p:cNvSpPr>
              <a:spLocks noChangeArrowheads="1"/>
            </p:cNvSpPr>
            <p:nvPr/>
          </p:nvSpPr>
          <p:spPr bwMode="auto">
            <a:xfrm>
              <a:off x="4128" y="1968"/>
              <a:ext cx="96" cy="336"/>
            </a:xfrm>
            <a:prstGeom prst="downArrow">
              <a:avLst>
                <a:gd name="adj1" fmla="val 50000"/>
                <a:gd name="adj2" fmla="val 87500"/>
              </a:avLst>
            </a:prstGeom>
            <a:solidFill>
              <a:srgbClr val="CCFFCC"/>
            </a:solidFill>
            <a:ln w="31750" algn="ctr">
              <a:noFill/>
              <a:miter lim="800000"/>
              <a:headEnd type="none" w="sm" len="sm"/>
              <a:tailEnd type="none" w="med" len="lg"/>
            </a:ln>
            <a:effectLst/>
          </p:spPr>
          <p:txBody>
            <a:bodyPr wrap="none" anchor="ctr"/>
            <a:lstStyle/>
            <a:p>
              <a:endParaRPr lang="en-US"/>
            </a:p>
          </p:txBody>
        </p:sp>
      </p:grpSp>
      <p:grpSp>
        <p:nvGrpSpPr>
          <p:cNvPr id="304230" name="Group 102"/>
          <p:cNvGrpSpPr>
            <a:grpSpLocks/>
          </p:cNvGrpSpPr>
          <p:nvPr/>
        </p:nvGrpSpPr>
        <p:grpSpPr bwMode="auto">
          <a:xfrm>
            <a:off x="2370138" y="5141913"/>
            <a:ext cx="4625975" cy="1484312"/>
            <a:chOff x="1493" y="3239"/>
            <a:chExt cx="2914" cy="935"/>
          </a:xfrm>
        </p:grpSpPr>
        <p:sp>
          <p:nvSpPr>
            <p:cNvPr id="304231" name="Text Box 103"/>
            <p:cNvSpPr txBox="1">
              <a:spLocks noChangeArrowheads="1"/>
            </p:cNvSpPr>
            <p:nvPr/>
          </p:nvSpPr>
          <p:spPr bwMode="auto">
            <a:xfrm>
              <a:off x="1493" y="3656"/>
              <a:ext cx="2914" cy="518"/>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600">
                  <a:solidFill>
                    <a:srgbClr val="000000"/>
                  </a:solidFill>
                  <a:effectLst/>
                </a:rPr>
                <a:t>Hardware Virtualization</a:t>
              </a:r>
              <a:br>
                <a:rPr lang="en-US" sz="1600">
                  <a:solidFill>
                    <a:srgbClr val="000000"/>
                  </a:solidFill>
                  <a:effectLst/>
                </a:rPr>
              </a:br>
              <a:r>
                <a:rPr lang="en-US" sz="1600">
                  <a:solidFill>
                    <a:srgbClr val="000000"/>
                  </a:solidFill>
                  <a:effectLst/>
                </a:rPr>
                <a:t>Mechanisms under VMM Control</a:t>
              </a:r>
            </a:p>
          </p:txBody>
        </p:sp>
        <p:sp>
          <p:nvSpPr>
            <p:cNvPr id="304232" name="Line 104"/>
            <p:cNvSpPr>
              <a:spLocks noChangeShapeType="1"/>
            </p:cNvSpPr>
            <p:nvPr/>
          </p:nvSpPr>
          <p:spPr bwMode="auto">
            <a:xfrm flipH="1" flipV="1">
              <a:off x="1728" y="3264"/>
              <a:ext cx="144" cy="419"/>
            </a:xfrm>
            <a:prstGeom prst="line">
              <a:avLst/>
            </a:prstGeom>
            <a:noFill/>
            <a:ln w="31750">
              <a:solidFill>
                <a:schemeClr val="tx1"/>
              </a:solidFill>
              <a:round/>
              <a:headEnd type="none" w="sm" len="sm"/>
              <a:tailEnd type="stealth" w="med" len="lg"/>
            </a:ln>
            <a:effectLst/>
          </p:spPr>
          <p:txBody>
            <a:bodyPr wrap="none"/>
            <a:lstStyle/>
            <a:p>
              <a:endParaRPr lang="en-US"/>
            </a:p>
          </p:txBody>
        </p:sp>
        <p:sp>
          <p:nvSpPr>
            <p:cNvPr id="304233" name="Line 105"/>
            <p:cNvSpPr>
              <a:spLocks noChangeShapeType="1"/>
            </p:cNvSpPr>
            <p:nvPr/>
          </p:nvSpPr>
          <p:spPr bwMode="auto">
            <a:xfrm flipV="1">
              <a:off x="3984" y="3239"/>
              <a:ext cx="144" cy="457"/>
            </a:xfrm>
            <a:prstGeom prst="line">
              <a:avLst/>
            </a:prstGeom>
            <a:noFill/>
            <a:ln w="31750">
              <a:solidFill>
                <a:schemeClr val="tx1"/>
              </a:solidFill>
              <a:round/>
              <a:headEnd type="none" w="sm" len="sm"/>
              <a:tailEnd type="stealth" w="med" len="lg"/>
            </a:ln>
            <a:effectLst/>
          </p:spPr>
          <p:txBody>
            <a:bodyPr wrap="none"/>
            <a:lstStyle/>
            <a:p>
              <a:endParaRPr lang="en-US"/>
            </a:p>
          </p:txBody>
        </p:sp>
      </p:grpSp>
      <p:grpSp>
        <p:nvGrpSpPr>
          <p:cNvPr id="304234" name="Group 106"/>
          <p:cNvGrpSpPr>
            <a:grpSpLocks/>
          </p:cNvGrpSpPr>
          <p:nvPr/>
        </p:nvGrpSpPr>
        <p:grpSpPr bwMode="auto">
          <a:xfrm>
            <a:off x="1447800" y="3717925"/>
            <a:ext cx="2209800" cy="1082675"/>
            <a:chOff x="912" y="2342"/>
            <a:chExt cx="1392" cy="682"/>
          </a:xfrm>
        </p:grpSpPr>
        <p:grpSp>
          <p:nvGrpSpPr>
            <p:cNvPr id="304235" name="Group 107"/>
            <p:cNvGrpSpPr>
              <a:grpSpLocks/>
            </p:cNvGrpSpPr>
            <p:nvPr/>
          </p:nvGrpSpPr>
          <p:grpSpPr bwMode="auto">
            <a:xfrm>
              <a:off x="1008" y="2342"/>
              <a:ext cx="454" cy="250"/>
              <a:chOff x="325" y="3648"/>
              <a:chExt cx="454" cy="250"/>
            </a:xfrm>
          </p:grpSpPr>
          <p:sp>
            <p:nvSpPr>
              <p:cNvPr id="304236" name="Oval 108"/>
              <p:cNvSpPr>
                <a:spLocks noChangeArrowheads="1"/>
              </p:cNvSpPr>
              <p:nvPr/>
            </p:nvSpPr>
            <p:spPr bwMode="auto">
              <a:xfrm>
                <a:off x="336" y="3653"/>
                <a:ext cx="432" cy="240"/>
              </a:xfrm>
              <a:prstGeom prst="ellipse">
                <a:avLst/>
              </a:prstGeom>
              <a:solidFill>
                <a:schemeClr val="tx1"/>
              </a:solidFill>
              <a:ln w="31750" algn="ctr">
                <a:solidFill>
                  <a:schemeClr val="tx1"/>
                </a:solidFill>
                <a:round/>
                <a:headEnd type="none" w="sm" len="sm"/>
                <a:tailEnd type="none" w="med" len="lg"/>
              </a:ln>
              <a:effectLst/>
            </p:spPr>
            <p:txBody>
              <a:bodyPr wrap="none" anchor="ctr"/>
              <a:lstStyle/>
              <a:p>
                <a:endParaRPr lang="en-US"/>
              </a:p>
            </p:txBody>
          </p:sp>
          <p:sp>
            <p:nvSpPr>
              <p:cNvPr id="304237" name="Text Box 109"/>
              <p:cNvSpPr txBox="1">
                <a:spLocks noChangeArrowheads="1"/>
              </p:cNvSpPr>
              <p:nvPr/>
            </p:nvSpPr>
            <p:spPr bwMode="auto">
              <a:xfrm>
                <a:off x="325" y="3648"/>
                <a:ext cx="454" cy="250"/>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solidFill>
                      <a:srgbClr val="081D58"/>
                    </a:solidFill>
                    <a:effectLst/>
                  </a:rPr>
                  <a:t>VT-x</a:t>
                </a:r>
              </a:p>
            </p:txBody>
          </p:sp>
        </p:grpSp>
        <p:sp>
          <p:nvSpPr>
            <p:cNvPr id="304238" name="AutoShape 110"/>
            <p:cNvSpPr>
              <a:spLocks noChangeArrowheads="1"/>
            </p:cNvSpPr>
            <p:nvPr/>
          </p:nvSpPr>
          <p:spPr bwMode="auto">
            <a:xfrm>
              <a:off x="912" y="2784"/>
              <a:ext cx="1392" cy="240"/>
            </a:xfrm>
            <a:prstGeom prst="rightArrow">
              <a:avLst>
                <a:gd name="adj1" fmla="val 50000"/>
                <a:gd name="adj2" fmla="val 145000"/>
              </a:avLst>
            </a:prstGeom>
            <a:solidFill>
              <a:srgbClr val="0000FF">
                <a:alpha val="67999"/>
              </a:srgbClr>
            </a:solidFill>
            <a:ln w="31750" algn="ctr">
              <a:solidFill>
                <a:srgbClr val="000000"/>
              </a:solidFill>
              <a:miter lim="800000"/>
              <a:headEnd type="none" w="sm" len="sm"/>
              <a:tailEnd type="none" w="med" len="lg"/>
            </a:ln>
            <a:effectLst/>
          </p:spPr>
          <p:txBody>
            <a:bodyPr wrap="none" anchor="ctr"/>
            <a:lstStyle/>
            <a:p>
              <a:endParaRPr lang="en-US"/>
            </a:p>
          </p:txBody>
        </p:sp>
      </p:grpSp>
      <p:grpSp>
        <p:nvGrpSpPr>
          <p:cNvPr id="304239" name="Group 111"/>
          <p:cNvGrpSpPr>
            <a:grpSpLocks/>
          </p:cNvGrpSpPr>
          <p:nvPr/>
        </p:nvGrpSpPr>
        <p:grpSpPr bwMode="auto">
          <a:xfrm>
            <a:off x="5638800" y="3581400"/>
            <a:ext cx="2209800" cy="1006475"/>
            <a:chOff x="3552" y="2256"/>
            <a:chExt cx="1392" cy="634"/>
          </a:xfrm>
        </p:grpSpPr>
        <p:grpSp>
          <p:nvGrpSpPr>
            <p:cNvPr id="304240" name="Group 112"/>
            <p:cNvGrpSpPr>
              <a:grpSpLocks/>
            </p:cNvGrpSpPr>
            <p:nvPr/>
          </p:nvGrpSpPr>
          <p:grpSpPr bwMode="auto">
            <a:xfrm>
              <a:off x="4368" y="2640"/>
              <a:ext cx="480" cy="250"/>
              <a:chOff x="833" y="1755"/>
              <a:chExt cx="1117" cy="250"/>
            </a:xfrm>
          </p:grpSpPr>
          <p:sp>
            <p:nvSpPr>
              <p:cNvPr id="304241" name="Oval 113"/>
              <p:cNvSpPr>
                <a:spLocks noChangeArrowheads="1"/>
              </p:cNvSpPr>
              <p:nvPr/>
            </p:nvSpPr>
            <p:spPr bwMode="auto">
              <a:xfrm>
                <a:off x="833" y="1761"/>
                <a:ext cx="1117" cy="240"/>
              </a:xfrm>
              <a:prstGeom prst="ellipse">
                <a:avLst/>
              </a:prstGeom>
              <a:solidFill>
                <a:schemeClr val="tx1"/>
              </a:solidFill>
              <a:ln w="31750" algn="ctr">
                <a:solidFill>
                  <a:schemeClr val="tx1"/>
                </a:solidFill>
                <a:round/>
                <a:headEnd type="none" w="sm" len="sm"/>
                <a:tailEnd type="none" w="med" len="lg"/>
              </a:ln>
              <a:effectLst/>
            </p:spPr>
            <p:txBody>
              <a:bodyPr wrap="none" anchor="ctr"/>
              <a:lstStyle/>
              <a:p>
                <a:endParaRPr lang="en-US"/>
              </a:p>
            </p:txBody>
          </p:sp>
          <p:sp>
            <p:nvSpPr>
              <p:cNvPr id="304242" name="Text Box 114"/>
              <p:cNvSpPr txBox="1">
                <a:spLocks noChangeArrowheads="1"/>
              </p:cNvSpPr>
              <p:nvPr/>
            </p:nvSpPr>
            <p:spPr bwMode="auto">
              <a:xfrm>
                <a:off x="856" y="1755"/>
                <a:ext cx="1078" cy="250"/>
              </a:xfrm>
              <a:prstGeom prst="rect">
                <a:avLst/>
              </a:prstGeom>
              <a:noFill/>
              <a:ln w="31750" algn="ctr">
                <a:noFill/>
                <a:miter lim="800000"/>
                <a:headEnd type="none" w="sm" len="sm"/>
                <a:tailEnd type="none" w="med" len="lg"/>
              </a:ln>
              <a:effectLst/>
            </p:spPr>
            <p:txBody>
              <a:bodyPr wrap="none">
                <a:spAutoFit/>
              </a:bodyPr>
              <a:lstStyle/>
              <a:p>
                <a:pPr eaLnBrk="0" hangingPunct="0"/>
                <a:r>
                  <a:rPr lang="en-US" sz="2000" b="0">
                    <a:solidFill>
                      <a:srgbClr val="081D58"/>
                    </a:solidFill>
                    <a:effectLst/>
                  </a:rPr>
                  <a:t>VT-d</a:t>
                </a:r>
              </a:p>
            </p:txBody>
          </p:sp>
        </p:grpSp>
        <p:sp>
          <p:nvSpPr>
            <p:cNvPr id="304243" name="AutoShape 115"/>
            <p:cNvSpPr>
              <a:spLocks noChangeArrowheads="1"/>
            </p:cNvSpPr>
            <p:nvPr/>
          </p:nvSpPr>
          <p:spPr bwMode="auto">
            <a:xfrm rot="10800000">
              <a:off x="3552" y="2256"/>
              <a:ext cx="1392" cy="240"/>
            </a:xfrm>
            <a:prstGeom prst="rightArrow">
              <a:avLst>
                <a:gd name="adj1" fmla="val 50000"/>
                <a:gd name="adj2" fmla="val 145000"/>
              </a:avLst>
            </a:prstGeom>
            <a:solidFill>
              <a:srgbClr val="0000FF">
                <a:alpha val="67999"/>
              </a:srgbClr>
            </a:solidFill>
            <a:ln w="31750" algn="ctr">
              <a:solidFill>
                <a:srgbClr val="000000"/>
              </a:solidFill>
              <a:miter lim="800000"/>
              <a:headEnd type="none" w="sm" len="sm"/>
              <a:tailEnd type="none" w="med" len="lg"/>
            </a:ln>
            <a:effectLst/>
          </p:spPr>
          <p:txBody>
            <a:bodyPr wrap="none" anchor="ctr"/>
            <a:lstStyle/>
            <a:p>
              <a:endParaRPr lang="en-US"/>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2000"/>
                                        <p:tgtEl>
                                          <p:spTgt spid="304130"/>
                                        </p:tgtEl>
                                      </p:cBhvr>
                                    </p:animEffect>
                                    <p:set>
                                      <p:cBhvr>
                                        <p:cTn id="7" dur="1" fill="hold">
                                          <p:stCondLst>
                                            <p:cond delay="1999"/>
                                          </p:stCondLst>
                                        </p:cTn>
                                        <p:tgtEl>
                                          <p:spTgt spid="304130"/>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0422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04234"/>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0423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3042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381000" y="228600"/>
            <a:ext cx="8393113" cy="1079500"/>
          </a:xfrm>
        </p:spPr>
        <p:txBody>
          <a:bodyPr/>
          <a:lstStyle/>
          <a:p>
            <a:r>
              <a:rPr lang="en-US" sz="3600"/>
              <a:t>How Intel Virtualization Technology</a:t>
            </a:r>
            <a:br>
              <a:rPr lang="en-US" sz="3600"/>
            </a:br>
            <a:r>
              <a:rPr lang="en-US" sz="3600"/>
              <a:t>Address Virtualization Challenges</a:t>
            </a:r>
          </a:p>
        </p:txBody>
      </p:sp>
      <p:sp>
        <p:nvSpPr>
          <p:cNvPr id="308227" name="Rectangle 3"/>
          <p:cNvSpPr>
            <a:spLocks noGrp="1" noChangeArrowheads="1"/>
          </p:cNvSpPr>
          <p:nvPr>
            <p:ph type="body" idx="1"/>
          </p:nvPr>
        </p:nvSpPr>
        <p:spPr>
          <a:xfrm>
            <a:off x="387350" y="1901825"/>
            <a:ext cx="8388350" cy="4084638"/>
          </a:xfrm>
        </p:spPr>
        <p:txBody>
          <a:bodyPr/>
          <a:lstStyle/>
          <a:p>
            <a:pPr marL="404813" indent="-404813">
              <a:lnSpc>
                <a:spcPct val="75000"/>
              </a:lnSpc>
            </a:pPr>
            <a:r>
              <a:rPr lang="en-US" sz="2400"/>
              <a:t>Reduced Complexity</a:t>
            </a:r>
          </a:p>
          <a:p>
            <a:pPr marL="784225" lvl="1" indent="-377825">
              <a:lnSpc>
                <a:spcPct val="75000"/>
              </a:lnSpc>
            </a:pPr>
            <a:r>
              <a:rPr lang="en-US" sz="2000"/>
              <a:t>VT-x removes need for binary translation / paravirtualization</a:t>
            </a:r>
          </a:p>
          <a:p>
            <a:pPr marL="784225" lvl="1" indent="-377825">
              <a:lnSpc>
                <a:spcPct val="75000"/>
              </a:lnSpc>
            </a:pPr>
            <a:r>
              <a:rPr lang="en-US" sz="2000"/>
              <a:t>Can avoid I/O emulation for direct-mapped I/O devices</a:t>
            </a:r>
          </a:p>
          <a:p>
            <a:pPr marL="404813" indent="-404813">
              <a:lnSpc>
                <a:spcPct val="75000"/>
              </a:lnSpc>
            </a:pPr>
            <a:r>
              <a:rPr lang="en-US" sz="2400"/>
              <a:t>Improved Functionality</a:t>
            </a:r>
          </a:p>
          <a:p>
            <a:pPr marL="784225" lvl="1" indent="-377825">
              <a:lnSpc>
                <a:spcPct val="75000"/>
              </a:lnSpc>
            </a:pPr>
            <a:r>
              <a:rPr lang="en-US" sz="2000"/>
              <a:t>64-bit guest OS support, remove limitations of paravirtualization</a:t>
            </a:r>
          </a:p>
          <a:p>
            <a:pPr marL="784225" lvl="1" indent="-377825">
              <a:lnSpc>
                <a:spcPct val="75000"/>
              </a:lnSpc>
            </a:pPr>
            <a:r>
              <a:rPr lang="en-US" sz="2000"/>
              <a:t>Can grant Guest OS direct access to modern physical I/O devices</a:t>
            </a:r>
          </a:p>
          <a:p>
            <a:pPr marL="404813" indent="-404813">
              <a:lnSpc>
                <a:spcPct val="75000"/>
              </a:lnSpc>
            </a:pPr>
            <a:r>
              <a:rPr lang="en-US" sz="2400"/>
              <a:t>Enhanced Reliability and Protection</a:t>
            </a:r>
          </a:p>
          <a:p>
            <a:pPr marL="784225" lvl="1" indent="-377825">
              <a:lnSpc>
                <a:spcPct val="75000"/>
              </a:lnSpc>
            </a:pPr>
            <a:r>
              <a:rPr lang="en-US" sz="2000"/>
              <a:t>Simplified VMM reduces “trusted computing base” (TCB)</a:t>
            </a:r>
          </a:p>
          <a:p>
            <a:pPr marL="784225" lvl="1" indent="-377825">
              <a:lnSpc>
                <a:spcPct val="75000"/>
              </a:lnSpc>
            </a:pPr>
            <a:r>
              <a:rPr lang="en-US" sz="2000"/>
              <a:t>DMA errors logged and reported to software</a:t>
            </a:r>
          </a:p>
          <a:p>
            <a:pPr marL="404813" indent="-404813">
              <a:lnSpc>
                <a:spcPct val="75000"/>
              </a:lnSpc>
            </a:pPr>
            <a:r>
              <a:rPr lang="en-US" sz="2400"/>
              <a:t>Improved Performance</a:t>
            </a:r>
          </a:p>
          <a:p>
            <a:pPr marL="784225" lvl="1" indent="-377825">
              <a:lnSpc>
                <a:spcPct val="75000"/>
              </a:lnSpc>
            </a:pPr>
            <a:r>
              <a:rPr lang="en-US" sz="2000"/>
              <a:t>Hardware support reduces address-translation overheads</a:t>
            </a:r>
          </a:p>
          <a:p>
            <a:pPr marL="784225" lvl="1" indent="-377825">
              <a:lnSpc>
                <a:spcPct val="75000"/>
              </a:lnSpc>
            </a:pPr>
            <a:r>
              <a:rPr lang="en-US" sz="2000"/>
              <a:t>No need for shadow page tables (saves memory)</a:t>
            </a: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p:txBody>
          <a:bodyPr/>
          <a:lstStyle/>
          <a:p>
            <a:r>
              <a:rPr lang="en-US"/>
              <a:t>Delivering Intel VT</a:t>
            </a:r>
          </a:p>
        </p:txBody>
      </p:sp>
      <p:sp>
        <p:nvSpPr>
          <p:cNvPr id="310275" name="Rectangle 3"/>
          <p:cNvSpPr>
            <a:spLocks noGrp="1" noChangeArrowheads="1"/>
          </p:cNvSpPr>
          <p:nvPr>
            <p:ph type="body" idx="1"/>
          </p:nvPr>
        </p:nvSpPr>
        <p:spPr>
          <a:xfrm>
            <a:off x="381000" y="1420813"/>
            <a:ext cx="8388350" cy="3911600"/>
          </a:xfrm>
        </p:spPr>
        <p:txBody>
          <a:bodyPr/>
          <a:lstStyle/>
          <a:p>
            <a:pPr marL="404813" indent="-404813">
              <a:lnSpc>
                <a:spcPct val="75000"/>
              </a:lnSpc>
            </a:pPr>
            <a:r>
              <a:rPr lang="en-US" sz="2400"/>
              <a:t>Established Intel Virtualization Technology Specifications for Intel based platforms  </a:t>
            </a:r>
          </a:p>
          <a:p>
            <a:pPr marL="801688" lvl="1" indent="-395288">
              <a:lnSpc>
                <a:spcPct val="75000"/>
              </a:lnSpc>
            </a:pPr>
            <a:r>
              <a:rPr lang="en-US" sz="2000"/>
              <a:t>For the IA-32 Intel Architecture (Jan 2005)	</a:t>
            </a:r>
            <a:r>
              <a:rPr lang="en-US" sz="2000">
                <a:solidFill>
                  <a:schemeClr val="tx2"/>
                </a:solidFill>
              </a:rPr>
              <a:t>VT-x</a:t>
            </a:r>
          </a:p>
          <a:p>
            <a:pPr marL="801688" lvl="1" indent="-395288">
              <a:lnSpc>
                <a:spcPct val="75000"/>
              </a:lnSpc>
            </a:pPr>
            <a:r>
              <a:rPr lang="en-US" sz="2000"/>
              <a:t>For the Intel Itanium Architecture (Jan 2005)	</a:t>
            </a:r>
            <a:r>
              <a:rPr lang="en-US" sz="2000">
                <a:solidFill>
                  <a:schemeClr val="tx2"/>
                </a:solidFill>
              </a:rPr>
              <a:t>VT-i</a:t>
            </a:r>
          </a:p>
          <a:p>
            <a:pPr marL="801688" lvl="1" indent="-395288">
              <a:lnSpc>
                <a:spcPct val="75000"/>
              </a:lnSpc>
            </a:pPr>
            <a:r>
              <a:rPr lang="en-US" sz="2000"/>
              <a:t>For Directed I/O Architecture (March 2006)	</a:t>
            </a:r>
            <a:r>
              <a:rPr lang="en-US" sz="2000">
                <a:solidFill>
                  <a:schemeClr val="tx2"/>
                </a:solidFill>
              </a:rPr>
              <a:t>VT-d</a:t>
            </a:r>
          </a:p>
          <a:p>
            <a:pPr marL="801688" lvl="1" indent="-395288">
              <a:lnSpc>
                <a:spcPct val="75000"/>
              </a:lnSpc>
            </a:pPr>
            <a:r>
              <a:rPr lang="en-US" sz="2000"/>
              <a:t>See  </a:t>
            </a:r>
            <a:r>
              <a:rPr lang="en-US" sz="1800">
                <a:hlinkClick r:id="rId3"/>
              </a:rPr>
              <a:t>http://www.intel.com/technology/computing/vptech/</a:t>
            </a:r>
            <a:endParaRPr lang="en-US" sz="1800"/>
          </a:p>
          <a:p>
            <a:pPr marL="801688" lvl="1" indent="-395288">
              <a:lnSpc>
                <a:spcPct val="75000"/>
              </a:lnSpc>
            </a:pPr>
            <a:endParaRPr lang="en-US" sz="2000">
              <a:solidFill>
                <a:schemeClr val="tx2"/>
              </a:solidFill>
            </a:endParaRPr>
          </a:p>
          <a:p>
            <a:pPr marL="404813" indent="-404813">
              <a:lnSpc>
                <a:spcPct val="75000"/>
              </a:lnSpc>
            </a:pPr>
            <a:r>
              <a:rPr lang="en-US" sz="2400"/>
              <a:t>Shipping Intel based platforms enabled with Intel VT</a:t>
            </a:r>
          </a:p>
          <a:p>
            <a:pPr marL="801688" lvl="1" indent="-395288">
              <a:lnSpc>
                <a:spcPct val="75000"/>
              </a:lnSpc>
            </a:pPr>
            <a:r>
              <a:rPr lang="en-US" sz="2000">
                <a:solidFill>
                  <a:schemeClr val="tx2"/>
                </a:solidFill>
              </a:rPr>
              <a:t>VT-x:  </a:t>
            </a:r>
            <a:r>
              <a:rPr lang="en-US" sz="2000"/>
              <a:t>Desktop in 2005, Mobile platforms and Intel Xeon     </a:t>
            </a:r>
          </a:p>
          <a:p>
            <a:pPr marL="801688" lvl="1" indent="-395288">
              <a:lnSpc>
                <a:spcPct val="75000"/>
              </a:lnSpc>
              <a:buFont typeface="Wingdings" pitchFamily="2" charset="2"/>
              <a:buNone/>
            </a:pPr>
            <a:r>
              <a:rPr lang="en-US" sz="2000"/>
              <a:t>                processor based servers and workstations in 2006</a:t>
            </a:r>
          </a:p>
          <a:p>
            <a:pPr marL="801688" lvl="1" indent="-395288">
              <a:lnSpc>
                <a:spcPct val="75000"/>
              </a:lnSpc>
            </a:pPr>
            <a:r>
              <a:rPr lang="en-US" sz="2000">
                <a:solidFill>
                  <a:schemeClr val="tx2"/>
                </a:solidFill>
              </a:rPr>
              <a:t>VT-i:</a:t>
            </a:r>
            <a:r>
              <a:rPr lang="en-US" sz="2000"/>
              <a:t>   Later in 2006, Intel Itanium processor based servers</a:t>
            </a:r>
          </a:p>
          <a:p>
            <a:pPr marL="801688" lvl="1" indent="-395288">
              <a:lnSpc>
                <a:spcPct val="75000"/>
              </a:lnSpc>
            </a:pPr>
            <a:r>
              <a:rPr lang="en-US" sz="2000">
                <a:solidFill>
                  <a:schemeClr val="tx2"/>
                </a:solidFill>
              </a:rPr>
              <a:t>VT-d:</a:t>
            </a:r>
            <a:r>
              <a:rPr lang="en-US" sz="2000"/>
              <a:t>  Intel is enabling VMM vendors with VT-d silicon in 2006</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0275">
                                            <p:txEl>
                                              <p:pRg st="6" end="6"/>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0275">
                                            <p:txEl>
                                              <p:pRg st="7" end="7"/>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0275">
                                            <p:txEl>
                                              <p:pRg st="8" end="8"/>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0275">
                                            <p:txEl>
                                              <p:pRg st="9" end="9"/>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1027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75"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lstStyle/>
          <a:p>
            <a:r>
              <a:rPr lang="en-US"/>
              <a:t>Summary And Questions</a:t>
            </a:r>
          </a:p>
        </p:txBody>
      </p:sp>
      <p:sp>
        <p:nvSpPr>
          <p:cNvPr id="312323" name="Rectangle 3"/>
          <p:cNvSpPr>
            <a:spLocks noGrp="1" noChangeArrowheads="1"/>
          </p:cNvSpPr>
          <p:nvPr>
            <p:ph type="body" idx="1"/>
          </p:nvPr>
        </p:nvSpPr>
        <p:spPr>
          <a:xfrm>
            <a:off x="381000" y="1420813"/>
            <a:ext cx="8388350" cy="3783012"/>
          </a:xfrm>
        </p:spPr>
        <p:txBody>
          <a:bodyPr/>
          <a:lstStyle/>
          <a:p>
            <a:pPr>
              <a:lnSpc>
                <a:spcPct val="85000"/>
              </a:lnSpc>
            </a:pPr>
            <a:r>
              <a:rPr lang="en-US" sz="2800"/>
              <a:t>Key challenges to IA system virtualization</a:t>
            </a:r>
          </a:p>
          <a:p>
            <a:pPr lvl="1">
              <a:lnSpc>
                <a:spcPct val="85000"/>
              </a:lnSpc>
            </a:pPr>
            <a:r>
              <a:rPr lang="en-US" sz="2400"/>
              <a:t>Complexity, Performance, Reliability, Functionality</a:t>
            </a:r>
          </a:p>
          <a:p>
            <a:pPr lvl="1">
              <a:lnSpc>
                <a:spcPct val="85000"/>
              </a:lnSpc>
            </a:pPr>
            <a:endParaRPr lang="en-US" sz="2400"/>
          </a:p>
          <a:p>
            <a:pPr>
              <a:lnSpc>
                <a:spcPct val="85000"/>
              </a:lnSpc>
            </a:pPr>
            <a:r>
              <a:rPr lang="en-US" sz="2800"/>
              <a:t>Intel Virtualization Technology (VT)</a:t>
            </a:r>
          </a:p>
          <a:p>
            <a:pPr lvl="1">
              <a:lnSpc>
                <a:spcPct val="85000"/>
              </a:lnSpc>
            </a:pPr>
            <a:r>
              <a:rPr lang="en-US" sz="2400"/>
              <a:t>A long-term, comprehensive roadmap designed to address virtualization challenges</a:t>
            </a:r>
          </a:p>
          <a:p>
            <a:pPr lvl="1">
              <a:lnSpc>
                <a:spcPct val="85000"/>
              </a:lnSpc>
            </a:pPr>
            <a:r>
              <a:rPr lang="en-US" sz="2400"/>
              <a:t>Support for CPU and I/O virtualization</a:t>
            </a:r>
          </a:p>
          <a:p>
            <a:pPr lvl="1">
              <a:lnSpc>
                <a:spcPct val="85000"/>
              </a:lnSpc>
            </a:pPr>
            <a:r>
              <a:rPr lang="en-US" sz="2400"/>
              <a:t>Strong ecosystem support</a:t>
            </a:r>
          </a:p>
          <a:p>
            <a:pPr>
              <a:lnSpc>
                <a:spcPct val="85000"/>
              </a:lnSpc>
              <a:buFont typeface="Wingdings" pitchFamily="2" charset="2"/>
              <a:buNone/>
            </a:pPr>
            <a:endParaRPr lang="en-US" sz="240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232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232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232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23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232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a:t>Call To Action</a:t>
            </a:r>
          </a:p>
        </p:txBody>
      </p:sp>
      <p:sp>
        <p:nvSpPr>
          <p:cNvPr id="243715" name="Rectangle 3"/>
          <p:cNvSpPr>
            <a:spLocks noGrp="1" noChangeArrowheads="1"/>
          </p:cNvSpPr>
          <p:nvPr>
            <p:ph type="body" idx="1"/>
          </p:nvPr>
        </p:nvSpPr>
        <p:spPr>
          <a:xfrm>
            <a:off x="381000" y="1420813"/>
            <a:ext cx="8388350" cy="3551237"/>
          </a:xfrm>
        </p:spPr>
        <p:txBody>
          <a:bodyPr/>
          <a:lstStyle/>
          <a:p>
            <a:r>
              <a:rPr lang="en-US" sz="2800" dirty="0"/>
              <a:t>Download the Intel VT-x, VT-</a:t>
            </a:r>
            <a:r>
              <a:rPr lang="en-US" sz="2800" dirty="0" err="1"/>
              <a:t>i</a:t>
            </a:r>
            <a:r>
              <a:rPr lang="en-US" sz="2800" dirty="0"/>
              <a:t> and VT-d specifications</a:t>
            </a:r>
          </a:p>
          <a:p>
            <a:pPr lvl="1"/>
            <a:r>
              <a:rPr lang="en-US" dirty="0"/>
              <a:t>Available at </a:t>
            </a:r>
            <a:r>
              <a:rPr lang="en-US" sz="2000" dirty="0">
                <a:hlinkClick r:id="rId3" tooltip="http://www.intel.com/technology/computing/vptech/"/>
              </a:rPr>
              <a:t>http://www.intel.com/technology/computing/vptech/</a:t>
            </a:r>
            <a:r>
              <a:rPr lang="en-US" dirty="0"/>
              <a:t> </a:t>
            </a:r>
            <a:endParaRPr lang="en-US" sz="2400" dirty="0"/>
          </a:p>
          <a:p>
            <a:r>
              <a:rPr lang="en-US" sz="2800" dirty="0"/>
              <a:t>Begin developing solutions on VT enabled hardware</a:t>
            </a:r>
          </a:p>
          <a:p>
            <a:r>
              <a:rPr lang="en-US" sz="2800" dirty="0"/>
              <a:t>Monitor the PCI-SIG for the latest on I/O Device virtualization standards</a:t>
            </a: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bwMode="gray">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Rectangle 2"/>
          <p:cNvSpPr>
            <a:spLocks noGrp="1" noChangeArrowheads="1"/>
          </p:cNvSpPr>
          <p:nvPr>
            <p:ph type="title"/>
          </p:nvPr>
        </p:nvSpPr>
        <p:spPr>
          <a:xfrm>
            <a:off x="387350" y="228600"/>
            <a:ext cx="8288338" cy="450850"/>
          </a:xfrm>
          <a:noFill/>
          <a:ln/>
        </p:spPr>
        <p:txBody>
          <a:bodyPr lIns="92075" tIns="46038" rIns="92075" bIns="46038"/>
          <a:lstStyle/>
          <a:p>
            <a:r>
              <a:rPr lang="en-US" sz="3200"/>
              <a:t>Virtualized x86 Server Market Overview*</a:t>
            </a:r>
          </a:p>
        </p:txBody>
      </p:sp>
      <p:sp>
        <p:nvSpPr>
          <p:cNvPr id="384003" name="Rectangle 3"/>
          <p:cNvSpPr>
            <a:spLocks noGrp="1" noChangeArrowheads="1"/>
          </p:cNvSpPr>
          <p:nvPr>
            <p:ph type="body" sz="half" idx="1"/>
          </p:nvPr>
        </p:nvSpPr>
        <p:spPr>
          <a:xfrm>
            <a:off x="685800" y="4679950"/>
            <a:ext cx="8251825" cy="1716088"/>
          </a:xfrm>
          <a:noFill/>
          <a:ln/>
        </p:spPr>
        <p:txBody>
          <a:bodyPr lIns="92075" tIns="46038" rIns="92075" bIns="46038"/>
          <a:lstStyle/>
          <a:p>
            <a:pPr marL="336550" indent="-336550">
              <a:lnSpc>
                <a:spcPct val="80000"/>
              </a:lnSpc>
              <a:spcBef>
                <a:spcPct val="20000"/>
              </a:spcBef>
            </a:pPr>
            <a:r>
              <a:rPr lang="en-US" sz="1800"/>
              <a:t>80% of customers using virtualization do so for consolidation</a:t>
            </a:r>
          </a:p>
          <a:p>
            <a:pPr marL="336550" indent="-336550">
              <a:lnSpc>
                <a:spcPct val="80000"/>
              </a:lnSpc>
              <a:spcBef>
                <a:spcPct val="20000"/>
              </a:spcBef>
            </a:pPr>
            <a:r>
              <a:rPr lang="en-US" sz="1800"/>
              <a:t>Virtualized server market growing from 4.5% today to &gt;12% of </a:t>
            </a:r>
            <a:br>
              <a:rPr lang="en-US" sz="1800"/>
            </a:br>
            <a:r>
              <a:rPr lang="en-US" sz="1800"/>
              <a:t>all servers in 2009</a:t>
            </a:r>
          </a:p>
          <a:p>
            <a:pPr marL="630238" lvl="1" indent="-292100">
              <a:lnSpc>
                <a:spcPct val="80000"/>
              </a:lnSpc>
              <a:spcBef>
                <a:spcPct val="20000"/>
              </a:spcBef>
            </a:pPr>
            <a:r>
              <a:rPr lang="en-US" sz="1400"/>
              <a:t>Growing from 276K in 2005 to 1.1M units in 2009 (51% CAGR)</a:t>
            </a:r>
          </a:p>
          <a:p>
            <a:pPr marL="630238" lvl="1" indent="-292100">
              <a:lnSpc>
                <a:spcPct val="80000"/>
              </a:lnSpc>
              <a:spcBef>
                <a:spcPct val="20000"/>
              </a:spcBef>
            </a:pPr>
            <a:r>
              <a:rPr lang="en-US" sz="1400"/>
              <a:t>Feedback from the market:  Aggressive projections for 2005;  conservative for 2009</a:t>
            </a:r>
          </a:p>
          <a:p>
            <a:pPr marL="336550" indent="-336550">
              <a:lnSpc>
                <a:spcPct val="80000"/>
              </a:lnSpc>
              <a:spcBef>
                <a:spcPct val="20000"/>
              </a:spcBef>
            </a:pPr>
            <a:endParaRPr lang="en-US" sz="1800"/>
          </a:p>
        </p:txBody>
      </p:sp>
      <p:sp>
        <p:nvSpPr>
          <p:cNvPr id="384004" name="Rectangle 4"/>
          <p:cNvSpPr>
            <a:spLocks noChangeArrowheads="1"/>
          </p:cNvSpPr>
          <p:nvPr/>
        </p:nvSpPr>
        <p:spPr bwMode="auto">
          <a:xfrm>
            <a:off x="1120775" y="6540500"/>
            <a:ext cx="2800350" cy="203200"/>
          </a:xfrm>
          <a:prstGeom prst="rect">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miter lim="800000"/>
            <a:headEnd/>
            <a:tailEnd/>
          </a:ln>
          <a:effectLst/>
        </p:spPr>
        <p:txBody>
          <a:bodyPr wrap="none" anchor="ctr"/>
          <a:lstStyle/>
          <a:p>
            <a:r>
              <a:rPr lang="en-US" sz="900">
                <a:solidFill>
                  <a:srgbClr val="000000"/>
                </a:solidFill>
                <a:effectLst/>
                <a:cs typeface="Arial" charset="0"/>
              </a:rPr>
              <a:t>*Source: IDC WW Virtualization Forecast Aug-2005</a:t>
            </a:r>
          </a:p>
        </p:txBody>
      </p:sp>
      <p:pic>
        <p:nvPicPr>
          <p:cNvPr id="384005" name="Picture 5"/>
          <p:cNvPicPr>
            <a:picLocks noChangeAspect="1" noChangeArrowheads="1"/>
          </p:cNvPicPr>
          <p:nvPr>
            <p:ph sz="quarter" idx="3"/>
          </p:nvPr>
        </p:nvPicPr>
        <p:blipFill>
          <a:blip r:embed="rId3" cstate="print"/>
          <a:srcRect/>
          <a:stretch>
            <a:fillRect/>
          </a:stretch>
        </p:blipFill>
        <p:spPr>
          <a:xfrm>
            <a:off x="1525588" y="1403350"/>
            <a:ext cx="5126037" cy="3168650"/>
          </a:xfrm>
          <a:noFill/>
          <a:ln/>
          <a:effectLst>
            <a:outerShdw dist="63500" dir="3187806" algn="ctr" rotWithShape="0">
              <a:schemeClr val="bg2">
                <a:alpha val="50000"/>
              </a:schemeClr>
            </a:outerShdw>
          </a:effectLst>
        </p:spPr>
      </p:pic>
      <p:sp>
        <p:nvSpPr>
          <p:cNvPr id="384008" name="Line 8"/>
          <p:cNvSpPr>
            <a:spLocks noChangeShapeType="1"/>
          </p:cNvSpPr>
          <p:nvPr/>
        </p:nvSpPr>
        <p:spPr bwMode="auto">
          <a:xfrm>
            <a:off x="4649788" y="1833563"/>
            <a:ext cx="1587" cy="2640012"/>
          </a:xfrm>
          <a:prstGeom prst="line">
            <a:avLst/>
          </a:prstGeom>
          <a:noFill/>
          <a:ln w="50800">
            <a:solidFill>
              <a:srgbClr val="99FFCC"/>
            </a:solidFill>
            <a:prstDash val="sysDot"/>
            <a:round/>
            <a:headEnd/>
            <a:tailEnd/>
          </a:ln>
          <a:effectLst/>
        </p:spPr>
        <p:txBody>
          <a:bodyPr wrap="none" anchor="ctr"/>
          <a:lstStyle/>
          <a:p>
            <a:endParaRPr lang="en-US"/>
          </a:p>
        </p:txBody>
      </p:sp>
      <p:sp>
        <p:nvSpPr>
          <p:cNvPr id="384009" name="Text Box 9"/>
          <p:cNvSpPr txBox="1">
            <a:spLocks noChangeArrowheads="1"/>
          </p:cNvSpPr>
          <p:nvPr/>
        </p:nvSpPr>
        <p:spPr bwMode="auto">
          <a:xfrm>
            <a:off x="5735638" y="1277938"/>
            <a:ext cx="2922587" cy="517525"/>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a:tailEnd/>
          </a:ln>
          <a:effectLst/>
        </p:spPr>
        <p:txBody>
          <a:bodyPr wrap="none" anchor="ctr"/>
          <a:lstStyle/>
          <a:p>
            <a:r>
              <a:rPr lang="en-US" sz="1600">
                <a:solidFill>
                  <a:srgbClr val="000000"/>
                </a:solidFill>
                <a:effectLst/>
                <a:cs typeface="Arial" charset="0"/>
              </a:rPr>
              <a:t>Integrated Hypervisors in</a:t>
            </a:r>
          </a:p>
          <a:p>
            <a:r>
              <a:rPr lang="en-US" sz="1600">
                <a:solidFill>
                  <a:srgbClr val="000000"/>
                </a:solidFill>
                <a:effectLst/>
                <a:cs typeface="Arial" charset="0"/>
              </a:rPr>
              <a:t>Volume OS’s</a:t>
            </a:r>
          </a:p>
        </p:txBody>
      </p:sp>
      <p:sp>
        <p:nvSpPr>
          <p:cNvPr id="384010" name="Line 10"/>
          <p:cNvSpPr>
            <a:spLocks noChangeShapeType="1"/>
          </p:cNvSpPr>
          <p:nvPr/>
        </p:nvSpPr>
        <p:spPr bwMode="auto">
          <a:xfrm flipH="1">
            <a:off x="4676775" y="1470025"/>
            <a:ext cx="1027113" cy="660400"/>
          </a:xfrm>
          <a:prstGeom prst="line">
            <a:avLst/>
          </a:prstGeom>
          <a:noFill/>
          <a:ln w="25400">
            <a:solidFill>
              <a:schemeClr val="bg2"/>
            </a:solidFill>
            <a:round/>
            <a:headEnd/>
            <a:tailEnd type="triangle" w="med" len="med"/>
          </a:ln>
          <a:effectLst/>
        </p:spPr>
        <p:txBody>
          <a:bodyPr wrap="none" anchor="ctr"/>
          <a:lstStyle/>
          <a:p>
            <a:endParaRPr lang="en-US"/>
          </a:p>
        </p:txBody>
      </p:sp>
      <p:sp>
        <p:nvSpPr>
          <p:cNvPr id="384012" name="AutoShape 12"/>
          <p:cNvSpPr>
            <a:spLocks noChangeArrowheads="1"/>
          </p:cNvSpPr>
          <p:nvPr/>
        </p:nvSpPr>
        <p:spPr bwMode="auto">
          <a:xfrm>
            <a:off x="1074738" y="5978525"/>
            <a:ext cx="6985000" cy="401638"/>
          </a:xfrm>
          <a:prstGeom prst="roundRect">
            <a:avLst>
              <a:gd name="adj" fmla="val 16667"/>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round/>
            <a:headEnd/>
            <a:tailEnd/>
          </a:ln>
          <a:effectLst/>
        </p:spPr>
        <p:txBody>
          <a:bodyPr wrap="none" anchor="ctr"/>
          <a:lstStyle/>
          <a:p>
            <a:r>
              <a:rPr lang="en-US">
                <a:solidFill>
                  <a:srgbClr val="000000"/>
                </a:solidFill>
                <a:effectLst/>
                <a:cs typeface="Arial" charset="0"/>
              </a:rPr>
              <a:t>Virtualization: Significant growth due to compelling value</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p:cNvSpPr>
            <a:spLocks noGrp="1" noChangeArrowheads="1"/>
          </p:cNvSpPr>
          <p:nvPr>
            <p:ph type="title"/>
          </p:nvPr>
        </p:nvSpPr>
        <p:spPr>
          <a:xfrm>
            <a:off x="387350" y="228600"/>
            <a:ext cx="8707438" cy="1135063"/>
          </a:xfrm>
        </p:spPr>
        <p:txBody>
          <a:bodyPr/>
          <a:lstStyle/>
          <a:p>
            <a:r>
              <a:rPr lang="en-US"/>
              <a:t>Today’s Uses</a:t>
            </a:r>
            <a:br>
              <a:rPr lang="en-US"/>
            </a:br>
            <a:r>
              <a:rPr lang="en-US" sz="2800">
                <a:solidFill>
                  <a:schemeClr val="accent1"/>
                </a:solidFill>
              </a:rPr>
              <a:t>Virtualization addresses today’s IT concerns</a:t>
            </a:r>
          </a:p>
        </p:txBody>
      </p:sp>
      <p:sp>
        <p:nvSpPr>
          <p:cNvPr id="326659" name="Text Box 3"/>
          <p:cNvSpPr txBox="1">
            <a:spLocks noChangeArrowheads="1"/>
          </p:cNvSpPr>
          <p:nvPr/>
        </p:nvSpPr>
        <p:spPr bwMode="auto">
          <a:xfrm>
            <a:off x="758825" y="5041900"/>
            <a:ext cx="2811463" cy="457200"/>
          </a:xfrm>
          <a:prstGeom prst="rect">
            <a:avLst/>
          </a:prstGeom>
          <a:noFill/>
          <a:ln w="50800" algn="ctr">
            <a:noFill/>
            <a:miter lim="800000"/>
            <a:headEnd/>
            <a:tailEnd/>
          </a:ln>
          <a:effectLst/>
        </p:spPr>
        <p:txBody>
          <a:bodyPr wrap="none">
            <a:spAutoFit/>
          </a:bodyPr>
          <a:lstStyle/>
          <a:p>
            <a:pPr eaLnBrk="0" hangingPunct="0"/>
            <a:r>
              <a:rPr lang="en-US" sz="2400" b="0">
                <a:effectLst>
                  <a:outerShdw blurRad="38100" dist="38100" dir="2700000" algn="tl">
                    <a:srgbClr val="000000"/>
                  </a:outerShdw>
                </a:effectLst>
              </a:rPr>
              <a:t>10:1 in many cases</a:t>
            </a:r>
          </a:p>
        </p:txBody>
      </p:sp>
      <p:sp>
        <p:nvSpPr>
          <p:cNvPr id="326660" name="Text Box 4"/>
          <p:cNvSpPr txBox="1">
            <a:spLocks noChangeArrowheads="1"/>
          </p:cNvSpPr>
          <p:nvPr/>
        </p:nvSpPr>
        <p:spPr bwMode="auto">
          <a:xfrm>
            <a:off x="4894263" y="5049838"/>
            <a:ext cx="3713162" cy="457200"/>
          </a:xfrm>
          <a:prstGeom prst="rect">
            <a:avLst/>
          </a:prstGeom>
          <a:noFill/>
          <a:ln w="50800" algn="ctr">
            <a:noFill/>
            <a:miter lim="800000"/>
            <a:headEnd/>
            <a:tailEnd/>
          </a:ln>
          <a:effectLst/>
        </p:spPr>
        <p:txBody>
          <a:bodyPr wrap="none">
            <a:spAutoFit/>
          </a:bodyPr>
          <a:lstStyle/>
          <a:p>
            <a:pPr eaLnBrk="0" hangingPunct="0"/>
            <a:r>
              <a:rPr lang="en-US" sz="2400" b="0">
                <a:effectLst>
                  <a:outerShdw blurRad="38100" dist="38100" dir="2700000" algn="tl">
                    <a:srgbClr val="000000"/>
                  </a:outerShdw>
                </a:effectLst>
              </a:rPr>
              <a:t>Enables rapid deployment</a:t>
            </a:r>
          </a:p>
        </p:txBody>
      </p:sp>
      <p:sp>
        <p:nvSpPr>
          <p:cNvPr id="326661" name="Text Box 5"/>
          <p:cNvSpPr txBox="1">
            <a:spLocks noChangeArrowheads="1"/>
          </p:cNvSpPr>
          <p:nvPr/>
        </p:nvSpPr>
        <p:spPr bwMode="auto">
          <a:xfrm>
            <a:off x="128588" y="1847850"/>
            <a:ext cx="4414837" cy="457200"/>
          </a:xfrm>
          <a:prstGeom prst="rect">
            <a:avLst/>
          </a:prstGeom>
          <a:noFill/>
          <a:ln w="28575">
            <a:noFill/>
            <a:miter lim="800000"/>
            <a:headEnd/>
            <a:tailEnd/>
          </a:ln>
          <a:effectLst/>
        </p:spPr>
        <p:txBody>
          <a:bodyPr>
            <a:spAutoFit/>
          </a:bodyPr>
          <a:lstStyle/>
          <a:p>
            <a:pPr eaLnBrk="0" hangingPunct="0">
              <a:spcBef>
                <a:spcPct val="50000"/>
              </a:spcBef>
            </a:pPr>
            <a:r>
              <a:rPr lang="en-US" altLang="ja-JP" sz="2400" b="0">
                <a:effectLst>
                  <a:outerShdw blurRad="38100" dist="38100" dir="2700000" algn="tl">
                    <a:srgbClr val="000000"/>
                  </a:outerShdw>
                </a:effectLst>
                <a:ea typeface="MS PGothic" pitchFamily="34" charset="-128"/>
                <a:cs typeface="Arial" charset="0"/>
              </a:rPr>
              <a:t>Server Consolidation</a:t>
            </a:r>
          </a:p>
        </p:txBody>
      </p:sp>
      <p:sp>
        <p:nvSpPr>
          <p:cNvPr id="326662" name="Rectangle 6"/>
          <p:cNvSpPr>
            <a:spLocks noChangeArrowheads="1"/>
          </p:cNvSpPr>
          <p:nvPr/>
        </p:nvSpPr>
        <p:spPr bwMode="auto">
          <a:xfrm>
            <a:off x="85725" y="1855788"/>
            <a:ext cx="4484688" cy="3052762"/>
          </a:xfrm>
          <a:prstGeom prst="rect">
            <a:avLst/>
          </a:prstGeom>
          <a:noFill/>
          <a:ln w="50800" algn="ctr">
            <a:solidFill>
              <a:schemeClr val="tx1"/>
            </a:solidFill>
            <a:miter lim="800000"/>
            <a:headEnd/>
            <a:tailEnd/>
          </a:ln>
          <a:effectLst/>
        </p:spPr>
        <p:txBody>
          <a:bodyPr wrap="none" anchor="ctr"/>
          <a:lstStyle/>
          <a:p>
            <a:endParaRPr lang="en-US"/>
          </a:p>
        </p:txBody>
      </p:sp>
      <p:grpSp>
        <p:nvGrpSpPr>
          <p:cNvPr id="326663" name="Group 7"/>
          <p:cNvGrpSpPr>
            <a:grpSpLocks/>
          </p:cNvGrpSpPr>
          <p:nvPr/>
        </p:nvGrpSpPr>
        <p:grpSpPr bwMode="auto">
          <a:xfrm>
            <a:off x="158750" y="2268538"/>
            <a:ext cx="2122488" cy="2016125"/>
            <a:chOff x="100" y="1429"/>
            <a:chExt cx="1337" cy="1270"/>
          </a:xfrm>
        </p:grpSpPr>
        <p:sp>
          <p:nvSpPr>
            <p:cNvPr id="326664" name="Rectangle 8"/>
            <p:cNvSpPr>
              <a:spLocks noChangeArrowheads="1"/>
            </p:cNvSpPr>
            <p:nvPr/>
          </p:nvSpPr>
          <p:spPr bwMode="auto">
            <a:xfrm>
              <a:off x="876" y="2545"/>
              <a:ext cx="393" cy="140"/>
            </a:xfrm>
            <a:prstGeom prst="rect">
              <a:avLst/>
            </a:prstGeom>
            <a:solidFill>
              <a:srgbClr val="808080"/>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HWn</a:t>
              </a:r>
            </a:p>
          </p:txBody>
        </p:sp>
        <p:sp>
          <p:nvSpPr>
            <p:cNvPr id="326665" name="Text Box 9"/>
            <p:cNvSpPr txBox="1">
              <a:spLocks noChangeArrowheads="1"/>
            </p:cNvSpPr>
            <p:nvPr/>
          </p:nvSpPr>
          <p:spPr bwMode="auto">
            <a:xfrm>
              <a:off x="600" y="1880"/>
              <a:ext cx="308" cy="288"/>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2400">
                  <a:solidFill>
                    <a:schemeClr val="bg2"/>
                  </a:solidFill>
                  <a:effectLst/>
                  <a:ea typeface="PMingLiU" pitchFamily="18" charset="-120"/>
                </a:rPr>
                <a:t>…</a:t>
              </a:r>
            </a:p>
          </p:txBody>
        </p:sp>
        <p:sp>
          <p:nvSpPr>
            <p:cNvPr id="326666" name="Rectangle 10"/>
            <p:cNvSpPr>
              <a:spLocks noChangeArrowheads="1"/>
            </p:cNvSpPr>
            <p:nvPr/>
          </p:nvSpPr>
          <p:spPr bwMode="auto">
            <a:xfrm>
              <a:off x="100" y="2559"/>
              <a:ext cx="393" cy="140"/>
            </a:xfrm>
            <a:prstGeom prst="rect">
              <a:avLst/>
            </a:prstGeom>
            <a:solidFill>
              <a:srgbClr val="808080"/>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HW0</a:t>
              </a:r>
            </a:p>
          </p:txBody>
        </p:sp>
        <p:sp>
          <p:nvSpPr>
            <p:cNvPr id="326667" name="Text Box 11"/>
            <p:cNvSpPr txBox="1">
              <a:spLocks noChangeArrowheads="1"/>
            </p:cNvSpPr>
            <p:nvPr/>
          </p:nvSpPr>
          <p:spPr bwMode="auto">
            <a:xfrm>
              <a:off x="263" y="1429"/>
              <a:ext cx="346" cy="192"/>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ea typeface="PMingLiU" pitchFamily="18" charset="-120"/>
                </a:rPr>
                <a:t>VM1</a:t>
              </a:r>
            </a:p>
          </p:txBody>
        </p:sp>
        <p:sp>
          <p:nvSpPr>
            <p:cNvPr id="326668" name="Text Box 12"/>
            <p:cNvSpPr txBox="1">
              <a:spLocks noChangeArrowheads="1"/>
            </p:cNvSpPr>
            <p:nvPr/>
          </p:nvSpPr>
          <p:spPr bwMode="auto">
            <a:xfrm>
              <a:off x="1031" y="1436"/>
              <a:ext cx="352" cy="192"/>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ea typeface="PMingLiU" pitchFamily="18" charset="-120"/>
                </a:rPr>
                <a:t>VMn</a:t>
              </a:r>
            </a:p>
          </p:txBody>
        </p:sp>
        <p:grpSp>
          <p:nvGrpSpPr>
            <p:cNvPr id="326669" name="Group 13"/>
            <p:cNvGrpSpPr>
              <a:grpSpLocks/>
            </p:cNvGrpSpPr>
            <p:nvPr/>
          </p:nvGrpSpPr>
          <p:grpSpPr bwMode="auto">
            <a:xfrm>
              <a:off x="108" y="1602"/>
              <a:ext cx="549" cy="896"/>
              <a:chOff x="2048" y="1877"/>
              <a:chExt cx="549" cy="896"/>
            </a:xfrm>
          </p:grpSpPr>
          <p:grpSp>
            <p:nvGrpSpPr>
              <p:cNvPr id="326670" name="Group 14"/>
              <p:cNvGrpSpPr>
                <a:grpSpLocks/>
              </p:cNvGrpSpPr>
              <p:nvPr/>
            </p:nvGrpSpPr>
            <p:grpSpPr bwMode="auto">
              <a:xfrm>
                <a:off x="2093" y="1970"/>
                <a:ext cx="482" cy="737"/>
                <a:chOff x="551" y="2499"/>
                <a:chExt cx="482" cy="737"/>
              </a:xfrm>
            </p:grpSpPr>
            <p:sp>
              <p:nvSpPr>
                <p:cNvPr id="326671" name="AutoShape 15"/>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6672" name="AutoShape 16"/>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673" name="AutoShape 17"/>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674" name="AutoShape 18"/>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6675" name="AutoShape 19"/>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grpSp>
          <p:nvGrpSpPr>
            <p:cNvPr id="326676" name="Group 20"/>
            <p:cNvGrpSpPr>
              <a:grpSpLocks/>
            </p:cNvGrpSpPr>
            <p:nvPr/>
          </p:nvGrpSpPr>
          <p:grpSpPr bwMode="auto">
            <a:xfrm>
              <a:off x="888" y="1602"/>
              <a:ext cx="549" cy="896"/>
              <a:chOff x="2048" y="1877"/>
              <a:chExt cx="549" cy="896"/>
            </a:xfrm>
          </p:grpSpPr>
          <p:grpSp>
            <p:nvGrpSpPr>
              <p:cNvPr id="326677" name="Group 21"/>
              <p:cNvGrpSpPr>
                <a:grpSpLocks/>
              </p:cNvGrpSpPr>
              <p:nvPr/>
            </p:nvGrpSpPr>
            <p:grpSpPr bwMode="auto">
              <a:xfrm>
                <a:off x="2093" y="1970"/>
                <a:ext cx="482" cy="737"/>
                <a:chOff x="551" y="2499"/>
                <a:chExt cx="482" cy="737"/>
              </a:xfrm>
            </p:grpSpPr>
            <p:sp>
              <p:nvSpPr>
                <p:cNvPr id="326678" name="AutoShape 22"/>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6679" name="AutoShape 23"/>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680" name="AutoShape 24"/>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681" name="AutoShape 25"/>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6682" name="AutoShape 26"/>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grpSp>
      <p:grpSp>
        <p:nvGrpSpPr>
          <p:cNvPr id="326683" name="Group 27"/>
          <p:cNvGrpSpPr>
            <a:grpSpLocks/>
          </p:cNvGrpSpPr>
          <p:nvPr/>
        </p:nvGrpSpPr>
        <p:grpSpPr bwMode="auto">
          <a:xfrm>
            <a:off x="2363788" y="2263775"/>
            <a:ext cx="2122487" cy="2301875"/>
            <a:chOff x="1489" y="1426"/>
            <a:chExt cx="1337" cy="1450"/>
          </a:xfrm>
        </p:grpSpPr>
        <p:sp>
          <p:nvSpPr>
            <p:cNvPr id="326684" name="Text Box 28"/>
            <p:cNvSpPr txBox="1">
              <a:spLocks noChangeArrowheads="1"/>
            </p:cNvSpPr>
            <p:nvPr/>
          </p:nvSpPr>
          <p:spPr bwMode="auto">
            <a:xfrm>
              <a:off x="1989" y="1877"/>
              <a:ext cx="308" cy="288"/>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2400">
                  <a:solidFill>
                    <a:schemeClr val="bg2"/>
                  </a:solidFill>
                  <a:effectLst/>
                  <a:ea typeface="PMingLiU" pitchFamily="18" charset="-120"/>
                </a:rPr>
                <a:t>…</a:t>
              </a:r>
            </a:p>
          </p:txBody>
        </p:sp>
        <p:sp>
          <p:nvSpPr>
            <p:cNvPr id="326685" name="Rectangle 29"/>
            <p:cNvSpPr>
              <a:spLocks noChangeArrowheads="1"/>
            </p:cNvSpPr>
            <p:nvPr/>
          </p:nvSpPr>
          <p:spPr bwMode="auto">
            <a:xfrm>
              <a:off x="1489" y="2716"/>
              <a:ext cx="1151" cy="160"/>
            </a:xfrm>
            <a:prstGeom prst="rect">
              <a:avLst/>
            </a:prstGeom>
            <a:solidFill>
              <a:srgbClr val="808080"/>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HW</a:t>
              </a:r>
            </a:p>
          </p:txBody>
        </p:sp>
        <p:sp>
          <p:nvSpPr>
            <p:cNvPr id="326686" name="Text Box 30"/>
            <p:cNvSpPr txBox="1">
              <a:spLocks noChangeArrowheads="1"/>
            </p:cNvSpPr>
            <p:nvPr/>
          </p:nvSpPr>
          <p:spPr bwMode="auto">
            <a:xfrm>
              <a:off x="1652" y="1426"/>
              <a:ext cx="346" cy="192"/>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ea typeface="PMingLiU" pitchFamily="18" charset="-120"/>
                </a:rPr>
                <a:t>VM1</a:t>
              </a:r>
            </a:p>
          </p:txBody>
        </p:sp>
        <p:sp>
          <p:nvSpPr>
            <p:cNvPr id="326687" name="Text Box 31"/>
            <p:cNvSpPr txBox="1">
              <a:spLocks noChangeArrowheads="1"/>
            </p:cNvSpPr>
            <p:nvPr/>
          </p:nvSpPr>
          <p:spPr bwMode="auto">
            <a:xfrm>
              <a:off x="2420" y="1433"/>
              <a:ext cx="352" cy="192"/>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ea typeface="PMingLiU" pitchFamily="18" charset="-120"/>
                </a:rPr>
                <a:t>VMn</a:t>
              </a:r>
            </a:p>
          </p:txBody>
        </p:sp>
        <p:sp>
          <p:nvSpPr>
            <p:cNvPr id="326688" name="Rectangle 32"/>
            <p:cNvSpPr>
              <a:spLocks noChangeArrowheads="1"/>
            </p:cNvSpPr>
            <p:nvPr/>
          </p:nvSpPr>
          <p:spPr bwMode="auto">
            <a:xfrm>
              <a:off x="1489" y="2528"/>
              <a:ext cx="1151" cy="160"/>
            </a:xfrm>
            <a:prstGeom prst="rect">
              <a:avLst/>
            </a:prstGeom>
            <a:solidFill>
              <a:schemeClr val="accent2"/>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chemeClr val="accent2"/>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VMM</a:t>
              </a:r>
            </a:p>
          </p:txBody>
        </p:sp>
        <p:grpSp>
          <p:nvGrpSpPr>
            <p:cNvPr id="326689" name="Group 33"/>
            <p:cNvGrpSpPr>
              <a:grpSpLocks/>
            </p:cNvGrpSpPr>
            <p:nvPr/>
          </p:nvGrpSpPr>
          <p:grpSpPr bwMode="auto">
            <a:xfrm>
              <a:off x="1497" y="1599"/>
              <a:ext cx="549" cy="896"/>
              <a:chOff x="2048" y="1877"/>
              <a:chExt cx="549" cy="896"/>
            </a:xfrm>
          </p:grpSpPr>
          <p:grpSp>
            <p:nvGrpSpPr>
              <p:cNvPr id="326690" name="Group 34"/>
              <p:cNvGrpSpPr>
                <a:grpSpLocks/>
              </p:cNvGrpSpPr>
              <p:nvPr/>
            </p:nvGrpSpPr>
            <p:grpSpPr bwMode="auto">
              <a:xfrm>
                <a:off x="2093" y="1970"/>
                <a:ext cx="482" cy="737"/>
                <a:chOff x="551" y="2499"/>
                <a:chExt cx="482" cy="737"/>
              </a:xfrm>
            </p:grpSpPr>
            <p:sp>
              <p:nvSpPr>
                <p:cNvPr id="326691" name="AutoShape 35"/>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6692" name="AutoShape 36"/>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693" name="AutoShape 37"/>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694" name="AutoShape 38"/>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6695" name="AutoShape 39"/>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grpSp>
          <p:nvGrpSpPr>
            <p:cNvPr id="326696" name="Group 40"/>
            <p:cNvGrpSpPr>
              <a:grpSpLocks/>
            </p:cNvGrpSpPr>
            <p:nvPr/>
          </p:nvGrpSpPr>
          <p:grpSpPr bwMode="auto">
            <a:xfrm>
              <a:off x="2277" y="1599"/>
              <a:ext cx="549" cy="896"/>
              <a:chOff x="2048" y="1877"/>
              <a:chExt cx="549" cy="896"/>
            </a:xfrm>
          </p:grpSpPr>
          <p:grpSp>
            <p:nvGrpSpPr>
              <p:cNvPr id="326697" name="Group 41"/>
              <p:cNvGrpSpPr>
                <a:grpSpLocks/>
              </p:cNvGrpSpPr>
              <p:nvPr/>
            </p:nvGrpSpPr>
            <p:grpSpPr bwMode="auto">
              <a:xfrm>
                <a:off x="2093" y="1970"/>
                <a:ext cx="482" cy="737"/>
                <a:chOff x="551" y="2499"/>
                <a:chExt cx="482" cy="737"/>
              </a:xfrm>
            </p:grpSpPr>
            <p:sp>
              <p:nvSpPr>
                <p:cNvPr id="326698" name="AutoShape 42"/>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6699" name="AutoShape 43"/>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700" name="AutoShape 44"/>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701" name="AutoShape 45"/>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6702" name="AutoShape 46"/>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grpSp>
      <p:sp>
        <p:nvSpPr>
          <p:cNvPr id="326703" name="AutoShape 47"/>
          <p:cNvSpPr>
            <a:spLocks noChangeArrowheads="1"/>
          </p:cNvSpPr>
          <p:nvPr/>
        </p:nvSpPr>
        <p:spPr bwMode="auto">
          <a:xfrm>
            <a:off x="1606550" y="2765425"/>
            <a:ext cx="1135063" cy="1274763"/>
          </a:xfrm>
          <a:prstGeom prst="rightArrow">
            <a:avLst>
              <a:gd name="adj1" fmla="val 50000"/>
              <a:gd name="adj2" fmla="val 25000"/>
            </a:avLst>
          </a:prstGeom>
          <a:gradFill rotWithShape="1">
            <a:gsLst>
              <a:gs pos="0">
                <a:srgbClr val="FFFF99">
                  <a:alpha val="0"/>
                </a:srgbClr>
              </a:gs>
              <a:gs pos="100000">
                <a:srgbClr val="FFFF99">
                  <a:gamma/>
                  <a:shade val="86275"/>
                  <a:invGamma/>
                </a:srgbClr>
              </a:gs>
            </a:gsLst>
            <a:lin ang="0" scaled="1"/>
          </a:gradFill>
          <a:ln w="28575">
            <a:noFill/>
            <a:miter lim="800000"/>
            <a:headEnd/>
            <a:tailEnd/>
          </a:ln>
          <a:effectLst/>
        </p:spPr>
        <p:txBody>
          <a:bodyPr wrap="none" anchor="ctr"/>
          <a:lstStyle/>
          <a:p>
            <a:endParaRPr lang="en-US">
              <a:solidFill>
                <a:schemeClr val="bg2"/>
              </a:solidFill>
              <a:effectLst/>
            </a:endParaRPr>
          </a:p>
        </p:txBody>
      </p:sp>
      <p:sp>
        <p:nvSpPr>
          <p:cNvPr id="326704" name="Text Box 48"/>
          <p:cNvSpPr txBox="1">
            <a:spLocks noChangeArrowheads="1"/>
          </p:cNvSpPr>
          <p:nvPr/>
        </p:nvSpPr>
        <p:spPr bwMode="auto">
          <a:xfrm>
            <a:off x="4687888" y="1851025"/>
            <a:ext cx="4414837" cy="457200"/>
          </a:xfrm>
          <a:prstGeom prst="rect">
            <a:avLst/>
          </a:prstGeom>
          <a:noFill/>
          <a:ln w="28575">
            <a:noFill/>
            <a:miter lim="800000"/>
            <a:headEnd/>
            <a:tailEnd/>
          </a:ln>
          <a:effectLst/>
        </p:spPr>
        <p:txBody>
          <a:bodyPr>
            <a:spAutoFit/>
          </a:bodyPr>
          <a:lstStyle/>
          <a:p>
            <a:pPr eaLnBrk="0" hangingPunct="0">
              <a:spcBef>
                <a:spcPct val="50000"/>
              </a:spcBef>
            </a:pPr>
            <a:r>
              <a:rPr lang="en-US" altLang="ja-JP" sz="2400" b="0">
                <a:effectLst>
                  <a:outerShdw blurRad="38100" dist="38100" dir="2700000" algn="tl">
                    <a:srgbClr val="000000"/>
                  </a:outerShdw>
                </a:effectLst>
                <a:ea typeface="MS PGothic" pitchFamily="34" charset="-128"/>
                <a:cs typeface="Arial" charset="0"/>
              </a:rPr>
              <a:t>Test and Development</a:t>
            </a:r>
          </a:p>
        </p:txBody>
      </p:sp>
      <p:sp>
        <p:nvSpPr>
          <p:cNvPr id="326705" name="Rectangle 49"/>
          <p:cNvSpPr>
            <a:spLocks noChangeArrowheads="1"/>
          </p:cNvSpPr>
          <p:nvPr/>
        </p:nvSpPr>
        <p:spPr bwMode="auto">
          <a:xfrm>
            <a:off x="4645025" y="1858963"/>
            <a:ext cx="4484688" cy="3052762"/>
          </a:xfrm>
          <a:prstGeom prst="rect">
            <a:avLst/>
          </a:prstGeom>
          <a:noFill/>
          <a:ln w="50800" algn="ctr">
            <a:solidFill>
              <a:schemeClr val="tx1"/>
            </a:solidFill>
            <a:miter lim="800000"/>
            <a:headEnd/>
            <a:tailEnd/>
          </a:ln>
          <a:effectLst/>
        </p:spPr>
        <p:txBody>
          <a:bodyPr wrap="none" anchor="ctr"/>
          <a:lstStyle/>
          <a:p>
            <a:endParaRPr lang="en-US"/>
          </a:p>
        </p:txBody>
      </p:sp>
      <p:sp>
        <p:nvSpPr>
          <p:cNvPr id="326706" name="Text Box 50"/>
          <p:cNvSpPr txBox="1">
            <a:spLocks noChangeArrowheads="1"/>
          </p:cNvSpPr>
          <p:nvPr/>
        </p:nvSpPr>
        <p:spPr bwMode="auto">
          <a:xfrm>
            <a:off x="5619750" y="2271713"/>
            <a:ext cx="549275" cy="304800"/>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outerShdw blurRad="38100" dist="38100" dir="2700000" algn="tl">
                    <a:srgbClr val="000000"/>
                  </a:outerShdw>
                </a:effectLst>
                <a:ea typeface="PMingLiU" pitchFamily="18" charset="-120"/>
              </a:rPr>
              <a:t>VM1</a:t>
            </a:r>
          </a:p>
        </p:txBody>
      </p:sp>
      <p:sp>
        <p:nvSpPr>
          <p:cNvPr id="326707" name="Rectangle 51"/>
          <p:cNvSpPr>
            <a:spLocks noChangeArrowheads="1"/>
          </p:cNvSpPr>
          <p:nvPr/>
        </p:nvSpPr>
        <p:spPr bwMode="auto">
          <a:xfrm>
            <a:off x="4710113" y="4314825"/>
            <a:ext cx="4040187" cy="209550"/>
          </a:xfrm>
          <a:prstGeom prst="rect">
            <a:avLst/>
          </a:prstGeom>
          <a:solidFill>
            <a:srgbClr val="808080"/>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HW</a:t>
            </a:r>
          </a:p>
        </p:txBody>
      </p:sp>
      <p:sp>
        <p:nvSpPr>
          <p:cNvPr id="326708" name="Rectangle 52"/>
          <p:cNvSpPr>
            <a:spLocks noChangeArrowheads="1"/>
          </p:cNvSpPr>
          <p:nvPr/>
        </p:nvSpPr>
        <p:spPr bwMode="auto">
          <a:xfrm>
            <a:off x="4710113" y="4016375"/>
            <a:ext cx="4040187" cy="209550"/>
          </a:xfrm>
          <a:prstGeom prst="rect">
            <a:avLst/>
          </a:prstGeom>
          <a:solidFill>
            <a:schemeClr val="accent2"/>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chemeClr val="accent2"/>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VMM</a:t>
            </a:r>
          </a:p>
        </p:txBody>
      </p:sp>
      <p:grpSp>
        <p:nvGrpSpPr>
          <p:cNvPr id="326709" name="Group 53"/>
          <p:cNvGrpSpPr>
            <a:grpSpLocks/>
          </p:cNvGrpSpPr>
          <p:nvPr/>
        </p:nvGrpSpPr>
        <p:grpSpPr bwMode="auto">
          <a:xfrm>
            <a:off x="7007225" y="2689225"/>
            <a:ext cx="765175" cy="1169988"/>
            <a:chOff x="551" y="2499"/>
            <a:chExt cx="482" cy="737"/>
          </a:xfrm>
        </p:grpSpPr>
        <p:sp>
          <p:nvSpPr>
            <p:cNvPr id="326710" name="AutoShape 54"/>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6711" name="AutoShape 55"/>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712" name="AutoShape 56"/>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713" name="AutoShape 57"/>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6714" name="AutoShape 58"/>
          <p:cNvSpPr>
            <a:spLocks noChangeArrowheads="1"/>
          </p:cNvSpPr>
          <p:nvPr/>
        </p:nvSpPr>
        <p:spPr bwMode="ltGray">
          <a:xfrm>
            <a:off x="6935788" y="2541588"/>
            <a:ext cx="871537" cy="1422400"/>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nvGrpSpPr>
          <p:cNvPr id="326715" name="Group 59"/>
          <p:cNvGrpSpPr>
            <a:grpSpLocks/>
          </p:cNvGrpSpPr>
          <p:nvPr/>
        </p:nvGrpSpPr>
        <p:grpSpPr bwMode="auto">
          <a:xfrm>
            <a:off x="5373688" y="2546350"/>
            <a:ext cx="871537" cy="1422400"/>
            <a:chOff x="2048" y="1877"/>
            <a:chExt cx="549" cy="896"/>
          </a:xfrm>
        </p:grpSpPr>
        <p:grpSp>
          <p:nvGrpSpPr>
            <p:cNvPr id="326716" name="Group 60"/>
            <p:cNvGrpSpPr>
              <a:grpSpLocks/>
            </p:cNvGrpSpPr>
            <p:nvPr/>
          </p:nvGrpSpPr>
          <p:grpSpPr bwMode="auto">
            <a:xfrm>
              <a:off x="2093" y="1970"/>
              <a:ext cx="482" cy="737"/>
              <a:chOff x="551" y="2499"/>
              <a:chExt cx="482" cy="737"/>
            </a:xfrm>
          </p:grpSpPr>
          <p:sp>
            <p:nvSpPr>
              <p:cNvPr id="326717" name="AutoShape 61"/>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6718" name="AutoShape 62"/>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719" name="AutoShape 63"/>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6720" name="AutoShape 64"/>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6721" name="AutoShape 65"/>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sp>
        <p:nvSpPr>
          <p:cNvPr id="326722" name="AutoShape 66"/>
          <p:cNvSpPr>
            <a:spLocks noChangeArrowheads="1"/>
          </p:cNvSpPr>
          <p:nvPr/>
        </p:nvSpPr>
        <p:spPr bwMode="ltGray">
          <a:xfrm>
            <a:off x="6618288" y="2398713"/>
            <a:ext cx="1593850" cy="1600200"/>
          </a:xfrm>
          <a:prstGeom prst="cube">
            <a:avLst>
              <a:gd name="adj" fmla="val 20519"/>
            </a:avLst>
          </a:prstGeom>
          <a:solidFill>
            <a:srgbClr val="FF0000">
              <a:alpha val="20000"/>
            </a:srgbClr>
          </a:solidFill>
          <a:ln w="25400">
            <a:solidFill>
              <a:srgbClr val="FF9966"/>
            </a:solidFill>
            <a:prstDash val="dash"/>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6683"/>
                                        </p:tgtEl>
                                        <p:attrNameLst>
                                          <p:attrName>style.visibility</p:attrName>
                                        </p:attrNameLst>
                                      </p:cBhvr>
                                      <p:to>
                                        <p:strVal val="visible"/>
                                      </p:to>
                                    </p:set>
                                    <p:animEffect transition="in" filter="fade">
                                      <p:cBhvr>
                                        <p:cTn id="7" dur="1000"/>
                                        <p:tgtEl>
                                          <p:spTgt spid="32668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6703"/>
                                        </p:tgtEl>
                                        <p:attrNameLst>
                                          <p:attrName>style.visibility</p:attrName>
                                        </p:attrNameLst>
                                      </p:cBhvr>
                                      <p:to>
                                        <p:strVal val="visible"/>
                                      </p:to>
                                    </p:set>
                                    <p:animEffect transition="in" filter="fade">
                                      <p:cBhvr>
                                        <p:cTn id="10" dur="1000"/>
                                        <p:tgtEl>
                                          <p:spTgt spid="326703"/>
                                        </p:tgtEl>
                                      </p:cBhvr>
                                    </p:animEffect>
                                  </p:childTnLst>
                                </p:cTn>
                              </p:par>
                              <p:par>
                                <p:cTn id="11" presetID="10" presetClass="exit" presetSubtype="0" fill="hold" nodeType="withEffect">
                                  <p:stCondLst>
                                    <p:cond delay="0"/>
                                  </p:stCondLst>
                                  <p:childTnLst>
                                    <p:animEffect transition="out" filter="fade">
                                      <p:cBhvr>
                                        <p:cTn id="12" dur="1000"/>
                                        <p:tgtEl>
                                          <p:spTgt spid="326663"/>
                                        </p:tgtEl>
                                      </p:cBhvr>
                                    </p:animEffect>
                                    <p:set>
                                      <p:cBhvr>
                                        <p:cTn id="13" dur="1" fill="hold">
                                          <p:stCondLst>
                                            <p:cond delay="999"/>
                                          </p:stCondLst>
                                        </p:cTn>
                                        <p:tgtEl>
                                          <p:spTgt spid="326663"/>
                                        </p:tgtEl>
                                        <p:attrNameLst>
                                          <p:attrName>style.visibility</p:attrName>
                                        </p:attrNameLst>
                                      </p:cBhvr>
                                      <p:to>
                                        <p:strVal val="hidden"/>
                                      </p:to>
                                    </p:set>
                                  </p:childTnLst>
                                </p:cTn>
                              </p:par>
                            </p:childTnLst>
                          </p:cTn>
                        </p:par>
                        <p:par>
                          <p:cTn id="14" fill="hold">
                            <p:stCondLst>
                              <p:cond delay="1000"/>
                            </p:stCondLst>
                            <p:childTnLst>
                              <p:par>
                                <p:cTn id="15" presetID="10" presetClass="exit" presetSubtype="0" fill="hold" grpId="1" nodeType="afterEffect">
                                  <p:stCondLst>
                                    <p:cond delay="0"/>
                                  </p:stCondLst>
                                  <p:childTnLst>
                                    <p:animEffect transition="out" filter="fade">
                                      <p:cBhvr>
                                        <p:cTn id="16" dur="1000"/>
                                        <p:tgtEl>
                                          <p:spTgt spid="326703"/>
                                        </p:tgtEl>
                                      </p:cBhvr>
                                    </p:animEffect>
                                    <p:set>
                                      <p:cBhvr>
                                        <p:cTn id="17" dur="1" fill="hold">
                                          <p:stCondLst>
                                            <p:cond delay="999"/>
                                          </p:stCondLst>
                                        </p:cTn>
                                        <p:tgtEl>
                                          <p:spTgt spid="326703"/>
                                        </p:tgtEl>
                                        <p:attrNameLst>
                                          <p:attrName>style.visibility</p:attrName>
                                        </p:attrNameLst>
                                      </p:cBhvr>
                                      <p:to>
                                        <p:strVal val="hidden"/>
                                      </p:to>
                                    </p:set>
                                  </p:childTnLst>
                                </p:cTn>
                              </p:par>
                            </p:childTnLst>
                          </p:cTn>
                        </p:par>
                        <p:par>
                          <p:cTn id="18" fill="hold">
                            <p:stCondLst>
                              <p:cond delay="2000"/>
                            </p:stCondLst>
                            <p:childTnLst>
                              <p:par>
                                <p:cTn id="19" presetID="10" presetClass="entr" presetSubtype="0" fill="hold" grpId="0" nodeType="afterEffect">
                                  <p:stCondLst>
                                    <p:cond delay="0"/>
                                  </p:stCondLst>
                                  <p:childTnLst>
                                    <p:set>
                                      <p:cBhvr>
                                        <p:cTn id="20" dur="1" fill="hold">
                                          <p:stCondLst>
                                            <p:cond delay="0"/>
                                          </p:stCondLst>
                                        </p:cTn>
                                        <p:tgtEl>
                                          <p:spTgt spid="326659"/>
                                        </p:tgtEl>
                                        <p:attrNameLst>
                                          <p:attrName>style.visibility</p:attrName>
                                        </p:attrNameLst>
                                      </p:cBhvr>
                                      <p:to>
                                        <p:strVal val="visible"/>
                                      </p:to>
                                    </p:set>
                                    <p:animEffect transition="in" filter="fade">
                                      <p:cBhvr>
                                        <p:cTn id="21" dur="1000"/>
                                        <p:tgtEl>
                                          <p:spTgt spid="326659"/>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26722"/>
                                        </p:tgtEl>
                                        <p:attrNameLst>
                                          <p:attrName>style.visibility</p:attrName>
                                        </p:attrNameLst>
                                      </p:cBhvr>
                                      <p:to>
                                        <p:strVal val="visible"/>
                                      </p:to>
                                    </p:set>
                                    <p:animEffect transition="in" filter="fade">
                                      <p:cBhvr>
                                        <p:cTn id="26" dur="1000"/>
                                        <p:tgtEl>
                                          <p:spTgt spid="326722"/>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326660"/>
                                        </p:tgtEl>
                                        <p:attrNameLst>
                                          <p:attrName>style.visibility</p:attrName>
                                        </p:attrNameLst>
                                      </p:cBhvr>
                                      <p:to>
                                        <p:strVal val="visible"/>
                                      </p:to>
                                    </p:set>
                                    <p:animEffect transition="in" filter="fade">
                                      <p:cBhvr>
                                        <p:cTn id="30" dur="1000"/>
                                        <p:tgtEl>
                                          <p:spTgt spid="3266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59" grpId="0"/>
      <p:bldP spid="326660" grpId="0"/>
      <p:bldP spid="326703" grpId="0" animBg="1"/>
      <p:bldP spid="326703" grpId="1" animBg="1"/>
      <p:bldP spid="32672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7" name="Rectangle 3"/>
          <p:cNvSpPr>
            <a:spLocks noGrp="1" noChangeArrowheads="1"/>
          </p:cNvSpPr>
          <p:nvPr>
            <p:ph type="title"/>
          </p:nvPr>
        </p:nvSpPr>
        <p:spPr/>
        <p:txBody>
          <a:bodyPr/>
          <a:lstStyle/>
          <a:p>
            <a:r>
              <a:rPr lang="en-US" altLang="ja-JP">
                <a:ea typeface="MS PGothic" pitchFamily="34" charset="-128"/>
              </a:rPr>
              <a:t>Emerging Usage Models</a:t>
            </a:r>
            <a:endParaRPr lang="en-US"/>
          </a:p>
        </p:txBody>
      </p:sp>
      <p:sp>
        <p:nvSpPr>
          <p:cNvPr id="328708" name="Rectangle 4"/>
          <p:cNvSpPr>
            <a:spLocks noGrp="1" noChangeArrowheads="1"/>
          </p:cNvSpPr>
          <p:nvPr>
            <p:ph type="body" idx="4294967295"/>
          </p:nvPr>
        </p:nvSpPr>
        <p:spPr>
          <a:xfrm>
            <a:off x="457200" y="4745038"/>
            <a:ext cx="8237538" cy="1893887"/>
          </a:xfrm>
        </p:spPr>
        <p:txBody>
          <a:bodyPr/>
          <a:lstStyle/>
          <a:p>
            <a:pPr marL="173038" indent="-173038" algn="ctr">
              <a:lnSpc>
                <a:spcPct val="80000"/>
              </a:lnSpc>
              <a:spcBef>
                <a:spcPct val="20000"/>
              </a:spcBef>
              <a:buFont typeface="Wingdings" pitchFamily="2" charset="2"/>
              <a:buNone/>
            </a:pPr>
            <a:r>
              <a:rPr lang="en-US" sz="2800"/>
              <a:t>Goal: True “Lights Out” Datacenter</a:t>
            </a:r>
          </a:p>
          <a:p>
            <a:pPr marL="173038" indent="-173038" algn="ctr">
              <a:lnSpc>
                <a:spcPct val="80000"/>
              </a:lnSpc>
              <a:spcBef>
                <a:spcPct val="20000"/>
              </a:spcBef>
              <a:buFont typeface="Wingdings" pitchFamily="2" charset="2"/>
              <a:buNone/>
            </a:pPr>
            <a:r>
              <a:rPr lang="en-US" sz="2400"/>
              <a:t>Instantaneous failover</a:t>
            </a:r>
          </a:p>
          <a:p>
            <a:pPr marL="173038" indent="-173038" algn="ctr">
              <a:lnSpc>
                <a:spcPct val="80000"/>
              </a:lnSpc>
              <a:spcBef>
                <a:spcPct val="20000"/>
              </a:spcBef>
              <a:buFont typeface="Wingdings" pitchFamily="2" charset="2"/>
              <a:buNone/>
            </a:pPr>
            <a:r>
              <a:rPr lang="en-US" sz="2400"/>
              <a:t>Dynamic load balancing</a:t>
            </a:r>
          </a:p>
          <a:p>
            <a:pPr marL="173038" indent="-173038" algn="ctr">
              <a:lnSpc>
                <a:spcPct val="80000"/>
              </a:lnSpc>
              <a:spcBef>
                <a:spcPct val="20000"/>
              </a:spcBef>
              <a:buFont typeface="Wingdings" pitchFamily="2" charset="2"/>
              <a:buNone/>
            </a:pPr>
            <a:r>
              <a:rPr lang="en-US" sz="2400"/>
              <a:t>Autonomics</a:t>
            </a:r>
          </a:p>
          <a:p>
            <a:pPr marL="173038" indent="-173038" algn="ctr">
              <a:lnSpc>
                <a:spcPct val="80000"/>
              </a:lnSpc>
              <a:spcBef>
                <a:spcPct val="20000"/>
              </a:spcBef>
              <a:buFont typeface="Wingdings" pitchFamily="2" charset="2"/>
              <a:buNone/>
            </a:pPr>
            <a:r>
              <a:rPr lang="en-US" sz="2400"/>
              <a:t>Self healing</a:t>
            </a:r>
          </a:p>
        </p:txBody>
      </p:sp>
      <p:sp>
        <p:nvSpPr>
          <p:cNvPr id="328709" name="Text Box 5"/>
          <p:cNvSpPr txBox="1">
            <a:spLocks noChangeArrowheads="1"/>
          </p:cNvSpPr>
          <p:nvPr/>
        </p:nvSpPr>
        <p:spPr bwMode="auto">
          <a:xfrm>
            <a:off x="84138" y="1420813"/>
            <a:ext cx="4414837" cy="457200"/>
          </a:xfrm>
          <a:prstGeom prst="rect">
            <a:avLst/>
          </a:prstGeom>
          <a:noFill/>
          <a:ln w="28575">
            <a:noFill/>
            <a:miter lim="800000"/>
            <a:headEnd/>
            <a:tailEnd/>
          </a:ln>
          <a:effectLst/>
        </p:spPr>
        <p:txBody>
          <a:bodyPr>
            <a:spAutoFit/>
          </a:bodyPr>
          <a:lstStyle/>
          <a:p>
            <a:pPr eaLnBrk="0" hangingPunct="0">
              <a:spcBef>
                <a:spcPct val="50000"/>
              </a:spcBef>
            </a:pPr>
            <a:r>
              <a:rPr lang="en-US" altLang="ja-JP" sz="2400" b="0">
                <a:effectLst>
                  <a:outerShdw blurRad="38100" dist="38100" dir="2700000" algn="tl">
                    <a:srgbClr val="000000"/>
                  </a:outerShdw>
                </a:effectLst>
                <a:ea typeface="MS PGothic" pitchFamily="34" charset="-128"/>
                <a:cs typeface="Arial" charset="0"/>
              </a:rPr>
              <a:t>Dynamic Load Balancing</a:t>
            </a:r>
          </a:p>
        </p:txBody>
      </p:sp>
      <p:sp>
        <p:nvSpPr>
          <p:cNvPr id="328710" name="Rectangle 6"/>
          <p:cNvSpPr>
            <a:spLocks noChangeArrowheads="1"/>
          </p:cNvSpPr>
          <p:nvPr/>
        </p:nvSpPr>
        <p:spPr bwMode="auto">
          <a:xfrm>
            <a:off x="41275" y="1428750"/>
            <a:ext cx="4484688" cy="3052763"/>
          </a:xfrm>
          <a:prstGeom prst="rect">
            <a:avLst/>
          </a:prstGeom>
          <a:noFill/>
          <a:ln w="50800" algn="ctr">
            <a:solidFill>
              <a:schemeClr val="tx1"/>
            </a:solidFill>
            <a:miter lim="800000"/>
            <a:headEnd/>
            <a:tailEnd/>
          </a:ln>
          <a:effectLst/>
        </p:spPr>
        <p:txBody>
          <a:bodyPr wrap="none" anchor="ctr"/>
          <a:lstStyle/>
          <a:p>
            <a:endParaRPr lang="en-US"/>
          </a:p>
        </p:txBody>
      </p:sp>
      <p:sp>
        <p:nvSpPr>
          <p:cNvPr id="328711" name="Text Box 7"/>
          <p:cNvSpPr txBox="1">
            <a:spLocks noChangeArrowheads="1"/>
          </p:cNvSpPr>
          <p:nvPr/>
        </p:nvSpPr>
        <p:spPr bwMode="auto">
          <a:xfrm>
            <a:off x="908050" y="2557463"/>
            <a:ext cx="488950" cy="457200"/>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2400">
                <a:solidFill>
                  <a:schemeClr val="bg2"/>
                </a:solidFill>
                <a:effectLst/>
                <a:ea typeface="PMingLiU" pitchFamily="18" charset="-120"/>
              </a:rPr>
              <a:t>…</a:t>
            </a:r>
          </a:p>
        </p:txBody>
      </p:sp>
      <p:sp>
        <p:nvSpPr>
          <p:cNvPr id="328712" name="Rectangle 8"/>
          <p:cNvSpPr>
            <a:spLocks noChangeArrowheads="1"/>
          </p:cNvSpPr>
          <p:nvPr/>
        </p:nvSpPr>
        <p:spPr bwMode="auto">
          <a:xfrm>
            <a:off x="114300" y="3889375"/>
            <a:ext cx="1827213" cy="254000"/>
          </a:xfrm>
          <a:prstGeom prst="rect">
            <a:avLst/>
          </a:prstGeom>
          <a:solidFill>
            <a:srgbClr val="808080"/>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HW0</a:t>
            </a:r>
          </a:p>
        </p:txBody>
      </p:sp>
      <p:sp>
        <p:nvSpPr>
          <p:cNvPr id="328713" name="Text Box 9"/>
          <p:cNvSpPr txBox="1">
            <a:spLocks noChangeArrowheads="1"/>
          </p:cNvSpPr>
          <p:nvPr/>
        </p:nvSpPr>
        <p:spPr bwMode="auto">
          <a:xfrm>
            <a:off x="373063" y="1841500"/>
            <a:ext cx="549275" cy="304800"/>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outerShdw blurRad="38100" dist="38100" dir="2700000" algn="tl">
                    <a:srgbClr val="000000"/>
                  </a:outerShdw>
                </a:effectLst>
                <a:ea typeface="PMingLiU" pitchFamily="18" charset="-120"/>
              </a:rPr>
              <a:t>VM1</a:t>
            </a:r>
          </a:p>
        </p:txBody>
      </p:sp>
      <p:sp>
        <p:nvSpPr>
          <p:cNvPr id="328714" name="Text Box 10"/>
          <p:cNvSpPr txBox="1">
            <a:spLocks noChangeArrowheads="1"/>
          </p:cNvSpPr>
          <p:nvPr/>
        </p:nvSpPr>
        <p:spPr bwMode="auto">
          <a:xfrm>
            <a:off x="1592263" y="1852613"/>
            <a:ext cx="558800" cy="304800"/>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outerShdw blurRad="38100" dist="38100" dir="2700000" algn="tl">
                    <a:srgbClr val="000000"/>
                  </a:outerShdw>
                </a:effectLst>
                <a:ea typeface="PMingLiU" pitchFamily="18" charset="-120"/>
              </a:rPr>
              <a:t>VMn</a:t>
            </a:r>
          </a:p>
        </p:txBody>
      </p:sp>
      <p:sp>
        <p:nvSpPr>
          <p:cNvPr id="328715" name="Rectangle 11"/>
          <p:cNvSpPr>
            <a:spLocks noChangeArrowheads="1"/>
          </p:cNvSpPr>
          <p:nvPr/>
        </p:nvSpPr>
        <p:spPr bwMode="auto">
          <a:xfrm>
            <a:off x="114300" y="3590925"/>
            <a:ext cx="1827213" cy="254000"/>
          </a:xfrm>
          <a:prstGeom prst="rect">
            <a:avLst/>
          </a:prstGeom>
          <a:solidFill>
            <a:schemeClr val="accent2"/>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chemeClr val="accent2"/>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VMM</a:t>
            </a:r>
          </a:p>
        </p:txBody>
      </p:sp>
      <p:grpSp>
        <p:nvGrpSpPr>
          <p:cNvPr id="328716" name="Group 12"/>
          <p:cNvGrpSpPr>
            <a:grpSpLocks/>
          </p:cNvGrpSpPr>
          <p:nvPr/>
        </p:nvGrpSpPr>
        <p:grpSpPr bwMode="auto">
          <a:xfrm>
            <a:off x="127000" y="2116138"/>
            <a:ext cx="871538" cy="1422400"/>
            <a:chOff x="2048" y="1877"/>
            <a:chExt cx="549" cy="896"/>
          </a:xfrm>
        </p:grpSpPr>
        <p:grpSp>
          <p:nvGrpSpPr>
            <p:cNvPr id="328717" name="Group 13"/>
            <p:cNvGrpSpPr>
              <a:grpSpLocks/>
            </p:cNvGrpSpPr>
            <p:nvPr/>
          </p:nvGrpSpPr>
          <p:grpSpPr bwMode="auto">
            <a:xfrm>
              <a:off x="2093" y="1970"/>
              <a:ext cx="482" cy="737"/>
              <a:chOff x="551" y="2499"/>
              <a:chExt cx="482" cy="737"/>
            </a:xfrm>
          </p:grpSpPr>
          <p:sp>
            <p:nvSpPr>
              <p:cNvPr id="328718" name="AutoShape 14"/>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8719" name="AutoShape 15"/>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20" name="AutoShape 16"/>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21" name="AutoShape 17"/>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8722" name="AutoShape 18"/>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grpSp>
        <p:nvGrpSpPr>
          <p:cNvPr id="328723" name="Group 19"/>
          <p:cNvGrpSpPr>
            <a:grpSpLocks/>
          </p:cNvGrpSpPr>
          <p:nvPr/>
        </p:nvGrpSpPr>
        <p:grpSpPr bwMode="auto">
          <a:xfrm>
            <a:off x="1365250" y="2116138"/>
            <a:ext cx="871538" cy="1422400"/>
            <a:chOff x="2048" y="1877"/>
            <a:chExt cx="549" cy="896"/>
          </a:xfrm>
        </p:grpSpPr>
        <p:grpSp>
          <p:nvGrpSpPr>
            <p:cNvPr id="328724" name="Group 20"/>
            <p:cNvGrpSpPr>
              <a:grpSpLocks/>
            </p:cNvGrpSpPr>
            <p:nvPr/>
          </p:nvGrpSpPr>
          <p:grpSpPr bwMode="auto">
            <a:xfrm>
              <a:off x="2093" y="1970"/>
              <a:ext cx="482" cy="737"/>
              <a:chOff x="551" y="2499"/>
              <a:chExt cx="482" cy="737"/>
            </a:xfrm>
          </p:grpSpPr>
          <p:sp>
            <p:nvSpPr>
              <p:cNvPr id="328725" name="AutoShape 21"/>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8726" name="AutoShape 22"/>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27" name="AutoShape 23"/>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28" name="AutoShape 24"/>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8729" name="AutoShape 25"/>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sp>
        <p:nvSpPr>
          <p:cNvPr id="328730" name="Text Box 26"/>
          <p:cNvSpPr txBox="1">
            <a:spLocks noChangeArrowheads="1"/>
          </p:cNvSpPr>
          <p:nvPr/>
        </p:nvSpPr>
        <p:spPr bwMode="auto">
          <a:xfrm>
            <a:off x="3113088" y="2552700"/>
            <a:ext cx="488950" cy="457200"/>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2400">
                <a:solidFill>
                  <a:schemeClr val="bg2"/>
                </a:solidFill>
                <a:effectLst/>
                <a:ea typeface="PMingLiU" pitchFamily="18" charset="-120"/>
              </a:rPr>
              <a:t>…</a:t>
            </a:r>
          </a:p>
        </p:txBody>
      </p:sp>
      <p:sp>
        <p:nvSpPr>
          <p:cNvPr id="328731" name="Rectangle 27"/>
          <p:cNvSpPr>
            <a:spLocks noChangeArrowheads="1"/>
          </p:cNvSpPr>
          <p:nvPr/>
        </p:nvSpPr>
        <p:spPr bwMode="auto">
          <a:xfrm>
            <a:off x="2319338" y="3884613"/>
            <a:ext cx="1827212" cy="254000"/>
          </a:xfrm>
          <a:prstGeom prst="rect">
            <a:avLst/>
          </a:prstGeom>
          <a:solidFill>
            <a:srgbClr val="808080"/>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HWn</a:t>
            </a:r>
          </a:p>
        </p:txBody>
      </p:sp>
      <p:sp>
        <p:nvSpPr>
          <p:cNvPr id="328732" name="Text Box 28"/>
          <p:cNvSpPr txBox="1">
            <a:spLocks noChangeArrowheads="1"/>
          </p:cNvSpPr>
          <p:nvPr/>
        </p:nvSpPr>
        <p:spPr bwMode="auto">
          <a:xfrm>
            <a:off x="2578100" y="1836738"/>
            <a:ext cx="549275" cy="304800"/>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outerShdw blurRad="38100" dist="38100" dir="2700000" algn="tl">
                    <a:srgbClr val="000000"/>
                  </a:outerShdw>
                </a:effectLst>
                <a:ea typeface="PMingLiU" pitchFamily="18" charset="-120"/>
              </a:rPr>
              <a:t>VM1</a:t>
            </a:r>
          </a:p>
        </p:txBody>
      </p:sp>
      <p:sp>
        <p:nvSpPr>
          <p:cNvPr id="328733" name="Text Box 29"/>
          <p:cNvSpPr txBox="1">
            <a:spLocks noChangeArrowheads="1"/>
          </p:cNvSpPr>
          <p:nvPr/>
        </p:nvSpPr>
        <p:spPr bwMode="auto">
          <a:xfrm>
            <a:off x="3797300" y="1847850"/>
            <a:ext cx="558800" cy="304800"/>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outerShdw blurRad="38100" dist="38100" dir="2700000" algn="tl">
                    <a:srgbClr val="000000"/>
                  </a:outerShdw>
                </a:effectLst>
                <a:ea typeface="PMingLiU" pitchFamily="18" charset="-120"/>
              </a:rPr>
              <a:t>VMn</a:t>
            </a:r>
          </a:p>
        </p:txBody>
      </p:sp>
      <p:sp>
        <p:nvSpPr>
          <p:cNvPr id="328734" name="Rectangle 30"/>
          <p:cNvSpPr>
            <a:spLocks noChangeArrowheads="1"/>
          </p:cNvSpPr>
          <p:nvPr/>
        </p:nvSpPr>
        <p:spPr bwMode="auto">
          <a:xfrm>
            <a:off x="2319338" y="3586163"/>
            <a:ext cx="1827212" cy="254000"/>
          </a:xfrm>
          <a:prstGeom prst="rect">
            <a:avLst/>
          </a:prstGeom>
          <a:solidFill>
            <a:schemeClr val="accent2"/>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chemeClr val="accent2"/>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VMM</a:t>
            </a:r>
          </a:p>
        </p:txBody>
      </p:sp>
      <p:grpSp>
        <p:nvGrpSpPr>
          <p:cNvPr id="328735" name="Group 31"/>
          <p:cNvGrpSpPr>
            <a:grpSpLocks/>
          </p:cNvGrpSpPr>
          <p:nvPr/>
        </p:nvGrpSpPr>
        <p:grpSpPr bwMode="auto">
          <a:xfrm>
            <a:off x="2332038" y="2111375"/>
            <a:ext cx="871537" cy="1422400"/>
            <a:chOff x="2048" y="1877"/>
            <a:chExt cx="549" cy="896"/>
          </a:xfrm>
        </p:grpSpPr>
        <p:grpSp>
          <p:nvGrpSpPr>
            <p:cNvPr id="328736" name="Group 32"/>
            <p:cNvGrpSpPr>
              <a:grpSpLocks/>
            </p:cNvGrpSpPr>
            <p:nvPr/>
          </p:nvGrpSpPr>
          <p:grpSpPr bwMode="auto">
            <a:xfrm>
              <a:off x="2093" y="1970"/>
              <a:ext cx="482" cy="737"/>
              <a:chOff x="551" y="2499"/>
              <a:chExt cx="482" cy="737"/>
            </a:xfrm>
          </p:grpSpPr>
          <p:sp>
            <p:nvSpPr>
              <p:cNvPr id="328737" name="AutoShape 33"/>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8738" name="AutoShape 34"/>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39" name="AutoShape 35"/>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40" name="AutoShape 36"/>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8741" name="AutoShape 37"/>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grpSp>
        <p:nvGrpSpPr>
          <p:cNvPr id="328742" name="Group 38"/>
          <p:cNvGrpSpPr>
            <a:grpSpLocks/>
          </p:cNvGrpSpPr>
          <p:nvPr/>
        </p:nvGrpSpPr>
        <p:grpSpPr bwMode="auto">
          <a:xfrm>
            <a:off x="3570288" y="2111375"/>
            <a:ext cx="871537" cy="1422400"/>
            <a:chOff x="2048" y="1877"/>
            <a:chExt cx="549" cy="896"/>
          </a:xfrm>
        </p:grpSpPr>
        <p:grpSp>
          <p:nvGrpSpPr>
            <p:cNvPr id="328743" name="Group 39"/>
            <p:cNvGrpSpPr>
              <a:grpSpLocks/>
            </p:cNvGrpSpPr>
            <p:nvPr/>
          </p:nvGrpSpPr>
          <p:grpSpPr bwMode="auto">
            <a:xfrm>
              <a:off x="2093" y="1970"/>
              <a:ext cx="482" cy="737"/>
              <a:chOff x="551" y="2499"/>
              <a:chExt cx="482" cy="737"/>
            </a:xfrm>
          </p:grpSpPr>
          <p:sp>
            <p:nvSpPr>
              <p:cNvPr id="328744" name="AutoShape 40"/>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8745" name="AutoShape 41"/>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46" name="AutoShape 42"/>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47" name="AutoShape 43"/>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8748" name="AutoShape 44"/>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sp>
        <p:nvSpPr>
          <p:cNvPr id="328749" name="Text Box 45"/>
          <p:cNvSpPr txBox="1">
            <a:spLocks noChangeArrowheads="1"/>
          </p:cNvSpPr>
          <p:nvPr/>
        </p:nvSpPr>
        <p:spPr bwMode="auto">
          <a:xfrm>
            <a:off x="4637088" y="1420813"/>
            <a:ext cx="4414837" cy="457200"/>
          </a:xfrm>
          <a:prstGeom prst="rect">
            <a:avLst/>
          </a:prstGeom>
          <a:noFill/>
          <a:ln w="28575">
            <a:noFill/>
            <a:miter lim="800000"/>
            <a:headEnd/>
            <a:tailEnd/>
          </a:ln>
          <a:effectLst/>
        </p:spPr>
        <p:txBody>
          <a:bodyPr>
            <a:spAutoFit/>
          </a:bodyPr>
          <a:lstStyle/>
          <a:p>
            <a:pPr eaLnBrk="0" hangingPunct="0">
              <a:spcBef>
                <a:spcPct val="50000"/>
              </a:spcBef>
            </a:pPr>
            <a:r>
              <a:rPr lang="en-US" altLang="ja-JP" sz="2400" b="0">
                <a:effectLst>
                  <a:outerShdw blurRad="38100" dist="38100" dir="2700000" algn="tl">
                    <a:srgbClr val="000000"/>
                  </a:outerShdw>
                </a:effectLst>
                <a:ea typeface="MS PGothic" pitchFamily="34" charset="-128"/>
                <a:cs typeface="Arial" charset="0"/>
              </a:rPr>
              <a:t>Disaster Recovery</a:t>
            </a:r>
          </a:p>
        </p:txBody>
      </p:sp>
      <p:sp>
        <p:nvSpPr>
          <p:cNvPr id="328750" name="Rectangle 46"/>
          <p:cNvSpPr>
            <a:spLocks noChangeArrowheads="1"/>
          </p:cNvSpPr>
          <p:nvPr/>
        </p:nvSpPr>
        <p:spPr bwMode="auto">
          <a:xfrm>
            <a:off x="4594225" y="1428750"/>
            <a:ext cx="4484688" cy="3052763"/>
          </a:xfrm>
          <a:prstGeom prst="rect">
            <a:avLst/>
          </a:prstGeom>
          <a:noFill/>
          <a:ln w="50800" algn="ctr">
            <a:solidFill>
              <a:schemeClr val="tx1"/>
            </a:solidFill>
            <a:miter lim="800000"/>
            <a:headEnd/>
            <a:tailEnd/>
          </a:ln>
          <a:effectLst/>
        </p:spPr>
        <p:txBody>
          <a:bodyPr wrap="none" anchor="ctr"/>
          <a:lstStyle/>
          <a:p>
            <a:endParaRPr lang="en-US"/>
          </a:p>
        </p:txBody>
      </p:sp>
      <p:sp>
        <p:nvSpPr>
          <p:cNvPr id="328751" name="Rectangle 47"/>
          <p:cNvSpPr>
            <a:spLocks noChangeArrowheads="1"/>
          </p:cNvSpPr>
          <p:nvPr/>
        </p:nvSpPr>
        <p:spPr bwMode="auto">
          <a:xfrm>
            <a:off x="4667250" y="3635375"/>
            <a:ext cx="623888" cy="222250"/>
          </a:xfrm>
          <a:prstGeom prst="rect">
            <a:avLst/>
          </a:prstGeom>
          <a:solidFill>
            <a:srgbClr val="808080"/>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HW0</a:t>
            </a:r>
          </a:p>
        </p:txBody>
      </p:sp>
      <p:sp>
        <p:nvSpPr>
          <p:cNvPr id="328752" name="Text Box 48"/>
          <p:cNvSpPr txBox="1">
            <a:spLocks noChangeArrowheads="1"/>
          </p:cNvSpPr>
          <p:nvPr/>
        </p:nvSpPr>
        <p:spPr bwMode="auto">
          <a:xfrm>
            <a:off x="4926013" y="1841500"/>
            <a:ext cx="549275" cy="304800"/>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outerShdw blurRad="38100" dist="38100" dir="2700000" algn="tl">
                    <a:srgbClr val="000000"/>
                  </a:outerShdw>
                </a:effectLst>
                <a:ea typeface="PMingLiU" pitchFamily="18" charset="-120"/>
              </a:rPr>
              <a:t>VM1</a:t>
            </a:r>
          </a:p>
        </p:txBody>
      </p:sp>
      <p:grpSp>
        <p:nvGrpSpPr>
          <p:cNvPr id="328753" name="Group 49"/>
          <p:cNvGrpSpPr>
            <a:grpSpLocks/>
          </p:cNvGrpSpPr>
          <p:nvPr/>
        </p:nvGrpSpPr>
        <p:grpSpPr bwMode="auto">
          <a:xfrm>
            <a:off x="4679950" y="2116138"/>
            <a:ext cx="871538" cy="1422400"/>
            <a:chOff x="2048" y="1877"/>
            <a:chExt cx="549" cy="896"/>
          </a:xfrm>
        </p:grpSpPr>
        <p:grpSp>
          <p:nvGrpSpPr>
            <p:cNvPr id="328754" name="Group 50"/>
            <p:cNvGrpSpPr>
              <a:grpSpLocks/>
            </p:cNvGrpSpPr>
            <p:nvPr/>
          </p:nvGrpSpPr>
          <p:grpSpPr bwMode="auto">
            <a:xfrm>
              <a:off x="2093" y="1970"/>
              <a:ext cx="482" cy="737"/>
              <a:chOff x="551" y="2499"/>
              <a:chExt cx="482" cy="737"/>
            </a:xfrm>
          </p:grpSpPr>
          <p:sp>
            <p:nvSpPr>
              <p:cNvPr id="328755" name="AutoShape 51"/>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8756" name="AutoShape 52"/>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57" name="AutoShape 53"/>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58" name="AutoShape 54"/>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8759" name="AutoShape 55"/>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grpSp>
        <p:nvGrpSpPr>
          <p:cNvPr id="328760" name="Group 56"/>
          <p:cNvGrpSpPr>
            <a:grpSpLocks/>
          </p:cNvGrpSpPr>
          <p:nvPr/>
        </p:nvGrpSpPr>
        <p:grpSpPr bwMode="auto">
          <a:xfrm>
            <a:off x="5461000" y="1852613"/>
            <a:ext cx="1328738" cy="1982787"/>
            <a:chOff x="3440" y="1032"/>
            <a:chExt cx="837" cy="1249"/>
          </a:xfrm>
        </p:grpSpPr>
        <p:sp>
          <p:nvSpPr>
            <p:cNvPr id="328761" name="Rectangle 57"/>
            <p:cNvSpPr>
              <a:spLocks noChangeArrowheads="1"/>
            </p:cNvSpPr>
            <p:nvPr/>
          </p:nvSpPr>
          <p:spPr bwMode="auto">
            <a:xfrm>
              <a:off x="3716" y="2141"/>
              <a:ext cx="393" cy="140"/>
            </a:xfrm>
            <a:prstGeom prst="rect">
              <a:avLst/>
            </a:prstGeom>
            <a:solidFill>
              <a:srgbClr val="808080"/>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HWn</a:t>
              </a:r>
            </a:p>
          </p:txBody>
        </p:sp>
        <p:sp>
          <p:nvSpPr>
            <p:cNvPr id="328762" name="Text Box 58"/>
            <p:cNvSpPr txBox="1">
              <a:spLocks noChangeArrowheads="1"/>
            </p:cNvSpPr>
            <p:nvPr/>
          </p:nvSpPr>
          <p:spPr bwMode="auto">
            <a:xfrm>
              <a:off x="3440" y="1476"/>
              <a:ext cx="308" cy="288"/>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2400">
                  <a:solidFill>
                    <a:schemeClr val="bg2"/>
                  </a:solidFill>
                  <a:effectLst/>
                  <a:ea typeface="PMingLiU" pitchFamily="18" charset="-120"/>
                </a:rPr>
                <a:t>…</a:t>
              </a:r>
            </a:p>
          </p:txBody>
        </p:sp>
        <p:sp>
          <p:nvSpPr>
            <p:cNvPr id="328763" name="Text Box 59"/>
            <p:cNvSpPr txBox="1">
              <a:spLocks noChangeArrowheads="1"/>
            </p:cNvSpPr>
            <p:nvPr/>
          </p:nvSpPr>
          <p:spPr bwMode="auto">
            <a:xfrm>
              <a:off x="3871" y="1032"/>
              <a:ext cx="352" cy="192"/>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ea typeface="PMingLiU" pitchFamily="18" charset="-120"/>
                </a:rPr>
                <a:t>VMn</a:t>
              </a:r>
            </a:p>
          </p:txBody>
        </p:sp>
        <p:grpSp>
          <p:nvGrpSpPr>
            <p:cNvPr id="328764" name="Group 60"/>
            <p:cNvGrpSpPr>
              <a:grpSpLocks/>
            </p:cNvGrpSpPr>
            <p:nvPr/>
          </p:nvGrpSpPr>
          <p:grpSpPr bwMode="auto">
            <a:xfrm>
              <a:off x="3728" y="1198"/>
              <a:ext cx="549" cy="896"/>
              <a:chOff x="2048" y="1877"/>
              <a:chExt cx="549" cy="896"/>
            </a:xfrm>
          </p:grpSpPr>
          <p:grpSp>
            <p:nvGrpSpPr>
              <p:cNvPr id="328765" name="Group 61"/>
              <p:cNvGrpSpPr>
                <a:grpSpLocks/>
              </p:cNvGrpSpPr>
              <p:nvPr/>
            </p:nvGrpSpPr>
            <p:grpSpPr bwMode="auto">
              <a:xfrm>
                <a:off x="2093" y="1970"/>
                <a:ext cx="482" cy="737"/>
                <a:chOff x="551" y="2499"/>
                <a:chExt cx="482" cy="737"/>
              </a:xfrm>
            </p:grpSpPr>
            <p:sp>
              <p:nvSpPr>
                <p:cNvPr id="328766" name="AutoShape 62"/>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8767" name="AutoShape 63"/>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68" name="AutoShape 64"/>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69" name="AutoShape 65"/>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8770" name="AutoShape 66"/>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grpSp>
      <p:sp>
        <p:nvSpPr>
          <p:cNvPr id="328771" name="Rectangle 67"/>
          <p:cNvSpPr>
            <a:spLocks noChangeArrowheads="1"/>
          </p:cNvSpPr>
          <p:nvPr/>
        </p:nvSpPr>
        <p:spPr bwMode="auto">
          <a:xfrm>
            <a:off x="6872288" y="3884613"/>
            <a:ext cx="1827212" cy="254000"/>
          </a:xfrm>
          <a:prstGeom prst="rect">
            <a:avLst/>
          </a:prstGeom>
          <a:solidFill>
            <a:srgbClr val="808080"/>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HW</a:t>
            </a:r>
          </a:p>
        </p:txBody>
      </p:sp>
      <p:sp>
        <p:nvSpPr>
          <p:cNvPr id="328772" name="Text Box 68"/>
          <p:cNvSpPr txBox="1">
            <a:spLocks noChangeArrowheads="1"/>
          </p:cNvSpPr>
          <p:nvPr/>
        </p:nvSpPr>
        <p:spPr bwMode="auto">
          <a:xfrm>
            <a:off x="7131050" y="1836738"/>
            <a:ext cx="549275" cy="304800"/>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outerShdw blurRad="38100" dist="38100" dir="2700000" algn="tl">
                    <a:srgbClr val="000000"/>
                  </a:outerShdw>
                </a:effectLst>
                <a:ea typeface="PMingLiU" pitchFamily="18" charset="-120"/>
              </a:rPr>
              <a:t>VM1</a:t>
            </a:r>
          </a:p>
        </p:txBody>
      </p:sp>
      <p:sp>
        <p:nvSpPr>
          <p:cNvPr id="328773" name="Rectangle 69"/>
          <p:cNvSpPr>
            <a:spLocks noChangeArrowheads="1"/>
          </p:cNvSpPr>
          <p:nvPr/>
        </p:nvSpPr>
        <p:spPr bwMode="auto">
          <a:xfrm>
            <a:off x="6872288" y="3586163"/>
            <a:ext cx="1827212" cy="254000"/>
          </a:xfrm>
          <a:prstGeom prst="rect">
            <a:avLst/>
          </a:prstGeom>
          <a:solidFill>
            <a:schemeClr val="accent2"/>
          </a:solidFill>
          <a:ln w="28575">
            <a:miter lim="800000"/>
            <a:headEnd/>
            <a:tailEnd/>
          </a:ln>
          <a:effectLst/>
          <a:scene3d>
            <a:camera prst="legacyObliqueTopRight"/>
            <a:lightRig rig="legacyFlat3" dir="b"/>
          </a:scene3d>
          <a:sp3d extrusionH="887400" prstMaterial="legacyMatte">
            <a:bevelT w="13500" h="13500" prst="angle"/>
            <a:bevelB w="13500" h="13500" prst="angle"/>
            <a:extrusionClr>
              <a:schemeClr val="accent2"/>
            </a:extrusionClr>
          </a:sp3d>
        </p:spPr>
        <p:txBody>
          <a:bodyPr wrap="none" anchor="ctr">
            <a:flatTx/>
          </a:bodyPr>
          <a:lstStyle/>
          <a:p>
            <a:pPr eaLnBrk="0" hangingPunct="0">
              <a:spcBef>
                <a:spcPct val="50000"/>
              </a:spcBef>
            </a:pPr>
            <a:r>
              <a:rPr lang="en-US" altLang="ja-JP" sz="1400">
                <a:solidFill>
                  <a:schemeClr val="bg2"/>
                </a:solidFill>
                <a:effectLst/>
                <a:ea typeface="MS PGothic" pitchFamily="34" charset="-128"/>
                <a:cs typeface="Arial" charset="0"/>
              </a:rPr>
              <a:t>VMM</a:t>
            </a:r>
          </a:p>
        </p:txBody>
      </p:sp>
      <p:grpSp>
        <p:nvGrpSpPr>
          <p:cNvPr id="328774" name="Group 70"/>
          <p:cNvGrpSpPr>
            <a:grpSpLocks/>
          </p:cNvGrpSpPr>
          <p:nvPr/>
        </p:nvGrpSpPr>
        <p:grpSpPr bwMode="auto">
          <a:xfrm>
            <a:off x="6884988" y="2111375"/>
            <a:ext cx="871537" cy="1422400"/>
            <a:chOff x="2048" y="1877"/>
            <a:chExt cx="549" cy="896"/>
          </a:xfrm>
        </p:grpSpPr>
        <p:grpSp>
          <p:nvGrpSpPr>
            <p:cNvPr id="328775" name="Group 71"/>
            <p:cNvGrpSpPr>
              <a:grpSpLocks/>
            </p:cNvGrpSpPr>
            <p:nvPr/>
          </p:nvGrpSpPr>
          <p:grpSpPr bwMode="auto">
            <a:xfrm>
              <a:off x="2093" y="1970"/>
              <a:ext cx="482" cy="737"/>
              <a:chOff x="551" y="2499"/>
              <a:chExt cx="482" cy="737"/>
            </a:xfrm>
          </p:grpSpPr>
          <p:sp>
            <p:nvSpPr>
              <p:cNvPr id="328776" name="AutoShape 72"/>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8777" name="AutoShape 73"/>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78" name="AutoShape 74"/>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79" name="AutoShape 75"/>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8780" name="AutoShape 76"/>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grpSp>
        <p:nvGrpSpPr>
          <p:cNvPr id="328781" name="Group 77"/>
          <p:cNvGrpSpPr>
            <a:grpSpLocks/>
          </p:cNvGrpSpPr>
          <p:nvPr/>
        </p:nvGrpSpPr>
        <p:grpSpPr bwMode="auto">
          <a:xfrm>
            <a:off x="7666038" y="1847850"/>
            <a:ext cx="1328737" cy="1685925"/>
            <a:chOff x="4829" y="1029"/>
            <a:chExt cx="837" cy="1062"/>
          </a:xfrm>
        </p:grpSpPr>
        <p:sp>
          <p:nvSpPr>
            <p:cNvPr id="328782" name="Text Box 78"/>
            <p:cNvSpPr txBox="1">
              <a:spLocks noChangeArrowheads="1"/>
            </p:cNvSpPr>
            <p:nvPr/>
          </p:nvSpPr>
          <p:spPr bwMode="auto">
            <a:xfrm>
              <a:off x="4829" y="1473"/>
              <a:ext cx="308" cy="288"/>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2400">
                  <a:solidFill>
                    <a:schemeClr val="bg2"/>
                  </a:solidFill>
                  <a:effectLst/>
                  <a:ea typeface="PMingLiU" pitchFamily="18" charset="-120"/>
                </a:rPr>
                <a:t>…</a:t>
              </a:r>
            </a:p>
          </p:txBody>
        </p:sp>
        <p:sp>
          <p:nvSpPr>
            <p:cNvPr id="328783" name="Text Box 79"/>
            <p:cNvSpPr txBox="1">
              <a:spLocks noChangeArrowheads="1"/>
            </p:cNvSpPr>
            <p:nvPr/>
          </p:nvSpPr>
          <p:spPr bwMode="auto">
            <a:xfrm>
              <a:off x="5260" y="1029"/>
              <a:ext cx="352" cy="192"/>
            </a:xfrm>
            <a:prstGeom prst="rect">
              <a:avLst/>
            </a:prstGeom>
            <a:noFill/>
            <a:ln w="9525" algn="ctr">
              <a:noFill/>
              <a:miter lim="800000"/>
              <a:headEnd/>
              <a:tailEnd/>
            </a:ln>
            <a:effectLst/>
          </p:spPr>
          <p:txBody>
            <a:bodyPr wrap="none">
              <a:spAutoFit/>
            </a:bodyPr>
            <a:lstStyle/>
            <a:p>
              <a:pPr eaLnBrk="0" hangingPunct="0">
                <a:spcBef>
                  <a:spcPct val="50000"/>
                </a:spcBef>
              </a:pPr>
              <a:r>
                <a:rPr lang="en-US" altLang="zh-TW" sz="1400">
                  <a:effectLst/>
                  <a:ea typeface="PMingLiU" pitchFamily="18" charset="-120"/>
                </a:rPr>
                <a:t>VMn</a:t>
              </a:r>
            </a:p>
          </p:txBody>
        </p:sp>
        <p:grpSp>
          <p:nvGrpSpPr>
            <p:cNvPr id="328784" name="Group 80"/>
            <p:cNvGrpSpPr>
              <a:grpSpLocks/>
            </p:cNvGrpSpPr>
            <p:nvPr/>
          </p:nvGrpSpPr>
          <p:grpSpPr bwMode="auto">
            <a:xfrm>
              <a:off x="5117" y="1195"/>
              <a:ext cx="549" cy="896"/>
              <a:chOff x="2048" y="1877"/>
              <a:chExt cx="549" cy="896"/>
            </a:xfrm>
          </p:grpSpPr>
          <p:grpSp>
            <p:nvGrpSpPr>
              <p:cNvPr id="328785" name="Group 81"/>
              <p:cNvGrpSpPr>
                <a:grpSpLocks/>
              </p:cNvGrpSpPr>
              <p:nvPr/>
            </p:nvGrpSpPr>
            <p:grpSpPr bwMode="auto">
              <a:xfrm>
                <a:off x="2093" y="1970"/>
                <a:ext cx="482" cy="737"/>
                <a:chOff x="551" y="2499"/>
                <a:chExt cx="482" cy="737"/>
              </a:xfrm>
            </p:grpSpPr>
            <p:sp>
              <p:nvSpPr>
                <p:cNvPr id="328786" name="AutoShape 82"/>
                <p:cNvSpPr>
                  <a:spLocks noChangeArrowheads="1"/>
                </p:cNvSpPr>
                <p:nvPr/>
              </p:nvSpPr>
              <p:spPr bwMode="auto">
                <a:xfrm>
                  <a:off x="551" y="2864"/>
                  <a:ext cx="482" cy="372"/>
                </a:xfrm>
                <a:prstGeom prst="cube">
                  <a:avLst>
                    <a:gd name="adj" fmla="val 53495"/>
                  </a:avLst>
                </a:prstGeom>
                <a:gradFill rotWithShape="1">
                  <a:gsLst>
                    <a:gs pos="0">
                      <a:schemeClr val="accent1">
                        <a:gamma/>
                        <a:shade val="46275"/>
                        <a:invGamma/>
                      </a:schemeClr>
                    </a:gs>
                    <a:gs pos="50000">
                      <a:schemeClr val="accent1"/>
                    </a:gs>
                    <a:gs pos="100000">
                      <a:schemeClr val="accent1">
                        <a:gamma/>
                        <a:shade val="46275"/>
                        <a:invGamma/>
                      </a:schemeClr>
                    </a:gs>
                  </a:gsLst>
                  <a:lin ang="2700000" scaled="1"/>
                </a:gradFill>
                <a:ln w="9525">
                  <a:noFill/>
                  <a:miter lim="800000"/>
                  <a:headEnd/>
                  <a:tailEnd/>
                </a:ln>
                <a:effectLst/>
              </p:spPr>
              <p:txBody>
                <a:bodyPr wrap="none" anchor="ctr"/>
                <a:lstStyle/>
                <a:p>
                  <a:r>
                    <a:rPr lang="en-US" sz="1200">
                      <a:solidFill>
                        <a:schemeClr val="bg2"/>
                      </a:solidFill>
                      <a:effectLst/>
                    </a:rPr>
                    <a:t>OS</a:t>
                  </a:r>
                </a:p>
              </p:txBody>
            </p:sp>
            <p:sp>
              <p:nvSpPr>
                <p:cNvPr id="328787" name="AutoShape 83"/>
                <p:cNvSpPr>
                  <a:spLocks noChangeArrowheads="1"/>
                </p:cNvSpPr>
                <p:nvPr/>
              </p:nvSpPr>
              <p:spPr bwMode="auto">
                <a:xfrm>
                  <a:off x="714" y="2499"/>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88" name="AutoShape 84"/>
                <p:cNvSpPr>
                  <a:spLocks noChangeArrowheads="1"/>
                </p:cNvSpPr>
                <p:nvPr/>
              </p:nvSpPr>
              <p:spPr bwMode="auto">
                <a:xfrm>
                  <a:off x="636" y="2568"/>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endParaRPr lang="en-US"/>
                </a:p>
              </p:txBody>
            </p:sp>
            <p:sp>
              <p:nvSpPr>
                <p:cNvPr id="328789" name="AutoShape 85"/>
                <p:cNvSpPr>
                  <a:spLocks noChangeArrowheads="1"/>
                </p:cNvSpPr>
                <p:nvPr/>
              </p:nvSpPr>
              <p:spPr bwMode="auto">
                <a:xfrm>
                  <a:off x="557" y="2637"/>
                  <a:ext cx="306" cy="381"/>
                </a:xfrm>
                <a:prstGeom prst="cube">
                  <a:avLst>
                    <a:gd name="adj" fmla="val 13074"/>
                  </a:avLst>
                </a:prstGeom>
                <a:gradFill rotWithShape="1">
                  <a:gsLst>
                    <a:gs pos="0">
                      <a:srgbClr val="AA014C">
                        <a:gamma/>
                        <a:shade val="46275"/>
                        <a:invGamma/>
                      </a:srgbClr>
                    </a:gs>
                    <a:gs pos="50000">
                      <a:srgbClr val="AA014C"/>
                    </a:gs>
                    <a:gs pos="100000">
                      <a:srgbClr val="AA014C">
                        <a:gamma/>
                        <a:shade val="46275"/>
                        <a:invGamma/>
                      </a:srgbClr>
                    </a:gs>
                  </a:gsLst>
                  <a:lin ang="2700000" scaled="1"/>
                </a:gradFill>
                <a:ln w="9525">
                  <a:noFill/>
                  <a:miter lim="800000"/>
                  <a:headEnd/>
                  <a:tailEnd/>
                </a:ln>
                <a:effectLst/>
              </p:spPr>
              <p:txBody>
                <a:bodyPr wrap="none" anchor="ctr"/>
                <a:lstStyle/>
                <a:p>
                  <a:r>
                    <a:rPr lang="en-US" sz="1200">
                      <a:solidFill>
                        <a:schemeClr val="bg2"/>
                      </a:solidFill>
                      <a:effectLst/>
                    </a:rPr>
                    <a:t>App</a:t>
                  </a:r>
                </a:p>
              </p:txBody>
            </p:sp>
          </p:grpSp>
          <p:sp>
            <p:nvSpPr>
              <p:cNvPr id="328790" name="AutoShape 86"/>
              <p:cNvSpPr>
                <a:spLocks noChangeArrowheads="1"/>
              </p:cNvSpPr>
              <p:nvPr/>
            </p:nvSpPr>
            <p:spPr bwMode="ltGray">
              <a:xfrm>
                <a:off x="2048" y="1877"/>
                <a:ext cx="549" cy="896"/>
              </a:xfrm>
              <a:prstGeom prst="cube">
                <a:avLst>
                  <a:gd name="adj" fmla="val 30708"/>
                </a:avLst>
              </a:prstGeom>
              <a:solidFill>
                <a:srgbClr val="FF9900">
                  <a:alpha val="20000"/>
                </a:srgbClr>
              </a:solidFill>
              <a:ln w="25400">
                <a:solidFill>
                  <a:srgbClr val="FF9966"/>
                </a:solidFill>
                <a:miter lim="800000"/>
                <a:headEnd/>
                <a:tailEnd/>
              </a:ln>
              <a:effectLst/>
            </p:spPr>
            <p:txBody>
              <a:bodyPr wrap="none" lIns="87545" tIns="43772" rIns="87545" bIns="43772" anchor="ctr"/>
              <a:lstStyle/>
              <a:p>
                <a:pPr eaLnBrk="0" hangingPunct="0"/>
                <a:endParaRPr lang="en-US" sz="1400">
                  <a:solidFill>
                    <a:schemeClr val="bg2"/>
                  </a:solidFill>
                  <a:effectLst/>
                </a:endParaRPr>
              </a:p>
            </p:txBody>
          </p:sp>
        </p:gr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328723"/>
                                        </p:tgtEl>
                                      </p:cBhvr>
                                      <p:by x="150000" y="150000"/>
                                    </p:animScale>
                                  </p:childTnLst>
                                </p:cTn>
                              </p:par>
                            </p:childTnLst>
                          </p:cTn>
                        </p:par>
                        <p:par>
                          <p:cTn id="7" fill="hold">
                            <p:stCondLst>
                              <p:cond delay="2000"/>
                            </p:stCondLst>
                            <p:childTnLst>
                              <p:par>
                                <p:cTn id="8" presetID="10" presetClass="exit" presetSubtype="0" fill="hold" nodeType="afterEffect">
                                  <p:stCondLst>
                                    <p:cond delay="0"/>
                                  </p:stCondLst>
                                  <p:childTnLst>
                                    <p:animEffect transition="out" filter="fade">
                                      <p:cBhvr>
                                        <p:cTn id="9" dur="2000"/>
                                        <p:tgtEl>
                                          <p:spTgt spid="328723"/>
                                        </p:tgtEl>
                                      </p:cBhvr>
                                    </p:animEffect>
                                    <p:set>
                                      <p:cBhvr>
                                        <p:cTn id="10" dur="1" fill="hold">
                                          <p:stCondLst>
                                            <p:cond delay="1999"/>
                                          </p:stCondLst>
                                        </p:cTn>
                                        <p:tgtEl>
                                          <p:spTgt spid="328723"/>
                                        </p:tgtEl>
                                        <p:attrNameLst>
                                          <p:attrName>style.visibility</p:attrName>
                                        </p:attrNameLst>
                                      </p:cBhvr>
                                      <p:to>
                                        <p:strVal val="hidden"/>
                                      </p:to>
                                    </p:set>
                                  </p:childTnLst>
                                </p:cTn>
                              </p:par>
                              <p:par>
                                <p:cTn id="11" presetID="10" presetClass="entr" presetSubtype="0" fill="hold" grpId="0" nodeType="withEffect">
                                  <p:stCondLst>
                                    <p:cond delay="0"/>
                                  </p:stCondLst>
                                  <p:childTnLst>
                                    <p:set>
                                      <p:cBhvr>
                                        <p:cTn id="12" dur="1" fill="hold">
                                          <p:stCondLst>
                                            <p:cond delay="0"/>
                                          </p:stCondLst>
                                        </p:cTn>
                                        <p:tgtEl>
                                          <p:spTgt spid="328730"/>
                                        </p:tgtEl>
                                        <p:attrNameLst>
                                          <p:attrName>style.visibility</p:attrName>
                                        </p:attrNameLst>
                                      </p:cBhvr>
                                      <p:to>
                                        <p:strVal val="visible"/>
                                      </p:to>
                                    </p:set>
                                    <p:animEffect transition="in" filter="fade">
                                      <p:cBhvr>
                                        <p:cTn id="13" dur="2000"/>
                                        <p:tgtEl>
                                          <p:spTgt spid="328730"/>
                                        </p:tgtEl>
                                      </p:cBhvr>
                                    </p:animEffect>
                                  </p:childTnLst>
                                </p:cTn>
                              </p:par>
                              <p:par>
                                <p:cTn id="14" presetID="10" presetClass="entr" presetSubtype="0" fill="hold" nodeType="withEffect">
                                  <p:stCondLst>
                                    <p:cond delay="0"/>
                                  </p:stCondLst>
                                  <p:childTnLst>
                                    <p:set>
                                      <p:cBhvr>
                                        <p:cTn id="15" dur="1" fill="hold">
                                          <p:stCondLst>
                                            <p:cond delay="0"/>
                                          </p:stCondLst>
                                        </p:cTn>
                                        <p:tgtEl>
                                          <p:spTgt spid="328742"/>
                                        </p:tgtEl>
                                        <p:attrNameLst>
                                          <p:attrName>style.visibility</p:attrName>
                                        </p:attrNameLst>
                                      </p:cBhvr>
                                      <p:to>
                                        <p:strVal val="visible"/>
                                      </p:to>
                                    </p:set>
                                    <p:animEffect transition="in" filter="fade">
                                      <p:cBhvr>
                                        <p:cTn id="16" dur="2000"/>
                                        <p:tgtEl>
                                          <p:spTgt spid="328742"/>
                                        </p:tgtEl>
                                      </p:cBhvr>
                                    </p:animEffect>
                                  </p:childTnLst>
                                </p:cTn>
                              </p:par>
                              <p:par>
                                <p:cTn id="17" presetID="10" presetClass="exit" presetSubtype="0" fill="hold" grpId="0" nodeType="withEffect">
                                  <p:stCondLst>
                                    <p:cond delay="0"/>
                                  </p:stCondLst>
                                  <p:childTnLst>
                                    <p:animEffect transition="out" filter="fade">
                                      <p:cBhvr>
                                        <p:cTn id="18" dur="2000"/>
                                        <p:tgtEl>
                                          <p:spTgt spid="328714"/>
                                        </p:tgtEl>
                                      </p:cBhvr>
                                    </p:animEffect>
                                    <p:set>
                                      <p:cBhvr>
                                        <p:cTn id="19" dur="1" fill="hold">
                                          <p:stCondLst>
                                            <p:cond delay="1999"/>
                                          </p:stCondLst>
                                        </p:cTn>
                                        <p:tgtEl>
                                          <p:spTgt spid="328714"/>
                                        </p:tgtEl>
                                        <p:attrNameLst>
                                          <p:attrName>style.visibility</p:attrName>
                                        </p:attrNameLst>
                                      </p:cBhvr>
                                      <p:to>
                                        <p:strVal val="hidden"/>
                                      </p:to>
                                    </p:set>
                                  </p:childTnLst>
                                </p:cTn>
                              </p:par>
                              <p:par>
                                <p:cTn id="20" presetID="10" presetClass="exit" presetSubtype="0" fill="hold" grpId="0" nodeType="withEffect">
                                  <p:stCondLst>
                                    <p:cond delay="0"/>
                                  </p:stCondLst>
                                  <p:childTnLst>
                                    <p:animEffect transition="out" filter="fade">
                                      <p:cBhvr>
                                        <p:cTn id="21" dur="2000"/>
                                        <p:tgtEl>
                                          <p:spTgt spid="328711"/>
                                        </p:tgtEl>
                                      </p:cBhvr>
                                    </p:animEffect>
                                    <p:set>
                                      <p:cBhvr>
                                        <p:cTn id="22" dur="1" fill="hold">
                                          <p:stCondLst>
                                            <p:cond delay="1999"/>
                                          </p:stCondLst>
                                        </p:cTn>
                                        <p:tgtEl>
                                          <p:spTgt spid="328711"/>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7" presetClass="exit" presetSubtype="10" fill="hold" nodeType="clickEffect">
                                  <p:stCondLst>
                                    <p:cond delay="0"/>
                                  </p:stCondLst>
                                  <p:childTnLst>
                                    <p:anim calcmode="lin" valueType="num">
                                      <p:cBhvr>
                                        <p:cTn id="26" dur="500"/>
                                        <p:tgtEl>
                                          <p:spTgt spid="328760"/>
                                        </p:tgtEl>
                                        <p:attrNameLst>
                                          <p:attrName>ppt_w</p:attrName>
                                        </p:attrNameLst>
                                      </p:cBhvr>
                                      <p:tavLst>
                                        <p:tav tm="0">
                                          <p:val>
                                            <p:strVal val="ppt_w"/>
                                          </p:val>
                                        </p:tav>
                                        <p:tav tm="100000">
                                          <p:val>
                                            <p:fltVal val="0"/>
                                          </p:val>
                                        </p:tav>
                                      </p:tavLst>
                                    </p:anim>
                                    <p:anim calcmode="lin" valueType="num">
                                      <p:cBhvr>
                                        <p:cTn id="27" dur="500"/>
                                        <p:tgtEl>
                                          <p:spTgt spid="328760"/>
                                        </p:tgtEl>
                                        <p:attrNameLst>
                                          <p:attrName>ppt_h</p:attrName>
                                        </p:attrNameLst>
                                      </p:cBhvr>
                                      <p:tavLst>
                                        <p:tav tm="0">
                                          <p:val>
                                            <p:strVal val="ppt_h"/>
                                          </p:val>
                                        </p:tav>
                                        <p:tav tm="100000">
                                          <p:val>
                                            <p:strVal val="ppt_h"/>
                                          </p:val>
                                        </p:tav>
                                      </p:tavLst>
                                    </p:anim>
                                    <p:set>
                                      <p:cBhvr>
                                        <p:cTn id="28" dur="1" fill="hold">
                                          <p:stCondLst>
                                            <p:cond delay="499"/>
                                          </p:stCondLst>
                                        </p:cTn>
                                        <p:tgtEl>
                                          <p:spTgt spid="328760"/>
                                        </p:tgtEl>
                                        <p:attrNameLst>
                                          <p:attrName>style.visibility</p:attrName>
                                        </p:attrNameLst>
                                      </p:cBhvr>
                                      <p:to>
                                        <p:strVal val="hidden"/>
                                      </p:to>
                                    </p:set>
                                  </p:childTnLst>
                                </p:cTn>
                              </p:par>
                            </p:childTnLst>
                          </p:cTn>
                        </p:par>
                        <p:par>
                          <p:cTn id="29" fill="hold">
                            <p:stCondLst>
                              <p:cond delay="500"/>
                            </p:stCondLst>
                            <p:childTnLst>
                              <p:par>
                                <p:cTn id="30" presetID="23" presetClass="entr" presetSubtype="16" fill="hold" nodeType="afterEffect">
                                  <p:stCondLst>
                                    <p:cond delay="0"/>
                                  </p:stCondLst>
                                  <p:childTnLst>
                                    <p:set>
                                      <p:cBhvr>
                                        <p:cTn id="31" dur="1" fill="hold">
                                          <p:stCondLst>
                                            <p:cond delay="0"/>
                                          </p:stCondLst>
                                        </p:cTn>
                                        <p:tgtEl>
                                          <p:spTgt spid="328781"/>
                                        </p:tgtEl>
                                        <p:attrNameLst>
                                          <p:attrName>style.visibility</p:attrName>
                                        </p:attrNameLst>
                                      </p:cBhvr>
                                      <p:to>
                                        <p:strVal val="visible"/>
                                      </p:to>
                                    </p:set>
                                    <p:anim calcmode="lin" valueType="num">
                                      <p:cBhvr>
                                        <p:cTn id="32" dur="2000" fill="hold"/>
                                        <p:tgtEl>
                                          <p:spTgt spid="328781"/>
                                        </p:tgtEl>
                                        <p:attrNameLst>
                                          <p:attrName>ppt_w</p:attrName>
                                        </p:attrNameLst>
                                      </p:cBhvr>
                                      <p:tavLst>
                                        <p:tav tm="0">
                                          <p:val>
                                            <p:fltVal val="0"/>
                                          </p:val>
                                        </p:tav>
                                        <p:tav tm="100000">
                                          <p:val>
                                            <p:strVal val="#ppt_w"/>
                                          </p:val>
                                        </p:tav>
                                      </p:tavLst>
                                    </p:anim>
                                    <p:anim calcmode="lin" valueType="num">
                                      <p:cBhvr>
                                        <p:cTn id="33" dur="2000" fill="hold"/>
                                        <p:tgtEl>
                                          <p:spTgt spid="32878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11" grpId="0"/>
      <p:bldP spid="328714" grpId="0"/>
      <p:bldP spid="3287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70" name="Rectangle 14"/>
          <p:cNvSpPr>
            <a:spLocks noGrp="1" noChangeArrowheads="1"/>
          </p:cNvSpPr>
          <p:nvPr>
            <p:ph type="title"/>
          </p:nvPr>
        </p:nvSpPr>
        <p:spPr>
          <a:xfrm>
            <a:off x="381000" y="228600"/>
            <a:ext cx="8393113" cy="585788"/>
          </a:xfrm>
        </p:spPr>
        <p:txBody>
          <a:bodyPr/>
          <a:lstStyle/>
          <a:p>
            <a:r>
              <a:rPr lang="en-US" sz="3600"/>
              <a:t>A Better Platform For Virtualization</a:t>
            </a:r>
          </a:p>
        </p:txBody>
      </p:sp>
      <p:sp>
        <p:nvSpPr>
          <p:cNvPr id="403471" name="Rectangle 15"/>
          <p:cNvSpPr>
            <a:spLocks noGrp="1" noChangeArrowheads="1"/>
          </p:cNvSpPr>
          <p:nvPr>
            <p:ph type="body" idx="1"/>
          </p:nvPr>
        </p:nvSpPr>
        <p:spPr>
          <a:xfrm>
            <a:off x="365125" y="1195388"/>
            <a:ext cx="6759575" cy="4895850"/>
          </a:xfrm>
        </p:spPr>
        <p:txBody>
          <a:bodyPr/>
          <a:lstStyle/>
          <a:p>
            <a:pPr marL="344488" indent="-344488">
              <a:lnSpc>
                <a:spcPct val="80000"/>
              </a:lnSpc>
              <a:spcBef>
                <a:spcPct val="20000"/>
              </a:spcBef>
            </a:pPr>
            <a:r>
              <a:rPr lang="en-US" sz="2000">
                <a:solidFill>
                  <a:schemeClr val="tx2"/>
                </a:solidFill>
              </a:rPr>
              <a:t>First to Market And Massive Ecosystem Support</a:t>
            </a:r>
          </a:p>
          <a:p>
            <a:pPr marL="622300" lvl="1" indent="-276225">
              <a:lnSpc>
                <a:spcPct val="80000"/>
              </a:lnSpc>
              <a:spcBef>
                <a:spcPct val="20000"/>
              </a:spcBef>
            </a:pPr>
            <a:r>
              <a:rPr lang="en-US" sz="1800"/>
              <a:t>Choice:  Broadest virtualization software </a:t>
            </a:r>
            <a:br>
              <a:rPr lang="en-US" sz="1800"/>
            </a:br>
            <a:r>
              <a:rPr lang="en-US" sz="1800"/>
              <a:t>support in the industry </a:t>
            </a:r>
          </a:p>
          <a:p>
            <a:pPr marL="622300" lvl="1" indent="-276225">
              <a:lnSpc>
                <a:spcPct val="80000"/>
              </a:lnSpc>
              <a:spcBef>
                <a:spcPct val="20000"/>
              </a:spcBef>
            </a:pPr>
            <a:r>
              <a:rPr lang="en-US" sz="1800"/>
              <a:t>Robust:  First x86 hardware assisted virtualization technology (Intel VT)</a:t>
            </a:r>
          </a:p>
          <a:p>
            <a:pPr marL="622300" lvl="1" indent="-276225">
              <a:lnSpc>
                <a:spcPct val="80000"/>
              </a:lnSpc>
              <a:spcBef>
                <a:spcPct val="20000"/>
              </a:spcBef>
            </a:pPr>
            <a:r>
              <a:rPr lang="en-US" sz="1800"/>
              <a:t>Innovation:  Common specification = enhanced virtualization on x86 and will set the standard  </a:t>
            </a:r>
          </a:p>
          <a:p>
            <a:pPr marL="622300" lvl="1" indent="-276225">
              <a:lnSpc>
                <a:spcPct val="80000"/>
              </a:lnSpc>
              <a:spcBef>
                <a:spcPct val="20000"/>
              </a:spcBef>
            </a:pPr>
            <a:r>
              <a:rPr lang="en-US" sz="1800"/>
              <a:t>Flexibility:  Leverage Intel Xeon processor-based servers widely deployed infrastructure for advanced failover and dynamic load balancing</a:t>
            </a:r>
          </a:p>
          <a:p>
            <a:pPr marL="344488" indent="-344488">
              <a:lnSpc>
                <a:spcPct val="80000"/>
              </a:lnSpc>
              <a:spcBef>
                <a:spcPct val="20000"/>
              </a:spcBef>
            </a:pPr>
            <a:r>
              <a:rPr lang="en-US" sz="2000">
                <a:solidFill>
                  <a:schemeClr val="tx2"/>
                </a:solidFill>
              </a:rPr>
              <a:t>Better Platform Reliability</a:t>
            </a:r>
          </a:p>
          <a:p>
            <a:pPr marL="622300" lvl="1" indent="-276225">
              <a:lnSpc>
                <a:spcPct val="80000"/>
              </a:lnSpc>
              <a:spcBef>
                <a:spcPct val="20000"/>
              </a:spcBef>
            </a:pPr>
            <a:r>
              <a:rPr lang="en-US" sz="1800"/>
              <a:t>Critical for more applications on the same server</a:t>
            </a:r>
          </a:p>
          <a:p>
            <a:pPr marL="622300" lvl="1" indent="-276225">
              <a:lnSpc>
                <a:spcPct val="80000"/>
              </a:lnSpc>
              <a:spcBef>
                <a:spcPct val="20000"/>
              </a:spcBef>
            </a:pPr>
            <a:r>
              <a:rPr lang="en-US" sz="1800"/>
              <a:t>More reliability features  </a:t>
            </a:r>
          </a:p>
          <a:p>
            <a:pPr marL="622300" lvl="1" indent="-276225">
              <a:lnSpc>
                <a:spcPct val="80000"/>
              </a:lnSpc>
              <a:spcBef>
                <a:spcPct val="20000"/>
              </a:spcBef>
            </a:pPr>
            <a:r>
              <a:rPr lang="en-US" sz="1800"/>
              <a:t>Proven Platform Architecture - almost 40X more IA based servers than other x86 based servers since 1996</a:t>
            </a:r>
          </a:p>
          <a:p>
            <a:pPr marL="344488" indent="-344488">
              <a:lnSpc>
                <a:spcPct val="80000"/>
              </a:lnSpc>
              <a:spcBef>
                <a:spcPct val="20000"/>
              </a:spcBef>
            </a:pPr>
            <a:r>
              <a:rPr lang="en-US" sz="2000">
                <a:solidFill>
                  <a:schemeClr val="tx2"/>
                </a:solidFill>
              </a:rPr>
              <a:t>Performance Headroom</a:t>
            </a:r>
          </a:p>
          <a:p>
            <a:pPr marL="622300" lvl="1" indent="-276225">
              <a:lnSpc>
                <a:spcPct val="80000"/>
              </a:lnSpc>
              <a:spcBef>
                <a:spcPct val="20000"/>
              </a:spcBef>
            </a:pPr>
            <a:r>
              <a:rPr lang="en-US" sz="1800"/>
              <a:t>Intel Xeon processors have key performance features for virtualization:  Dual-core, hyper-threading, I/O, memory, and larger caches </a:t>
            </a:r>
          </a:p>
        </p:txBody>
      </p:sp>
      <p:sp>
        <p:nvSpPr>
          <p:cNvPr id="403464" name="Rectangle 8"/>
          <p:cNvSpPr>
            <a:spLocks noChangeArrowheads="1"/>
          </p:cNvSpPr>
          <p:nvPr/>
        </p:nvSpPr>
        <p:spPr bwMode="auto">
          <a:xfrm>
            <a:off x="806450" y="6467475"/>
            <a:ext cx="6327775" cy="244475"/>
          </a:xfrm>
          <a:prstGeom prst="rect">
            <a:avLst/>
          </a:prstGeom>
          <a:noFill/>
          <a:ln w="50800" algn="ctr">
            <a:noFill/>
            <a:miter lim="800000"/>
            <a:headEnd/>
            <a:tailEnd/>
          </a:ln>
          <a:effectLst/>
        </p:spPr>
        <p:txBody>
          <a:bodyPr wrap="none">
            <a:spAutoFit/>
          </a:bodyPr>
          <a:lstStyle/>
          <a:p>
            <a:pPr eaLnBrk="0" hangingPunct="0"/>
            <a:r>
              <a:rPr lang="en-US" sz="1000" b="0">
                <a:effectLst/>
              </a:rPr>
              <a:t>Whitepaper on Virtualization benefits: http://www.intel.com/business/bss/products/server/virtualization_wp.pdf </a:t>
            </a:r>
          </a:p>
        </p:txBody>
      </p:sp>
      <p:sp>
        <p:nvSpPr>
          <p:cNvPr id="403468" name="Rectangle 12"/>
          <p:cNvSpPr>
            <a:spLocks noChangeArrowheads="1"/>
          </p:cNvSpPr>
          <p:nvPr/>
        </p:nvSpPr>
        <p:spPr bwMode="auto">
          <a:xfrm>
            <a:off x="301625" y="6240463"/>
            <a:ext cx="4213225" cy="244475"/>
          </a:xfrm>
          <a:prstGeom prst="rect">
            <a:avLst/>
          </a:prstGeom>
          <a:noFill/>
          <a:ln w="50800" algn="ctr">
            <a:noFill/>
            <a:miter lim="800000"/>
            <a:headEnd/>
            <a:tailEnd/>
          </a:ln>
          <a:effectLst/>
        </p:spPr>
        <p:txBody>
          <a:bodyPr wrap="none">
            <a:spAutoFit/>
          </a:bodyPr>
          <a:lstStyle/>
          <a:p>
            <a:pPr algn="l" eaLnBrk="0" hangingPunct="0"/>
            <a:r>
              <a:rPr lang="en-US" sz="1000" b="0">
                <a:effectLst/>
              </a:rPr>
              <a:t>1 – source:  Q4’05 IDC server Tracker, 1996-2005 total system shipped </a:t>
            </a:r>
          </a:p>
        </p:txBody>
      </p:sp>
      <p:grpSp>
        <p:nvGrpSpPr>
          <p:cNvPr id="403473" name="Group 17"/>
          <p:cNvGrpSpPr>
            <a:grpSpLocks/>
          </p:cNvGrpSpPr>
          <p:nvPr/>
        </p:nvGrpSpPr>
        <p:grpSpPr bwMode="auto">
          <a:xfrm>
            <a:off x="7094538" y="1395413"/>
            <a:ext cx="1724025" cy="1579562"/>
            <a:chOff x="4532" y="800"/>
            <a:chExt cx="1228" cy="1109"/>
          </a:xfrm>
        </p:grpSpPr>
        <p:grpSp>
          <p:nvGrpSpPr>
            <p:cNvPr id="403472" name="Group 16"/>
            <p:cNvGrpSpPr>
              <a:grpSpLocks/>
            </p:cNvGrpSpPr>
            <p:nvPr/>
          </p:nvGrpSpPr>
          <p:grpSpPr bwMode="auto">
            <a:xfrm>
              <a:off x="4532" y="800"/>
              <a:ext cx="1228" cy="1109"/>
              <a:chOff x="4147" y="1893"/>
              <a:chExt cx="1228" cy="1109"/>
            </a:xfrm>
          </p:grpSpPr>
          <p:sp>
            <p:nvSpPr>
              <p:cNvPr id="403458" name="AutoShape 2"/>
              <p:cNvSpPr>
                <a:spLocks noChangeArrowheads="1"/>
              </p:cNvSpPr>
              <p:nvPr/>
            </p:nvSpPr>
            <p:spPr bwMode="auto">
              <a:xfrm>
                <a:off x="4167" y="1893"/>
                <a:ext cx="1184" cy="1109"/>
              </a:xfrm>
              <a:prstGeom prst="roundRect">
                <a:avLst>
                  <a:gd name="adj" fmla="val 16667"/>
                </a:avLst>
              </a:prstGeom>
              <a:solidFill>
                <a:schemeClr val="bg1"/>
              </a:solidFill>
              <a:ln w="28575" algn="ctr">
                <a:solidFill>
                  <a:schemeClr val="tx1"/>
                </a:solidFill>
                <a:round/>
                <a:headEnd/>
                <a:tailEnd/>
              </a:ln>
              <a:effectLst>
                <a:outerShdw dist="107763" dir="2700000" algn="ctr" rotWithShape="0">
                  <a:srgbClr val="0860A8">
                    <a:alpha val="50000"/>
                  </a:srgbClr>
                </a:outerShdw>
              </a:effectLst>
            </p:spPr>
            <p:txBody>
              <a:bodyPr wrap="none" anchor="ctr"/>
              <a:lstStyle/>
              <a:p>
                <a:endParaRPr lang="en-US"/>
              </a:p>
            </p:txBody>
          </p:sp>
          <p:sp>
            <p:nvSpPr>
              <p:cNvPr id="403465" name="Text Box 9"/>
              <p:cNvSpPr txBox="1">
                <a:spLocks noChangeArrowheads="1"/>
              </p:cNvSpPr>
              <p:nvPr/>
            </p:nvSpPr>
            <p:spPr bwMode="auto">
              <a:xfrm>
                <a:off x="4147" y="2560"/>
                <a:ext cx="1228" cy="407"/>
              </a:xfrm>
              <a:prstGeom prst="rect">
                <a:avLst/>
              </a:prstGeom>
              <a:noFill/>
              <a:ln w="50800" algn="ctr">
                <a:noFill/>
                <a:miter lim="800000"/>
                <a:headEnd/>
                <a:tailEnd/>
              </a:ln>
              <a:effectLst/>
            </p:spPr>
            <p:txBody>
              <a:bodyPr>
                <a:spAutoFit/>
              </a:bodyPr>
              <a:lstStyle/>
              <a:p>
                <a:pPr eaLnBrk="0" hangingPunct="0">
                  <a:spcBef>
                    <a:spcPct val="50000"/>
                  </a:spcBef>
                </a:pPr>
                <a:r>
                  <a:rPr lang="en-US" sz="1600" b="0">
                    <a:solidFill>
                      <a:schemeClr val="accent1"/>
                    </a:solidFill>
                    <a:effectLst/>
                  </a:rPr>
                  <a:t>“Choose the right basket”</a:t>
                </a:r>
              </a:p>
            </p:txBody>
          </p:sp>
        </p:grpSp>
        <p:pic>
          <p:nvPicPr>
            <p:cNvPr id="403461" name="Picture 5" descr="3"/>
            <p:cNvPicPr>
              <a:picLocks noChangeAspect="1" noChangeArrowheads="1"/>
            </p:cNvPicPr>
            <p:nvPr/>
          </p:nvPicPr>
          <p:blipFill>
            <a:blip r:embed="rId3" cstate="print"/>
            <a:srcRect/>
            <a:stretch>
              <a:fillRect/>
            </a:stretch>
          </p:blipFill>
          <p:spPr bwMode="auto">
            <a:xfrm>
              <a:off x="4787" y="857"/>
              <a:ext cx="710" cy="681"/>
            </a:xfrm>
            <a:prstGeom prst="rect">
              <a:avLst/>
            </a:prstGeom>
            <a:noFill/>
          </p:spPr>
        </p:pic>
      </p:gr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6898" name="Rectangle 2"/>
          <p:cNvSpPr>
            <a:spLocks noGrp="1" noChangeArrowheads="1"/>
          </p:cNvSpPr>
          <p:nvPr>
            <p:ph type="title"/>
          </p:nvPr>
        </p:nvSpPr>
        <p:spPr>
          <a:xfrm>
            <a:off x="387350" y="228600"/>
            <a:ext cx="7319963" cy="884238"/>
          </a:xfrm>
          <a:noFill/>
          <a:ln/>
        </p:spPr>
        <p:txBody>
          <a:bodyPr lIns="0" tIns="0" rIns="0" bIns="0"/>
          <a:lstStyle/>
          <a:p>
            <a:r>
              <a:rPr lang="en-US"/>
              <a:t>A More Reliable Server</a:t>
            </a:r>
            <a:br>
              <a:rPr lang="en-US"/>
            </a:br>
            <a:r>
              <a:rPr lang="en-US" sz="2000">
                <a:solidFill>
                  <a:schemeClr val="accent1"/>
                </a:solidFill>
              </a:rPr>
              <a:t>Unique Intel x86 Reliability Features</a:t>
            </a:r>
          </a:p>
        </p:txBody>
      </p:sp>
      <p:sp>
        <p:nvSpPr>
          <p:cNvPr id="336899" name="Text Box 3"/>
          <p:cNvSpPr txBox="1">
            <a:spLocks noChangeArrowheads="1"/>
          </p:cNvSpPr>
          <p:nvPr/>
        </p:nvSpPr>
        <p:spPr bwMode="auto">
          <a:xfrm>
            <a:off x="6618288" y="1173163"/>
            <a:ext cx="1503362" cy="730250"/>
          </a:xfrm>
          <a:prstGeom prst="rect">
            <a:avLst/>
          </a:prstGeom>
          <a:noFill/>
          <a:ln w="12700" algn="ctr">
            <a:noFill/>
            <a:miter lim="800000"/>
            <a:headEnd/>
            <a:tailEnd/>
          </a:ln>
          <a:effectLst/>
        </p:spPr>
        <p:txBody>
          <a:bodyPr>
            <a:spAutoFit/>
          </a:bodyPr>
          <a:lstStyle/>
          <a:p>
            <a:pPr eaLnBrk="0" hangingPunct="0">
              <a:spcBef>
                <a:spcPct val="50000"/>
              </a:spcBef>
            </a:pPr>
            <a:r>
              <a:rPr lang="en-US" sz="1400" b="0">
                <a:effectLst/>
                <a:cs typeface="Arial" charset="0"/>
              </a:rPr>
              <a:t>Intel Xeon processor Based Servers</a:t>
            </a:r>
          </a:p>
        </p:txBody>
      </p:sp>
      <p:sp>
        <p:nvSpPr>
          <p:cNvPr id="336900" name="Rectangle 4"/>
          <p:cNvSpPr>
            <a:spLocks noChangeArrowheads="1"/>
          </p:cNvSpPr>
          <p:nvPr/>
        </p:nvSpPr>
        <p:spPr bwMode="auto">
          <a:xfrm>
            <a:off x="128588" y="3860800"/>
            <a:ext cx="1552575" cy="561975"/>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a:tailEnd/>
          </a:ln>
          <a:effectLst/>
        </p:spPr>
        <p:txBody>
          <a:bodyPr wrap="none" anchor="ctr"/>
          <a:lstStyle/>
          <a:p>
            <a:r>
              <a:rPr lang="en-US" sz="1400">
                <a:solidFill>
                  <a:srgbClr val="000000"/>
                </a:solidFill>
                <a:effectLst/>
                <a:cs typeface="Arial" charset="0"/>
              </a:rPr>
              <a:t>Memory </a:t>
            </a:r>
            <a:br>
              <a:rPr lang="en-US" sz="1400">
                <a:solidFill>
                  <a:srgbClr val="000000"/>
                </a:solidFill>
                <a:effectLst/>
                <a:cs typeface="Arial" charset="0"/>
              </a:rPr>
            </a:br>
            <a:r>
              <a:rPr lang="en-US" sz="1400">
                <a:solidFill>
                  <a:srgbClr val="000000"/>
                </a:solidFill>
                <a:effectLst/>
                <a:cs typeface="Arial" charset="0"/>
              </a:rPr>
              <a:t>Sparing</a:t>
            </a:r>
          </a:p>
        </p:txBody>
      </p:sp>
      <p:sp>
        <p:nvSpPr>
          <p:cNvPr id="336901" name="Text Box 5"/>
          <p:cNvSpPr txBox="1">
            <a:spLocks noChangeArrowheads="1"/>
          </p:cNvSpPr>
          <p:nvPr/>
        </p:nvSpPr>
        <p:spPr bwMode="auto">
          <a:xfrm>
            <a:off x="3478213" y="3819525"/>
            <a:ext cx="3530600" cy="639763"/>
          </a:xfrm>
          <a:prstGeom prst="rect">
            <a:avLst/>
          </a:prstGeom>
          <a:noFill/>
          <a:ln w="12700" algn="ctr">
            <a:noFill/>
            <a:miter lim="800000"/>
            <a:headEnd/>
            <a:tailEnd/>
          </a:ln>
          <a:effectLst/>
        </p:spPr>
        <p:txBody>
          <a:bodyPr>
            <a:spAutoFit/>
          </a:bodyPr>
          <a:lstStyle/>
          <a:p>
            <a:pPr algn="l" eaLnBrk="0" hangingPunct="0">
              <a:spcBef>
                <a:spcPct val="50000"/>
              </a:spcBef>
            </a:pPr>
            <a:r>
              <a:rPr lang="en-US" sz="1200" b="0">
                <a:effectLst>
                  <a:outerShdw blurRad="38100" dist="38100" dir="2700000" algn="tl">
                    <a:srgbClr val="000000"/>
                  </a:outerShdw>
                </a:effectLst>
                <a:cs typeface="Arial" charset="0"/>
              </a:rPr>
              <a:t>Predicts a “failing” DIMM  &amp; copies the data to a spare memory DIMM , maintaining server available &amp; uptime </a:t>
            </a:r>
          </a:p>
        </p:txBody>
      </p:sp>
      <p:sp>
        <p:nvSpPr>
          <p:cNvPr id="336902" name="Rectangle 6"/>
          <p:cNvSpPr>
            <a:spLocks noChangeArrowheads="1"/>
          </p:cNvSpPr>
          <p:nvPr/>
        </p:nvSpPr>
        <p:spPr bwMode="auto">
          <a:xfrm>
            <a:off x="128588" y="4532313"/>
            <a:ext cx="1554162" cy="561975"/>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a:tailEnd/>
          </a:ln>
          <a:effectLst/>
        </p:spPr>
        <p:txBody>
          <a:bodyPr wrap="none" anchor="ctr"/>
          <a:lstStyle/>
          <a:p>
            <a:r>
              <a:rPr lang="en-US" sz="1400">
                <a:solidFill>
                  <a:srgbClr val="000000"/>
                </a:solidFill>
                <a:effectLst/>
                <a:cs typeface="Arial" charset="0"/>
              </a:rPr>
              <a:t>Memory </a:t>
            </a:r>
            <a:br>
              <a:rPr lang="en-US" sz="1400">
                <a:solidFill>
                  <a:srgbClr val="000000"/>
                </a:solidFill>
                <a:effectLst/>
                <a:cs typeface="Arial" charset="0"/>
              </a:rPr>
            </a:br>
            <a:r>
              <a:rPr lang="en-US" sz="1400">
                <a:solidFill>
                  <a:srgbClr val="000000"/>
                </a:solidFill>
                <a:effectLst/>
                <a:cs typeface="Arial" charset="0"/>
              </a:rPr>
              <a:t>Mirroring</a:t>
            </a:r>
          </a:p>
        </p:txBody>
      </p:sp>
      <p:sp>
        <p:nvSpPr>
          <p:cNvPr id="336903" name="Text Box 7"/>
          <p:cNvSpPr txBox="1">
            <a:spLocks noChangeArrowheads="1"/>
          </p:cNvSpPr>
          <p:nvPr/>
        </p:nvSpPr>
        <p:spPr bwMode="auto">
          <a:xfrm>
            <a:off x="3478213" y="4473575"/>
            <a:ext cx="3754437" cy="639763"/>
          </a:xfrm>
          <a:prstGeom prst="rect">
            <a:avLst/>
          </a:prstGeom>
          <a:noFill/>
          <a:ln w="12700" algn="ctr">
            <a:noFill/>
            <a:miter lim="800000"/>
            <a:headEnd/>
            <a:tailEnd/>
          </a:ln>
          <a:effectLst/>
        </p:spPr>
        <p:txBody>
          <a:bodyPr>
            <a:spAutoFit/>
          </a:bodyPr>
          <a:lstStyle/>
          <a:p>
            <a:pPr algn="l" eaLnBrk="0" hangingPunct="0">
              <a:spcBef>
                <a:spcPct val="50000"/>
              </a:spcBef>
            </a:pPr>
            <a:r>
              <a:rPr lang="en-US" sz="1200" b="0">
                <a:effectLst>
                  <a:outerShdw blurRad="38100" dist="38100" dir="2700000" algn="tl">
                    <a:srgbClr val="000000"/>
                  </a:outerShdw>
                </a:effectLst>
                <a:cs typeface="Arial" charset="0"/>
              </a:rPr>
              <a:t>Data is written to 2 locations in system memory so that if  a DRAM device fails, mirrored memory enables continued operation and data availability</a:t>
            </a:r>
          </a:p>
        </p:txBody>
      </p:sp>
      <p:sp>
        <p:nvSpPr>
          <p:cNvPr id="336904" name="Rectangle 8"/>
          <p:cNvSpPr>
            <a:spLocks noChangeArrowheads="1"/>
          </p:cNvSpPr>
          <p:nvPr/>
        </p:nvSpPr>
        <p:spPr bwMode="auto">
          <a:xfrm>
            <a:off x="128588" y="5186363"/>
            <a:ext cx="1562100" cy="717550"/>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a:tailEnd/>
          </a:ln>
          <a:effectLst/>
        </p:spPr>
        <p:txBody>
          <a:bodyPr wrap="none" anchor="ctr"/>
          <a:lstStyle/>
          <a:p>
            <a:r>
              <a:rPr lang="en-US" sz="1400">
                <a:solidFill>
                  <a:srgbClr val="000000"/>
                </a:solidFill>
                <a:effectLst/>
                <a:cs typeface="Arial" charset="0"/>
              </a:rPr>
              <a:t>Symmetric </a:t>
            </a:r>
            <a:br>
              <a:rPr lang="en-US" sz="1400">
                <a:solidFill>
                  <a:srgbClr val="000000"/>
                </a:solidFill>
                <a:effectLst/>
                <a:cs typeface="Arial" charset="0"/>
              </a:rPr>
            </a:br>
            <a:r>
              <a:rPr lang="en-US" sz="1400">
                <a:solidFill>
                  <a:srgbClr val="000000"/>
                </a:solidFill>
                <a:effectLst/>
                <a:cs typeface="Arial" charset="0"/>
              </a:rPr>
              <a:t>Access</a:t>
            </a:r>
            <a:br>
              <a:rPr lang="en-US" sz="1400">
                <a:solidFill>
                  <a:srgbClr val="000000"/>
                </a:solidFill>
                <a:effectLst/>
                <a:cs typeface="Arial" charset="0"/>
              </a:rPr>
            </a:br>
            <a:r>
              <a:rPr lang="en-US" sz="1400">
                <a:solidFill>
                  <a:srgbClr val="000000"/>
                </a:solidFill>
                <a:effectLst/>
                <a:cs typeface="Arial" charset="0"/>
              </a:rPr>
              <a:t> to all CPUs</a:t>
            </a:r>
          </a:p>
        </p:txBody>
      </p:sp>
      <p:sp>
        <p:nvSpPr>
          <p:cNvPr id="336905" name="Text Box 9"/>
          <p:cNvSpPr txBox="1">
            <a:spLocks noChangeArrowheads="1"/>
          </p:cNvSpPr>
          <p:nvPr/>
        </p:nvSpPr>
        <p:spPr bwMode="auto">
          <a:xfrm>
            <a:off x="3467100" y="5329238"/>
            <a:ext cx="3621088" cy="457200"/>
          </a:xfrm>
          <a:prstGeom prst="rect">
            <a:avLst/>
          </a:prstGeom>
          <a:noFill/>
          <a:ln w="12700" algn="ctr">
            <a:noFill/>
            <a:miter lim="800000"/>
            <a:headEnd/>
            <a:tailEnd/>
          </a:ln>
          <a:effectLst/>
        </p:spPr>
        <p:txBody>
          <a:bodyPr>
            <a:spAutoFit/>
          </a:bodyPr>
          <a:lstStyle/>
          <a:p>
            <a:pPr algn="l" eaLnBrk="0" hangingPunct="0">
              <a:spcBef>
                <a:spcPct val="50000"/>
              </a:spcBef>
            </a:pPr>
            <a:r>
              <a:rPr lang="en-US" sz="1200" b="0">
                <a:effectLst>
                  <a:outerShdw blurRad="38100" dist="38100" dir="2700000" algn="tl">
                    <a:srgbClr val="000000"/>
                  </a:outerShdw>
                </a:effectLst>
                <a:cs typeface="Arial" charset="0"/>
              </a:rPr>
              <a:t>Enables a system to restart and operate if the primary processor fails</a:t>
            </a:r>
          </a:p>
        </p:txBody>
      </p:sp>
      <p:sp>
        <p:nvSpPr>
          <p:cNvPr id="336906" name="Rectangle 10"/>
          <p:cNvSpPr>
            <a:spLocks noChangeArrowheads="1"/>
          </p:cNvSpPr>
          <p:nvPr/>
        </p:nvSpPr>
        <p:spPr bwMode="auto">
          <a:xfrm>
            <a:off x="128588" y="3182938"/>
            <a:ext cx="1563687" cy="561975"/>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a:tailEnd/>
          </a:ln>
          <a:effectLst/>
        </p:spPr>
        <p:txBody>
          <a:bodyPr wrap="none" anchor="ctr"/>
          <a:lstStyle/>
          <a:p>
            <a:r>
              <a:rPr lang="en-US" sz="1400">
                <a:solidFill>
                  <a:srgbClr val="000000"/>
                </a:solidFill>
                <a:effectLst/>
                <a:cs typeface="Arial" charset="0"/>
              </a:rPr>
              <a:t>Memory </a:t>
            </a:r>
            <a:br>
              <a:rPr lang="en-US" sz="1400">
                <a:solidFill>
                  <a:srgbClr val="000000"/>
                </a:solidFill>
                <a:effectLst/>
                <a:cs typeface="Arial" charset="0"/>
              </a:rPr>
            </a:br>
            <a:r>
              <a:rPr lang="en-US" sz="1400">
                <a:solidFill>
                  <a:srgbClr val="000000"/>
                </a:solidFill>
                <a:effectLst/>
                <a:cs typeface="Arial" charset="0"/>
              </a:rPr>
              <a:t>CRC (FBD)</a:t>
            </a:r>
          </a:p>
        </p:txBody>
      </p:sp>
      <p:sp>
        <p:nvSpPr>
          <p:cNvPr id="336907" name="Text Box 11"/>
          <p:cNvSpPr txBox="1">
            <a:spLocks noChangeArrowheads="1"/>
          </p:cNvSpPr>
          <p:nvPr/>
        </p:nvSpPr>
        <p:spPr bwMode="auto">
          <a:xfrm>
            <a:off x="3478213" y="3135313"/>
            <a:ext cx="3690937" cy="639762"/>
          </a:xfrm>
          <a:prstGeom prst="rect">
            <a:avLst/>
          </a:prstGeom>
          <a:noFill/>
          <a:ln w="12700" algn="ctr">
            <a:noFill/>
            <a:miter lim="800000"/>
            <a:headEnd/>
            <a:tailEnd/>
          </a:ln>
          <a:effectLst/>
        </p:spPr>
        <p:txBody>
          <a:bodyPr>
            <a:spAutoFit/>
          </a:bodyPr>
          <a:lstStyle/>
          <a:p>
            <a:pPr algn="l" eaLnBrk="0" hangingPunct="0">
              <a:spcBef>
                <a:spcPct val="50000"/>
              </a:spcBef>
            </a:pPr>
            <a:r>
              <a:rPr lang="en-US" sz="1200" b="0">
                <a:effectLst>
                  <a:outerShdw blurRad="38100" dist="38100" dir="2700000" algn="tl">
                    <a:srgbClr val="000000"/>
                  </a:outerShdw>
                </a:effectLst>
                <a:cs typeface="Arial" charset="0"/>
              </a:rPr>
              <a:t>Address &amp; command transmissions are automatically retried if a transient error occurs vs. the potential of silent data corruption   </a:t>
            </a:r>
          </a:p>
        </p:txBody>
      </p:sp>
      <p:sp>
        <p:nvSpPr>
          <p:cNvPr id="336908" name="Rectangle 12"/>
          <p:cNvSpPr>
            <a:spLocks noChangeArrowheads="1"/>
          </p:cNvSpPr>
          <p:nvPr/>
        </p:nvSpPr>
        <p:spPr bwMode="auto">
          <a:xfrm>
            <a:off x="128588" y="2492375"/>
            <a:ext cx="1562100" cy="561975"/>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a:tailEnd/>
          </a:ln>
          <a:effectLst/>
        </p:spPr>
        <p:txBody>
          <a:bodyPr wrap="none" anchor="ctr"/>
          <a:lstStyle/>
          <a:p>
            <a:r>
              <a:rPr lang="en-US" sz="1400">
                <a:solidFill>
                  <a:srgbClr val="000000"/>
                </a:solidFill>
                <a:effectLst/>
                <a:cs typeface="Arial" charset="0"/>
              </a:rPr>
              <a:t>Enhanced </a:t>
            </a:r>
            <a:br>
              <a:rPr lang="en-US" sz="1400">
                <a:solidFill>
                  <a:srgbClr val="000000"/>
                </a:solidFill>
                <a:effectLst/>
                <a:cs typeface="Arial" charset="0"/>
              </a:rPr>
            </a:br>
            <a:r>
              <a:rPr lang="en-US" sz="1400">
                <a:solidFill>
                  <a:srgbClr val="000000"/>
                </a:solidFill>
                <a:effectLst/>
                <a:cs typeface="Arial" charset="0"/>
              </a:rPr>
              <a:t>Memory ECC</a:t>
            </a:r>
          </a:p>
        </p:txBody>
      </p:sp>
      <p:sp>
        <p:nvSpPr>
          <p:cNvPr id="336909" name="Text Box 13"/>
          <p:cNvSpPr txBox="1">
            <a:spLocks noChangeArrowheads="1"/>
          </p:cNvSpPr>
          <p:nvPr/>
        </p:nvSpPr>
        <p:spPr bwMode="auto">
          <a:xfrm>
            <a:off x="3478213" y="2547938"/>
            <a:ext cx="3657600" cy="457200"/>
          </a:xfrm>
          <a:prstGeom prst="rect">
            <a:avLst/>
          </a:prstGeom>
          <a:noFill/>
          <a:ln w="12700" algn="ctr">
            <a:noFill/>
            <a:miter lim="800000"/>
            <a:headEnd/>
            <a:tailEnd/>
          </a:ln>
          <a:effectLst/>
        </p:spPr>
        <p:txBody>
          <a:bodyPr>
            <a:spAutoFit/>
          </a:bodyPr>
          <a:lstStyle/>
          <a:p>
            <a:pPr algn="l" eaLnBrk="0" hangingPunct="0">
              <a:spcBef>
                <a:spcPct val="50000"/>
              </a:spcBef>
            </a:pPr>
            <a:r>
              <a:rPr lang="en-US" sz="1200" b="0">
                <a:effectLst>
                  <a:outerShdw blurRad="38100" dist="38100" dir="2700000" algn="tl">
                    <a:srgbClr val="000000"/>
                  </a:outerShdw>
                </a:effectLst>
                <a:cs typeface="Arial" charset="0"/>
              </a:rPr>
              <a:t>Retry double-bit errors vs. standard memory ECC that does single-bit errors only</a:t>
            </a:r>
          </a:p>
        </p:txBody>
      </p:sp>
      <p:sp>
        <p:nvSpPr>
          <p:cNvPr id="336910" name="Text Box 14"/>
          <p:cNvSpPr txBox="1">
            <a:spLocks noChangeArrowheads="1"/>
          </p:cNvSpPr>
          <p:nvPr/>
        </p:nvSpPr>
        <p:spPr bwMode="auto">
          <a:xfrm>
            <a:off x="0" y="6529388"/>
            <a:ext cx="5778500" cy="228600"/>
          </a:xfrm>
          <a:prstGeom prst="rect">
            <a:avLst/>
          </a:prstGeom>
          <a:noFill/>
          <a:ln w="50800" algn="ctr">
            <a:noFill/>
            <a:miter lim="800000"/>
            <a:headEnd/>
            <a:tailEnd/>
          </a:ln>
          <a:effectLst/>
        </p:spPr>
        <p:txBody>
          <a:bodyPr wrap="none">
            <a:spAutoFit/>
          </a:bodyPr>
          <a:lstStyle/>
          <a:p>
            <a:pPr algn="l" eaLnBrk="0" hangingPunct="0"/>
            <a:r>
              <a:rPr lang="en-US" sz="900" b="0">
                <a:effectLst/>
                <a:cs typeface="Arial" charset="0"/>
              </a:rPr>
              <a:t>Enabled by a combination of processor, chipset and platform memory technologies.  Data as of March 6, 2006 </a:t>
            </a:r>
          </a:p>
        </p:txBody>
      </p:sp>
      <p:sp>
        <p:nvSpPr>
          <p:cNvPr id="336912" name="Text Box 16"/>
          <p:cNvSpPr txBox="1">
            <a:spLocks noChangeArrowheads="1"/>
          </p:cNvSpPr>
          <p:nvPr/>
        </p:nvSpPr>
        <p:spPr bwMode="auto">
          <a:xfrm>
            <a:off x="7861300" y="1190625"/>
            <a:ext cx="1330325" cy="730250"/>
          </a:xfrm>
          <a:prstGeom prst="rect">
            <a:avLst/>
          </a:prstGeom>
          <a:noFill/>
          <a:ln w="12700" algn="ctr">
            <a:noFill/>
            <a:miter lim="800000"/>
            <a:headEnd/>
            <a:tailEnd/>
          </a:ln>
          <a:effectLst/>
        </p:spPr>
        <p:txBody>
          <a:bodyPr>
            <a:spAutoFit/>
          </a:bodyPr>
          <a:lstStyle/>
          <a:p>
            <a:pPr eaLnBrk="0" hangingPunct="0">
              <a:spcBef>
                <a:spcPct val="50000"/>
              </a:spcBef>
            </a:pPr>
            <a:r>
              <a:rPr lang="en-US" sz="1400" b="0">
                <a:effectLst/>
                <a:cs typeface="Arial" charset="0"/>
              </a:rPr>
              <a:t>Other x86 </a:t>
            </a:r>
            <a:br>
              <a:rPr lang="en-US" sz="1400" b="0">
                <a:effectLst/>
                <a:cs typeface="Arial" charset="0"/>
              </a:rPr>
            </a:br>
            <a:r>
              <a:rPr lang="en-US" sz="1400" b="0">
                <a:effectLst/>
                <a:cs typeface="Arial" charset="0"/>
              </a:rPr>
              <a:t>Based Servers </a:t>
            </a:r>
          </a:p>
        </p:txBody>
      </p:sp>
      <p:sp>
        <p:nvSpPr>
          <p:cNvPr id="336913" name="AutoShape 17"/>
          <p:cNvSpPr>
            <a:spLocks noChangeArrowheads="1"/>
          </p:cNvSpPr>
          <p:nvPr/>
        </p:nvSpPr>
        <p:spPr bwMode="blackWhite">
          <a:xfrm>
            <a:off x="312738" y="5957888"/>
            <a:ext cx="8521700" cy="577850"/>
          </a:xfrm>
          <a:prstGeom prst="roundRect">
            <a:avLst>
              <a:gd name="adj" fmla="val 16667"/>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round/>
            <a:headEnd/>
            <a:tailEnd/>
          </a:ln>
          <a:effectLst/>
        </p:spPr>
        <p:txBody>
          <a:bodyPr wrap="none" anchor="ctr"/>
          <a:lstStyle/>
          <a:p>
            <a:pPr>
              <a:lnSpc>
                <a:spcPct val="80000"/>
              </a:lnSpc>
              <a:spcBef>
                <a:spcPct val="20000"/>
              </a:spcBef>
            </a:pPr>
            <a:r>
              <a:rPr lang="en-US" sz="2000">
                <a:solidFill>
                  <a:schemeClr val="bg2"/>
                </a:solidFill>
                <a:effectLst/>
                <a:cs typeface="Arial" charset="0"/>
              </a:rPr>
              <a:t>A Better Business Foundation </a:t>
            </a:r>
            <a:br>
              <a:rPr lang="en-US" sz="2000">
                <a:solidFill>
                  <a:schemeClr val="bg2"/>
                </a:solidFill>
                <a:effectLst/>
                <a:cs typeface="Arial" charset="0"/>
              </a:rPr>
            </a:br>
            <a:r>
              <a:rPr lang="en-US" sz="2000">
                <a:solidFill>
                  <a:schemeClr val="bg2"/>
                </a:solidFill>
                <a:effectLst/>
                <a:cs typeface="Arial" charset="0"/>
              </a:rPr>
              <a:t>Less Downtime, Higher Service Availability and Improved Confidence</a:t>
            </a:r>
          </a:p>
        </p:txBody>
      </p:sp>
      <p:sp>
        <p:nvSpPr>
          <p:cNvPr id="336914" name="Rectangle 18"/>
          <p:cNvSpPr>
            <a:spLocks noChangeArrowheads="1"/>
          </p:cNvSpPr>
          <p:nvPr/>
        </p:nvSpPr>
        <p:spPr bwMode="auto">
          <a:xfrm>
            <a:off x="125413" y="1852613"/>
            <a:ext cx="1563687" cy="531812"/>
          </a:xfrm>
          <a:prstGeom prst="rect">
            <a:avLst/>
          </a:prstGeom>
          <a:gradFill rotWithShape="1">
            <a:gsLst>
              <a:gs pos="0">
                <a:srgbClr val="F67E3C"/>
              </a:gs>
              <a:gs pos="50000">
                <a:srgbClr val="F67E3C">
                  <a:gamma/>
                  <a:tint val="53725"/>
                  <a:invGamma/>
                </a:srgbClr>
              </a:gs>
              <a:gs pos="100000">
                <a:srgbClr val="F67E3C"/>
              </a:gs>
            </a:gsLst>
            <a:lin ang="2700000" scaled="1"/>
          </a:gradFill>
          <a:ln w="3175" algn="ctr">
            <a:solidFill>
              <a:srgbClr val="FFFFFF"/>
            </a:solidFill>
            <a:miter lim="800000"/>
            <a:headEnd/>
            <a:tailEnd/>
          </a:ln>
          <a:effectLst/>
        </p:spPr>
        <p:txBody>
          <a:bodyPr wrap="none" anchor="ctr"/>
          <a:lstStyle/>
          <a:p>
            <a:r>
              <a:rPr lang="en-US" sz="1400">
                <a:solidFill>
                  <a:srgbClr val="000000"/>
                </a:solidFill>
                <a:effectLst/>
                <a:cs typeface="Arial" charset="0"/>
              </a:rPr>
              <a:t>Memory ECC</a:t>
            </a:r>
          </a:p>
        </p:txBody>
      </p:sp>
      <p:sp>
        <p:nvSpPr>
          <p:cNvPr id="336915" name="Text Box 19"/>
          <p:cNvSpPr txBox="1">
            <a:spLocks noChangeArrowheads="1"/>
          </p:cNvSpPr>
          <p:nvPr/>
        </p:nvSpPr>
        <p:spPr bwMode="auto">
          <a:xfrm>
            <a:off x="3513138" y="1966913"/>
            <a:ext cx="3617912" cy="274637"/>
          </a:xfrm>
          <a:prstGeom prst="rect">
            <a:avLst/>
          </a:prstGeom>
          <a:noFill/>
          <a:ln w="12700" algn="ctr">
            <a:noFill/>
            <a:miter lim="800000"/>
            <a:headEnd/>
            <a:tailEnd/>
          </a:ln>
          <a:effectLst/>
        </p:spPr>
        <p:txBody>
          <a:bodyPr>
            <a:spAutoFit/>
          </a:bodyPr>
          <a:lstStyle/>
          <a:p>
            <a:pPr algn="l" eaLnBrk="0" hangingPunct="0">
              <a:spcBef>
                <a:spcPct val="50000"/>
              </a:spcBef>
            </a:pPr>
            <a:r>
              <a:rPr lang="en-US" sz="1200" b="0">
                <a:effectLst>
                  <a:outerShdw blurRad="38100" dist="38100" dir="2700000" algn="tl">
                    <a:srgbClr val="000000"/>
                  </a:outerShdw>
                </a:effectLst>
                <a:cs typeface="Arial" charset="0"/>
              </a:rPr>
              <a:t>Detects &amp; corrects single-bit errors</a:t>
            </a:r>
          </a:p>
        </p:txBody>
      </p:sp>
      <p:sp>
        <p:nvSpPr>
          <p:cNvPr id="336916" name="Text Box 20"/>
          <p:cNvSpPr txBox="1">
            <a:spLocks noChangeArrowheads="1"/>
          </p:cNvSpPr>
          <p:nvPr/>
        </p:nvSpPr>
        <p:spPr bwMode="auto">
          <a:xfrm>
            <a:off x="7180263" y="1798638"/>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17" name="Text Box 21"/>
          <p:cNvSpPr txBox="1">
            <a:spLocks noChangeArrowheads="1"/>
          </p:cNvSpPr>
          <p:nvPr/>
        </p:nvSpPr>
        <p:spPr bwMode="auto">
          <a:xfrm>
            <a:off x="8272463" y="1795463"/>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18" name="Text Box 22"/>
          <p:cNvSpPr txBox="1">
            <a:spLocks noChangeArrowheads="1"/>
          </p:cNvSpPr>
          <p:nvPr/>
        </p:nvSpPr>
        <p:spPr bwMode="auto">
          <a:xfrm>
            <a:off x="8266113" y="2430463"/>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19" name="Text Box 23"/>
          <p:cNvSpPr txBox="1">
            <a:spLocks noChangeArrowheads="1"/>
          </p:cNvSpPr>
          <p:nvPr/>
        </p:nvSpPr>
        <p:spPr bwMode="auto">
          <a:xfrm>
            <a:off x="7173913" y="2427288"/>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20" name="Text Box 24"/>
          <p:cNvSpPr txBox="1">
            <a:spLocks noChangeArrowheads="1"/>
          </p:cNvSpPr>
          <p:nvPr/>
        </p:nvSpPr>
        <p:spPr bwMode="auto">
          <a:xfrm>
            <a:off x="7183438" y="3103563"/>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21" name="Text Box 25"/>
          <p:cNvSpPr txBox="1">
            <a:spLocks noChangeArrowheads="1"/>
          </p:cNvSpPr>
          <p:nvPr/>
        </p:nvSpPr>
        <p:spPr bwMode="auto">
          <a:xfrm>
            <a:off x="7177088" y="3795713"/>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22" name="Text Box 26"/>
          <p:cNvSpPr txBox="1">
            <a:spLocks noChangeArrowheads="1"/>
          </p:cNvSpPr>
          <p:nvPr/>
        </p:nvSpPr>
        <p:spPr bwMode="auto">
          <a:xfrm>
            <a:off x="7170738" y="4456113"/>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23" name="Text Box 27"/>
          <p:cNvSpPr txBox="1">
            <a:spLocks noChangeArrowheads="1"/>
          </p:cNvSpPr>
          <p:nvPr/>
        </p:nvSpPr>
        <p:spPr bwMode="auto">
          <a:xfrm>
            <a:off x="7164388" y="5211763"/>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24" name="Text Box 28"/>
          <p:cNvSpPr txBox="1">
            <a:spLocks noChangeArrowheads="1"/>
          </p:cNvSpPr>
          <p:nvPr/>
        </p:nvSpPr>
        <p:spPr bwMode="auto">
          <a:xfrm>
            <a:off x="8275638" y="3074988"/>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25" name="Text Box 29"/>
          <p:cNvSpPr txBox="1">
            <a:spLocks noChangeArrowheads="1"/>
          </p:cNvSpPr>
          <p:nvPr/>
        </p:nvSpPr>
        <p:spPr bwMode="auto">
          <a:xfrm>
            <a:off x="8285163" y="3814763"/>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26" name="Text Box 30"/>
          <p:cNvSpPr txBox="1">
            <a:spLocks noChangeArrowheads="1"/>
          </p:cNvSpPr>
          <p:nvPr/>
        </p:nvSpPr>
        <p:spPr bwMode="auto">
          <a:xfrm>
            <a:off x="8278813" y="4475163"/>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27" name="Text Box 31"/>
          <p:cNvSpPr txBox="1">
            <a:spLocks noChangeArrowheads="1"/>
          </p:cNvSpPr>
          <p:nvPr/>
        </p:nvSpPr>
        <p:spPr bwMode="auto">
          <a:xfrm>
            <a:off x="8288338" y="5199063"/>
            <a:ext cx="523875" cy="666750"/>
          </a:xfrm>
          <a:prstGeom prst="rect">
            <a:avLst/>
          </a:prstGeom>
          <a:noFill/>
          <a:ln w="9525">
            <a:noFill/>
            <a:miter lim="800000"/>
            <a:headEnd/>
            <a:tailEnd/>
          </a:ln>
          <a:effectLst/>
        </p:spPr>
        <p:txBody>
          <a:bodyPr wrap="none" lIns="64223" tIns="32107" rIns="64223" bIns="32107">
            <a:spAutoFit/>
          </a:bodyPr>
          <a:lstStyle/>
          <a:p>
            <a:pPr algn="l">
              <a:lnSpc>
                <a:spcPct val="113000"/>
              </a:lnSpc>
            </a:pPr>
            <a:r>
              <a:rPr lang="en-US" sz="3500" b="0">
                <a:effectLst/>
                <a:cs typeface="Arial" charset="0"/>
                <a:sym typeface="Wingdings" pitchFamily="2" charset="2"/>
              </a:rPr>
              <a:t></a:t>
            </a:r>
          </a:p>
        </p:txBody>
      </p:sp>
      <p:sp>
        <p:nvSpPr>
          <p:cNvPr id="336928" name="Rectangle 32"/>
          <p:cNvSpPr>
            <a:spLocks noChangeArrowheads="1"/>
          </p:cNvSpPr>
          <p:nvPr/>
        </p:nvSpPr>
        <p:spPr bwMode="auto">
          <a:xfrm>
            <a:off x="1758950" y="1857375"/>
            <a:ext cx="1625600" cy="530225"/>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400">
                <a:solidFill>
                  <a:srgbClr val="000000"/>
                </a:solidFill>
                <a:effectLst/>
                <a:cs typeface="Arial" charset="0"/>
              </a:rPr>
              <a:t>Data Integrity </a:t>
            </a:r>
            <a:br>
              <a:rPr lang="en-US" sz="1400">
                <a:solidFill>
                  <a:srgbClr val="000000"/>
                </a:solidFill>
                <a:effectLst/>
                <a:cs typeface="Arial" charset="0"/>
              </a:rPr>
            </a:br>
            <a:r>
              <a:rPr lang="en-US" sz="1400">
                <a:solidFill>
                  <a:srgbClr val="000000"/>
                </a:solidFill>
                <a:effectLst/>
                <a:cs typeface="Arial" charset="0"/>
              </a:rPr>
              <a:t>&amp; Availability</a:t>
            </a:r>
          </a:p>
        </p:txBody>
      </p:sp>
      <p:sp>
        <p:nvSpPr>
          <p:cNvPr id="336929" name="Rectangle 33"/>
          <p:cNvSpPr>
            <a:spLocks noChangeArrowheads="1"/>
          </p:cNvSpPr>
          <p:nvPr/>
        </p:nvSpPr>
        <p:spPr bwMode="auto">
          <a:xfrm>
            <a:off x="1763713" y="2527300"/>
            <a:ext cx="1625600" cy="530225"/>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400">
                <a:solidFill>
                  <a:srgbClr val="000000"/>
                </a:solidFill>
                <a:effectLst/>
                <a:cs typeface="Arial" charset="0"/>
              </a:rPr>
              <a:t>Data Integrity </a:t>
            </a:r>
            <a:br>
              <a:rPr lang="en-US" sz="1400">
                <a:solidFill>
                  <a:srgbClr val="000000"/>
                </a:solidFill>
                <a:effectLst/>
                <a:cs typeface="Arial" charset="0"/>
              </a:rPr>
            </a:br>
            <a:r>
              <a:rPr lang="en-US" sz="1400">
                <a:solidFill>
                  <a:srgbClr val="000000"/>
                </a:solidFill>
                <a:effectLst/>
                <a:cs typeface="Arial" charset="0"/>
              </a:rPr>
              <a:t>&amp; Availability</a:t>
            </a:r>
          </a:p>
        </p:txBody>
      </p:sp>
      <p:sp>
        <p:nvSpPr>
          <p:cNvPr id="336930" name="Rectangle 34"/>
          <p:cNvSpPr>
            <a:spLocks noChangeArrowheads="1"/>
          </p:cNvSpPr>
          <p:nvPr/>
        </p:nvSpPr>
        <p:spPr bwMode="auto">
          <a:xfrm>
            <a:off x="1763713" y="3200400"/>
            <a:ext cx="1611312" cy="530225"/>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200">
                <a:solidFill>
                  <a:srgbClr val="000000"/>
                </a:solidFill>
                <a:effectLst/>
                <a:cs typeface="Arial" charset="0"/>
              </a:rPr>
              <a:t>Continued </a:t>
            </a:r>
            <a:br>
              <a:rPr lang="en-US" sz="1200">
                <a:solidFill>
                  <a:srgbClr val="000000"/>
                </a:solidFill>
                <a:effectLst/>
                <a:cs typeface="Arial" charset="0"/>
              </a:rPr>
            </a:br>
            <a:r>
              <a:rPr lang="en-US" sz="1200">
                <a:solidFill>
                  <a:srgbClr val="000000"/>
                </a:solidFill>
                <a:effectLst/>
                <a:cs typeface="Arial" charset="0"/>
              </a:rPr>
              <a:t>Operation </a:t>
            </a:r>
            <a:br>
              <a:rPr lang="en-US" sz="1200">
                <a:solidFill>
                  <a:srgbClr val="000000"/>
                </a:solidFill>
                <a:effectLst/>
                <a:cs typeface="Arial" charset="0"/>
              </a:rPr>
            </a:br>
            <a:r>
              <a:rPr lang="en-US" sz="1200">
                <a:solidFill>
                  <a:srgbClr val="000000"/>
                </a:solidFill>
                <a:effectLst/>
                <a:cs typeface="Arial" charset="0"/>
              </a:rPr>
              <a:t>&amp; Availability</a:t>
            </a:r>
          </a:p>
        </p:txBody>
      </p:sp>
      <p:sp>
        <p:nvSpPr>
          <p:cNvPr id="336931" name="Rectangle 35"/>
          <p:cNvSpPr>
            <a:spLocks noChangeArrowheads="1"/>
          </p:cNvSpPr>
          <p:nvPr/>
        </p:nvSpPr>
        <p:spPr bwMode="auto">
          <a:xfrm>
            <a:off x="1763713" y="3870325"/>
            <a:ext cx="1625600" cy="560388"/>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400">
                <a:solidFill>
                  <a:srgbClr val="000000"/>
                </a:solidFill>
                <a:effectLst/>
                <a:cs typeface="Arial" charset="0"/>
              </a:rPr>
              <a:t>Data Availability</a:t>
            </a:r>
          </a:p>
        </p:txBody>
      </p:sp>
      <p:sp>
        <p:nvSpPr>
          <p:cNvPr id="336932" name="Rectangle 36"/>
          <p:cNvSpPr>
            <a:spLocks noChangeArrowheads="1"/>
          </p:cNvSpPr>
          <p:nvPr/>
        </p:nvSpPr>
        <p:spPr bwMode="auto">
          <a:xfrm>
            <a:off x="1757363" y="4546600"/>
            <a:ext cx="1625600" cy="530225"/>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400">
                <a:solidFill>
                  <a:srgbClr val="000000"/>
                </a:solidFill>
                <a:effectLst/>
                <a:cs typeface="Arial" charset="0"/>
              </a:rPr>
              <a:t>Data Protection</a:t>
            </a:r>
          </a:p>
        </p:txBody>
      </p:sp>
      <p:sp>
        <p:nvSpPr>
          <p:cNvPr id="336933" name="Rectangle 37"/>
          <p:cNvSpPr>
            <a:spLocks noChangeArrowheads="1"/>
          </p:cNvSpPr>
          <p:nvPr/>
        </p:nvSpPr>
        <p:spPr bwMode="auto">
          <a:xfrm>
            <a:off x="1766888" y="5210175"/>
            <a:ext cx="1625600" cy="698500"/>
          </a:xfrm>
          <a:prstGeom prst="rect">
            <a:avLst/>
          </a:prstGeom>
          <a:gradFill rotWithShape="1">
            <a:gsLst>
              <a:gs pos="0">
                <a:srgbClr val="FFB601"/>
              </a:gs>
              <a:gs pos="50000">
                <a:srgbClr val="FFB601">
                  <a:gamma/>
                  <a:tint val="53725"/>
                  <a:invGamma/>
                </a:srgbClr>
              </a:gs>
              <a:gs pos="100000">
                <a:srgbClr val="FFB601"/>
              </a:gs>
            </a:gsLst>
            <a:lin ang="2700000" scaled="1"/>
          </a:gradFill>
          <a:ln w="3175" algn="ctr">
            <a:solidFill>
              <a:srgbClr val="FFFFFF"/>
            </a:solidFill>
            <a:miter lim="800000"/>
            <a:headEnd/>
            <a:tailEnd/>
          </a:ln>
          <a:effectLst/>
        </p:spPr>
        <p:txBody>
          <a:bodyPr wrap="none" anchor="ctr"/>
          <a:lstStyle/>
          <a:p>
            <a:r>
              <a:rPr lang="en-US" sz="1400">
                <a:solidFill>
                  <a:srgbClr val="000000"/>
                </a:solidFill>
                <a:effectLst/>
                <a:cs typeface="Arial" charset="0"/>
              </a:rPr>
              <a:t>Server Continuity</a:t>
            </a:r>
          </a:p>
        </p:txBody>
      </p:sp>
      <p:sp>
        <p:nvSpPr>
          <p:cNvPr id="336934" name="Text Box 38"/>
          <p:cNvSpPr txBox="1">
            <a:spLocks noChangeArrowheads="1"/>
          </p:cNvSpPr>
          <p:nvPr/>
        </p:nvSpPr>
        <p:spPr bwMode="auto">
          <a:xfrm>
            <a:off x="127000" y="1508125"/>
            <a:ext cx="1614488" cy="366713"/>
          </a:xfrm>
          <a:prstGeom prst="rect">
            <a:avLst/>
          </a:prstGeom>
          <a:noFill/>
          <a:ln w="28575" algn="ctr">
            <a:noFill/>
            <a:miter lim="800000"/>
            <a:headEnd/>
            <a:tailEnd/>
          </a:ln>
          <a:effectLst/>
        </p:spPr>
        <p:txBody>
          <a:bodyPr>
            <a:spAutoFit/>
          </a:bodyPr>
          <a:lstStyle/>
          <a:p>
            <a:pPr eaLnBrk="0" hangingPunct="0">
              <a:spcBef>
                <a:spcPct val="50000"/>
              </a:spcBef>
            </a:pPr>
            <a:r>
              <a:rPr lang="en-US" b="0">
                <a:effectLst/>
              </a:rPr>
              <a:t>Feature</a:t>
            </a:r>
          </a:p>
        </p:txBody>
      </p:sp>
      <p:sp>
        <p:nvSpPr>
          <p:cNvPr id="336935" name="Text Box 39"/>
          <p:cNvSpPr txBox="1">
            <a:spLocks noChangeArrowheads="1"/>
          </p:cNvSpPr>
          <p:nvPr/>
        </p:nvSpPr>
        <p:spPr bwMode="auto">
          <a:xfrm>
            <a:off x="1692275" y="1501775"/>
            <a:ext cx="1614488" cy="366713"/>
          </a:xfrm>
          <a:prstGeom prst="rect">
            <a:avLst/>
          </a:prstGeom>
          <a:noFill/>
          <a:ln w="28575" algn="ctr">
            <a:noFill/>
            <a:miter lim="800000"/>
            <a:headEnd/>
            <a:tailEnd/>
          </a:ln>
          <a:effectLst/>
        </p:spPr>
        <p:txBody>
          <a:bodyPr>
            <a:spAutoFit/>
          </a:bodyPr>
          <a:lstStyle/>
          <a:p>
            <a:pPr eaLnBrk="0" hangingPunct="0">
              <a:spcBef>
                <a:spcPct val="50000"/>
              </a:spcBef>
            </a:pPr>
            <a:r>
              <a:rPr lang="en-US" b="0">
                <a:effectLst/>
              </a:rPr>
              <a:t>Benefit</a:t>
            </a:r>
          </a:p>
        </p:txBody>
      </p:sp>
      <p:sp>
        <p:nvSpPr>
          <p:cNvPr id="336936" name="Text Box 40"/>
          <p:cNvSpPr txBox="1">
            <a:spLocks noChangeArrowheads="1"/>
          </p:cNvSpPr>
          <p:nvPr/>
        </p:nvSpPr>
        <p:spPr bwMode="auto">
          <a:xfrm>
            <a:off x="4067175" y="1495425"/>
            <a:ext cx="1766888" cy="366713"/>
          </a:xfrm>
          <a:prstGeom prst="rect">
            <a:avLst/>
          </a:prstGeom>
          <a:noFill/>
          <a:ln w="28575" algn="ctr">
            <a:noFill/>
            <a:miter lim="800000"/>
            <a:headEnd/>
            <a:tailEnd/>
          </a:ln>
          <a:effectLst/>
        </p:spPr>
        <p:txBody>
          <a:bodyPr>
            <a:spAutoFit/>
          </a:bodyPr>
          <a:lstStyle/>
          <a:p>
            <a:pPr eaLnBrk="0" hangingPunct="0">
              <a:spcBef>
                <a:spcPct val="50000"/>
              </a:spcBef>
            </a:pPr>
            <a:r>
              <a:rPr lang="en-US" b="0">
                <a:effectLst/>
              </a:rPr>
              <a:t>Description</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Rectangle 2"/>
          <p:cNvSpPr>
            <a:spLocks noGrp="1" noChangeArrowheads="1"/>
          </p:cNvSpPr>
          <p:nvPr>
            <p:ph type="title"/>
          </p:nvPr>
        </p:nvSpPr>
        <p:spPr>
          <a:noFill/>
          <a:ln/>
        </p:spPr>
        <p:txBody>
          <a:bodyPr lIns="0" tIns="0" rIns="0" bIns="0"/>
          <a:lstStyle/>
          <a:p>
            <a:r>
              <a:rPr lang="en-US"/>
              <a:t>Introducing:  </a:t>
            </a:r>
            <a:r>
              <a:rPr lang="en-US" sz="3600"/>
              <a:t>New Dual - Core Intel Xeon Processor - based Servers</a:t>
            </a:r>
          </a:p>
        </p:txBody>
      </p:sp>
      <p:sp>
        <p:nvSpPr>
          <p:cNvPr id="347145" name="Rectangle 9"/>
          <p:cNvSpPr>
            <a:spLocks noGrp="1" noChangeArrowheads="1"/>
          </p:cNvSpPr>
          <p:nvPr>
            <p:ph type="body" orient="vert" idx="1"/>
          </p:nvPr>
        </p:nvSpPr>
        <p:spPr>
          <a:xfrm>
            <a:off x="4452938" y="1574800"/>
            <a:ext cx="4303712" cy="4117975"/>
          </a:xfrm>
          <a:noFill/>
        </p:spPr>
        <p:txBody>
          <a:bodyPr vert="horz"/>
          <a:lstStyle/>
          <a:p>
            <a:pPr marL="284163" indent="-284163"/>
            <a:r>
              <a:rPr lang="en-US" sz="1400"/>
              <a:t>What’s New?</a:t>
            </a:r>
          </a:p>
          <a:p>
            <a:pPr marL="284163" indent="-284163"/>
            <a:r>
              <a:rPr lang="en-US" sz="1400"/>
              <a:t>Lower Power 64-bit Dual-Core Processors </a:t>
            </a:r>
          </a:p>
          <a:p>
            <a:pPr marL="284163" indent="-284163"/>
            <a:r>
              <a:rPr lang="en-US" sz="1400"/>
              <a:t>Hardware assisted virtualization (VT)</a:t>
            </a:r>
          </a:p>
          <a:p>
            <a:pPr marL="284163" indent="-284163"/>
            <a:r>
              <a:rPr lang="en-US" sz="1400"/>
              <a:t>New dual independent point-to-point bus</a:t>
            </a:r>
          </a:p>
          <a:p>
            <a:pPr marL="284163" indent="-284163"/>
            <a:r>
              <a:rPr lang="en-US" sz="1400"/>
              <a:t>Fully Buffered DDR2 DIMM Memory (FBD)</a:t>
            </a:r>
          </a:p>
          <a:p>
            <a:pPr marL="284163" indent="-284163"/>
            <a:r>
              <a:rPr lang="en-US" sz="1400"/>
              <a:t>Intel I/O Acceleration Technology (option)</a:t>
            </a:r>
          </a:p>
          <a:p>
            <a:pPr marL="284163" indent="-284163"/>
            <a:r>
              <a:rPr lang="en-US" sz="1400"/>
              <a:t>Embedded RAID technology (option)</a:t>
            </a:r>
          </a:p>
          <a:p>
            <a:pPr marL="284163" indent="-284163"/>
            <a:r>
              <a:rPr lang="en-US" sz="1400"/>
              <a:t>Intel Core Micro-architecture (Q3’06)</a:t>
            </a:r>
          </a:p>
          <a:p>
            <a:pPr marL="284163" indent="-284163"/>
            <a:r>
              <a:rPr lang="en-US" sz="1400"/>
              <a:t>Quad-Core support (1H’07)</a:t>
            </a:r>
          </a:p>
          <a:p>
            <a:pPr marL="284163" indent="-284163"/>
            <a:endParaRPr lang="en-US" sz="1400"/>
          </a:p>
          <a:p>
            <a:pPr marL="284163" indent="-284163"/>
            <a:r>
              <a:rPr lang="en-US" sz="1400"/>
              <a:t>PLUS </a:t>
            </a:r>
          </a:p>
          <a:p>
            <a:pPr marL="284163" indent="-284163"/>
            <a:r>
              <a:rPr lang="en-US" sz="1400"/>
              <a:t>64 bit computing (standard since 2004)</a:t>
            </a:r>
          </a:p>
          <a:p>
            <a:pPr marL="284163" indent="-284163"/>
            <a:r>
              <a:rPr lang="en-US" sz="1400"/>
              <a:t>PCI Express* (standard since 2004)</a:t>
            </a:r>
          </a:p>
          <a:p>
            <a:pPr marL="284163" indent="-284163"/>
            <a:r>
              <a:rPr lang="en-US" sz="1400"/>
              <a:t>Intel Execute Disable Bit (standard since 2005)</a:t>
            </a:r>
          </a:p>
          <a:p>
            <a:pPr marL="284163" indent="-284163"/>
            <a:r>
              <a:rPr lang="en-US" sz="1400"/>
              <a:t>Intel Software Optimization Tools (option)</a:t>
            </a:r>
          </a:p>
          <a:p>
            <a:pPr marL="284163" indent="-284163"/>
            <a:r>
              <a:rPr lang="en-US" sz="1400"/>
              <a:t>Intel Power Efficiency Tools (option)</a:t>
            </a:r>
            <a:endParaRPr lang="en-US" sz="1800"/>
          </a:p>
        </p:txBody>
      </p:sp>
      <p:sp>
        <p:nvSpPr>
          <p:cNvPr id="347139" name="Rectangle 3"/>
          <p:cNvSpPr>
            <a:spLocks noChangeArrowheads="1"/>
          </p:cNvSpPr>
          <p:nvPr/>
        </p:nvSpPr>
        <p:spPr bwMode="auto">
          <a:xfrm>
            <a:off x="414338" y="5491163"/>
            <a:ext cx="8410575" cy="1143000"/>
          </a:xfrm>
          <a:prstGeom prst="rect">
            <a:avLst/>
          </a:prstGeom>
          <a:noFill/>
          <a:ln w="9525">
            <a:noFill/>
            <a:miter lim="800000"/>
            <a:headEnd/>
            <a:tailEnd/>
          </a:ln>
          <a:effectLst/>
        </p:spPr>
        <p:txBody>
          <a:bodyPr lIns="92063" tIns="46032" rIns="92063" bIns="46032" anchor="ctr"/>
          <a:lstStyle/>
          <a:p>
            <a:pPr algn="l">
              <a:lnSpc>
                <a:spcPct val="90000"/>
              </a:lnSpc>
              <a:spcBef>
                <a:spcPct val="30000"/>
              </a:spcBef>
            </a:pPr>
            <a:endParaRPr lang="en-US" sz="4800">
              <a:solidFill>
                <a:schemeClr val="tx2"/>
              </a:solidFill>
              <a:effectLst>
                <a:outerShdw blurRad="38100" dist="38100" dir="2700000" algn="tl">
                  <a:srgbClr val="000000"/>
                </a:outerShdw>
              </a:effectLst>
            </a:endParaRPr>
          </a:p>
        </p:txBody>
      </p:sp>
      <p:pic>
        <p:nvPicPr>
          <p:cNvPr id="347140" name="Picture 4" descr="mother board copy"/>
          <p:cNvPicPr>
            <a:picLocks noChangeAspect="1" noChangeArrowheads="1"/>
          </p:cNvPicPr>
          <p:nvPr/>
        </p:nvPicPr>
        <p:blipFill>
          <a:blip r:embed="rId3" cstate="print"/>
          <a:srcRect/>
          <a:stretch>
            <a:fillRect/>
          </a:stretch>
        </p:blipFill>
        <p:spPr bwMode="auto">
          <a:xfrm>
            <a:off x="215900" y="1778000"/>
            <a:ext cx="4103688" cy="4278313"/>
          </a:xfrm>
          <a:prstGeom prst="rect">
            <a:avLst/>
          </a:prstGeom>
          <a:noFill/>
        </p:spPr>
      </p:pic>
      <p:sp>
        <p:nvSpPr>
          <p:cNvPr id="347142" name="Text Box 6"/>
          <p:cNvSpPr txBox="1">
            <a:spLocks noChangeArrowheads="1"/>
          </p:cNvSpPr>
          <p:nvPr/>
        </p:nvSpPr>
        <p:spPr bwMode="auto">
          <a:xfrm>
            <a:off x="387350" y="6426200"/>
            <a:ext cx="7010400" cy="336550"/>
          </a:xfrm>
          <a:prstGeom prst="rect">
            <a:avLst/>
          </a:prstGeom>
          <a:noFill/>
          <a:ln w="50800" algn="ctr">
            <a:noFill/>
            <a:miter lim="800000"/>
            <a:headEnd/>
            <a:tailEnd/>
          </a:ln>
          <a:effectLst/>
        </p:spPr>
        <p:txBody>
          <a:bodyPr>
            <a:spAutoFit/>
          </a:bodyPr>
          <a:lstStyle/>
          <a:p>
            <a:pPr algn="l" eaLnBrk="0" hangingPunct="0"/>
            <a:r>
              <a:rPr lang="en-US" sz="800" b="0">
                <a:effectLst/>
                <a:cs typeface="Arial" charset="0"/>
              </a:rPr>
              <a:t>Intel I/O Acceleration Technology, Intel Active Server Manager, Intel Power Toolkit and Intel xScale™ storage controllers are advanced innovation that are options on select OEM systems.  Contact your preferred OEM for more details</a:t>
            </a:r>
          </a:p>
        </p:txBody>
      </p:sp>
      <p:sp>
        <p:nvSpPr>
          <p:cNvPr id="347144" name="AutoShape 8"/>
          <p:cNvSpPr>
            <a:spLocks noChangeArrowheads="1"/>
          </p:cNvSpPr>
          <p:nvPr/>
        </p:nvSpPr>
        <p:spPr bwMode="blackWhite">
          <a:xfrm>
            <a:off x="1135063" y="5845175"/>
            <a:ext cx="6858000" cy="565150"/>
          </a:xfrm>
          <a:prstGeom prst="roundRect">
            <a:avLst>
              <a:gd name="adj" fmla="val 16667"/>
            </a:avLst>
          </a:prstGeom>
          <a:gradFill rotWithShape="1">
            <a:gsLst>
              <a:gs pos="0">
                <a:srgbClr val="5E91E4"/>
              </a:gs>
              <a:gs pos="50000">
                <a:srgbClr val="5E91E4">
                  <a:gamma/>
                  <a:tint val="53725"/>
                  <a:invGamma/>
                </a:srgbClr>
              </a:gs>
              <a:gs pos="100000">
                <a:srgbClr val="5E91E4"/>
              </a:gs>
            </a:gsLst>
            <a:lin ang="2700000" scaled="1"/>
          </a:gradFill>
          <a:ln w="3175" algn="ctr">
            <a:solidFill>
              <a:srgbClr val="FFFFFF"/>
            </a:solidFill>
            <a:round/>
            <a:headEnd/>
            <a:tailEnd/>
          </a:ln>
          <a:effectLst/>
        </p:spPr>
        <p:txBody>
          <a:bodyPr wrap="none" anchor="ctr"/>
          <a:lstStyle/>
          <a:p>
            <a:pPr>
              <a:lnSpc>
                <a:spcPct val="80000"/>
              </a:lnSpc>
              <a:spcBef>
                <a:spcPct val="20000"/>
              </a:spcBef>
            </a:pPr>
            <a:r>
              <a:rPr lang="en-US" sz="2000">
                <a:solidFill>
                  <a:schemeClr val="bg2"/>
                </a:solidFill>
                <a:effectLst/>
                <a:cs typeface="Arial" charset="0"/>
              </a:rPr>
              <a:t>Advancing All Areas of The System Together </a:t>
            </a:r>
            <a:br>
              <a:rPr lang="en-US" sz="2000">
                <a:solidFill>
                  <a:schemeClr val="bg2"/>
                </a:solidFill>
                <a:effectLst/>
                <a:cs typeface="Arial" charset="0"/>
              </a:rPr>
            </a:br>
            <a:r>
              <a:rPr lang="en-US" sz="2000">
                <a:solidFill>
                  <a:schemeClr val="bg2"/>
                </a:solidFill>
                <a:effectLst/>
                <a:cs typeface="Arial" charset="0"/>
              </a:rPr>
              <a:t>For Outstanding Business Value</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WinHec 2006 template">
  <a:themeElements>
    <a:clrScheme name="1_WinHec 2006 template 1">
      <a:dk1>
        <a:srgbClr val="000000"/>
      </a:dk1>
      <a:lt1>
        <a:srgbClr val="FFFFFF"/>
      </a:lt1>
      <a:dk2>
        <a:srgbClr val="C73B0F"/>
      </a:dk2>
      <a:lt2>
        <a:srgbClr val="FFFFFF"/>
      </a:lt2>
      <a:accent1>
        <a:srgbClr val="FAFAA8"/>
      </a:accent1>
      <a:accent2>
        <a:srgbClr val="F2B316"/>
      </a:accent2>
      <a:accent3>
        <a:srgbClr val="E0AFAA"/>
      </a:accent3>
      <a:accent4>
        <a:srgbClr val="DADADA"/>
      </a:accent4>
      <a:accent5>
        <a:srgbClr val="FCFCD1"/>
      </a:accent5>
      <a:accent6>
        <a:srgbClr val="DBA213"/>
      </a:accent6>
      <a:hlink>
        <a:srgbClr val="2031AC"/>
      </a:hlink>
      <a:folHlink>
        <a:srgbClr val="86228E"/>
      </a:folHlink>
    </a:clrScheme>
    <a:fontScheme name="1_WinHec 2006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1_WinHec 2006 template 1">
        <a:dk1>
          <a:srgbClr val="000000"/>
        </a:dk1>
        <a:lt1>
          <a:srgbClr val="FFFFFF"/>
        </a:lt1>
        <a:dk2>
          <a:srgbClr val="C73B0F"/>
        </a:dk2>
        <a:lt2>
          <a:srgbClr val="FFFFFF"/>
        </a:lt2>
        <a:accent1>
          <a:srgbClr val="FAFAA8"/>
        </a:accent1>
        <a:accent2>
          <a:srgbClr val="F2B316"/>
        </a:accent2>
        <a:accent3>
          <a:srgbClr val="E0AFAA"/>
        </a:accent3>
        <a:accent4>
          <a:srgbClr val="DADADA"/>
        </a:accent4>
        <a:accent5>
          <a:srgbClr val="FCFCD1"/>
        </a:accent5>
        <a:accent6>
          <a:srgbClr val="DBA213"/>
        </a:accent6>
        <a:hlink>
          <a:srgbClr val="2031AC"/>
        </a:hlink>
        <a:folHlink>
          <a:srgbClr val="86228E"/>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WinHec Template v10">
  <a:themeElements>
    <a:clrScheme name="WinHec Template v10 1">
      <a:dk1>
        <a:srgbClr val="000000"/>
      </a:dk1>
      <a:lt1>
        <a:srgbClr val="FFFFFF"/>
      </a:lt1>
      <a:dk2>
        <a:srgbClr val="00478E"/>
      </a:dk2>
      <a:lt2>
        <a:srgbClr val="F7AB3B"/>
      </a:lt2>
      <a:accent1>
        <a:srgbClr val="F2D468"/>
      </a:accent1>
      <a:accent2>
        <a:srgbClr val="F5862B"/>
      </a:accent2>
      <a:accent3>
        <a:srgbClr val="AAB1C6"/>
      </a:accent3>
      <a:accent4>
        <a:srgbClr val="DADADA"/>
      </a:accent4>
      <a:accent5>
        <a:srgbClr val="F7E6B9"/>
      </a:accent5>
      <a:accent6>
        <a:srgbClr val="DE7926"/>
      </a:accent6>
      <a:hlink>
        <a:srgbClr val="4FC95B"/>
      </a:hlink>
      <a:folHlink>
        <a:srgbClr val="40A1F2"/>
      </a:folHlink>
    </a:clrScheme>
    <a:fontScheme name="WinHec Template v1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WinHec Template v10 1">
        <a:dk1>
          <a:srgbClr val="000000"/>
        </a:dk1>
        <a:lt1>
          <a:srgbClr val="FFFFFF"/>
        </a:lt1>
        <a:dk2>
          <a:srgbClr val="00478E"/>
        </a:dk2>
        <a:lt2>
          <a:srgbClr val="F7AB3B"/>
        </a:lt2>
        <a:accent1>
          <a:srgbClr val="F2D468"/>
        </a:accent1>
        <a:accent2>
          <a:srgbClr val="F5862B"/>
        </a:accent2>
        <a:accent3>
          <a:srgbClr val="AAB1C6"/>
        </a:accent3>
        <a:accent4>
          <a:srgbClr val="DADADA"/>
        </a:accent4>
        <a:accent5>
          <a:srgbClr val="F7E6B9"/>
        </a:accent5>
        <a:accent6>
          <a:srgbClr val="DE7926"/>
        </a:accent6>
        <a:hlink>
          <a:srgbClr val="4FC95B"/>
        </a:hlink>
        <a:folHlink>
          <a:srgbClr val="40A1F2"/>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WinHec 2006 template">
  <a:themeElements>
    <a:clrScheme name="2_WinHec 2006 template 1">
      <a:dk1>
        <a:srgbClr val="000000"/>
      </a:dk1>
      <a:lt1>
        <a:srgbClr val="FFFFFF"/>
      </a:lt1>
      <a:dk2>
        <a:srgbClr val="C73B0F"/>
      </a:dk2>
      <a:lt2>
        <a:srgbClr val="FFFFFF"/>
      </a:lt2>
      <a:accent1>
        <a:srgbClr val="FAFAA8"/>
      </a:accent1>
      <a:accent2>
        <a:srgbClr val="F2B316"/>
      </a:accent2>
      <a:accent3>
        <a:srgbClr val="E0AFAA"/>
      </a:accent3>
      <a:accent4>
        <a:srgbClr val="DADADA"/>
      </a:accent4>
      <a:accent5>
        <a:srgbClr val="FCFCD1"/>
      </a:accent5>
      <a:accent6>
        <a:srgbClr val="DBA213"/>
      </a:accent6>
      <a:hlink>
        <a:srgbClr val="2031AC"/>
      </a:hlink>
      <a:folHlink>
        <a:srgbClr val="86228E"/>
      </a:folHlink>
    </a:clrScheme>
    <a:fontScheme name="2_WinHec 2006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2_WinHec 2006 template 1">
        <a:dk1>
          <a:srgbClr val="000000"/>
        </a:dk1>
        <a:lt1>
          <a:srgbClr val="FFFFFF"/>
        </a:lt1>
        <a:dk2>
          <a:srgbClr val="C73B0F"/>
        </a:dk2>
        <a:lt2>
          <a:srgbClr val="FFFFFF"/>
        </a:lt2>
        <a:accent1>
          <a:srgbClr val="FAFAA8"/>
        </a:accent1>
        <a:accent2>
          <a:srgbClr val="F2B316"/>
        </a:accent2>
        <a:accent3>
          <a:srgbClr val="E0AFAA"/>
        </a:accent3>
        <a:accent4>
          <a:srgbClr val="DADADA"/>
        </a:accent4>
        <a:accent5>
          <a:srgbClr val="FCFCD1"/>
        </a:accent5>
        <a:accent6>
          <a:srgbClr val="DBA213"/>
        </a:accent6>
        <a:hlink>
          <a:srgbClr val="2031AC"/>
        </a:hlink>
        <a:folHlink>
          <a:srgbClr val="86228E"/>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WinHec Template v10">
  <a:themeElements>
    <a:clrScheme name="1_WinHec Template v10 1">
      <a:dk1>
        <a:srgbClr val="000000"/>
      </a:dk1>
      <a:lt1>
        <a:srgbClr val="FFFFFF"/>
      </a:lt1>
      <a:dk2>
        <a:srgbClr val="00478E"/>
      </a:dk2>
      <a:lt2>
        <a:srgbClr val="F7AB3B"/>
      </a:lt2>
      <a:accent1>
        <a:srgbClr val="F2D468"/>
      </a:accent1>
      <a:accent2>
        <a:srgbClr val="F5862B"/>
      </a:accent2>
      <a:accent3>
        <a:srgbClr val="AAB1C6"/>
      </a:accent3>
      <a:accent4>
        <a:srgbClr val="DADADA"/>
      </a:accent4>
      <a:accent5>
        <a:srgbClr val="F7E6B9"/>
      </a:accent5>
      <a:accent6>
        <a:srgbClr val="DE7926"/>
      </a:accent6>
      <a:hlink>
        <a:srgbClr val="4FC95B"/>
      </a:hlink>
      <a:folHlink>
        <a:srgbClr val="40A1F2"/>
      </a:folHlink>
    </a:clrScheme>
    <a:fontScheme name="1_WinHec Template v10">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accent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1_WinHec Template v10 1">
        <a:dk1>
          <a:srgbClr val="000000"/>
        </a:dk1>
        <a:lt1>
          <a:srgbClr val="FFFFFF"/>
        </a:lt1>
        <a:dk2>
          <a:srgbClr val="00478E"/>
        </a:dk2>
        <a:lt2>
          <a:srgbClr val="F7AB3B"/>
        </a:lt2>
        <a:accent1>
          <a:srgbClr val="F2D468"/>
        </a:accent1>
        <a:accent2>
          <a:srgbClr val="F5862B"/>
        </a:accent2>
        <a:accent3>
          <a:srgbClr val="AAB1C6"/>
        </a:accent3>
        <a:accent4>
          <a:srgbClr val="DADADA"/>
        </a:accent4>
        <a:accent5>
          <a:srgbClr val="F7E6B9"/>
        </a:accent5>
        <a:accent6>
          <a:srgbClr val="DE7926"/>
        </a:accent6>
        <a:hlink>
          <a:srgbClr val="4FC95B"/>
        </a:hlink>
        <a:folHlink>
          <a:srgbClr val="40A1F2"/>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5641</Words>
  <Application>Microsoft Office PowerPoint</Application>
  <PresentationFormat>On-screen Show (4:3)</PresentationFormat>
  <Paragraphs>729</Paragraphs>
  <Slides>35</Slides>
  <Notes>35</Notes>
  <HiddenSlides>0</HiddenSlides>
  <MMClips>0</MMClips>
  <ScaleCrop>false</ScaleCrop>
  <HeadingPairs>
    <vt:vector size="8" baseType="variant">
      <vt:variant>
        <vt:lpstr>Fonts Used</vt:lpstr>
      </vt:variant>
      <vt:variant>
        <vt:i4>5</vt:i4>
      </vt:variant>
      <vt:variant>
        <vt:lpstr>Theme</vt:lpstr>
      </vt:variant>
      <vt:variant>
        <vt:i4>4</vt:i4>
      </vt:variant>
      <vt:variant>
        <vt:lpstr>Embedded OLE Servers</vt:lpstr>
      </vt:variant>
      <vt:variant>
        <vt:i4>1</vt:i4>
      </vt:variant>
      <vt:variant>
        <vt:lpstr>Slide Titles</vt:lpstr>
      </vt:variant>
      <vt:variant>
        <vt:i4>35</vt:i4>
      </vt:variant>
    </vt:vector>
  </HeadingPairs>
  <TitlesOfParts>
    <vt:vector size="45" baseType="lpstr">
      <vt:lpstr>Times New Roman</vt:lpstr>
      <vt:lpstr>Arial</vt:lpstr>
      <vt:lpstr>Wingdings</vt:lpstr>
      <vt:lpstr>MS PGothic</vt:lpstr>
      <vt:lpstr>PMingLiU</vt:lpstr>
      <vt:lpstr>1_WinHec 2006 template</vt:lpstr>
      <vt:lpstr>WinHec Template v10</vt:lpstr>
      <vt:lpstr>2_WinHec 2006 template</vt:lpstr>
      <vt:lpstr>1_WinHec Template v10</vt:lpstr>
      <vt:lpstr>Microsoft Visio Drawing</vt:lpstr>
      <vt:lpstr>Intel Virtualization Technology: Strategy And Evolution</vt:lpstr>
      <vt:lpstr>Agenda</vt:lpstr>
      <vt:lpstr>Virtualization Awareness Today*</vt:lpstr>
      <vt:lpstr>Virtualized x86 Server Market Overview*</vt:lpstr>
      <vt:lpstr>Today’s Uses Virtualization addresses today’s IT concerns</vt:lpstr>
      <vt:lpstr>Emerging Usage Models</vt:lpstr>
      <vt:lpstr>A Better Platform For Virtualization</vt:lpstr>
      <vt:lpstr>A More Reliable Server Unique Intel x86 Reliability Features</vt:lpstr>
      <vt:lpstr>Introducing:  New Dual - Core Intel Xeon Processor - based Servers</vt:lpstr>
      <vt:lpstr>Slide 10</vt:lpstr>
      <vt:lpstr>Driving Virtualization Momentum</vt:lpstr>
      <vt:lpstr>Intel VT Roadmap</vt:lpstr>
      <vt:lpstr>IA System Virtualization Today</vt:lpstr>
      <vt:lpstr>IA Virtualization Today Summary Of Challenges</vt:lpstr>
      <vt:lpstr>Intel Virtualization Technology Evolution</vt:lpstr>
      <vt:lpstr>VT-x Overview: Intel Virtualization Technology For IA-32 Processors</vt:lpstr>
      <vt:lpstr>CPU Virtualization With VT-x</vt:lpstr>
      <vt:lpstr>Extended Page Tables (EPT)</vt:lpstr>
      <vt:lpstr>What Is EPT?</vt:lpstr>
      <vt:lpstr>EPT Translation:  Details</vt:lpstr>
      <vt:lpstr>VT-d Overview: Intel Virtualization Technology For Directed I/O</vt:lpstr>
      <vt:lpstr>Options For I/O Virtualization</vt:lpstr>
      <vt:lpstr>VT-d Overview</vt:lpstr>
      <vt:lpstr>VT-d Usage</vt:lpstr>
      <vt:lpstr>VT-d Architecture Detail</vt:lpstr>
      <vt:lpstr>VT-d: Remapping Structures</vt:lpstr>
      <vt:lpstr>VT-d: Hardware Page Walk</vt:lpstr>
      <vt:lpstr>VT-d:  Translation Caching</vt:lpstr>
      <vt:lpstr>VT-d:  Extended Features</vt:lpstr>
      <vt:lpstr>VT-x &amp; VT-d Working Together</vt:lpstr>
      <vt:lpstr>How Intel Virtualization Technology Address Virtualization Challenges</vt:lpstr>
      <vt:lpstr>Delivering Intel VT</vt:lpstr>
      <vt:lpstr>Summary And Questions</vt:lpstr>
      <vt:lpstr>Call To Action</vt:lpstr>
      <vt:lpstr>Slide 35</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Intel Virtualization Technology:  Strategy and Evolution</dc:title>
  <dc:subject>WinHEC 2006</dc:subject>
  <dc:creator/>
  <dc:description>Template design: Giulio P., Silver Fox Productions _x000d_
Formatter: Mike Reid, SFP_x000d_
Post Show: SEB,SFP_x000d_
Event Date: May 23-25, 2006_x000d_
Event Location: Seattle, WA_x000d_
Speech Length:_x000d_
Audience:_x000d_
Key Topics:</dc:description>
  <cp:lastModifiedBy/>
  <cp:revision>122</cp:revision>
  <dcterms:created xsi:type="dcterms:W3CDTF">2006-03-28T14:30:13Z</dcterms:created>
  <dcterms:modified xsi:type="dcterms:W3CDTF">2011-02-02T21:04:31Z</dcterms:modified>
</cp:coreProperties>
</file>