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handoutMasterIdLst>
    <p:handoutMasterId r:id="rId64"/>
  </p:handoutMasterIdLst>
  <p:sldIdLst>
    <p:sldId id="257" r:id="rId2"/>
    <p:sldId id="287" r:id="rId3"/>
    <p:sldId id="324" r:id="rId4"/>
    <p:sldId id="286" r:id="rId5"/>
    <p:sldId id="258" r:id="rId6"/>
    <p:sldId id="282" r:id="rId7"/>
    <p:sldId id="281" r:id="rId8"/>
    <p:sldId id="322" r:id="rId9"/>
    <p:sldId id="259" r:id="rId10"/>
    <p:sldId id="260" r:id="rId11"/>
    <p:sldId id="275" r:id="rId12"/>
    <p:sldId id="261" r:id="rId13"/>
    <p:sldId id="274" r:id="rId14"/>
    <p:sldId id="262" r:id="rId15"/>
    <p:sldId id="283" r:id="rId16"/>
    <p:sldId id="276" r:id="rId17"/>
    <p:sldId id="277" r:id="rId18"/>
    <p:sldId id="295" r:id="rId19"/>
    <p:sldId id="279" r:id="rId20"/>
    <p:sldId id="278" r:id="rId21"/>
    <p:sldId id="280" r:id="rId22"/>
    <p:sldId id="289" r:id="rId23"/>
    <p:sldId id="319" r:id="rId24"/>
    <p:sldId id="290" r:id="rId25"/>
    <p:sldId id="291" r:id="rId26"/>
    <p:sldId id="292" r:id="rId27"/>
    <p:sldId id="293" r:id="rId28"/>
    <p:sldId id="263" r:id="rId29"/>
    <p:sldId id="296" r:id="rId30"/>
    <p:sldId id="297" r:id="rId31"/>
    <p:sldId id="310" r:id="rId32"/>
    <p:sldId id="320" r:id="rId33"/>
    <p:sldId id="298" r:id="rId34"/>
    <p:sldId id="321" r:id="rId35"/>
    <p:sldId id="265" r:id="rId36"/>
    <p:sldId id="272" r:id="rId37"/>
    <p:sldId id="285" r:id="rId38"/>
    <p:sldId id="266" r:id="rId39"/>
    <p:sldId id="267" r:id="rId40"/>
    <p:sldId id="273" r:id="rId41"/>
    <p:sldId id="307" r:id="rId42"/>
    <p:sldId id="300" r:id="rId43"/>
    <p:sldId id="323" r:id="rId44"/>
    <p:sldId id="308" r:id="rId45"/>
    <p:sldId id="302" r:id="rId46"/>
    <p:sldId id="303" r:id="rId47"/>
    <p:sldId id="304" r:id="rId48"/>
    <p:sldId id="305" r:id="rId49"/>
    <p:sldId id="306" r:id="rId50"/>
    <p:sldId id="268" r:id="rId51"/>
    <p:sldId id="311" r:id="rId52"/>
    <p:sldId id="299" r:id="rId53"/>
    <p:sldId id="312" r:id="rId54"/>
    <p:sldId id="318" r:id="rId55"/>
    <p:sldId id="313" r:id="rId56"/>
    <p:sldId id="317" r:id="rId57"/>
    <p:sldId id="314" r:id="rId58"/>
    <p:sldId id="269" r:id="rId59"/>
    <p:sldId id="315" r:id="rId60"/>
    <p:sldId id="309" r:id="rId61"/>
    <p:sldId id="270"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06" autoAdjust="0"/>
    <p:restoredTop sz="92667" autoAdjust="0"/>
  </p:normalViewPr>
  <p:slideViewPr>
    <p:cSldViewPr>
      <p:cViewPr>
        <p:scale>
          <a:sx n="70" d="100"/>
          <a:sy n="70" d="100"/>
        </p:scale>
        <p:origin x="54" y="4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LOGGING OR NOLOGGING : THAT IS THE QUESTION</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031A3C-61EC-4AB3-9841-5B5D6E876000}" type="datetimeFigureOut">
              <a:rPr lang="en-US" smtClean="0"/>
              <a:pPr/>
              <a:t>10/21/2008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DBIS</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381162-A5A4-4C8C-9837-A6078D78DBF3}" type="slidenum">
              <a:rPr lang="en-US" smtClean="0"/>
              <a:pPr/>
              <a:t>‹#›</a:t>
            </a:fld>
            <a:endParaRPr 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LOGGING OR NOLOGGING : THAT IS THE QUESTION</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56C0F7-7816-4CAB-ADC1-D62347214EAF}" type="datetimeFigureOut">
              <a:rPr lang="en-US" smtClean="0"/>
              <a:pPr/>
              <a:t>10/21/2008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DBIS</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C6506-C8EC-4FAB-AF01-1A5EE332FFAE}" type="slidenum">
              <a:rPr lang="en-US" smtClean="0"/>
              <a:pPr/>
              <a:t>‹#›</a:t>
            </a:fld>
            <a:endParaRPr lang="en-US"/>
          </a:p>
        </p:txBody>
      </p:sp>
    </p:spTree>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2C6506-C8EC-4FAB-AF01-1A5EE332FFAE}"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Header Placeholder 5"/>
          <p:cNvSpPr>
            <a:spLocks noGrp="1"/>
          </p:cNvSpPr>
          <p:nvPr>
            <p:ph type="hdr" sz="quarter" idx="12"/>
          </p:nvPr>
        </p:nvSpPr>
        <p:spPr/>
        <p:txBody>
          <a:bodyPr/>
          <a:lstStyle/>
          <a:p>
            <a:r>
              <a:rPr lang="en-US" smtClean="0"/>
              <a:t>LOGGING OR NOLOGGING : THAT IS THE QUESTION</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2C6506-C8EC-4FAB-AF01-1A5EE332FFAE}"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Header Placeholder 5"/>
          <p:cNvSpPr>
            <a:spLocks noGrp="1"/>
          </p:cNvSpPr>
          <p:nvPr>
            <p:ph type="hdr" sz="quarter" idx="12"/>
          </p:nvPr>
        </p:nvSpPr>
        <p:spPr/>
        <p:txBody>
          <a:bodyPr/>
          <a:lstStyle/>
          <a:p>
            <a:r>
              <a:rPr lang="en-US" smtClean="0"/>
              <a:t>LOGGING OR NOLOGGING : THAT IS THE QUESTION</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2C6506-C8EC-4FAB-AF01-1A5EE332FFAE}"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Header Placeholder 5"/>
          <p:cNvSpPr>
            <a:spLocks noGrp="1"/>
          </p:cNvSpPr>
          <p:nvPr>
            <p:ph type="hdr" sz="quarter" idx="12"/>
          </p:nvPr>
        </p:nvSpPr>
        <p:spPr/>
        <p:txBody>
          <a:bodyPr/>
          <a:lstStyle/>
          <a:p>
            <a:r>
              <a:rPr lang="en-US" smtClean="0"/>
              <a:t>LOGGING OR NOLOGGING : THAT IS THE QUESTION</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2C6506-C8EC-4FAB-AF01-1A5EE332FFAE}"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Header Placeholder 5"/>
          <p:cNvSpPr>
            <a:spLocks noGrp="1"/>
          </p:cNvSpPr>
          <p:nvPr>
            <p:ph type="hdr" sz="quarter" idx="12"/>
          </p:nvPr>
        </p:nvSpPr>
        <p:spPr/>
        <p:txBody>
          <a:bodyPr/>
          <a:lstStyle/>
          <a:p>
            <a:r>
              <a:rPr lang="en-US" smtClean="0"/>
              <a:t>LOGGING OR NOLOGGING : THAT IS THE QUESTION</a:t>
            </a: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48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49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50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51</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53</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54</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55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7DF91-9CE6-4364-B9EB-98526610A3A7}" type="slidenum">
              <a:rPr lang="en-US" smtClean="0"/>
              <a:pPr/>
              <a:t>56</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57</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58</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59</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60</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61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r>
              <a:rPr lang="en-US" smtClean="0"/>
              <a:t>DBIS</a:t>
            </a:r>
            <a:endParaRPr lang="en-US"/>
          </a:p>
        </p:txBody>
      </p:sp>
      <p:sp>
        <p:nvSpPr>
          <p:cNvPr id="6" name="Slide Number Placeholder 5"/>
          <p:cNvSpPr>
            <a:spLocks noGrp="1"/>
          </p:cNvSpPr>
          <p:nvPr>
            <p:ph type="sldNum" sz="quarter" idx="12"/>
          </p:nvPr>
        </p:nvSpPr>
        <p:spPr/>
        <p:txBody>
          <a:bodyPr/>
          <a:lstStyle/>
          <a:p>
            <a:fld id="{122C6506-C8EC-4FAB-AF01-1A5EE332FFA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7E49046-60F3-4411-9227-B1EE0AE6E306}" type="datetimeFigureOut">
              <a:rPr lang="en-US" smtClean="0"/>
              <a:pPr/>
              <a:t>10/21/2008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CAF30AC-8E1A-48C4-BB91-6C6D7DC5F5E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E49046-60F3-4411-9227-B1EE0AE6E306}" type="datetimeFigureOut">
              <a:rPr lang="en-US" smtClean="0"/>
              <a:pPr/>
              <a:t>10/21/2008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F30AC-8E1A-48C4-BB91-6C6D7DC5F5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E49046-60F3-4411-9227-B1EE0AE6E306}" type="datetimeFigureOut">
              <a:rPr lang="en-US" smtClean="0"/>
              <a:pPr/>
              <a:t>10/21/2008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F30AC-8E1A-48C4-BB91-6C6D7DC5F5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E49046-60F3-4411-9227-B1EE0AE6E306}" type="datetimeFigureOut">
              <a:rPr lang="en-US" smtClean="0"/>
              <a:pPr/>
              <a:t>10/21/2008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F30AC-8E1A-48C4-BB91-6C6D7DC5F5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7E49046-60F3-4411-9227-B1EE0AE6E306}" type="datetimeFigureOut">
              <a:rPr lang="en-US" smtClean="0"/>
              <a:pPr/>
              <a:t>10/21/2008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F30AC-8E1A-48C4-BB91-6C6D7DC5F5E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E49046-60F3-4411-9227-B1EE0AE6E306}" type="datetimeFigureOut">
              <a:rPr lang="en-US" smtClean="0"/>
              <a:pPr/>
              <a:t>10/21/2008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AF30AC-8E1A-48C4-BB91-6C6D7DC5F5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7E49046-60F3-4411-9227-B1EE0AE6E306}" type="datetimeFigureOut">
              <a:rPr lang="en-US" smtClean="0"/>
              <a:pPr/>
              <a:t>10/21/2008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AF30AC-8E1A-48C4-BB91-6C6D7DC5F5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7E49046-60F3-4411-9227-B1EE0AE6E306}" type="datetimeFigureOut">
              <a:rPr lang="en-US" smtClean="0"/>
              <a:pPr/>
              <a:t>10/21/2008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AF30AC-8E1A-48C4-BB91-6C6D7DC5F5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49046-60F3-4411-9227-B1EE0AE6E306}" type="datetimeFigureOut">
              <a:rPr lang="en-US" smtClean="0"/>
              <a:pPr/>
              <a:t>10/21/2008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AF30AC-8E1A-48C4-BB91-6C6D7DC5F5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E49046-60F3-4411-9227-B1EE0AE6E306}" type="datetimeFigureOut">
              <a:rPr lang="en-US" smtClean="0"/>
              <a:pPr/>
              <a:t>10/21/2008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AF30AC-8E1A-48C4-BB91-6C6D7DC5F5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7E49046-60F3-4411-9227-B1EE0AE6E306}" type="datetimeFigureOut">
              <a:rPr lang="en-US" smtClean="0"/>
              <a:pPr/>
              <a:t>10/21/2008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CAF30AC-8E1A-48C4-BB91-6C6D7DC5F5E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7E49046-60F3-4411-9227-B1EE0AE6E306}" type="datetimeFigureOut">
              <a:rPr lang="en-US" smtClean="0"/>
              <a:pPr/>
              <a:t>10/21/2008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CAF30AC-8E1A-48C4-BB91-6C6D7DC5F5E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package" Target="../embeddings/Microsoft_Office_Word_Document1.docx"/></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www.oraclenz.com/" TargetMode="External"/><Relationship Id="rId7"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dbis.co.nz/" TargetMode="External"/><Relationship Id="rId5" Type="http://schemas.openxmlformats.org/officeDocument/2006/relationships/hyperlink" Target="http://www.dbisonline.com/" TargetMode="External"/><Relationship Id="rId4" Type="http://schemas.openxmlformats.org/officeDocument/2006/relationships/hyperlink" Target="mailto:falvarez@dbisonline.com" TargetMode="Externa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www.dbisonline.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www.dbis.co.nz/"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package" Target="../embeddings/Microsoft_Office_Word_Document2.docx"/></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package" Target="../embeddings/Microsoft_Office_Word_Document3.docx"/></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8.gif"/><Relationship Id="rId4" Type="http://schemas.openxmlformats.org/officeDocument/2006/relationships/image" Target="../media/image17.gif"/></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1143000"/>
          </a:xfrm>
        </p:spPr>
        <p:txBody>
          <a:bodyPr>
            <a:noAutofit/>
          </a:bodyPr>
          <a:lstStyle/>
          <a:p>
            <a:pPr algn="ctr"/>
            <a:r>
              <a:rPr lang="en-GB" sz="4000" b="1" dirty="0">
                <a:solidFill>
                  <a:srgbClr val="FF0000"/>
                </a:solidFill>
                <a:effectLst>
                  <a:outerShdw blurRad="38100" dist="38100" dir="2700000" algn="tl">
                    <a:srgbClr val="000000">
                      <a:alpha val="43137"/>
                    </a:srgbClr>
                  </a:outerShdw>
                </a:effectLst>
              </a:rPr>
              <a:t>LOGGING OR </a:t>
            </a:r>
            <a:r>
              <a:rPr lang="en-GB" sz="4000" b="1" dirty="0" smtClean="0">
                <a:solidFill>
                  <a:srgbClr val="FF0000"/>
                </a:solidFill>
                <a:effectLst>
                  <a:outerShdw blurRad="38100" dist="38100" dir="2700000" algn="tl">
                    <a:srgbClr val="000000">
                      <a:alpha val="43137"/>
                    </a:srgbClr>
                  </a:outerShdw>
                </a:effectLst>
              </a:rPr>
              <a:t>NOLOGGING </a:t>
            </a:r>
            <a:br>
              <a:rPr lang="en-GB" sz="4000" b="1" dirty="0" smtClean="0">
                <a:solidFill>
                  <a:srgbClr val="FF0000"/>
                </a:solidFill>
                <a:effectLst>
                  <a:outerShdw blurRad="38100" dist="38100" dir="2700000" algn="tl">
                    <a:srgbClr val="000000">
                      <a:alpha val="43137"/>
                    </a:srgbClr>
                  </a:outerShdw>
                </a:effectLst>
              </a:rPr>
            </a:br>
            <a:r>
              <a:rPr lang="en-GB" sz="4000" b="1" dirty="0" smtClean="0">
                <a:solidFill>
                  <a:srgbClr val="FF0000"/>
                </a:solidFill>
                <a:effectLst>
                  <a:outerShdw blurRad="38100" dist="38100" dir="2700000" algn="tl">
                    <a:srgbClr val="000000">
                      <a:alpha val="43137"/>
                    </a:srgbClr>
                  </a:outerShdw>
                </a:effectLst>
              </a:rPr>
              <a:t>THAT </a:t>
            </a:r>
            <a:r>
              <a:rPr lang="en-GB" sz="4000" b="1" dirty="0">
                <a:solidFill>
                  <a:srgbClr val="FF0000"/>
                </a:solidFill>
                <a:effectLst>
                  <a:outerShdw blurRad="38100" dist="38100" dir="2700000" algn="tl">
                    <a:srgbClr val="000000">
                      <a:alpha val="43137"/>
                    </a:srgbClr>
                  </a:outerShdw>
                </a:effectLst>
              </a:rPr>
              <a:t>IS THE QUESTION </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2362200"/>
            <a:ext cx="8991600" cy="4191000"/>
          </a:xfrm>
        </p:spPr>
        <p:txBody>
          <a:bodyPr>
            <a:normAutofit/>
          </a:bodyPr>
          <a:lstStyle/>
          <a:p>
            <a:pPr>
              <a:buNone/>
            </a:pPr>
            <a:r>
              <a:rPr lang="en-US" sz="3000" b="1" dirty="0" smtClean="0"/>
              <a:t>NZOUG 2008 Conference</a:t>
            </a:r>
          </a:p>
          <a:p>
            <a:pPr>
              <a:buNone/>
            </a:pPr>
            <a:r>
              <a:rPr lang="en-US" sz="2800" b="1" dirty="0" smtClean="0"/>
              <a:t>2008 October, </a:t>
            </a:r>
            <a:r>
              <a:rPr lang="en-US" sz="2800" b="1" dirty="0" err="1" smtClean="0"/>
              <a:t>Rotorua</a:t>
            </a:r>
            <a:endParaRPr lang="en-US" sz="2800" b="1" dirty="0" smtClean="0"/>
          </a:p>
          <a:p>
            <a:pPr>
              <a:buNone/>
            </a:pPr>
            <a:endParaRPr lang="en-US" sz="3000" b="1" dirty="0" smtClean="0"/>
          </a:p>
          <a:p>
            <a:pPr>
              <a:buNone/>
            </a:pPr>
            <a:endParaRPr lang="en-US" sz="3000" b="1" dirty="0" smtClean="0"/>
          </a:p>
          <a:p>
            <a:pPr>
              <a:buNone/>
            </a:pPr>
            <a:endParaRPr lang="en-US" sz="3000" b="1" dirty="0" smtClean="0"/>
          </a:p>
          <a:p>
            <a:pPr>
              <a:buNone/>
            </a:pPr>
            <a:endParaRPr lang="en-US" sz="2400" b="1" dirty="0" smtClean="0"/>
          </a:p>
          <a:p>
            <a:pPr>
              <a:buNone/>
            </a:pPr>
            <a:r>
              <a:rPr lang="en-US" sz="2400" b="1" dirty="0" smtClean="0"/>
              <a:t>By:</a:t>
            </a:r>
          </a:p>
          <a:p>
            <a:pPr>
              <a:buNone/>
            </a:pPr>
            <a:r>
              <a:rPr lang="en-US" sz="2400" b="1" dirty="0" smtClean="0"/>
              <a:t>Francisco Munoz Alvarez </a:t>
            </a:r>
          </a:p>
          <a:p>
            <a:pPr>
              <a:buNone/>
            </a:pPr>
            <a:endParaRPr lang="en-US" sz="2800" dirty="0" smtClean="0"/>
          </a:p>
          <a:p>
            <a:pPr>
              <a:buNone/>
            </a:pPr>
            <a:endParaRPr lang="en-US" dirty="0"/>
          </a:p>
        </p:txBody>
      </p:sp>
      <p:pic>
        <p:nvPicPr>
          <p:cNvPr id="6" name="Picture 5" descr="dbis_logo.jpg"/>
          <p:cNvPicPr>
            <a:picLocks noChangeAspect="1"/>
          </p:cNvPicPr>
          <p:nvPr/>
        </p:nvPicPr>
        <p:blipFill>
          <a:blip r:embed="rId3"/>
          <a:stretch>
            <a:fillRect/>
          </a:stretch>
        </p:blipFill>
        <p:spPr>
          <a:xfrm>
            <a:off x="7089297" y="5659192"/>
            <a:ext cx="1978503" cy="685800"/>
          </a:xfrm>
          <a:prstGeom prst="rect">
            <a:avLst/>
          </a:prstGeom>
        </p:spPr>
      </p:pic>
      <p:pic>
        <p:nvPicPr>
          <p:cNvPr id="7" name="Picture 6" descr="insiderbox.png"/>
          <p:cNvPicPr>
            <a:picLocks noChangeAspect="1"/>
          </p:cNvPicPr>
          <p:nvPr/>
        </p:nvPicPr>
        <p:blipFill>
          <a:blip r:embed="rId4"/>
          <a:stretch>
            <a:fillRect/>
          </a:stretch>
        </p:blipFill>
        <p:spPr>
          <a:xfrm>
            <a:off x="6019800" y="5486400"/>
            <a:ext cx="990600" cy="934792"/>
          </a:xfrm>
          <a:prstGeom prst="rect">
            <a:avLst/>
          </a:prstGeom>
        </p:spPr>
      </p:pic>
      <p:pic>
        <p:nvPicPr>
          <p:cNvPr id="8" name="Picture 7" descr="ace_2.gif"/>
          <p:cNvPicPr>
            <a:picLocks noChangeAspect="1"/>
          </p:cNvPicPr>
          <p:nvPr/>
        </p:nvPicPr>
        <p:blipFill>
          <a:blip r:embed="rId5"/>
          <a:stretch>
            <a:fillRect/>
          </a:stretch>
        </p:blipFill>
        <p:spPr>
          <a:xfrm>
            <a:off x="3810000" y="6019800"/>
            <a:ext cx="228600" cy="228600"/>
          </a:xfrm>
          <a:prstGeom prst="rect">
            <a:avLst/>
          </a:prstGeom>
        </p:spPr>
      </p:pic>
      <p:pic>
        <p:nvPicPr>
          <p:cNvPr id="9" name="Picture 8" descr="dbis_web.jpg"/>
          <p:cNvPicPr>
            <a:picLocks noChangeAspect="1"/>
          </p:cNvPicPr>
          <p:nvPr/>
        </p:nvPicPr>
        <p:blipFill>
          <a:blip r:embed="rId6"/>
          <a:stretch>
            <a:fillRect/>
          </a:stretch>
        </p:blipFill>
        <p:spPr>
          <a:xfrm>
            <a:off x="5029200" y="2857500"/>
            <a:ext cx="3962400" cy="2476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What is Redo? (Long Answer)</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240280"/>
            <a:ext cx="8229600" cy="4389120"/>
          </a:xfrm>
        </p:spPr>
        <p:txBody>
          <a:bodyPr>
            <a:normAutofit fontScale="40000" lnSpcReduction="20000"/>
          </a:bodyPr>
          <a:lstStyle/>
          <a:p>
            <a:pPr marL="0" algn="just">
              <a:spcBef>
                <a:spcPts val="0"/>
              </a:spcBef>
              <a:buNone/>
            </a:pPr>
            <a:endParaRPr lang="en-GB" sz="3800" dirty="0" smtClean="0"/>
          </a:p>
          <a:p>
            <a:pPr marL="0" algn="just">
              <a:lnSpc>
                <a:spcPct val="170000"/>
              </a:lnSpc>
              <a:spcBef>
                <a:spcPts val="0"/>
              </a:spcBef>
              <a:buNone/>
            </a:pPr>
            <a:r>
              <a:rPr lang="en-GB" sz="6000" i="1" dirty="0" smtClean="0"/>
              <a:t>When Oracle blocks are changed, including undo blocks, oracle records the changes in a form of vector changes which are referred to as redo entries or redo records. The changes are written by the server process to the redo log buffer in the SGA. The redo log buffer is then flushed into the online redo logs in near real time fashion by the log writer (LGWR). </a:t>
            </a:r>
            <a:endParaRPr lang="en-US" sz="60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Short Answer?</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lgn="ctr">
              <a:buNone/>
            </a:pPr>
            <a:r>
              <a:rPr lang="en-US" dirty="0" smtClean="0"/>
              <a:t>In other words:</a:t>
            </a:r>
          </a:p>
          <a:p>
            <a:pPr algn="ctr">
              <a:buNone/>
            </a:pPr>
            <a:endParaRPr lang="en-US" dirty="0" smtClean="0"/>
          </a:p>
          <a:p>
            <a:pPr algn="ctr">
              <a:buNone/>
            </a:pPr>
            <a:r>
              <a:rPr lang="en-US" dirty="0" smtClean="0"/>
              <a:t>Redo  = Transactions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20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How it Works</a:t>
            </a:r>
            <a:endParaRPr lang="en-US" b="1" dirty="0">
              <a:solidFill>
                <a:srgbClr val="FF0000"/>
              </a:solidFill>
              <a:effectLst>
                <a:outerShdw blurRad="38100" dist="38100" dir="2700000" algn="tl">
                  <a:srgbClr val="000000">
                    <a:alpha val="43137"/>
                  </a:srgbClr>
                </a:outerShdw>
              </a:effectLst>
            </a:endParaRPr>
          </a:p>
        </p:txBody>
      </p:sp>
      <p:sp>
        <p:nvSpPr>
          <p:cNvPr id="604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0417" name="Object 1"/>
          <p:cNvGraphicFramePr>
            <a:graphicFrameLocks noChangeAspect="1"/>
          </p:cNvGraphicFramePr>
          <p:nvPr/>
        </p:nvGraphicFramePr>
        <p:xfrm>
          <a:off x="2590800" y="2133600"/>
          <a:ext cx="4259410" cy="4114800"/>
        </p:xfrm>
        <a:graphic>
          <a:graphicData uri="http://schemas.openxmlformats.org/presentationml/2006/ole">
            <p:oleObj spid="_x0000_s60417" r:id="rId4" imgW="7689723" imgH="7405878" progId="">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effectLst>
                  <a:outerShdw blurRad="38100" dist="38100" dir="2700000" algn="tl">
                    <a:srgbClr val="000000">
                      <a:alpha val="43137"/>
                    </a:srgbClr>
                  </a:outerShdw>
                </a:effectLst>
              </a:rPr>
              <a:t>When Redo is flushed?</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35480"/>
            <a:ext cx="8229600" cy="1950720"/>
          </a:xfrm>
        </p:spPr>
        <p:txBody>
          <a:bodyPr>
            <a:normAutofit/>
          </a:bodyPr>
          <a:lstStyle/>
          <a:p>
            <a:pPr>
              <a:buNone/>
            </a:pPr>
            <a:endParaRPr lang="en-GB" dirty="0" smtClean="0"/>
          </a:p>
          <a:p>
            <a:pPr>
              <a:buNone/>
            </a:pPr>
            <a:r>
              <a:rPr lang="en-GB" dirty="0" smtClean="0"/>
              <a:t>The redo </a:t>
            </a:r>
            <a:r>
              <a:rPr lang="en-GB" dirty="0" smtClean="0"/>
              <a:t>are </a:t>
            </a:r>
            <a:r>
              <a:rPr lang="en-GB" dirty="0" smtClean="0"/>
              <a:t>flushed </a:t>
            </a:r>
            <a:r>
              <a:rPr lang="en-GB" dirty="0" smtClean="0"/>
              <a:t>from </a:t>
            </a:r>
            <a:r>
              <a:rPr lang="en-GB" dirty="0" smtClean="0"/>
              <a:t>Log Buffer </a:t>
            </a:r>
            <a:r>
              <a:rPr lang="en-GB" dirty="0" smtClean="0"/>
              <a:t>by </a:t>
            </a:r>
            <a:r>
              <a:rPr lang="en-GB" dirty="0" smtClean="0"/>
              <a:t>the LGWR:</a:t>
            </a:r>
            <a:endParaRPr lang="en-US" dirty="0" smtClean="0"/>
          </a:p>
          <a:p>
            <a:pPr>
              <a:buNone/>
            </a:pPr>
            <a:endParaRPr lang="en-US" dirty="0" smtClean="0"/>
          </a:p>
        </p:txBody>
      </p:sp>
      <p:sp>
        <p:nvSpPr>
          <p:cNvPr id="4" name="Content Placeholder 2"/>
          <p:cNvSpPr txBox="1">
            <a:spLocks/>
          </p:cNvSpPr>
          <p:nvPr/>
        </p:nvSpPr>
        <p:spPr>
          <a:xfrm>
            <a:off x="533400" y="3200400"/>
            <a:ext cx="8229600" cy="685800"/>
          </a:xfrm>
          <a:prstGeom prst="rect">
            <a:avLst/>
          </a:prstGeom>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GB" sz="2600" b="0" i="0" u="none" strike="noStrike" kern="1200" cap="none" spc="0" normalizeH="0" baseline="0" noProof="0" dirty="0" smtClean="0">
              <a:ln>
                <a:noFill/>
              </a:ln>
              <a:solidFill>
                <a:schemeClr val="tx1"/>
              </a:solidFill>
              <a:effectLst/>
              <a:uLnTx/>
              <a:uFillTx/>
              <a:latin typeface="+mn-lt"/>
              <a:ea typeface="+mn-ea"/>
              <a:cs typeface="+mn-cs"/>
            </a:endParaRPr>
          </a:p>
          <a:p>
            <a:pPr marL="274320" indent="-274320" algn="just">
              <a:spcBef>
                <a:spcPct val="20000"/>
              </a:spcBef>
              <a:buClr>
                <a:schemeClr val="accent3"/>
              </a:buClr>
              <a:buSzPct val="95000"/>
              <a:buFont typeface="Wingdings" pitchFamily="2" charset="2"/>
              <a:buChar char="ü"/>
            </a:pPr>
            <a:r>
              <a:rPr lang="en-GB" sz="3400" i="1" dirty="0" smtClean="0"/>
              <a:t>When the Log Buffer is 1/3 full.</a:t>
            </a:r>
            <a:endParaRPr kumimoji="0" lang="en-US" sz="34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533400" y="3962400"/>
            <a:ext cx="8229600" cy="685800"/>
          </a:xfrm>
          <a:prstGeom prst="rect">
            <a:avLst/>
          </a:prstGeom>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GB" sz="2600" b="0" i="0" u="none" strike="noStrike" kern="1200" cap="none" spc="0" normalizeH="0" baseline="0" noProof="0" dirty="0" smtClean="0">
              <a:ln>
                <a:noFill/>
              </a:ln>
              <a:solidFill>
                <a:schemeClr val="tx1"/>
              </a:solidFill>
              <a:effectLst/>
              <a:uLnTx/>
              <a:uFillTx/>
              <a:latin typeface="+mn-lt"/>
              <a:ea typeface="+mn-ea"/>
              <a:cs typeface="+mn-cs"/>
            </a:endParaRPr>
          </a:p>
          <a:p>
            <a:pPr lvl="0" algn="just">
              <a:buClr>
                <a:schemeClr val="accent3"/>
              </a:buClr>
              <a:buFont typeface="Wingdings" pitchFamily="2" charset="2"/>
              <a:buChar char="ü"/>
            </a:pPr>
            <a:r>
              <a:rPr lang="en-GB" sz="2800" i="1" dirty="0" smtClean="0"/>
              <a:t>Every three seconds</a:t>
            </a:r>
            <a:endParaRPr lang="en-US" sz="2800" i="1" dirty="0" smtClean="0"/>
          </a:p>
        </p:txBody>
      </p:sp>
      <p:sp>
        <p:nvSpPr>
          <p:cNvPr id="6" name="Content Placeholder 2"/>
          <p:cNvSpPr txBox="1">
            <a:spLocks/>
          </p:cNvSpPr>
          <p:nvPr/>
        </p:nvSpPr>
        <p:spPr>
          <a:xfrm>
            <a:off x="533400" y="3581400"/>
            <a:ext cx="8229600" cy="685800"/>
          </a:xfrm>
          <a:prstGeom prst="rect">
            <a:avLst/>
          </a:prstGeom>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GB" sz="2600" b="0" i="0" u="none" strike="noStrike" kern="1200" cap="none" spc="0" normalizeH="0" baseline="0" noProof="0" dirty="0" smtClean="0">
              <a:ln>
                <a:noFill/>
              </a:ln>
              <a:solidFill>
                <a:schemeClr val="tx1"/>
              </a:solidFill>
              <a:effectLst/>
              <a:uLnTx/>
              <a:uFillTx/>
              <a:latin typeface="+mn-lt"/>
              <a:ea typeface="+mn-ea"/>
              <a:cs typeface="+mn-cs"/>
            </a:endParaRPr>
          </a:p>
          <a:p>
            <a:pPr marL="274320" indent="-274320" algn="just">
              <a:spcBef>
                <a:spcPct val="20000"/>
              </a:spcBef>
              <a:buClr>
                <a:schemeClr val="accent3"/>
              </a:buClr>
              <a:buSzPct val="95000"/>
              <a:buFont typeface="Wingdings" pitchFamily="2" charset="2"/>
              <a:buChar char="ü"/>
            </a:pPr>
            <a:r>
              <a:rPr lang="en-GB" sz="3400" i="1" dirty="0" smtClean="0"/>
              <a:t>When the amount of redo entries is 1MB.</a:t>
            </a:r>
            <a:endParaRPr kumimoji="0" lang="en-US" sz="34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533400" y="4419600"/>
            <a:ext cx="8229600" cy="1066800"/>
          </a:xfrm>
          <a:prstGeom prst="rect">
            <a:avLst/>
          </a:prstGeom>
        </p:spPr>
        <p:txBody>
          <a:bodyPr vert="horz">
            <a:normAutofit fontScale="4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GB" sz="2600" b="0" i="0" u="none" strike="noStrike" kern="1200" cap="none" spc="0" normalizeH="0" baseline="0" noProof="0" dirty="0" smtClean="0">
              <a:ln>
                <a:noFill/>
              </a:ln>
              <a:solidFill>
                <a:schemeClr val="tx1"/>
              </a:solidFill>
              <a:effectLst/>
              <a:uLnTx/>
              <a:uFillTx/>
              <a:latin typeface="+mn-lt"/>
              <a:ea typeface="+mn-ea"/>
              <a:cs typeface="+mn-cs"/>
            </a:endParaRPr>
          </a:p>
          <a:p>
            <a:pPr marL="274320" indent="-274320" algn="just">
              <a:spcBef>
                <a:spcPct val="20000"/>
              </a:spcBef>
              <a:buClr>
                <a:schemeClr val="accent3"/>
              </a:buClr>
              <a:buSzPct val="95000"/>
              <a:buFont typeface="Wingdings" pitchFamily="2" charset="2"/>
              <a:buChar char="ü"/>
            </a:pPr>
            <a:r>
              <a:rPr lang="en-GB" sz="5100" i="1" dirty="0" smtClean="0"/>
              <a:t>When a database checkpoint takes place.</a:t>
            </a:r>
            <a:r>
              <a:rPr lang="en-GB" sz="4400" i="1" dirty="0" smtClean="0"/>
              <a:t> </a:t>
            </a:r>
          </a:p>
          <a:p>
            <a:pPr marL="274320" indent="-274320" algn="just">
              <a:spcBef>
                <a:spcPct val="20000"/>
              </a:spcBef>
              <a:buClr>
                <a:schemeClr val="accent3"/>
              </a:buClr>
              <a:buSzPct val="95000"/>
            </a:pPr>
            <a:endParaRPr lang="en-GB" sz="3100" i="1" dirty="0" smtClean="0"/>
          </a:p>
          <a:p>
            <a:pPr marL="274320" indent="-274320" algn="just">
              <a:spcBef>
                <a:spcPct val="20000"/>
              </a:spcBef>
              <a:buClr>
                <a:schemeClr val="accent3"/>
              </a:buClr>
              <a:buSzPct val="95000"/>
            </a:pPr>
            <a:r>
              <a:rPr lang="en-GB" sz="3100" i="1" dirty="0" smtClean="0"/>
              <a:t>The redo entries are written before the checkpoint to ensure recoverability.</a:t>
            </a:r>
            <a:endParaRPr kumimoji="0" lang="en-US" sz="31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533400" y="2895600"/>
            <a:ext cx="8229600" cy="685800"/>
          </a:xfrm>
          <a:prstGeom prst="rect">
            <a:avLst/>
          </a:prstGeom>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GB"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pitchFamily="2" charset="2"/>
              <a:buChar char="ü"/>
              <a:tabLst/>
              <a:defRPr/>
            </a:pPr>
            <a:r>
              <a:rPr kumimoji="0" lang="en-GB" sz="4200" b="0" i="1" u="none" strike="noStrike" kern="1200" cap="none" spc="0" normalizeH="0" baseline="0" noProof="0" dirty="0" smtClean="0">
                <a:ln>
                  <a:noFill/>
                </a:ln>
                <a:solidFill>
                  <a:schemeClr val="tx1"/>
                </a:solidFill>
                <a:effectLst/>
                <a:uLnTx/>
                <a:uFillTx/>
                <a:latin typeface="+mn-lt"/>
                <a:ea typeface="+mn-ea"/>
                <a:cs typeface="+mn-cs"/>
              </a:rPr>
              <a:t>When a user issue a commit</a:t>
            </a:r>
            <a:r>
              <a:rPr kumimoji="0" lang="en-GB" sz="2600" b="0" i="1"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p:txBody>
      </p:sp>
      <p:pic>
        <p:nvPicPr>
          <p:cNvPr id="9" name="Picture 8" descr="dbis_logo.jpg"/>
          <p:cNvPicPr>
            <a:picLocks noChangeAspect="1"/>
          </p:cNvPicPr>
          <p:nvPr/>
        </p:nvPicPr>
        <p:blipFill>
          <a:blip r:embed="rId3"/>
          <a:stretch>
            <a:fillRect/>
          </a:stretch>
        </p:blipFill>
        <p:spPr>
          <a:xfrm>
            <a:off x="7089297" y="6040192"/>
            <a:ext cx="1978503" cy="685800"/>
          </a:xfrm>
          <a:prstGeom prst="rect">
            <a:avLst/>
          </a:prstGeom>
        </p:spPr>
      </p:pic>
      <p:pic>
        <p:nvPicPr>
          <p:cNvPr id="10" name="Picture 9" descr="insiderbox.png"/>
          <p:cNvPicPr>
            <a:picLocks noChangeAspect="1"/>
          </p:cNvPicPr>
          <p:nvPr/>
        </p:nvPicPr>
        <p:blipFill>
          <a:blip r:embed="rId4"/>
          <a:stretch>
            <a:fillRect/>
          </a:stretch>
        </p:blipFill>
        <p:spPr>
          <a:xfrm>
            <a:off x="6019800" y="5867400"/>
            <a:ext cx="990600" cy="934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8763000" cy="1143000"/>
          </a:xfrm>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Redo Generation and Recoverability</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2636837"/>
            <a:ext cx="8458200" cy="4602163"/>
          </a:xfrm>
        </p:spPr>
        <p:txBody>
          <a:bodyPr>
            <a:normAutofit/>
          </a:bodyPr>
          <a:lstStyle/>
          <a:p>
            <a:pPr marL="0" algn="ctr">
              <a:lnSpc>
                <a:spcPct val="110000"/>
              </a:lnSpc>
              <a:spcBef>
                <a:spcPts val="0"/>
              </a:spcBef>
              <a:buNone/>
            </a:pPr>
            <a:r>
              <a:rPr lang="en-GB" sz="2400" b="1" i="1" dirty="0" smtClean="0">
                <a:solidFill>
                  <a:srgbClr val="FF0000"/>
                </a:solidFill>
              </a:rPr>
              <a:t>“The main purpose </a:t>
            </a:r>
            <a:r>
              <a:rPr lang="en-GB" sz="2400" b="1" i="1" dirty="0">
                <a:solidFill>
                  <a:srgbClr val="FF0000"/>
                </a:solidFill>
              </a:rPr>
              <a:t>of redo generation is to ensure recoverability. </a:t>
            </a:r>
            <a:r>
              <a:rPr lang="en-GB" sz="2400" b="1" i="1" dirty="0" smtClean="0">
                <a:solidFill>
                  <a:srgbClr val="FF0000"/>
                </a:solidFill>
              </a:rPr>
              <a:t>“</a:t>
            </a:r>
          </a:p>
          <a:p>
            <a:pPr marL="0" algn="just">
              <a:lnSpc>
                <a:spcPct val="110000"/>
              </a:lnSpc>
              <a:spcBef>
                <a:spcPts val="0"/>
              </a:spcBef>
              <a:buNone/>
            </a:pPr>
            <a:endParaRPr lang="en-GB" sz="2400" i="1" dirty="0" smtClean="0"/>
          </a:p>
          <a:p>
            <a:pPr marL="0" algn="just">
              <a:lnSpc>
                <a:spcPct val="110000"/>
              </a:lnSpc>
              <a:spcBef>
                <a:spcPts val="0"/>
              </a:spcBef>
              <a:buNone/>
            </a:pPr>
            <a:r>
              <a:rPr lang="en-GB" sz="2400" i="1" dirty="0" smtClean="0"/>
              <a:t>This </a:t>
            </a:r>
            <a:r>
              <a:rPr lang="en-GB" sz="2400" i="1" dirty="0"/>
              <a:t>is the reason why, Oracle does not give the DBA a lot of control over redo generation. If the instance crashes, then all the changes within SGA will be lost. Oracle will then use the redo entries in the online redo files to bring the database to a consistent state</a:t>
            </a:r>
            <a:r>
              <a:rPr lang="en-GB" sz="2400" i="1" dirty="0" smtClean="0"/>
              <a:t>.</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763000" cy="1143000"/>
          </a:xfrm>
        </p:spPr>
        <p:txBody>
          <a:bodyPr>
            <a:normAutofit/>
          </a:bodyPr>
          <a:lstStyle/>
          <a:p>
            <a:r>
              <a:rPr lang="en-US" b="1" dirty="0" smtClean="0">
                <a:solidFill>
                  <a:srgbClr val="FF0000"/>
                </a:solidFill>
                <a:effectLst>
                  <a:outerShdw blurRad="38100" dist="38100" dir="2700000" algn="tl">
                    <a:srgbClr val="000000">
                      <a:alpha val="43137"/>
                    </a:srgbClr>
                  </a:outerShdw>
                </a:effectLst>
              </a:rPr>
              <a:t>Some Frequent Questions:</a:t>
            </a:r>
            <a:endParaRPr lang="en-US"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457200" y="2133600"/>
            <a:ext cx="7924800" cy="830997"/>
          </a:xfrm>
          <a:prstGeom prst="rect">
            <a:avLst/>
          </a:prstGeom>
          <a:noFill/>
        </p:spPr>
        <p:txBody>
          <a:bodyPr wrap="square" rtlCol="0">
            <a:spAutoFit/>
          </a:bodyPr>
          <a:lstStyle/>
          <a:p>
            <a:pPr algn="just">
              <a:buFont typeface="Arial" pitchFamily="34" charset="0"/>
              <a:buChar char="•"/>
            </a:pPr>
            <a:r>
              <a:rPr lang="en-US" sz="2400" i="1" dirty="0" smtClean="0"/>
              <a:t> Why I have excessive Redo Generation during an  </a:t>
            </a:r>
          </a:p>
          <a:p>
            <a:pPr algn="just"/>
            <a:r>
              <a:rPr lang="en-US" sz="2400" i="1" dirty="0" smtClean="0"/>
              <a:t>   Online Backup?</a:t>
            </a:r>
          </a:p>
        </p:txBody>
      </p:sp>
      <p:sp>
        <p:nvSpPr>
          <p:cNvPr id="5" name="TextBox 4"/>
          <p:cNvSpPr txBox="1"/>
          <p:nvPr/>
        </p:nvSpPr>
        <p:spPr>
          <a:xfrm>
            <a:off x="457200" y="3192959"/>
            <a:ext cx="8001000" cy="769441"/>
          </a:xfrm>
          <a:prstGeom prst="rect">
            <a:avLst/>
          </a:prstGeom>
          <a:noFill/>
        </p:spPr>
        <p:txBody>
          <a:bodyPr wrap="square" rtlCol="0">
            <a:spAutoFit/>
          </a:bodyPr>
          <a:lstStyle/>
          <a:p>
            <a:pPr algn="just">
              <a:buFont typeface="Arial" pitchFamily="34" charset="0"/>
              <a:buChar char="•"/>
            </a:pPr>
            <a:r>
              <a:rPr lang="en-US" sz="2600" i="1" dirty="0" smtClean="0"/>
              <a:t> </a:t>
            </a:r>
            <a:r>
              <a:rPr lang="en-US" sz="2400" i="1" dirty="0" smtClean="0"/>
              <a:t>Why Oracle generates redo and undo for DML?</a:t>
            </a:r>
          </a:p>
          <a:p>
            <a:endParaRPr lang="en-US" dirty="0"/>
          </a:p>
        </p:txBody>
      </p:sp>
      <p:sp>
        <p:nvSpPr>
          <p:cNvPr id="6" name="TextBox 5"/>
          <p:cNvSpPr txBox="1"/>
          <p:nvPr/>
        </p:nvSpPr>
        <p:spPr>
          <a:xfrm>
            <a:off x="457200" y="3850957"/>
            <a:ext cx="8001000" cy="492443"/>
          </a:xfrm>
          <a:prstGeom prst="rect">
            <a:avLst/>
          </a:prstGeom>
          <a:noFill/>
        </p:spPr>
        <p:txBody>
          <a:bodyPr wrap="square" rtlCol="0">
            <a:spAutoFit/>
          </a:bodyPr>
          <a:lstStyle/>
          <a:p>
            <a:pPr algn="just">
              <a:buFont typeface="Arial" pitchFamily="34" charset="0"/>
              <a:buChar char="•"/>
            </a:pPr>
            <a:r>
              <a:rPr lang="en-US" sz="2600" i="1" dirty="0" smtClean="0"/>
              <a:t> </a:t>
            </a:r>
            <a:r>
              <a:rPr lang="en-US" sz="2400" i="1" dirty="0" smtClean="0"/>
              <a:t>Does temporary tables  generate Redo?</a:t>
            </a:r>
          </a:p>
        </p:txBody>
      </p:sp>
      <p:sp>
        <p:nvSpPr>
          <p:cNvPr id="7" name="TextBox 6"/>
          <p:cNvSpPr txBox="1"/>
          <p:nvPr/>
        </p:nvSpPr>
        <p:spPr>
          <a:xfrm>
            <a:off x="457200" y="4469249"/>
            <a:ext cx="8001000" cy="1169551"/>
          </a:xfrm>
          <a:prstGeom prst="rect">
            <a:avLst/>
          </a:prstGeom>
          <a:noFill/>
        </p:spPr>
        <p:txBody>
          <a:bodyPr wrap="square" rtlCol="0">
            <a:spAutoFit/>
          </a:bodyPr>
          <a:lstStyle/>
          <a:p>
            <a:pPr algn="just">
              <a:buFont typeface="Arial" pitchFamily="34" charset="0"/>
              <a:buChar char="•"/>
            </a:pPr>
            <a:r>
              <a:rPr lang="en-US" sz="2600" i="1" dirty="0" smtClean="0"/>
              <a:t> </a:t>
            </a:r>
            <a:r>
              <a:rPr lang="en-US" sz="2400" i="1" dirty="0" smtClean="0"/>
              <a:t>Can Redo Generation be Disabled During Materialized</a:t>
            </a:r>
          </a:p>
          <a:p>
            <a:pPr algn="just"/>
            <a:r>
              <a:rPr lang="en-US" sz="2400" i="1" dirty="0" smtClean="0"/>
              <a:t>   View Refresh?</a:t>
            </a:r>
          </a:p>
          <a:p>
            <a:endParaRPr lang="en-US" dirty="0"/>
          </a:p>
        </p:txBody>
      </p:sp>
      <p:sp>
        <p:nvSpPr>
          <p:cNvPr id="8" name="TextBox 7"/>
          <p:cNvSpPr txBox="1"/>
          <p:nvPr/>
        </p:nvSpPr>
        <p:spPr>
          <a:xfrm>
            <a:off x="457200" y="5562600"/>
            <a:ext cx="8686800" cy="769441"/>
          </a:xfrm>
          <a:prstGeom prst="rect">
            <a:avLst/>
          </a:prstGeom>
          <a:noFill/>
        </p:spPr>
        <p:txBody>
          <a:bodyPr wrap="square" rtlCol="0">
            <a:spAutoFit/>
          </a:bodyPr>
          <a:lstStyle/>
          <a:p>
            <a:pPr>
              <a:buFont typeface="Arial" pitchFamily="34" charset="0"/>
              <a:buChar char="•"/>
            </a:pPr>
            <a:r>
              <a:rPr lang="en-US" sz="2600" i="1" dirty="0" smtClean="0"/>
              <a:t> </a:t>
            </a:r>
            <a:r>
              <a:rPr lang="en-US" sz="2400" i="1" dirty="0" smtClean="0"/>
              <a:t>Why my table on </a:t>
            </a:r>
            <a:r>
              <a:rPr lang="en-US" sz="2400" i="1" dirty="0" err="1" smtClean="0"/>
              <a:t>NoLogging</a:t>
            </a:r>
            <a:r>
              <a:rPr lang="en-US" sz="2400" i="1" dirty="0" smtClean="0"/>
              <a:t> still Generating Redo?</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Autofit/>
          </a:bodyPr>
          <a:lstStyle/>
          <a:p>
            <a:r>
              <a:rPr lang="en-US" sz="4000" b="1" dirty="0" smtClean="0">
                <a:solidFill>
                  <a:srgbClr val="FF0000"/>
                </a:solidFill>
                <a:effectLst>
                  <a:outerShdw blurRad="38100" dist="38100" dir="2700000" algn="tl">
                    <a:srgbClr val="000000">
                      <a:alpha val="43137"/>
                    </a:srgbClr>
                  </a:outerShdw>
                </a:effectLst>
              </a:rPr>
              <a:t>Why I have excessive Redo Generation during an Online Backup?</a:t>
            </a:r>
            <a:endParaRPr lang="en-US" sz="4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819400"/>
            <a:ext cx="8229600" cy="3505200"/>
          </a:xfrm>
        </p:spPr>
        <p:txBody>
          <a:bodyPr/>
          <a:lstStyle/>
          <a:p>
            <a:pPr marL="0" algn="just">
              <a:spcBef>
                <a:spcPts val="0"/>
              </a:spcBef>
              <a:buNone/>
            </a:pPr>
            <a:r>
              <a:rPr lang="en-GB" sz="2000" dirty="0" smtClean="0"/>
              <a:t>When a </a:t>
            </a:r>
            <a:r>
              <a:rPr lang="en-GB" sz="2000" dirty="0" err="1" smtClean="0"/>
              <a:t>tablespace</a:t>
            </a:r>
            <a:r>
              <a:rPr lang="en-GB" sz="2000" dirty="0" smtClean="0"/>
              <a:t> is put in backup mode the redo generation behaviour changes but t</a:t>
            </a:r>
            <a:r>
              <a:rPr lang="en-US" sz="2000" dirty="0" smtClean="0"/>
              <a:t>here is </a:t>
            </a:r>
            <a:r>
              <a:rPr lang="en-US" sz="2000" b="1" dirty="0" smtClean="0"/>
              <a:t>not excessive</a:t>
            </a:r>
            <a:r>
              <a:rPr lang="en-US" sz="2000" dirty="0" smtClean="0"/>
              <a:t> redo being generated, there is additional information logged into the online redo log during a hot backup the first time a block is modified in a </a:t>
            </a:r>
            <a:r>
              <a:rPr lang="en-US" sz="2000" dirty="0" err="1" smtClean="0"/>
              <a:t>tablespace</a:t>
            </a:r>
            <a:r>
              <a:rPr lang="en-US" sz="2000" dirty="0" smtClean="0"/>
              <a:t> that is in hot backup mode.</a:t>
            </a:r>
          </a:p>
          <a:p>
            <a:pPr marL="0" algn="just">
              <a:spcBef>
                <a:spcPts val="0"/>
              </a:spcBef>
              <a:buNone/>
            </a:pPr>
            <a:endParaRPr lang="en-US" sz="2000" dirty="0" smtClean="0"/>
          </a:p>
          <a:p>
            <a:pPr marL="0" lvl="0" algn="just">
              <a:spcBef>
                <a:spcPts val="0"/>
              </a:spcBef>
              <a:buNone/>
            </a:pPr>
            <a:r>
              <a:rPr lang="en-US" sz="2000" dirty="0" smtClean="0"/>
              <a:t>The </a:t>
            </a:r>
            <a:r>
              <a:rPr lang="en-US" sz="2000" dirty="0" err="1" smtClean="0"/>
              <a:t>datafile</a:t>
            </a:r>
            <a:r>
              <a:rPr lang="en-US" sz="2000" dirty="0" smtClean="0"/>
              <a:t> headers which contain the SCN of the last completed checkpoint are NOT updated while a file is in hot backup mode. DBWR constantly write to the </a:t>
            </a:r>
            <a:r>
              <a:rPr lang="en-US" sz="2000" dirty="0" err="1" smtClean="0"/>
              <a:t>datafiles</a:t>
            </a:r>
            <a:r>
              <a:rPr lang="en-US" sz="2000" dirty="0" smtClean="0"/>
              <a:t> during the hot backup.  The SCN recorded in the header tells us how far back in the redo stream one needs to go to recover that file.</a:t>
            </a:r>
          </a:p>
          <a:p>
            <a:pPr marL="0" algn="just">
              <a:spcBef>
                <a:spcPts val="0"/>
              </a:spcBef>
              <a:buNone/>
            </a:pPr>
            <a:endParaRPr lang="en-US" sz="2000" dirty="0" smtClean="0"/>
          </a:p>
          <a:p>
            <a:pPr marL="0" algn="just">
              <a:spcBef>
                <a:spcPts val="0"/>
              </a:spcBef>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r>
              <a:rPr lang="en-US" sz="4000" b="1" dirty="0" smtClean="0">
                <a:solidFill>
                  <a:srgbClr val="FF0000"/>
                </a:solidFill>
                <a:effectLst>
                  <a:outerShdw blurRad="38100" dist="38100" dir="2700000" algn="tl">
                    <a:srgbClr val="000000">
                      <a:alpha val="43137"/>
                    </a:srgbClr>
                  </a:outerShdw>
                </a:effectLst>
              </a:rPr>
              <a:t>Why Oracle generates redo and undo for DML?</a:t>
            </a:r>
            <a:endParaRPr lang="en-US" sz="4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895600"/>
            <a:ext cx="8229600" cy="3810000"/>
          </a:xfrm>
        </p:spPr>
        <p:txBody>
          <a:bodyPr>
            <a:normAutofit/>
          </a:bodyPr>
          <a:lstStyle/>
          <a:p>
            <a:pPr marL="0" algn="just">
              <a:buNone/>
            </a:pPr>
            <a:r>
              <a:rPr lang="en-US" sz="2000" dirty="0" smtClean="0"/>
              <a:t>When you issue an insert, update or delete, Oracle actually makes the change to the data blocks that contain the affected data even though you have not issued a commit.  To ensure database integrity, Oracle must write information necessary to reverse the change (UNDO) into the log to handle transaction failure or rollback.  Recovery from media failure is ensured by writing information necessary to re-play database changes (REDO) into the log.  So, UNDO and REDO information logically MUST be written into the transaction log of the RDBMS </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783080"/>
            <a:ext cx="8229600" cy="4389120"/>
          </a:xfrm>
        </p:spPr>
        <p:txBody>
          <a:bodyPr/>
          <a:lstStyle/>
          <a:p>
            <a:pPr>
              <a:buNone/>
            </a:pPr>
            <a:endParaRPr lang="en-US" dirty="0"/>
          </a:p>
        </p:txBody>
      </p:sp>
      <p:graphicFrame>
        <p:nvGraphicFramePr>
          <p:cNvPr id="96258" name="Object 2"/>
          <p:cNvGraphicFramePr>
            <a:graphicFrameLocks noChangeAspect="1"/>
          </p:cNvGraphicFramePr>
          <p:nvPr/>
        </p:nvGraphicFramePr>
        <p:xfrm>
          <a:off x="685800" y="2057400"/>
          <a:ext cx="7853355" cy="2257425"/>
        </p:xfrm>
        <a:graphic>
          <a:graphicData uri="http://schemas.openxmlformats.org/presentationml/2006/ole">
            <p:oleObj spid="_x0000_s96258" name="Document" r:id="rId4" imgW="5760572" imgH="1620159" progId="Word.Document.12">
              <p:embed/>
            </p:oleObj>
          </a:graphicData>
        </a:graphic>
      </p:graphicFrame>
      <p:pic>
        <p:nvPicPr>
          <p:cNvPr id="5" name="Picture 4" descr="dbis_logo.jpg"/>
          <p:cNvPicPr>
            <a:picLocks noChangeAspect="1"/>
          </p:cNvPicPr>
          <p:nvPr/>
        </p:nvPicPr>
        <p:blipFill>
          <a:blip r:embed="rId5"/>
          <a:stretch>
            <a:fillRect/>
          </a:stretch>
        </p:blipFill>
        <p:spPr>
          <a:xfrm>
            <a:off x="7089297" y="6040192"/>
            <a:ext cx="1978503" cy="685800"/>
          </a:xfrm>
          <a:prstGeom prst="rect">
            <a:avLst/>
          </a:prstGeom>
        </p:spPr>
      </p:pic>
      <p:pic>
        <p:nvPicPr>
          <p:cNvPr id="6" name="Picture 5" descr="insiderbox.png"/>
          <p:cNvPicPr>
            <a:picLocks noChangeAspect="1"/>
          </p:cNvPicPr>
          <p:nvPr/>
        </p:nvPicPr>
        <p:blipFill>
          <a:blip r:embed="rId6"/>
          <a:stretch>
            <a:fillRect/>
          </a:stretch>
        </p:blipFill>
        <p:spPr>
          <a:xfrm>
            <a:off x="6019800" y="5867400"/>
            <a:ext cx="990600" cy="93479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FF0000"/>
                </a:solidFill>
                <a:effectLst>
                  <a:outerShdw blurRad="38100" dist="38100" dir="2700000" algn="tl">
                    <a:srgbClr val="000000">
                      <a:alpha val="43137"/>
                    </a:srgbClr>
                  </a:outerShdw>
                </a:effectLst>
              </a:rPr>
              <a:t>Does temporary tables  generate Redo?</a:t>
            </a:r>
            <a:endParaRPr lang="en-US" sz="4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514600"/>
            <a:ext cx="8229600" cy="3962400"/>
          </a:xfrm>
        </p:spPr>
        <p:txBody>
          <a:bodyPr>
            <a:normAutofit/>
          </a:bodyPr>
          <a:lstStyle/>
          <a:p>
            <a:pPr marL="0" algn="just">
              <a:buNone/>
            </a:pPr>
            <a:r>
              <a:rPr lang="en-US" sz="2000" dirty="0" smtClean="0"/>
              <a:t>The amount of log generation for temporary tables should be approximately 50% of the log generation for permanent tables.  </a:t>
            </a:r>
          </a:p>
          <a:p>
            <a:pPr marL="0" algn="just">
              <a:buNone/>
            </a:pPr>
            <a:endParaRPr lang="en-US" sz="2000" dirty="0" smtClean="0"/>
          </a:p>
          <a:p>
            <a:pPr marL="0" algn="just">
              <a:buNone/>
            </a:pPr>
            <a:r>
              <a:rPr lang="en-US" sz="2000" dirty="0" smtClean="0"/>
              <a:t>However, you must consider that an INSERT requires only a small amount of "undo" data, whereas a DELETE requires a small amount of "redo" data. </a:t>
            </a:r>
          </a:p>
          <a:p>
            <a:pPr marL="0" algn="just">
              <a:buNone/>
            </a:pPr>
            <a:r>
              <a:rPr lang="en-US" sz="2000" dirty="0" smtClean="0"/>
              <a:t> </a:t>
            </a:r>
          </a:p>
          <a:p>
            <a:pPr marL="0" algn="just">
              <a:buNone/>
            </a:pPr>
            <a:r>
              <a:rPr lang="en-US" sz="2000" dirty="0" smtClean="0"/>
              <a:t>If you tend to insert data into temporary tables and if you don't delete the data when you're done, the relative log generation rate may be much lower for temporary tables that 50% of the log generation rate for permanent tables.</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143000"/>
          </a:xfrm>
        </p:spPr>
        <p:txBody>
          <a:bodyPr>
            <a:normAutofit/>
          </a:bodyPr>
          <a:lstStyle/>
          <a:p>
            <a:r>
              <a:rPr lang="en-GB" sz="3200" b="1" dirty="0">
                <a:solidFill>
                  <a:srgbClr val="FF0000"/>
                </a:solidFill>
              </a:rPr>
              <a:t>LOGGING OR </a:t>
            </a:r>
            <a:r>
              <a:rPr lang="en-GB" sz="3200" b="1" dirty="0" smtClean="0">
                <a:solidFill>
                  <a:srgbClr val="FF0000"/>
                </a:solidFill>
              </a:rPr>
              <a:t>NOLOGGING : THAT </a:t>
            </a:r>
            <a:r>
              <a:rPr lang="en-GB" sz="3200" b="1" dirty="0">
                <a:solidFill>
                  <a:srgbClr val="FF0000"/>
                </a:solidFill>
              </a:rPr>
              <a:t>IS THE QUESTION </a:t>
            </a:r>
            <a:endParaRPr lang="en-US" sz="3200" dirty="0"/>
          </a:p>
        </p:txBody>
      </p:sp>
      <p:sp>
        <p:nvSpPr>
          <p:cNvPr id="3" name="Content Placeholder 2"/>
          <p:cNvSpPr>
            <a:spLocks noGrp="1"/>
          </p:cNvSpPr>
          <p:nvPr>
            <p:ph idx="1"/>
          </p:nvPr>
        </p:nvSpPr>
        <p:spPr>
          <a:xfrm>
            <a:off x="152400" y="1935480"/>
            <a:ext cx="8991600" cy="4389120"/>
          </a:xfrm>
        </p:spPr>
        <p:txBody>
          <a:bodyPr>
            <a:normAutofit lnSpcReduction="10000"/>
          </a:bodyPr>
          <a:lstStyle/>
          <a:p>
            <a:pPr>
              <a:buNone/>
            </a:pPr>
            <a:r>
              <a:rPr lang="en-US" sz="3000" b="1" dirty="0" smtClean="0"/>
              <a:t>Francisco Munoz Alvarez</a:t>
            </a:r>
            <a:r>
              <a:rPr lang="en-US" b="1" dirty="0" smtClean="0"/>
              <a:t> </a:t>
            </a:r>
          </a:p>
          <a:p>
            <a:pPr>
              <a:buNone/>
            </a:pPr>
            <a:endParaRPr lang="en-US" sz="2000" dirty="0" smtClean="0"/>
          </a:p>
          <a:p>
            <a:pPr>
              <a:buNone/>
            </a:pPr>
            <a:r>
              <a:rPr lang="en-US" sz="1600" dirty="0" smtClean="0"/>
              <a:t>Oracle ACE</a:t>
            </a:r>
          </a:p>
          <a:p>
            <a:pPr>
              <a:buNone/>
            </a:pPr>
            <a:r>
              <a:rPr lang="en-US" sz="1600" dirty="0" smtClean="0"/>
              <a:t>8/9/10g </a:t>
            </a:r>
            <a:r>
              <a:rPr lang="en-US" sz="1600" dirty="0" smtClean="0"/>
              <a:t>OCP, RAC OCE, AS OCA, E-Business OCP, SQL/PLSQL OCA, </a:t>
            </a:r>
            <a:r>
              <a:rPr lang="en-US" sz="1600" dirty="0" smtClean="0"/>
              <a:t>Oracle </a:t>
            </a:r>
            <a:r>
              <a:rPr lang="en-US" sz="1600" dirty="0" smtClean="0"/>
              <a:t>7 </a:t>
            </a:r>
            <a:r>
              <a:rPr lang="en-US" sz="1600" dirty="0" smtClean="0"/>
              <a:t>OCM</a:t>
            </a:r>
          </a:p>
          <a:p>
            <a:pPr>
              <a:buNone/>
            </a:pPr>
            <a:r>
              <a:rPr lang="en-US" sz="1600" dirty="0" smtClean="0"/>
              <a:t>ITIL </a:t>
            </a:r>
            <a:r>
              <a:rPr lang="en-US" sz="1600" dirty="0" smtClean="0"/>
              <a:t>Certified</a:t>
            </a:r>
          </a:p>
          <a:p>
            <a:pPr>
              <a:buNone/>
            </a:pPr>
            <a:endParaRPr lang="en-US" sz="2200" dirty="0" smtClean="0"/>
          </a:p>
          <a:p>
            <a:pPr>
              <a:buNone/>
            </a:pPr>
            <a:r>
              <a:rPr lang="en-US" sz="2000" dirty="0" smtClean="0"/>
              <a:t>Blog: </a:t>
            </a:r>
            <a:r>
              <a:rPr lang="en-US" sz="2000" dirty="0" smtClean="0">
                <a:solidFill>
                  <a:srgbClr val="FF0000"/>
                </a:solidFill>
                <a:hlinkClick r:id="rId3"/>
              </a:rPr>
              <a:t>www.oraclenz.com</a:t>
            </a:r>
            <a:endParaRPr lang="en-US" sz="2000" dirty="0" smtClean="0">
              <a:solidFill>
                <a:srgbClr val="FF0000"/>
              </a:solidFill>
            </a:endParaRPr>
          </a:p>
          <a:p>
            <a:pPr>
              <a:buNone/>
            </a:pPr>
            <a:r>
              <a:rPr lang="en-US" sz="2000" dirty="0" smtClean="0"/>
              <a:t>Email: </a:t>
            </a:r>
            <a:r>
              <a:rPr lang="en-US" sz="2000" dirty="0" smtClean="0">
                <a:solidFill>
                  <a:srgbClr val="FF0000"/>
                </a:solidFill>
                <a:hlinkClick r:id="rId4"/>
              </a:rPr>
              <a:t>falvarez@dbisonline.com</a:t>
            </a:r>
            <a:endParaRPr lang="en-US" sz="2000" dirty="0" smtClean="0">
              <a:solidFill>
                <a:srgbClr val="FF0000"/>
              </a:solidFill>
            </a:endParaRPr>
          </a:p>
          <a:p>
            <a:pPr>
              <a:buNone/>
            </a:pPr>
            <a:endParaRPr lang="en-US" sz="2000" dirty="0" smtClean="0"/>
          </a:p>
          <a:p>
            <a:pPr>
              <a:buNone/>
            </a:pPr>
            <a:r>
              <a:rPr lang="en-US" sz="2000" dirty="0" smtClean="0"/>
              <a:t>Database Director at DBIS ™ </a:t>
            </a:r>
          </a:p>
          <a:p>
            <a:pPr>
              <a:buNone/>
            </a:pPr>
            <a:r>
              <a:rPr lang="en-US" sz="2000" dirty="0" smtClean="0"/>
              <a:t>Database Integrated Solutions  </a:t>
            </a:r>
          </a:p>
          <a:p>
            <a:pPr>
              <a:buNone/>
            </a:pPr>
            <a:r>
              <a:rPr lang="en-US" sz="1800" dirty="0" smtClean="0">
                <a:hlinkClick r:id="rId5"/>
              </a:rPr>
              <a:t>www.dbisonline.com</a:t>
            </a:r>
            <a:endParaRPr lang="en-US" sz="1800" dirty="0" smtClean="0"/>
          </a:p>
          <a:p>
            <a:pPr>
              <a:buNone/>
            </a:pPr>
            <a:r>
              <a:rPr lang="en-US" sz="1800" dirty="0" smtClean="0">
                <a:hlinkClick r:id="rId6"/>
              </a:rPr>
              <a:t>www.dbis.co.nz</a:t>
            </a:r>
            <a:endParaRPr lang="en-US" sz="1800" dirty="0" smtClean="0"/>
          </a:p>
          <a:p>
            <a:pPr>
              <a:buNone/>
            </a:pPr>
            <a:endParaRPr lang="en-US" sz="1800" dirty="0" smtClean="0"/>
          </a:p>
          <a:p>
            <a:pPr>
              <a:buNone/>
            </a:pPr>
            <a:endParaRPr lang="en-US" sz="2800" dirty="0" smtClean="0"/>
          </a:p>
          <a:p>
            <a:pPr>
              <a:buNone/>
            </a:pPr>
            <a:endParaRPr lang="en-US" dirty="0"/>
          </a:p>
        </p:txBody>
      </p:sp>
      <p:pic>
        <p:nvPicPr>
          <p:cNvPr id="4" name="Picture 3" descr="ace_2.gif"/>
          <p:cNvPicPr>
            <a:picLocks noChangeAspect="1"/>
          </p:cNvPicPr>
          <p:nvPr/>
        </p:nvPicPr>
        <p:blipFill>
          <a:blip r:embed="rId7"/>
          <a:stretch>
            <a:fillRect/>
          </a:stretch>
        </p:blipFill>
        <p:spPr>
          <a:xfrm>
            <a:off x="4724400" y="2057400"/>
            <a:ext cx="228600" cy="228600"/>
          </a:xfrm>
          <a:prstGeom prst="rect">
            <a:avLst/>
          </a:prstGeom>
        </p:spPr>
      </p:pic>
      <p:pic>
        <p:nvPicPr>
          <p:cNvPr id="6" name="Picture 5" descr="dbis_logo.jpg"/>
          <p:cNvPicPr>
            <a:picLocks noChangeAspect="1"/>
          </p:cNvPicPr>
          <p:nvPr/>
        </p:nvPicPr>
        <p:blipFill>
          <a:blip r:embed="rId8"/>
          <a:stretch>
            <a:fillRect/>
          </a:stretch>
        </p:blipFill>
        <p:spPr>
          <a:xfrm>
            <a:off x="7089297" y="6096000"/>
            <a:ext cx="1978503" cy="685800"/>
          </a:xfrm>
          <a:prstGeom prst="rect">
            <a:avLst/>
          </a:prstGeom>
        </p:spPr>
      </p:pic>
      <p:pic>
        <p:nvPicPr>
          <p:cNvPr id="7" name="Picture 6" descr="insiderbox.png"/>
          <p:cNvPicPr>
            <a:picLocks noChangeAspect="1"/>
          </p:cNvPicPr>
          <p:nvPr/>
        </p:nvPicPr>
        <p:blipFill>
          <a:blip r:embed="rId9"/>
          <a:stretch>
            <a:fillRect/>
          </a:stretch>
        </p:blipFill>
        <p:spPr>
          <a:xfrm>
            <a:off x="6019800" y="5923208"/>
            <a:ext cx="990600" cy="93479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686800" cy="1143000"/>
          </a:xfrm>
        </p:spPr>
        <p:txBody>
          <a:bodyPr>
            <a:noAutofit/>
          </a:bodyPr>
          <a:lstStyle/>
          <a:p>
            <a:r>
              <a:rPr lang="en-US" sz="4000" b="1" dirty="0" smtClean="0">
                <a:solidFill>
                  <a:srgbClr val="FF0000"/>
                </a:solidFill>
                <a:effectLst>
                  <a:outerShdw blurRad="38100" dist="38100" dir="2700000" algn="tl">
                    <a:srgbClr val="000000">
                      <a:alpha val="43137"/>
                    </a:srgbClr>
                  </a:outerShdw>
                </a:effectLst>
              </a:rPr>
              <a:t>Can Redo Generation Be Disabled During Materialized View Refresh?</a:t>
            </a:r>
            <a:endParaRPr lang="en-US" sz="4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819400"/>
            <a:ext cx="8458200" cy="4038600"/>
          </a:xfrm>
        </p:spPr>
        <p:txBody>
          <a:bodyPr>
            <a:normAutofit/>
          </a:bodyPr>
          <a:lstStyle/>
          <a:p>
            <a:pPr marL="0" indent="0" algn="just">
              <a:spcBef>
                <a:spcPts val="230"/>
              </a:spcBef>
              <a:buNone/>
            </a:pPr>
            <a:r>
              <a:rPr lang="en-US" sz="2000" dirty="0" smtClean="0"/>
              <a:t>There is no way to turn off redo generation when refreshing materialized views.</a:t>
            </a:r>
          </a:p>
          <a:p>
            <a:pPr marL="0" indent="0">
              <a:spcBef>
                <a:spcPts val="230"/>
              </a:spcBef>
              <a:buNone/>
            </a:pPr>
            <a:endParaRPr lang="en-US" sz="2000" dirty="0" smtClean="0"/>
          </a:p>
          <a:p>
            <a:pPr marL="0" indent="0" algn="just">
              <a:spcBef>
                <a:spcPts val="230"/>
              </a:spcBef>
              <a:buNone/>
            </a:pPr>
            <a:r>
              <a:rPr lang="en-US" sz="2000" dirty="0" smtClean="0"/>
              <a:t>Setting the NOLOGGING option during the materialized view creation does not affect this, as the option only applies during the actual creation and not to any subsequent actions on the materialized view. </a:t>
            </a:r>
          </a:p>
          <a:p>
            <a:pPr marL="0" indent="0" algn="just">
              <a:spcBef>
                <a:spcPts val="230"/>
              </a:spcBef>
              <a:buNone/>
            </a:pPr>
            <a:endParaRPr lang="en-US" sz="2000" dirty="0" smtClean="0"/>
          </a:p>
          <a:p>
            <a:pPr marL="0" indent="0" algn="just">
              <a:spcBef>
                <a:spcPts val="230"/>
              </a:spcBef>
              <a:buNone/>
            </a:pPr>
            <a:r>
              <a:rPr lang="en-US" sz="2000" dirty="0" smtClean="0"/>
              <a:t>The amount of redo generated can be reduced by setting ATOMIC_REFRESH=FALSE in the DBMS_MVIEW.REFRESH options.</a:t>
            </a:r>
          </a:p>
          <a:p>
            <a:pPr marL="0" indent="0" algn="just">
              <a:buNone/>
            </a:pPr>
            <a:endParaRPr lang="en-US" dirty="0" smtClean="0"/>
          </a:p>
          <a:p>
            <a:pPr indent="0">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382000" cy="1143000"/>
          </a:xfrm>
        </p:spPr>
        <p:txBody>
          <a:bodyPr>
            <a:noAutofit/>
          </a:bodyPr>
          <a:lstStyle/>
          <a:p>
            <a:r>
              <a:rPr lang="en-US" sz="4000" b="1" dirty="0" smtClean="0">
                <a:solidFill>
                  <a:srgbClr val="FF0000"/>
                </a:solidFill>
                <a:effectLst>
                  <a:outerShdw blurRad="38100" dist="38100" dir="2700000" algn="tl">
                    <a:srgbClr val="000000">
                      <a:alpha val="43137"/>
                    </a:srgbClr>
                  </a:outerShdw>
                </a:effectLst>
              </a:rPr>
              <a:t>Why my table on </a:t>
            </a:r>
            <a:r>
              <a:rPr lang="en-US" sz="4000" b="1" dirty="0" err="1" smtClean="0">
                <a:solidFill>
                  <a:srgbClr val="FF0000"/>
                </a:solidFill>
                <a:effectLst>
                  <a:outerShdw blurRad="38100" dist="38100" dir="2700000" algn="tl">
                    <a:srgbClr val="000000">
                      <a:alpha val="43137"/>
                    </a:srgbClr>
                  </a:outerShdw>
                </a:effectLst>
              </a:rPr>
              <a:t>NoLogging</a:t>
            </a:r>
            <a:r>
              <a:rPr lang="en-US" sz="4000" b="1" dirty="0" smtClean="0">
                <a:solidFill>
                  <a:srgbClr val="FF0000"/>
                </a:solidFill>
                <a:effectLst>
                  <a:outerShdw blurRad="38100" dist="38100" dir="2700000" algn="tl">
                    <a:srgbClr val="000000">
                      <a:alpha val="43137"/>
                    </a:srgbClr>
                  </a:outerShdw>
                </a:effectLst>
              </a:rPr>
              <a:t> mode still Generating Redo?</a:t>
            </a:r>
            <a:endParaRPr lang="en-US" sz="4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590800"/>
            <a:ext cx="8229600" cy="3810000"/>
          </a:xfrm>
        </p:spPr>
        <p:txBody>
          <a:bodyPr>
            <a:normAutofit/>
          </a:bodyPr>
          <a:lstStyle/>
          <a:p>
            <a:pPr marL="0" algn="just">
              <a:buNone/>
            </a:pPr>
            <a:endParaRPr lang="en-US" dirty="0" smtClean="0"/>
          </a:p>
          <a:p>
            <a:pPr marL="0" algn="just">
              <a:buNone/>
            </a:pPr>
            <a:r>
              <a:rPr lang="en-US" sz="2000" dirty="0" smtClean="0"/>
              <a:t>The </a:t>
            </a:r>
            <a:r>
              <a:rPr lang="en-US" sz="2000" i="1" dirty="0" smtClean="0"/>
              <a:t>NOLOGGING</a:t>
            </a:r>
            <a:r>
              <a:rPr lang="en-US" sz="2000" dirty="0" smtClean="0"/>
              <a:t> attribute tells the Oracle that the operation being performed does not need to be recoverable in the event of a failure. </a:t>
            </a:r>
          </a:p>
          <a:p>
            <a:pPr marL="0" algn="just">
              <a:buNone/>
            </a:pPr>
            <a:endParaRPr lang="en-US" sz="2000" dirty="0" smtClean="0"/>
          </a:p>
          <a:p>
            <a:pPr marL="0" algn="just">
              <a:buNone/>
            </a:pPr>
            <a:r>
              <a:rPr lang="en-US" sz="2000" dirty="0" smtClean="0"/>
              <a:t>In this case Oracle will generate a minimal number of redo log entries in order to protect the data dictionary, and the operation will probably run faster. </a:t>
            </a:r>
          </a:p>
          <a:p>
            <a:pPr marL="0" algn="just">
              <a:buNone/>
            </a:pPr>
            <a:endParaRPr lang="en-US" sz="2000" dirty="0" smtClean="0"/>
          </a:p>
          <a:p>
            <a:pPr marL="0" algn="just">
              <a:buNone/>
            </a:pPr>
            <a:r>
              <a:rPr lang="en-US" sz="2000" dirty="0" smtClean="0"/>
              <a:t>Oracle is relying on the user to recover the data manually in the event of a media failure.</a:t>
            </a:r>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810000"/>
          </a:xfrm>
        </p:spPr>
        <p:txBody>
          <a:bodyPr/>
          <a:lstStyle/>
          <a:p>
            <a:pPr marL="0" algn="just">
              <a:spcBef>
                <a:spcPts val="200"/>
              </a:spcBef>
              <a:buNone/>
            </a:pPr>
            <a:endParaRPr lang="en-US" dirty="0" smtClean="0"/>
          </a:p>
          <a:p>
            <a:pPr marL="0" algn="just">
              <a:spcBef>
                <a:spcPts val="200"/>
              </a:spcBef>
              <a:buNone/>
            </a:pPr>
            <a:r>
              <a:rPr lang="en-US" sz="2400" i="1" dirty="0" smtClean="0"/>
              <a:t>It is important to note that just because an index or a table was created with NOLOGGING does not mean that redo generation has been stopped for this table or index. NOLOGGING is active in the following situations and while running one of the following commands but not after that. </a:t>
            </a:r>
          </a:p>
          <a:p>
            <a:pPr marL="0" algn="just">
              <a:buNone/>
            </a:pPr>
            <a:endParaRPr lang="en-US" dirty="0" smtClean="0"/>
          </a:p>
          <a:p>
            <a:pPr>
              <a:buNone/>
            </a:pPr>
            <a:endParaRPr lang="en-US" dirty="0"/>
          </a:p>
        </p:txBody>
      </p:sp>
      <p:pic>
        <p:nvPicPr>
          <p:cNvPr id="4" name="Picture 3" descr="dbis_logo.jpg"/>
          <p:cNvPicPr>
            <a:picLocks noChangeAspect="1"/>
          </p:cNvPicPr>
          <p:nvPr/>
        </p:nvPicPr>
        <p:blipFill>
          <a:blip r:embed="rId3"/>
          <a:stretch>
            <a:fillRect/>
          </a:stretch>
        </p:blipFill>
        <p:spPr>
          <a:xfrm>
            <a:off x="7089297" y="6040192"/>
            <a:ext cx="1978503" cy="685800"/>
          </a:xfrm>
          <a:prstGeom prst="rect">
            <a:avLst/>
          </a:prstGeom>
        </p:spPr>
      </p:pic>
      <p:pic>
        <p:nvPicPr>
          <p:cNvPr id="5" name="Picture 4" descr="insiderbox.png"/>
          <p:cNvPicPr>
            <a:picLocks noChangeAspect="1"/>
          </p:cNvPicPr>
          <p:nvPr/>
        </p:nvPicPr>
        <p:blipFill>
          <a:blip r:embed="rId4"/>
          <a:stretch>
            <a:fillRect/>
          </a:stretch>
        </p:blipFill>
        <p:spPr>
          <a:xfrm>
            <a:off x="6019800" y="5867400"/>
            <a:ext cx="990600" cy="93479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81600"/>
          </a:xfrm>
        </p:spPr>
        <p:txBody>
          <a:bodyPr>
            <a:normAutofit/>
          </a:bodyPr>
          <a:lstStyle/>
          <a:p>
            <a:pPr marL="0">
              <a:spcBef>
                <a:spcPts val="200"/>
              </a:spcBef>
              <a:buNone/>
            </a:pPr>
            <a:r>
              <a:rPr lang="en-US" b="1" dirty="0" smtClean="0">
                <a:solidFill>
                  <a:srgbClr val="FF0000"/>
                </a:solidFill>
                <a:effectLst>
                  <a:outerShdw blurRad="38100" dist="38100" dir="2700000" algn="tl">
                    <a:srgbClr val="000000">
                      <a:alpha val="43137"/>
                    </a:srgbClr>
                  </a:outerShdw>
                </a:effectLst>
              </a:rPr>
              <a:t>This is a partial list:</a:t>
            </a:r>
          </a:p>
          <a:p>
            <a:pPr>
              <a:buNone/>
            </a:pPr>
            <a:r>
              <a:rPr lang="en-US" sz="2800" dirty="0" smtClean="0"/>
              <a:t> </a:t>
            </a:r>
          </a:p>
          <a:p>
            <a:pPr lvl="0"/>
            <a:r>
              <a:rPr lang="en-US" sz="2000" i="1" dirty="0" smtClean="0"/>
              <a:t>DIRECT LOAD (SQL*Loader)</a:t>
            </a:r>
            <a:endParaRPr lang="en-US" sz="2000" dirty="0" smtClean="0"/>
          </a:p>
          <a:p>
            <a:pPr lvl="0"/>
            <a:r>
              <a:rPr lang="en-US" sz="2000" i="1" dirty="0" smtClean="0"/>
              <a:t>DIRECT LOAD  INSERT (using APPEND hint) </a:t>
            </a:r>
            <a:endParaRPr lang="en-US" sz="2000" dirty="0" smtClean="0"/>
          </a:p>
          <a:p>
            <a:pPr lvl="0"/>
            <a:r>
              <a:rPr lang="en-US" sz="2000" i="1" dirty="0" smtClean="0"/>
              <a:t>CREATE TABLE ... AS SELECT</a:t>
            </a:r>
            <a:endParaRPr lang="en-US" sz="2000" dirty="0" smtClean="0"/>
          </a:p>
          <a:p>
            <a:pPr lvl="0"/>
            <a:r>
              <a:rPr lang="en-US" sz="2000" i="1" dirty="0" smtClean="0"/>
              <a:t>CREATE INDEX</a:t>
            </a:r>
            <a:endParaRPr lang="en-US" sz="2000" dirty="0" smtClean="0"/>
          </a:p>
          <a:p>
            <a:pPr lvl="0"/>
            <a:r>
              <a:rPr lang="en-US" sz="2000" i="1" dirty="0" smtClean="0"/>
              <a:t>ALTER TABLE MOVE</a:t>
            </a:r>
            <a:endParaRPr lang="en-US" sz="2000" dirty="0" smtClean="0"/>
          </a:p>
          <a:p>
            <a:pPr lvl="0"/>
            <a:r>
              <a:rPr lang="en-US" sz="2000" i="1" dirty="0" smtClean="0"/>
              <a:t>ALTER TABLE ... MOVE PARTITION </a:t>
            </a:r>
            <a:endParaRPr lang="en-US" sz="2000" dirty="0" smtClean="0"/>
          </a:p>
          <a:p>
            <a:pPr lvl="0"/>
            <a:r>
              <a:rPr lang="en-US" sz="2000" i="1" dirty="0" smtClean="0"/>
              <a:t>ALTER TABLE ... SPLIT PARTITION </a:t>
            </a:r>
            <a:endParaRPr lang="en-US" sz="2000" dirty="0" smtClean="0"/>
          </a:p>
          <a:p>
            <a:pPr lvl="0"/>
            <a:r>
              <a:rPr lang="en-US" sz="2000" i="1" dirty="0" smtClean="0"/>
              <a:t>ALTER TABLE … ADD PARTITION (if HASH partition)</a:t>
            </a:r>
            <a:endParaRPr lang="en-US" sz="2000" dirty="0" smtClean="0"/>
          </a:p>
          <a:p>
            <a:pPr>
              <a:buNone/>
            </a:pPr>
            <a:endParaRPr lang="en-US" dirty="0"/>
          </a:p>
        </p:txBody>
      </p:sp>
      <p:pic>
        <p:nvPicPr>
          <p:cNvPr id="4" name="Picture 3" descr="dbis_logo.jpg"/>
          <p:cNvPicPr>
            <a:picLocks noChangeAspect="1"/>
          </p:cNvPicPr>
          <p:nvPr/>
        </p:nvPicPr>
        <p:blipFill>
          <a:blip r:embed="rId3"/>
          <a:stretch>
            <a:fillRect/>
          </a:stretch>
        </p:blipFill>
        <p:spPr>
          <a:xfrm>
            <a:off x="7089297" y="6040192"/>
            <a:ext cx="1978503" cy="685800"/>
          </a:xfrm>
          <a:prstGeom prst="rect">
            <a:avLst/>
          </a:prstGeom>
        </p:spPr>
      </p:pic>
      <p:pic>
        <p:nvPicPr>
          <p:cNvPr id="5" name="Picture 4" descr="insiderbox.png"/>
          <p:cNvPicPr>
            <a:picLocks noChangeAspect="1"/>
          </p:cNvPicPr>
          <p:nvPr/>
        </p:nvPicPr>
        <p:blipFill>
          <a:blip r:embed="rId4"/>
          <a:stretch>
            <a:fillRect/>
          </a:stretch>
        </p:blipFill>
        <p:spPr>
          <a:xfrm>
            <a:off x="6019800" y="5867400"/>
            <a:ext cx="990600" cy="93479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81600"/>
          </a:xfrm>
        </p:spPr>
        <p:txBody>
          <a:bodyPr>
            <a:normAutofit/>
          </a:bodyPr>
          <a:lstStyle/>
          <a:p>
            <a:pPr marL="0">
              <a:spcBef>
                <a:spcPts val="200"/>
              </a:spcBef>
              <a:buNone/>
            </a:pPr>
            <a:r>
              <a:rPr lang="en-US" dirty="0" smtClean="0"/>
              <a:t>(continuation…)</a:t>
            </a:r>
          </a:p>
          <a:p>
            <a:pPr>
              <a:buNone/>
            </a:pPr>
            <a:r>
              <a:rPr lang="en-US" sz="2800" dirty="0" smtClean="0"/>
              <a:t> </a:t>
            </a:r>
          </a:p>
          <a:p>
            <a:pPr lvl="0"/>
            <a:r>
              <a:rPr lang="en-US" sz="2000" i="1" dirty="0" smtClean="0"/>
              <a:t>ALTER TABLE … MERGE PARTITION</a:t>
            </a:r>
            <a:endParaRPr lang="en-US" sz="2000" dirty="0" smtClean="0"/>
          </a:p>
          <a:p>
            <a:pPr lvl="0"/>
            <a:r>
              <a:rPr lang="en-US" sz="2000" i="1" dirty="0" smtClean="0"/>
              <a:t>ALTER TABLE … MODIFY PARTITION </a:t>
            </a:r>
            <a:endParaRPr lang="en-US" sz="2000" dirty="0" smtClean="0"/>
          </a:p>
          <a:p>
            <a:pPr lvl="1"/>
            <a:r>
              <a:rPr lang="en-US" sz="2000" i="1" dirty="0" smtClean="0"/>
              <a:t>ADD SUBPARTITON</a:t>
            </a:r>
            <a:endParaRPr lang="en-US" sz="2000" dirty="0" smtClean="0"/>
          </a:p>
          <a:p>
            <a:pPr lvl="1"/>
            <a:r>
              <a:rPr lang="en-US" sz="2000" i="1" dirty="0" smtClean="0"/>
              <a:t>COALESCE SUBPARTITON</a:t>
            </a:r>
            <a:endParaRPr lang="en-US" sz="2000" dirty="0" smtClean="0"/>
          </a:p>
          <a:p>
            <a:pPr lvl="1"/>
            <a:r>
              <a:rPr lang="en-US" sz="2000" i="1" dirty="0" smtClean="0"/>
              <a:t>REBUILD UNUSABLE INDEXES</a:t>
            </a:r>
            <a:endParaRPr lang="en-US" sz="2000" dirty="0" smtClean="0"/>
          </a:p>
          <a:p>
            <a:pPr lvl="0"/>
            <a:r>
              <a:rPr lang="en-US" sz="2000" i="1" dirty="0" smtClean="0"/>
              <a:t>ALTER INDEX ... SPLIT PARTITION </a:t>
            </a:r>
            <a:endParaRPr lang="en-US" sz="2000" dirty="0" smtClean="0"/>
          </a:p>
          <a:p>
            <a:pPr lvl="0"/>
            <a:r>
              <a:rPr lang="en-US" sz="2000" i="1" dirty="0" smtClean="0"/>
              <a:t>ALTER INDEX ... REBUILD </a:t>
            </a:r>
            <a:endParaRPr lang="en-US" sz="2000" dirty="0" smtClean="0"/>
          </a:p>
          <a:p>
            <a:r>
              <a:rPr lang="en-US" sz="2000" i="1" dirty="0" smtClean="0"/>
              <a:t>ALTER INDEX ... REBUILD PARTITION</a:t>
            </a:r>
            <a:endParaRPr lang="en-US" sz="2000" dirty="0" smtClean="0"/>
          </a:p>
          <a:p>
            <a:pPr>
              <a:buNone/>
            </a:pPr>
            <a:endParaRPr lang="en-US" dirty="0"/>
          </a:p>
        </p:txBody>
      </p:sp>
      <p:pic>
        <p:nvPicPr>
          <p:cNvPr id="4" name="Picture 3" descr="dbis_logo.jpg"/>
          <p:cNvPicPr>
            <a:picLocks noChangeAspect="1"/>
          </p:cNvPicPr>
          <p:nvPr/>
        </p:nvPicPr>
        <p:blipFill>
          <a:blip r:embed="rId3"/>
          <a:stretch>
            <a:fillRect/>
          </a:stretch>
        </p:blipFill>
        <p:spPr>
          <a:xfrm>
            <a:off x="7089297" y="6040192"/>
            <a:ext cx="1978503" cy="685800"/>
          </a:xfrm>
          <a:prstGeom prst="rect">
            <a:avLst/>
          </a:prstGeom>
        </p:spPr>
      </p:pic>
      <p:pic>
        <p:nvPicPr>
          <p:cNvPr id="5" name="Picture 4" descr="insiderbox.png"/>
          <p:cNvPicPr>
            <a:picLocks noChangeAspect="1"/>
          </p:cNvPicPr>
          <p:nvPr/>
        </p:nvPicPr>
        <p:blipFill>
          <a:blip r:embed="rId4"/>
          <a:stretch>
            <a:fillRect/>
          </a:stretch>
        </p:blipFill>
        <p:spPr>
          <a:xfrm>
            <a:off x="6019800" y="5867400"/>
            <a:ext cx="990600" cy="93479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389120"/>
          </a:xfrm>
        </p:spPr>
        <p:txBody>
          <a:bodyPr>
            <a:normAutofit/>
          </a:bodyPr>
          <a:lstStyle/>
          <a:p>
            <a:pPr marL="0">
              <a:spcBef>
                <a:spcPts val="300"/>
              </a:spcBef>
              <a:buNone/>
            </a:pPr>
            <a:r>
              <a:rPr lang="en-US" sz="2000" dirty="0" smtClean="0"/>
              <a:t>Logging is stopped only while one of the </a:t>
            </a:r>
            <a:r>
              <a:rPr lang="en-US" sz="2000" dirty="0" smtClean="0"/>
              <a:t>commands in the previous slides is </a:t>
            </a:r>
            <a:r>
              <a:rPr lang="en-US" sz="2000" dirty="0" smtClean="0"/>
              <a:t>running, so if a user runs this:</a:t>
            </a:r>
          </a:p>
          <a:p>
            <a:pPr marL="0">
              <a:spcBef>
                <a:spcPts val="300"/>
              </a:spcBef>
              <a:buNone/>
            </a:pPr>
            <a:endParaRPr lang="en-US" sz="2000" dirty="0" smtClean="0"/>
          </a:p>
          <a:p>
            <a:pPr marL="0">
              <a:spcBef>
                <a:spcPts val="300"/>
              </a:spcBef>
              <a:buNone/>
            </a:pPr>
            <a:endParaRPr lang="en-US" sz="2000" dirty="0" smtClean="0"/>
          </a:p>
          <a:p>
            <a:pPr marL="0" lvl="0">
              <a:spcBef>
                <a:spcPts val="300"/>
              </a:spcBef>
              <a:buNone/>
            </a:pPr>
            <a:r>
              <a:rPr lang="en-US" sz="2000" i="1" dirty="0" smtClean="0"/>
              <a:t>SQL&gt; ALTER INDEX </a:t>
            </a:r>
            <a:r>
              <a:rPr lang="en-US" sz="2000" i="1" dirty="0" err="1" smtClean="0"/>
              <a:t>new_index</a:t>
            </a:r>
            <a:r>
              <a:rPr lang="en-US" sz="2000" i="1" dirty="0" smtClean="0"/>
              <a:t> NOLOGGING</a:t>
            </a:r>
            <a:r>
              <a:rPr lang="en-US" sz="2000" i="1" dirty="0" smtClean="0"/>
              <a:t>.</a:t>
            </a:r>
          </a:p>
          <a:p>
            <a:pPr marL="0" lvl="0">
              <a:spcBef>
                <a:spcPts val="300"/>
              </a:spcBef>
              <a:buNone/>
            </a:pPr>
            <a:r>
              <a:rPr lang="en-US" sz="2000" i="1" dirty="0" smtClean="0"/>
              <a:t>SQL&gt;ALTER INDEX </a:t>
            </a:r>
            <a:r>
              <a:rPr lang="en-US" sz="2000" i="1" dirty="0" err="1" smtClean="0"/>
              <a:t>new_index</a:t>
            </a:r>
            <a:r>
              <a:rPr lang="en-US" sz="2000" i="1" dirty="0" smtClean="0"/>
              <a:t> REBUILD;</a:t>
            </a:r>
            <a:endParaRPr lang="en-US" sz="2000" dirty="0" smtClean="0"/>
          </a:p>
          <a:p>
            <a:pPr marL="0">
              <a:spcBef>
                <a:spcPts val="300"/>
              </a:spcBef>
              <a:buNone/>
            </a:pPr>
            <a:endParaRPr lang="en-US" sz="2000" dirty="0" smtClean="0"/>
          </a:p>
          <a:p>
            <a:pPr marL="0">
              <a:spcBef>
                <a:spcPts val="300"/>
              </a:spcBef>
              <a:buNone/>
            </a:pPr>
            <a:r>
              <a:rPr lang="en-US" sz="2000" dirty="0" smtClean="0"/>
              <a:t> </a:t>
            </a:r>
          </a:p>
          <a:p>
            <a:pPr marL="0" algn="just">
              <a:spcBef>
                <a:spcPts val="300"/>
              </a:spcBef>
              <a:buNone/>
            </a:pPr>
            <a:r>
              <a:rPr lang="en-US" sz="2000" dirty="0" smtClean="0"/>
              <a:t>The actual rebuild of the index does not generate redo (all data dictionary changes associated with the rebuild will do) but after that any DML on the index will generate redo this includes direct load insert on the table which the index belongs to.</a:t>
            </a:r>
          </a:p>
          <a:p>
            <a:pPr>
              <a:buNone/>
            </a:pPr>
            <a:endParaRPr lang="en-US" dirty="0"/>
          </a:p>
        </p:txBody>
      </p:sp>
      <p:pic>
        <p:nvPicPr>
          <p:cNvPr id="4" name="Picture 3" descr="dbis_logo.jpg"/>
          <p:cNvPicPr>
            <a:picLocks noChangeAspect="1"/>
          </p:cNvPicPr>
          <p:nvPr/>
        </p:nvPicPr>
        <p:blipFill>
          <a:blip r:embed="rId2"/>
          <a:stretch>
            <a:fillRect/>
          </a:stretch>
        </p:blipFill>
        <p:spPr>
          <a:xfrm>
            <a:off x="7089297" y="6040192"/>
            <a:ext cx="1978503" cy="685800"/>
          </a:xfrm>
          <a:prstGeom prst="rect">
            <a:avLst/>
          </a:prstGeom>
        </p:spPr>
      </p:pic>
      <p:pic>
        <p:nvPicPr>
          <p:cNvPr id="5" name="Picture 4" descr="insiderbox.png"/>
          <p:cNvPicPr>
            <a:picLocks noChangeAspect="1"/>
          </p:cNvPicPr>
          <p:nvPr/>
        </p:nvPicPr>
        <p:blipFill>
          <a:blip r:embed="rId3"/>
          <a:stretch>
            <a:fillRect/>
          </a:stretch>
        </p:blipFill>
        <p:spPr>
          <a:xfrm>
            <a:off x="6019800" y="5867400"/>
            <a:ext cx="990600" cy="93479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97280"/>
            <a:ext cx="8229600" cy="4846320"/>
          </a:xfrm>
        </p:spPr>
        <p:txBody>
          <a:bodyPr>
            <a:normAutofit fontScale="70000" lnSpcReduction="20000"/>
          </a:bodyPr>
          <a:lstStyle/>
          <a:p>
            <a:pPr marL="0">
              <a:buNone/>
            </a:pPr>
            <a:r>
              <a:rPr lang="en-US" dirty="0" smtClean="0"/>
              <a:t>Here is another example to make this point more clear:</a:t>
            </a:r>
          </a:p>
          <a:p>
            <a:pPr marL="0">
              <a:buNone/>
            </a:pPr>
            <a:r>
              <a:rPr lang="en-US" dirty="0" smtClean="0"/>
              <a:t> </a:t>
            </a:r>
          </a:p>
          <a:p>
            <a:pPr marL="0" lvl="0">
              <a:buNone/>
            </a:pPr>
            <a:r>
              <a:rPr lang="en-US" i="1" dirty="0" smtClean="0"/>
              <a:t>SQL&gt;CREATE TABLE </a:t>
            </a:r>
            <a:r>
              <a:rPr lang="en-US" i="1" dirty="0" err="1" smtClean="0"/>
              <a:t>new_table_nolog_test</a:t>
            </a:r>
            <a:r>
              <a:rPr lang="en-US" i="1" dirty="0" smtClean="0"/>
              <a:t> NOLOGGING</a:t>
            </a:r>
            <a:r>
              <a:rPr lang="en-US" dirty="0" smtClean="0"/>
              <a:t>(….);</a:t>
            </a:r>
          </a:p>
          <a:p>
            <a:pPr marL="0">
              <a:buNone/>
            </a:pPr>
            <a:endParaRPr lang="en-US" dirty="0" smtClean="0"/>
          </a:p>
          <a:p>
            <a:pPr marL="0">
              <a:buNone/>
            </a:pPr>
            <a:r>
              <a:rPr lang="en-US" dirty="0" smtClean="0"/>
              <a:t>All the following statements will generate redo despite the fact the table is in </a:t>
            </a:r>
            <a:r>
              <a:rPr lang="en-US" i="1" dirty="0" smtClean="0"/>
              <a:t>NOLOGGING</a:t>
            </a:r>
            <a:r>
              <a:rPr lang="en-US" dirty="0" smtClean="0"/>
              <a:t> mode:</a:t>
            </a:r>
          </a:p>
          <a:p>
            <a:pPr marL="0">
              <a:buNone/>
            </a:pPr>
            <a:r>
              <a:rPr lang="en-US" dirty="0" smtClean="0"/>
              <a:t> </a:t>
            </a:r>
          </a:p>
          <a:p>
            <a:pPr marL="0" lvl="0">
              <a:buNone/>
            </a:pPr>
            <a:r>
              <a:rPr lang="en-US" i="1" dirty="0" smtClean="0"/>
              <a:t>SQL&gt; INSERT INTO </a:t>
            </a:r>
            <a:r>
              <a:rPr lang="en-US" i="1" dirty="0" err="1" smtClean="0"/>
              <a:t>new_table_nolog_test</a:t>
            </a:r>
            <a:r>
              <a:rPr lang="en-US" i="1" dirty="0" smtClean="0"/>
              <a:t> ..., </a:t>
            </a:r>
            <a:endParaRPr lang="en-US" dirty="0" smtClean="0"/>
          </a:p>
          <a:p>
            <a:pPr marL="0" lvl="0">
              <a:buNone/>
            </a:pPr>
            <a:r>
              <a:rPr lang="en-US" i="1" dirty="0" smtClean="0"/>
              <a:t>SQL&gt; UPDATE </a:t>
            </a:r>
            <a:r>
              <a:rPr lang="en-US" i="1" dirty="0" err="1" smtClean="0"/>
              <a:t>new_table_nolog_test</a:t>
            </a:r>
            <a:r>
              <a:rPr lang="en-US" i="1" dirty="0" smtClean="0"/>
              <a:t> SET …, </a:t>
            </a:r>
            <a:endParaRPr lang="en-US" dirty="0" smtClean="0"/>
          </a:p>
          <a:p>
            <a:pPr marL="0" lvl="0">
              <a:buNone/>
            </a:pPr>
            <a:r>
              <a:rPr lang="en-US" i="1" dirty="0" smtClean="0"/>
              <a:t>SQL&gt; DELETE FROM </a:t>
            </a:r>
            <a:r>
              <a:rPr lang="en-US" i="1" dirty="0" err="1" smtClean="0"/>
              <a:t>new_table_nolog_test</a:t>
            </a:r>
            <a:r>
              <a:rPr lang="en-US" i="1" dirty="0" smtClean="0"/>
              <a:t> ..</a:t>
            </a:r>
            <a:endParaRPr lang="en-US" dirty="0" smtClean="0"/>
          </a:p>
          <a:p>
            <a:pPr marL="0">
              <a:buNone/>
            </a:pPr>
            <a:endParaRPr lang="en-US" dirty="0" smtClean="0"/>
          </a:p>
          <a:p>
            <a:pPr marL="0">
              <a:buNone/>
            </a:pPr>
            <a:r>
              <a:rPr lang="en-US" dirty="0" smtClean="0"/>
              <a:t>The following will not generate redo (except from dictionary changes and indexes):</a:t>
            </a:r>
            <a:br>
              <a:rPr lang="en-US" dirty="0" smtClean="0"/>
            </a:br>
            <a:r>
              <a:rPr lang="en-US" dirty="0" smtClean="0"/>
              <a:t> </a:t>
            </a:r>
          </a:p>
          <a:p>
            <a:pPr marL="0" lvl="0"/>
            <a:r>
              <a:rPr lang="en-US" i="1" dirty="0" smtClean="0"/>
              <a:t>INSERT /*+APPEND+/ …</a:t>
            </a:r>
            <a:endParaRPr lang="en-US" dirty="0" smtClean="0"/>
          </a:p>
          <a:p>
            <a:pPr marL="0" lvl="0"/>
            <a:r>
              <a:rPr lang="en-US" i="1" dirty="0" smtClean="0"/>
              <a:t>ALTER TABLE </a:t>
            </a:r>
            <a:r>
              <a:rPr lang="en-US" i="1" dirty="0" err="1" smtClean="0"/>
              <a:t>new_table_nolog_test</a:t>
            </a:r>
            <a:r>
              <a:rPr lang="en-US" i="1" dirty="0" smtClean="0"/>
              <a:t> MOVE …</a:t>
            </a:r>
            <a:endParaRPr lang="en-US" dirty="0" smtClean="0"/>
          </a:p>
          <a:p>
            <a:pPr marL="0"/>
            <a:r>
              <a:rPr lang="en-US" i="1" dirty="0" smtClean="0"/>
              <a:t>ALTER TABLE </a:t>
            </a:r>
            <a:r>
              <a:rPr lang="en-US" i="1" dirty="0" err="1" smtClean="0"/>
              <a:t>new_table_nolog_test</a:t>
            </a:r>
            <a:r>
              <a:rPr lang="en-US" i="1" dirty="0" smtClean="0"/>
              <a:t> MOVE PARTITION …</a:t>
            </a:r>
            <a:endParaRPr lang="en-US" dirty="0"/>
          </a:p>
        </p:txBody>
      </p:sp>
      <p:pic>
        <p:nvPicPr>
          <p:cNvPr id="4" name="Picture 3" descr="dbis_logo.jpg"/>
          <p:cNvPicPr>
            <a:picLocks noChangeAspect="1"/>
          </p:cNvPicPr>
          <p:nvPr/>
        </p:nvPicPr>
        <p:blipFill>
          <a:blip r:embed="rId2"/>
          <a:stretch>
            <a:fillRect/>
          </a:stretch>
        </p:blipFill>
        <p:spPr>
          <a:xfrm>
            <a:off x="7089297" y="6040192"/>
            <a:ext cx="1978503" cy="685800"/>
          </a:xfrm>
          <a:prstGeom prst="rect">
            <a:avLst/>
          </a:prstGeom>
        </p:spPr>
      </p:pic>
      <p:pic>
        <p:nvPicPr>
          <p:cNvPr id="5" name="Picture 4" descr="insiderbox.png"/>
          <p:cNvPicPr>
            <a:picLocks noChangeAspect="1"/>
          </p:cNvPicPr>
          <p:nvPr/>
        </p:nvPicPr>
        <p:blipFill>
          <a:blip r:embed="rId3"/>
          <a:stretch>
            <a:fillRect/>
          </a:stretch>
        </p:blipFill>
        <p:spPr>
          <a:xfrm>
            <a:off x="6019800" y="5867400"/>
            <a:ext cx="990600" cy="93479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838200"/>
            <a:ext cx="8229600" cy="6096000"/>
          </a:xfrm>
        </p:spPr>
        <p:txBody>
          <a:bodyPr>
            <a:normAutofit fontScale="55000" lnSpcReduction="20000"/>
          </a:bodyPr>
          <a:lstStyle/>
          <a:p>
            <a:pPr>
              <a:buNone/>
            </a:pPr>
            <a:r>
              <a:rPr lang="en-US" dirty="0" smtClean="0"/>
              <a:t>Consider the following example:</a:t>
            </a:r>
          </a:p>
          <a:p>
            <a:pPr>
              <a:buNone/>
            </a:pPr>
            <a:r>
              <a:rPr lang="en-US" dirty="0" smtClean="0"/>
              <a:t> </a:t>
            </a:r>
          </a:p>
          <a:p>
            <a:pPr>
              <a:buNone/>
            </a:pPr>
            <a:r>
              <a:rPr lang="en-US" i="1" dirty="0" smtClean="0"/>
              <a:t>SQL&gt; select </a:t>
            </a:r>
            <a:r>
              <a:rPr lang="en-US" i="1" dirty="0" err="1" smtClean="0"/>
              <a:t>name,value</a:t>
            </a:r>
            <a:r>
              <a:rPr lang="en-US" i="1" dirty="0" smtClean="0"/>
              <a:t> from </a:t>
            </a:r>
            <a:r>
              <a:rPr lang="en-US" i="1" dirty="0" err="1" smtClean="0"/>
              <a:t>v$sysstat</a:t>
            </a:r>
            <a:r>
              <a:rPr lang="en-US" i="1" dirty="0" smtClean="0"/>
              <a:t> where name like '%redo size%';</a:t>
            </a:r>
            <a:endParaRPr lang="en-US" dirty="0" smtClean="0"/>
          </a:p>
          <a:p>
            <a:pPr>
              <a:buNone/>
            </a:pPr>
            <a:r>
              <a:rPr lang="en-US" i="1" dirty="0" smtClean="0"/>
              <a:t> </a:t>
            </a:r>
          </a:p>
          <a:p>
            <a:pPr>
              <a:buNone/>
            </a:pPr>
            <a:r>
              <a:rPr lang="en-US" i="1" dirty="0" smtClean="0"/>
              <a:t>NAME                                                                    VALUE</a:t>
            </a:r>
            <a:endParaRPr lang="en-US" dirty="0" smtClean="0"/>
          </a:p>
          <a:p>
            <a:pPr>
              <a:buNone/>
            </a:pPr>
            <a:r>
              <a:rPr lang="en-US" i="1" dirty="0" smtClean="0"/>
              <a:t> -------------------------------------------------------- ----------</a:t>
            </a:r>
            <a:endParaRPr lang="en-US" dirty="0" smtClean="0"/>
          </a:p>
          <a:p>
            <a:pPr>
              <a:buNone/>
            </a:pPr>
            <a:r>
              <a:rPr lang="en-US" i="1" dirty="0" smtClean="0"/>
              <a:t>redo size                                                                  27.556.720</a:t>
            </a:r>
            <a:endParaRPr lang="en-US" dirty="0" smtClean="0"/>
          </a:p>
          <a:p>
            <a:pPr>
              <a:buNone/>
            </a:pPr>
            <a:r>
              <a:rPr lang="en-US" i="1" dirty="0" smtClean="0"/>
              <a:t> </a:t>
            </a:r>
            <a:endParaRPr lang="en-US" dirty="0" smtClean="0"/>
          </a:p>
          <a:p>
            <a:pPr>
              <a:buNone/>
            </a:pPr>
            <a:r>
              <a:rPr lang="en-US" i="1" dirty="0" smtClean="0"/>
              <a:t>SQL&gt; insert into scott.redo1  select * from </a:t>
            </a:r>
            <a:r>
              <a:rPr lang="en-US" i="1" dirty="0" err="1" smtClean="0"/>
              <a:t>scott.redotesttab</a:t>
            </a:r>
            <a:r>
              <a:rPr lang="en-US" i="1" dirty="0" smtClean="0"/>
              <a:t>;</a:t>
            </a:r>
          </a:p>
          <a:p>
            <a:pPr>
              <a:buNone/>
            </a:pPr>
            <a:r>
              <a:rPr lang="en-US" i="1" dirty="0" smtClean="0"/>
              <a:t>  </a:t>
            </a:r>
            <a:endParaRPr lang="en-US" dirty="0" smtClean="0"/>
          </a:p>
          <a:p>
            <a:pPr>
              <a:buNone/>
            </a:pPr>
            <a:r>
              <a:rPr lang="en-US" i="1" dirty="0" smtClean="0"/>
              <a:t>50000 rows created.</a:t>
            </a:r>
            <a:endParaRPr lang="en-US" dirty="0" smtClean="0"/>
          </a:p>
          <a:p>
            <a:pPr>
              <a:buNone/>
            </a:pPr>
            <a:r>
              <a:rPr lang="en-US" i="1" dirty="0" smtClean="0"/>
              <a:t> </a:t>
            </a:r>
            <a:endParaRPr lang="en-US" dirty="0" smtClean="0"/>
          </a:p>
          <a:p>
            <a:pPr>
              <a:buNone/>
            </a:pPr>
            <a:r>
              <a:rPr lang="en-US" i="1" dirty="0" smtClean="0"/>
              <a:t>SQL&gt; select </a:t>
            </a:r>
            <a:r>
              <a:rPr lang="en-US" i="1" dirty="0" err="1" smtClean="0"/>
              <a:t>name,value</a:t>
            </a:r>
            <a:r>
              <a:rPr lang="en-US" i="1" dirty="0" smtClean="0"/>
              <a:t> from </a:t>
            </a:r>
            <a:r>
              <a:rPr lang="en-US" i="1" dirty="0" err="1" smtClean="0"/>
              <a:t>v$sysstat</a:t>
            </a:r>
            <a:r>
              <a:rPr lang="en-US" i="1" dirty="0" smtClean="0"/>
              <a:t> where name like '%redo size%';</a:t>
            </a:r>
            <a:endParaRPr lang="en-US" dirty="0" smtClean="0"/>
          </a:p>
          <a:p>
            <a:pPr>
              <a:buNone/>
            </a:pPr>
            <a:r>
              <a:rPr lang="en-US" i="1" dirty="0" smtClean="0"/>
              <a:t> </a:t>
            </a:r>
            <a:endParaRPr lang="en-US" dirty="0" smtClean="0"/>
          </a:p>
          <a:p>
            <a:pPr>
              <a:buNone/>
            </a:pPr>
            <a:r>
              <a:rPr lang="en-US" i="1" dirty="0" smtClean="0"/>
              <a:t>NAME                                                                    VALUE</a:t>
            </a:r>
            <a:endParaRPr lang="en-US" dirty="0" smtClean="0"/>
          </a:p>
          <a:p>
            <a:pPr>
              <a:buNone/>
            </a:pPr>
            <a:r>
              <a:rPr lang="en-US" i="1" dirty="0" smtClean="0"/>
              <a:t> ------------------------------------------------------- ----------</a:t>
            </a:r>
            <a:endParaRPr lang="en-US" dirty="0" smtClean="0"/>
          </a:p>
          <a:p>
            <a:pPr>
              <a:buNone/>
            </a:pPr>
            <a:r>
              <a:rPr lang="en-US" i="1" dirty="0" smtClean="0"/>
              <a:t>redo size                                                                 28.536.820  </a:t>
            </a:r>
            <a:r>
              <a:rPr lang="en-US" b="1" i="1" dirty="0" smtClean="0">
                <a:solidFill>
                  <a:srgbClr val="FF0000"/>
                </a:solidFill>
              </a:rPr>
              <a:t>=&gt; 980.100 bytes</a:t>
            </a:r>
            <a:endParaRPr lang="en-US" b="1" dirty="0" smtClean="0">
              <a:solidFill>
                <a:srgbClr val="FF0000"/>
              </a:solidFill>
            </a:endParaRPr>
          </a:p>
          <a:p>
            <a:pPr>
              <a:buNone/>
            </a:pPr>
            <a:r>
              <a:rPr lang="en-US" i="1" dirty="0" smtClean="0"/>
              <a:t>  </a:t>
            </a:r>
            <a:endParaRPr lang="en-US" dirty="0" smtClean="0"/>
          </a:p>
          <a:p>
            <a:pPr>
              <a:buNone/>
            </a:pPr>
            <a:r>
              <a:rPr lang="en-US" i="1" dirty="0" smtClean="0"/>
              <a:t>SQL&gt; insert /*+ APPEND */ into scott.redo1  select * from </a:t>
            </a:r>
            <a:r>
              <a:rPr lang="en-US" i="1" dirty="0" err="1" smtClean="0"/>
              <a:t>scott.redotesttab</a:t>
            </a:r>
            <a:r>
              <a:rPr lang="en-US" i="1" dirty="0" smtClean="0"/>
              <a:t>;</a:t>
            </a:r>
            <a:endParaRPr lang="en-US" dirty="0" smtClean="0"/>
          </a:p>
          <a:p>
            <a:pPr>
              <a:buNone/>
            </a:pPr>
            <a:r>
              <a:rPr lang="en-US" i="1" dirty="0" smtClean="0"/>
              <a:t>  </a:t>
            </a:r>
            <a:endParaRPr lang="en-US" dirty="0" smtClean="0"/>
          </a:p>
          <a:p>
            <a:pPr>
              <a:buNone/>
            </a:pPr>
            <a:r>
              <a:rPr lang="en-US" i="1" dirty="0" smtClean="0"/>
              <a:t>50000 rows created.</a:t>
            </a:r>
            <a:endParaRPr lang="en-US" dirty="0" smtClean="0"/>
          </a:p>
          <a:p>
            <a:pPr>
              <a:buNone/>
            </a:pPr>
            <a:r>
              <a:rPr lang="en-US" i="1" dirty="0" smtClean="0"/>
              <a:t> </a:t>
            </a:r>
            <a:endParaRPr lang="en-US" dirty="0" smtClean="0"/>
          </a:p>
          <a:p>
            <a:pPr>
              <a:buNone/>
            </a:pPr>
            <a:r>
              <a:rPr lang="en-US" i="1" dirty="0" smtClean="0"/>
              <a:t>SQL&gt; select </a:t>
            </a:r>
            <a:r>
              <a:rPr lang="en-US" i="1" dirty="0" err="1" smtClean="0"/>
              <a:t>name,value</a:t>
            </a:r>
            <a:r>
              <a:rPr lang="en-US" i="1" dirty="0" smtClean="0"/>
              <a:t> from </a:t>
            </a:r>
            <a:r>
              <a:rPr lang="en-US" i="1" dirty="0" err="1" smtClean="0"/>
              <a:t>v$sysstat</a:t>
            </a:r>
            <a:r>
              <a:rPr lang="en-US" i="1" dirty="0" smtClean="0"/>
              <a:t> where name like '%redo size%';</a:t>
            </a:r>
            <a:endParaRPr lang="en-US" dirty="0" smtClean="0"/>
          </a:p>
          <a:p>
            <a:pPr>
              <a:buNone/>
            </a:pPr>
            <a:r>
              <a:rPr lang="en-US" i="1" dirty="0" smtClean="0"/>
              <a:t> </a:t>
            </a:r>
            <a:endParaRPr lang="en-US" dirty="0" smtClean="0"/>
          </a:p>
          <a:p>
            <a:pPr>
              <a:buNone/>
            </a:pPr>
            <a:r>
              <a:rPr lang="en-US" i="1" dirty="0" smtClean="0"/>
              <a:t>NAME                                                                    VALUE</a:t>
            </a:r>
            <a:endParaRPr lang="en-US" dirty="0" smtClean="0"/>
          </a:p>
          <a:p>
            <a:pPr>
              <a:buNone/>
            </a:pPr>
            <a:r>
              <a:rPr lang="en-US" i="1" dirty="0" smtClean="0"/>
              <a:t>-------------------------------------------------------- ----------</a:t>
            </a:r>
            <a:endParaRPr lang="en-US" dirty="0" smtClean="0"/>
          </a:p>
          <a:p>
            <a:pPr>
              <a:buNone/>
            </a:pPr>
            <a:r>
              <a:rPr lang="en-US" i="1" dirty="0" smtClean="0"/>
              <a:t>redo size                                                                 28.539.944 </a:t>
            </a:r>
            <a:r>
              <a:rPr lang="en-US" b="1" i="1" dirty="0" smtClean="0">
                <a:solidFill>
                  <a:srgbClr val="FF0000"/>
                </a:solidFill>
              </a:rPr>
              <a:t>=&gt; 3.124 bytes</a:t>
            </a:r>
            <a:endParaRPr lang="en-US" b="1" dirty="0" smtClean="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066800"/>
            <a:ext cx="8229600" cy="5638800"/>
          </a:xfrm>
        </p:spPr>
        <p:txBody>
          <a:bodyPr>
            <a:normAutofit fontScale="92500" lnSpcReduction="10000"/>
          </a:bodyPr>
          <a:lstStyle/>
          <a:p>
            <a:pPr marL="0" indent="0">
              <a:spcBef>
                <a:spcPts val="200"/>
              </a:spcBef>
              <a:buNone/>
            </a:pPr>
            <a:r>
              <a:rPr lang="en-US" sz="2200" dirty="0" smtClean="0"/>
              <a:t>To activate the </a:t>
            </a:r>
            <a:r>
              <a:rPr lang="en-US" sz="2200" i="1" dirty="0" smtClean="0"/>
              <a:t>NOLOGGING</a:t>
            </a:r>
            <a:r>
              <a:rPr lang="en-US" sz="2200" dirty="0" smtClean="0"/>
              <a:t> for one of the </a:t>
            </a:r>
            <a:r>
              <a:rPr lang="en-US" sz="2200" i="1" dirty="0" smtClean="0"/>
              <a:t>ALTER</a:t>
            </a:r>
            <a:r>
              <a:rPr lang="en-US" sz="2200" dirty="0" smtClean="0"/>
              <a:t> commands add the </a:t>
            </a:r>
            <a:r>
              <a:rPr lang="en-US" sz="2200" i="1" dirty="0" smtClean="0"/>
              <a:t>NOLOGGING</a:t>
            </a:r>
            <a:r>
              <a:rPr lang="en-US" sz="2200" dirty="0" smtClean="0"/>
              <a:t> clause after the end of the </a:t>
            </a:r>
            <a:r>
              <a:rPr lang="en-US" sz="2200" i="1" dirty="0" smtClean="0"/>
              <a:t>ALTER</a:t>
            </a:r>
            <a:r>
              <a:rPr lang="en-US" sz="2200" dirty="0" smtClean="0"/>
              <a:t> command. </a:t>
            </a:r>
          </a:p>
          <a:p>
            <a:pPr marL="0" indent="0">
              <a:spcBef>
                <a:spcPts val="200"/>
              </a:spcBef>
              <a:buNone/>
            </a:pPr>
            <a:endParaRPr lang="en-US" sz="2200" dirty="0" smtClean="0"/>
          </a:p>
          <a:p>
            <a:pPr indent="0">
              <a:spcBef>
                <a:spcPts val="200"/>
              </a:spcBef>
              <a:buNone/>
            </a:pPr>
            <a:r>
              <a:rPr lang="en-US" sz="2200" dirty="0" smtClean="0"/>
              <a:t>For example:</a:t>
            </a:r>
          </a:p>
          <a:p>
            <a:pPr indent="0">
              <a:spcBef>
                <a:spcPts val="200"/>
              </a:spcBef>
              <a:buNone/>
            </a:pPr>
            <a:r>
              <a:rPr lang="en-US" sz="2200" dirty="0" smtClean="0"/>
              <a:t> </a:t>
            </a:r>
          </a:p>
          <a:p>
            <a:pPr lvl="0" indent="0">
              <a:spcBef>
                <a:spcPts val="200"/>
              </a:spcBef>
              <a:buNone/>
            </a:pPr>
            <a:r>
              <a:rPr lang="en-US" sz="2200" i="1" dirty="0" smtClean="0"/>
              <a:t>SQL&gt; ALTER  TABLE </a:t>
            </a:r>
            <a:r>
              <a:rPr lang="en-US" sz="2200" i="1" dirty="0" err="1" smtClean="0"/>
              <a:t>new_table_nolog_test</a:t>
            </a:r>
            <a:r>
              <a:rPr lang="en-US" sz="2200" i="1" dirty="0" smtClean="0"/>
              <a:t> NOLOGGING;</a:t>
            </a:r>
            <a:endParaRPr lang="en-US" sz="2200" dirty="0" smtClean="0"/>
          </a:p>
          <a:p>
            <a:pPr indent="0">
              <a:spcBef>
                <a:spcPts val="200"/>
              </a:spcBef>
              <a:buNone/>
            </a:pPr>
            <a:r>
              <a:rPr lang="en-US" sz="2200" dirty="0" smtClean="0"/>
              <a:t> </a:t>
            </a:r>
          </a:p>
          <a:p>
            <a:pPr indent="0">
              <a:spcBef>
                <a:spcPts val="200"/>
              </a:spcBef>
              <a:buNone/>
            </a:pPr>
            <a:r>
              <a:rPr lang="en-US" sz="2200" dirty="0" smtClean="0"/>
              <a:t>The same applies for </a:t>
            </a:r>
            <a:r>
              <a:rPr lang="en-US" sz="2200" i="1" dirty="0" smtClean="0"/>
              <a:t>CREATE INDEX</a:t>
            </a:r>
            <a:r>
              <a:rPr lang="en-US" sz="2200" dirty="0" smtClean="0"/>
              <a:t> but for </a:t>
            </a:r>
            <a:r>
              <a:rPr lang="en-US" sz="2200" i="1" dirty="0" smtClean="0"/>
              <a:t>CREATE TABLE</a:t>
            </a:r>
            <a:r>
              <a:rPr lang="en-US" sz="2200" dirty="0" smtClean="0"/>
              <a:t> the </a:t>
            </a:r>
            <a:r>
              <a:rPr lang="en-US" sz="2200" i="1" dirty="0" smtClean="0"/>
              <a:t>NOLOGGING </a:t>
            </a:r>
            <a:r>
              <a:rPr lang="en-US" sz="2200" dirty="0" smtClean="0"/>
              <a:t>should come after the table name. </a:t>
            </a:r>
          </a:p>
          <a:p>
            <a:pPr indent="0">
              <a:spcBef>
                <a:spcPts val="200"/>
              </a:spcBef>
              <a:buNone/>
            </a:pPr>
            <a:r>
              <a:rPr lang="en-US" sz="2200" dirty="0" smtClean="0"/>
              <a:t> </a:t>
            </a:r>
          </a:p>
          <a:p>
            <a:pPr indent="0">
              <a:spcBef>
                <a:spcPts val="200"/>
              </a:spcBef>
              <a:buNone/>
            </a:pPr>
            <a:r>
              <a:rPr lang="en-US" sz="2200" dirty="0" smtClean="0"/>
              <a:t>Example:</a:t>
            </a:r>
          </a:p>
          <a:p>
            <a:pPr indent="0">
              <a:spcBef>
                <a:spcPts val="200"/>
              </a:spcBef>
              <a:buNone/>
            </a:pPr>
            <a:r>
              <a:rPr lang="en-US" sz="2200" dirty="0" smtClean="0"/>
              <a:t> </a:t>
            </a:r>
          </a:p>
          <a:p>
            <a:pPr lvl="0" indent="0">
              <a:spcBef>
                <a:spcPts val="200"/>
              </a:spcBef>
              <a:buNone/>
            </a:pPr>
            <a:r>
              <a:rPr lang="en-US" sz="2200" i="1" dirty="0" smtClean="0"/>
              <a:t>SQL&gt; CREATE TABLE </a:t>
            </a:r>
            <a:r>
              <a:rPr lang="en-US" sz="2200" i="1" dirty="0" err="1" smtClean="0"/>
              <a:t>new_table_nolog_test</a:t>
            </a:r>
            <a:r>
              <a:rPr lang="en-US" sz="2200" i="1" dirty="0" smtClean="0"/>
              <a:t> NOLOGGING AS SELECT * FROM </a:t>
            </a:r>
            <a:r>
              <a:rPr lang="en-US" sz="2200" i="1" dirty="0" err="1" smtClean="0"/>
              <a:t>big_table</a:t>
            </a:r>
            <a:r>
              <a:rPr lang="en-US" sz="2200" i="1" dirty="0" smtClean="0"/>
              <a:t>;</a:t>
            </a:r>
            <a:endParaRPr lang="en-US" sz="2200" dirty="0" smtClean="0"/>
          </a:p>
          <a:p>
            <a:pPr indent="0">
              <a:spcBef>
                <a:spcPts val="200"/>
              </a:spcBef>
              <a:buNone/>
            </a:pPr>
            <a:r>
              <a:rPr lang="en-US" sz="2200" dirty="0" smtClean="0"/>
              <a:t> </a:t>
            </a:r>
          </a:p>
          <a:p>
            <a:pPr indent="0">
              <a:spcBef>
                <a:spcPts val="200"/>
              </a:spcBef>
              <a:buNone/>
            </a:pPr>
            <a:r>
              <a:rPr lang="en-US" sz="2200" b="1" i="1" dirty="0" smtClean="0">
                <a:solidFill>
                  <a:srgbClr val="FF0000"/>
                </a:solidFill>
              </a:rPr>
              <a:t>"It is a common mistake to add the NOLOGGING option at the end of the SQL (Because oracle will consider it an alias and the table will generate a lot of logging)."</a:t>
            </a:r>
            <a:endParaRPr lang="en-US" sz="2200" dirty="0" smtClean="0">
              <a:solidFill>
                <a:srgbClr val="FF0000"/>
              </a:solidFill>
            </a:endParaRPr>
          </a:p>
          <a:p>
            <a:pPr marL="0" indent="0">
              <a:spcBef>
                <a:spcPts val="200"/>
              </a:spcBef>
              <a:buNone/>
            </a:pPr>
            <a:endParaRPr lang="en-US" dirty="0" smtClean="0"/>
          </a:p>
          <a:p>
            <a:pPr marL="0">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FF0000"/>
                </a:solidFill>
                <a:effectLst>
                  <a:outerShdw blurRad="38100" dist="38100" dir="2700000" algn="tl">
                    <a:srgbClr val="000000">
                      <a:alpha val="43137"/>
                    </a:srgbClr>
                  </a:outerShdw>
                </a:effectLst>
              </a:rPr>
              <a:t>LOGGING and NOLOGGING</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545080"/>
            <a:ext cx="8229600" cy="4389120"/>
          </a:xfrm>
        </p:spPr>
        <p:txBody>
          <a:bodyPr>
            <a:normAutofit/>
          </a:bodyPr>
          <a:lstStyle/>
          <a:p>
            <a:pPr marL="0" algn="just">
              <a:buNone/>
            </a:pPr>
            <a:r>
              <a:rPr lang="en-GB" sz="2000" dirty="0" smtClean="0"/>
              <a:t>Despite the importance of the redo entries, </a:t>
            </a:r>
            <a:r>
              <a:rPr lang="en-US" sz="2000" dirty="0" smtClean="0"/>
              <a:t>Oracle gave users the ability to limit redo generation on tables and indexes by setting them in </a:t>
            </a:r>
            <a:r>
              <a:rPr lang="en-US" sz="2000" i="1" dirty="0" smtClean="0"/>
              <a:t>NOLOGGING</a:t>
            </a:r>
            <a:r>
              <a:rPr lang="en-US" sz="2000" dirty="0" smtClean="0"/>
              <a:t> mode.</a:t>
            </a:r>
          </a:p>
          <a:p>
            <a:pPr marL="0" algn="just">
              <a:buNone/>
            </a:pPr>
            <a:endParaRPr lang="en-US" sz="2000" dirty="0" smtClean="0"/>
          </a:p>
          <a:p>
            <a:pPr marL="0" algn="just">
              <a:buNone/>
            </a:pPr>
            <a:r>
              <a:rPr lang="en-US" sz="2000" i="1" dirty="0" smtClean="0"/>
              <a:t>NOLOGGING</a:t>
            </a:r>
            <a:r>
              <a:rPr lang="en-US" sz="2000" dirty="0" smtClean="0"/>
              <a:t> affect the recoverability. Before going into how to limit the redo generation, it is important to clear the misunderstanding that </a:t>
            </a:r>
            <a:r>
              <a:rPr lang="en-US" sz="2000" i="1" dirty="0" smtClean="0"/>
              <a:t>NOLOGGING</a:t>
            </a:r>
            <a:r>
              <a:rPr lang="en-US" sz="2000" dirty="0" smtClean="0"/>
              <a:t> is the way out of redo generation, this are some points regarding it:</a:t>
            </a:r>
          </a:p>
        </p:txBody>
      </p:sp>
      <p:pic>
        <p:nvPicPr>
          <p:cNvPr id="4" name="Picture 3" descr="dbis_logo.jpg"/>
          <p:cNvPicPr>
            <a:picLocks noChangeAspect="1"/>
          </p:cNvPicPr>
          <p:nvPr/>
        </p:nvPicPr>
        <p:blipFill>
          <a:blip r:embed="rId3"/>
          <a:stretch>
            <a:fillRect/>
          </a:stretch>
        </p:blipFill>
        <p:spPr>
          <a:xfrm>
            <a:off x="7089297" y="6040192"/>
            <a:ext cx="1978503" cy="685800"/>
          </a:xfrm>
          <a:prstGeom prst="rect">
            <a:avLst/>
          </a:prstGeom>
        </p:spPr>
      </p:pic>
      <p:pic>
        <p:nvPicPr>
          <p:cNvPr id="5" name="Picture 4" descr="insiderbox.png"/>
          <p:cNvPicPr>
            <a:picLocks noChangeAspect="1"/>
          </p:cNvPicPr>
          <p:nvPr/>
        </p:nvPicPr>
        <p:blipFill>
          <a:blip r:embed="rId4"/>
          <a:stretch>
            <a:fillRect/>
          </a:stretch>
        </p:blipFill>
        <p:spPr>
          <a:xfrm>
            <a:off x="6019800" y="5867400"/>
            <a:ext cx="990600" cy="93479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143000"/>
          </a:xfrm>
        </p:spPr>
        <p:txBody>
          <a:bodyPr>
            <a:normAutofit/>
          </a:bodyPr>
          <a:lstStyle/>
          <a:p>
            <a:r>
              <a:rPr lang="en-GB" sz="3200" b="1" dirty="0">
                <a:solidFill>
                  <a:srgbClr val="FF0000"/>
                </a:solidFill>
              </a:rPr>
              <a:t>LOGGING OR </a:t>
            </a:r>
            <a:r>
              <a:rPr lang="en-GB" sz="3200" b="1" dirty="0" smtClean="0">
                <a:solidFill>
                  <a:srgbClr val="FF0000"/>
                </a:solidFill>
              </a:rPr>
              <a:t>NOLOGGING : THAT </a:t>
            </a:r>
            <a:r>
              <a:rPr lang="en-GB" sz="3200" b="1" dirty="0">
                <a:solidFill>
                  <a:srgbClr val="FF0000"/>
                </a:solidFill>
              </a:rPr>
              <a:t>IS THE QUESTION </a:t>
            </a:r>
            <a:endParaRPr lang="en-US" sz="3200" dirty="0"/>
          </a:p>
        </p:txBody>
      </p:sp>
      <p:sp>
        <p:nvSpPr>
          <p:cNvPr id="3" name="Content Placeholder 2"/>
          <p:cNvSpPr>
            <a:spLocks noGrp="1"/>
          </p:cNvSpPr>
          <p:nvPr>
            <p:ph idx="1"/>
          </p:nvPr>
        </p:nvSpPr>
        <p:spPr>
          <a:xfrm>
            <a:off x="1066800" y="2133600"/>
            <a:ext cx="6781800" cy="3886200"/>
          </a:xfrm>
        </p:spPr>
        <p:txBody>
          <a:bodyPr>
            <a:normAutofit/>
          </a:bodyPr>
          <a:lstStyle/>
          <a:p>
            <a:pPr algn="ctr">
              <a:buNone/>
            </a:pPr>
            <a:r>
              <a:rPr lang="en-US" sz="2000" dirty="0" smtClean="0"/>
              <a:t>Database </a:t>
            </a:r>
            <a:r>
              <a:rPr lang="en-US" sz="2000" dirty="0" smtClean="0"/>
              <a:t>Integrated Solutions  </a:t>
            </a:r>
          </a:p>
          <a:p>
            <a:pPr algn="ctr">
              <a:buNone/>
            </a:pPr>
            <a:r>
              <a:rPr lang="en-US" sz="1800" dirty="0" smtClean="0">
                <a:hlinkClick r:id="rId3"/>
              </a:rPr>
              <a:t>www.dbisonline.com</a:t>
            </a:r>
            <a:endParaRPr lang="en-US" sz="1800" dirty="0" smtClean="0"/>
          </a:p>
          <a:p>
            <a:pPr algn="ctr">
              <a:buNone/>
            </a:pPr>
            <a:r>
              <a:rPr lang="en-US" sz="1800" dirty="0" smtClean="0">
                <a:hlinkClick r:id="rId4"/>
              </a:rPr>
              <a:t>www.dbis.co.nz</a:t>
            </a:r>
            <a:endParaRPr lang="en-US" sz="1800" dirty="0" smtClean="0"/>
          </a:p>
          <a:p>
            <a:pPr algn="ctr">
              <a:buNone/>
            </a:pPr>
            <a:endParaRPr lang="en-US" sz="1800" dirty="0" smtClean="0"/>
          </a:p>
          <a:p>
            <a:pPr algn="ctr"/>
            <a:r>
              <a:rPr lang="en-US" sz="1800" dirty="0" smtClean="0"/>
              <a:t>Remote DBA Services</a:t>
            </a:r>
          </a:p>
          <a:p>
            <a:pPr algn="ctr"/>
            <a:r>
              <a:rPr lang="en-US" sz="1800" dirty="0" smtClean="0"/>
              <a:t>Oracle Consulting</a:t>
            </a:r>
          </a:p>
          <a:p>
            <a:pPr algn="ctr"/>
            <a:r>
              <a:rPr lang="en-US" sz="1800" dirty="0" smtClean="0"/>
              <a:t>Contractor</a:t>
            </a:r>
          </a:p>
          <a:p>
            <a:pPr algn="ctr"/>
            <a:r>
              <a:rPr lang="en-US" sz="1800" dirty="0" smtClean="0"/>
              <a:t>Monitoring Tools</a:t>
            </a:r>
            <a:endParaRPr lang="en-US" sz="1600" dirty="0" smtClean="0"/>
          </a:p>
          <a:p>
            <a:pPr>
              <a:buNone/>
            </a:pPr>
            <a:endParaRPr lang="en-US" sz="1800" dirty="0" smtClean="0"/>
          </a:p>
          <a:p>
            <a:pPr>
              <a:buNone/>
            </a:pPr>
            <a:endParaRPr lang="en-US" sz="2800" dirty="0" smtClean="0"/>
          </a:p>
          <a:p>
            <a:pPr>
              <a:buNone/>
            </a:pPr>
            <a:endParaRPr lang="en-US" dirty="0"/>
          </a:p>
        </p:txBody>
      </p:sp>
      <p:pic>
        <p:nvPicPr>
          <p:cNvPr id="6" name="Picture 5" descr="dbis_logo.jpg"/>
          <p:cNvPicPr>
            <a:picLocks noChangeAspect="1"/>
          </p:cNvPicPr>
          <p:nvPr/>
        </p:nvPicPr>
        <p:blipFill>
          <a:blip r:embed="rId5"/>
          <a:stretch>
            <a:fillRect/>
          </a:stretch>
        </p:blipFill>
        <p:spPr>
          <a:xfrm>
            <a:off x="7089297" y="6096000"/>
            <a:ext cx="1978503" cy="685800"/>
          </a:xfrm>
          <a:prstGeom prst="rect">
            <a:avLst/>
          </a:prstGeom>
        </p:spPr>
      </p:pic>
      <p:pic>
        <p:nvPicPr>
          <p:cNvPr id="7" name="Picture 6" descr="insiderbox.png"/>
          <p:cNvPicPr>
            <a:picLocks noChangeAspect="1"/>
          </p:cNvPicPr>
          <p:nvPr/>
        </p:nvPicPr>
        <p:blipFill>
          <a:blip r:embed="rId6"/>
          <a:stretch>
            <a:fillRect/>
          </a:stretch>
        </p:blipFill>
        <p:spPr>
          <a:xfrm>
            <a:off x="6019800" y="5923208"/>
            <a:ext cx="990600" cy="93479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229600" cy="4419600"/>
          </a:xfrm>
        </p:spPr>
        <p:txBody>
          <a:bodyPr>
            <a:normAutofit/>
          </a:bodyPr>
          <a:lstStyle/>
          <a:p>
            <a:pPr lvl="0" algn="just"/>
            <a:r>
              <a:rPr lang="en-US" sz="2000" i="1" dirty="0" smtClean="0"/>
              <a:t>NOLOGGING</a:t>
            </a:r>
            <a:r>
              <a:rPr lang="en-US" sz="2000" dirty="0" smtClean="0"/>
              <a:t> is designed to handle bulk inserts of data which can be easy re-produced.</a:t>
            </a:r>
          </a:p>
          <a:p>
            <a:pPr lvl="0" algn="just"/>
            <a:r>
              <a:rPr lang="en-US" sz="2000" dirty="0" smtClean="0"/>
              <a:t>Regardless of </a:t>
            </a:r>
            <a:r>
              <a:rPr lang="en-US" sz="2000" i="1" dirty="0" smtClean="0"/>
              <a:t>LOGGING</a:t>
            </a:r>
            <a:r>
              <a:rPr lang="en-US" sz="2000" dirty="0" smtClean="0"/>
              <a:t> status, writing to undo blocks causes generation of redo.</a:t>
            </a:r>
          </a:p>
          <a:p>
            <a:pPr lvl="0" algn="just">
              <a:spcBef>
                <a:spcPts val="600"/>
              </a:spcBef>
            </a:pPr>
            <a:r>
              <a:rPr lang="en-US" sz="2000" i="1" dirty="0" smtClean="0"/>
              <a:t>LOGGING</a:t>
            </a:r>
            <a:r>
              <a:rPr lang="en-US" sz="2000" dirty="0" smtClean="0"/>
              <a:t> should not be disabled on a primary database if it has one or more standby databases. For this reason oracle introduced the ALTER </a:t>
            </a:r>
            <a:r>
              <a:rPr lang="en-US" sz="2000" i="1" dirty="0" smtClean="0"/>
              <a:t>DATABASE FORCE</a:t>
            </a:r>
            <a:r>
              <a:rPr lang="en-US" sz="2000" dirty="0" smtClean="0"/>
              <a:t> </a:t>
            </a:r>
            <a:r>
              <a:rPr lang="en-US" sz="2000" i="1" dirty="0" smtClean="0"/>
              <a:t>LOGGING</a:t>
            </a:r>
            <a:r>
              <a:rPr lang="en-US" sz="2000" dirty="0" smtClean="0"/>
              <a:t> command in Oracle 9i R2. (</a:t>
            </a:r>
            <a:r>
              <a:rPr lang="en-US" sz="2000" i="1" dirty="0" smtClean="0"/>
              <a:t>Means that the NOLOGGING attribute will not have any effect on the segments</a:t>
            </a:r>
            <a:r>
              <a:rPr lang="en-US" sz="2000" dirty="0" smtClean="0"/>
              <a:t>) If the database is in </a:t>
            </a:r>
            <a:r>
              <a:rPr lang="en-US" sz="2000" i="1" dirty="0" smtClean="0"/>
              <a:t>FORCE LOGGING MODE</a:t>
            </a:r>
            <a:r>
              <a:rPr lang="en-US" sz="2000" dirty="0" smtClean="0"/>
              <a:t>. </a:t>
            </a:r>
            <a:r>
              <a:rPr lang="en-US" sz="2000" i="1" dirty="0" smtClean="0"/>
              <a:t>NOLOGGING</a:t>
            </a:r>
            <a:r>
              <a:rPr lang="en-US" sz="2000" dirty="0" smtClean="0"/>
              <a:t> can be also override at </a:t>
            </a:r>
            <a:r>
              <a:rPr lang="en-US" sz="2000" dirty="0" err="1" smtClean="0"/>
              <a:t>tablespace</a:t>
            </a:r>
            <a:r>
              <a:rPr lang="en-US" sz="2000" dirty="0" smtClean="0"/>
              <a:t> level using </a:t>
            </a:r>
            <a:r>
              <a:rPr lang="en-US" sz="2000" i="1" dirty="0" smtClean="0"/>
              <a:t>ALTER TABLESPACE … FORCE LOGGING.</a:t>
            </a:r>
            <a:endParaRPr lang="en-US" sz="2000" dirty="0" smtClean="0"/>
          </a:p>
        </p:txBody>
      </p:sp>
      <p:pic>
        <p:nvPicPr>
          <p:cNvPr id="4" name="Picture 3" descr="dbis_logo.jpg"/>
          <p:cNvPicPr>
            <a:picLocks noChangeAspect="1"/>
          </p:cNvPicPr>
          <p:nvPr/>
        </p:nvPicPr>
        <p:blipFill>
          <a:blip r:embed="rId3"/>
          <a:stretch>
            <a:fillRect/>
          </a:stretch>
        </p:blipFill>
        <p:spPr>
          <a:xfrm>
            <a:off x="7089297" y="6040192"/>
            <a:ext cx="1978503" cy="685800"/>
          </a:xfrm>
          <a:prstGeom prst="rect">
            <a:avLst/>
          </a:prstGeom>
        </p:spPr>
      </p:pic>
      <p:pic>
        <p:nvPicPr>
          <p:cNvPr id="5" name="Picture 4" descr="insiderbox.png"/>
          <p:cNvPicPr>
            <a:picLocks noChangeAspect="1"/>
          </p:cNvPicPr>
          <p:nvPr/>
        </p:nvPicPr>
        <p:blipFill>
          <a:blip r:embed="rId4"/>
          <a:stretch>
            <a:fillRect/>
          </a:stretch>
        </p:blipFill>
        <p:spPr>
          <a:xfrm>
            <a:off x="6019800" y="5867400"/>
            <a:ext cx="990600" cy="93479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8229600" cy="5181600"/>
          </a:xfrm>
        </p:spPr>
        <p:txBody>
          <a:bodyPr>
            <a:normAutofit/>
          </a:bodyPr>
          <a:lstStyle/>
          <a:p>
            <a:pPr lvl="0" algn="just">
              <a:spcBef>
                <a:spcPts val="600"/>
              </a:spcBef>
            </a:pPr>
            <a:r>
              <a:rPr lang="en-US" sz="2000" dirty="0" smtClean="0"/>
              <a:t>Any change to the database dictionary will cause redo generation.</a:t>
            </a:r>
            <a:r>
              <a:rPr lang="en-US" sz="2000" i="1" dirty="0" smtClean="0"/>
              <a:t> </a:t>
            </a:r>
            <a:r>
              <a:rPr lang="en-US" sz="2000" dirty="0" smtClean="0"/>
              <a:t>This will happen to protect the data dictionary.  </a:t>
            </a:r>
          </a:p>
          <a:p>
            <a:pPr lvl="0" algn="just">
              <a:spcBef>
                <a:spcPts val="600"/>
              </a:spcBef>
              <a:buNone/>
            </a:pPr>
            <a:endParaRPr lang="en-US" sz="2000" dirty="0" smtClean="0"/>
          </a:p>
          <a:p>
            <a:pPr marL="0" lvl="0" algn="just">
              <a:spcBef>
                <a:spcPts val="600"/>
              </a:spcBef>
              <a:buNone/>
            </a:pPr>
            <a:r>
              <a:rPr lang="en-US" sz="2000" dirty="0" smtClean="0"/>
              <a:t>An example: </a:t>
            </a:r>
          </a:p>
          <a:p>
            <a:pPr marL="0" lvl="0" algn="just">
              <a:spcBef>
                <a:spcPts val="600"/>
              </a:spcBef>
              <a:buNone/>
            </a:pPr>
            <a:endParaRPr lang="en-US" sz="2000" dirty="0" smtClean="0"/>
          </a:p>
          <a:p>
            <a:pPr marL="0" lvl="0" algn="just">
              <a:spcBef>
                <a:spcPts val="600"/>
              </a:spcBef>
              <a:buNone/>
            </a:pPr>
            <a:r>
              <a:rPr lang="en-US" sz="2000" dirty="0" smtClean="0"/>
              <a:t>if we allocated a space above the HWM for a table, and the system fail in the middle of one </a:t>
            </a:r>
            <a:r>
              <a:rPr lang="en-US" sz="2000" i="1" dirty="0" smtClean="0"/>
              <a:t>INSERT /*+ APPEND */</a:t>
            </a:r>
            <a:r>
              <a:rPr lang="en-US" sz="2000" dirty="0" smtClean="0"/>
              <a:t> , the Oracle will need to rollback that data dictionary update.  There will be redo generated but it is to protect the data dictionary, not your newly inserted data. </a:t>
            </a:r>
          </a:p>
          <a:p>
            <a:pPr lvl="0" algn="just">
              <a:spcBef>
                <a:spcPts val="600"/>
              </a:spcBef>
              <a:buNone/>
            </a:pPr>
            <a:endParaRPr lang="en-US" sz="2000" dirty="0" smtClean="0"/>
          </a:p>
        </p:txBody>
      </p:sp>
      <p:pic>
        <p:nvPicPr>
          <p:cNvPr id="5" name="Picture 4" descr="dbis_logo.jpg"/>
          <p:cNvPicPr>
            <a:picLocks noChangeAspect="1"/>
          </p:cNvPicPr>
          <p:nvPr/>
        </p:nvPicPr>
        <p:blipFill>
          <a:blip r:embed="rId3"/>
          <a:stretch>
            <a:fillRect/>
          </a:stretch>
        </p:blipFill>
        <p:spPr>
          <a:xfrm>
            <a:off x="7089297" y="6040192"/>
            <a:ext cx="1978503" cy="685800"/>
          </a:xfrm>
          <a:prstGeom prst="rect">
            <a:avLst/>
          </a:prstGeom>
        </p:spPr>
      </p:pic>
      <p:pic>
        <p:nvPicPr>
          <p:cNvPr id="6" name="Picture 5" descr="insiderbox.png"/>
          <p:cNvPicPr>
            <a:picLocks noChangeAspect="1"/>
          </p:cNvPicPr>
          <p:nvPr/>
        </p:nvPicPr>
        <p:blipFill>
          <a:blip r:embed="rId4"/>
          <a:stretch>
            <a:fillRect/>
          </a:stretch>
        </p:blipFill>
        <p:spPr>
          <a:xfrm>
            <a:off x="6019800" y="5867400"/>
            <a:ext cx="990600" cy="93479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5181600"/>
          </a:xfrm>
        </p:spPr>
        <p:txBody>
          <a:bodyPr>
            <a:normAutofit/>
          </a:bodyPr>
          <a:lstStyle/>
          <a:p>
            <a:pPr lvl="0" algn="just">
              <a:spcBef>
                <a:spcPts val="600"/>
              </a:spcBef>
            </a:pPr>
            <a:r>
              <a:rPr lang="en-US" sz="2000" dirty="0" smtClean="0"/>
              <a:t>The data which are not logged will not be able to recover. The data should be backed up after the modification.</a:t>
            </a:r>
          </a:p>
          <a:p>
            <a:pPr lvl="0" algn="just">
              <a:spcBef>
                <a:spcPts val="600"/>
              </a:spcBef>
            </a:pPr>
            <a:r>
              <a:rPr lang="en-US" sz="2000" dirty="0" smtClean="0"/>
              <a:t>Tables and indexes should be set back to </a:t>
            </a:r>
            <a:r>
              <a:rPr lang="en-US" sz="2000" i="1" dirty="0" smtClean="0"/>
              <a:t>LOGGING</a:t>
            </a:r>
            <a:r>
              <a:rPr lang="en-US" sz="2000" dirty="0" smtClean="0"/>
              <a:t> mode when the </a:t>
            </a:r>
            <a:r>
              <a:rPr lang="en-US" sz="2000" i="1" dirty="0" smtClean="0"/>
              <a:t>NOLOGGING</a:t>
            </a:r>
            <a:r>
              <a:rPr lang="en-US" sz="2000" dirty="0" smtClean="0"/>
              <a:t> is no longer needed.</a:t>
            </a:r>
          </a:p>
          <a:p>
            <a:pPr algn="just">
              <a:spcBef>
                <a:spcPts val="600"/>
              </a:spcBef>
            </a:pPr>
            <a:r>
              <a:rPr lang="en-US" sz="2000" i="1" dirty="0" smtClean="0"/>
              <a:t>NOLOGGING</a:t>
            </a:r>
            <a:r>
              <a:rPr lang="en-US" sz="2000" dirty="0" smtClean="0"/>
              <a:t> is not needed for Direct Path Insert if the database is in </a:t>
            </a:r>
            <a:r>
              <a:rPr lang="en-US" sz="2000" i="1" dirty="0" smtClean="0"/>
              <a:t>NO ARCHIVE LOG MODE.</a:t>
            </a:r>
            <a:endParaRPr lang="en-US" sz="2000" dirty="0" smtClean="0"/>
          </a:p>
        </p:txBody>
      </p:sp>
      <p:pic>
        <p:nvPicPr>
          <p:cNvPr id="4" name="Picture 3" descr="dbis_logo.jpg"/>
          <p:cNvPicPr>
            <a:picLocks noChangeAspect="1"/>
          </p:cNvPicPr>
          <p:nvPr/>
        </p:nvPicPr>
        <p:blipFill>
          <a:blip r:embed="rId3"/>
          <a:stretch>
            <a:fillRect/>
          </a:stretch>
        </p:blipFill>
        <p:spPr>
          <a:xfrm>
            <a:off x="7089297" y="6040192"/>
            <a:ext cx="1978503" cy="685800"/>
          </a:xfrm>
          <a:prstGeom prst="rect">
            <a:avLst/>
          </a:prstGeom>
        </p:spPr>
      </p:pic>
      <p:pic>
        <p:nvPicPr>
          <p:cNvPr id="5" name="Picture 4" descr="insiderbox.png"/>
          <p:cNvPicPr>
            <a:picLocks noChangeAspect="1"/>
          </p:cNvPicPr>
          <p:nvPr/>
        </p:nvPicPr>
        <p:blipFill>
          <a:blip r:embed="rId4"/>
          <a:stretch>
            <a:fillRect/>
          </a:stretch>
        </p:blipFill>
        <p:spPr>
          <a:xfrm>
            <a:off x="6019800" y="5867400"/>
            <a:ext cx="990600" cy="934792"/>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066800"/>
            <a:ext cx="8229600" cy="5943600"/>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lvl="0" algn="just">
              <a:spcBef>
                <a:spcPts val="600"/>
              </a:spcBef>
            </a:pPr>
            <a:r>
              <a:rPr lang="en-US" sz="2000" dirty="0" smtClean="0"/>
              <a:t>The data which is not able to reproduce should not use the </a:t>
            </a:r>
            <a:r>
              <a:rPr lang="en-US" sz="2000" i="1" dirty="0" smtClean="0"/>
              <a:t>NOLOGGING</a:t>
            </a:r>
            <a:r>
              <a:rPr lang="en-US" sz="2000" dirty="0" smtClean="0"/>
              <a:t> mode. If data which can not be reloaded was loaded using </a:t>
            </a:r>
            <a:r>
              <a:rPr lang="en-US" sz="2000" i="1" dirty="0" smtClean="0"/>
              <a:t>NOLOGGING.</a:t>
            </a:r>
            <a:r>
              <a:rPr lang="en-US" sz="2000" dirty="0" smtClean="0"/>
              <a:t> The data cannot be recovered when the database crashes before backing the data.</a:t>
            </a:r>
          </a:p>
          <a:p>
            <a:pPr lvl="0" algn="just">
              <a:spcBef>
                <a:spcPts val="600"/>
              </a:spcBef>
            </a:pPr>
            <a:r>
              <a:rPr lang="en-US" sz="2000" i="1" dirty="0" smtClean="0"/>
              <a:t>NOLOGGING</a:t>
            </a:r>
            <a:r>
              <a:rPr lang="en-US" sz="2000" dirty="0" smtClean="0"/>
              <a:t> does not apply to </a:t>
            </a:r>
            <a:r>
              <a:rPr lang="en-US" sz="2000" i="1" dirty="0" smtClean="0"/>
              <a:t>UPDATE</a:t>
            </a:r>
            <a:r>
              <a:rPr lang="en-US" sz="2000" dirty="0" smtClean="0"/>
              <a:t>, </a:t>
            </a:r>
            <a:r>
              <a:rPr lang="en-US" sz="2000" i="1" dirty="0" smtClean="0"/>
              <a:t>DELETE</a:t>
            </a:r>
            <a:r>
              <a:rPr lang="en-US" sz="2000" dirty="0" smtClean="0"/>
              <a:t>, and </a:t>
            </a:r>
            <a:r>
              <a:rPr lang="en-US" sz="2000" i="1" dirty="0" smtClean="0"/>
              <a:t>INSERT</a:t>
            </a:r>
            <a:r>
              <a:rPr lang="en-US" sz="2200" dirty="0" smtClean="0"/>
              <a:t>.</a:t>
            </a:r>
          </a:p>
        </p:txBody>
      </p:sp>
      <p:graphicFrame>
        <p:nvGraphicFramePr>
          <p:cNvPr id="95234" name="Object 2"/>
          <p:cNvGraphicFramePr>
            <a:graphicFrameLocks noChangeAspect="1"/>
          </p:cNvGraphicFramePr>
          <p:nvPr/>
        </p:nvGraphicFramePr>
        <p:xfrm>
          <a:off x="1828800" y="1377950"/>
          <a:ext cx="5581650" cy="1884363"/>
        </p:xfrm>
        <a:graphic>
          <a:graphicData uri="http://schemas.openxmlformats.org/presentationml/2006/ole">
            <p:oleObj spid="_x0000_s98306" name="Document" r:id="rId4" imgW="6038514" imgH="2003028" progId="Word.Document.12">
              <p:embed/>
            </p:oleObj>
          </a:graphicData>
        </a:graphic>
      </p:graphicFrame>
      <p:pic>
        <p:nvPicPr>
          <p:cNvPr id="4" name="Picture 3" descr="dbis_logo.jpg"/>
          <p:cNvPicPr>
            <a:picLocks noChangeAspect="1"/>
          </p:cNvPicPr>
          <p:nvPr/>
        </p:nvPicPr>
        <p:blipFill>
          <a:blip r:embed="rId5"/>
          <a:stretch>
            <a:fillRect/>
          </a:stretch>
        </p:blipFill>
        <p:spPr>
          <a:xfrm>
            <a:off x="7089297" y="6040192"/>
            <a:ext cx="1978503" cy="685800"/>
          </a:xfrm>
          <a:prstGeom prst="rect">
            <a:avLst/>
          </a:prstGeom>
        </p:spPr>
      </p:pic>
      <p:pic>
        <p:nvPicPr>
          <p:cNvPr id="5" name="Picture 4" descr="insiderbox.png"/>
          <p:cNvPicPr>
            <a:picLocks noChangeAspect="1"/>
          </p:cNvPicPr>
          <p:nvPr/>
        </p:nvPicPr>
        <p:blipFill>
          <a:blip r:embed="rId6"/>
          <a:stretch>
            <a:fillRect/>
          </a:stretch>
        </p:blipFill>
        <p:spPr>
          <a:xfrm>
            <a:off x="6019800" y="5867400"/>
            <a:ext cx="990600" cy="93479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143000"/>
            <a:ext cx="8229600" cy="5943600"/>
          </a:xfrm>
        </p:spPr>
        <p:txBody>
          <a:bodyPr>
            <a:normAutofit/>
          </a:bodyPr>
          <a:lstStyle/>
          <a:p>
            <a:pPr>
              <a:buNone/>
            </a:pPr>
            <a:endParaRPr lang="en-US" dirty="0" smtClean="0"/>
          </a:p>
          <a:p>
            <a:pPr lvl="0" algn="just">
              <a:spcBef>
                <a:spcPts val="600"/>
              </a:spcBef>
            </a:pPr>
            <a:r>
              <a:rPr lang="en-US" sz="2000" i="1" dirty="0" smtClean="0"/>
              <a:t>NOLOGGING</a:t>
            </a:r>
            <a:r>
              <a:rPr lang="en-US" sz="2000" dirty="0" smtClean="0"/>
              <a:t> will work during certain situations but subsequent DML will generate redo. Some of these situations are: </a:t>
            </a:r>
          </a:p>
          <a:p>
            <a:pPr lvl="1" algn="just">
              <a:spcBef>
                <a:spcPts val="600"/>
              </a:spcBef>
            </a:pPr>
            <a:r>
              <a:rPr lang="en-US" sz="2000" dirty="0" smtClean="0"/>
              <a:t>direct load </a:t>
            </a:r>
            <a:r>
              <a:rPr lang="en-US" sz="2000" i="1" dirty="0" smtClean="0"/>
              <a:t>INSERT</a:t>
            </a:r>
            <a:r>
              <a:rPr lang="en-US" sz="2000" dirty="0" smtClean="0"/>
              <a:t> (using </a:t>
            </a:r>
            <a:r>
              <a:rPr lang="en-US" sz="2000" i="1" dirty="0" smtClean="0"/>
              <a:t>APPEND</a:t>
            </a:r>
            <a:r>
              <a:rPr lang="en-US" sz="2000" dirty="0" smtClean="0"/>
              <a:t> hint), </a:t>
            </a:r>
          </a:p>
          <a:p>
            <a:pPr lvl="1" algn="just">
              <a:spcBef>
                <a:spcPts val="600"/>
              </a:spcBef>
            </a:pPr>
            <a:r>
              <a:rPr lang="en-US" sz="2000" i="1" dirty="0" smtClean="0"/>
              <a:t>CREATE TABLE ... AS SELECT, </a:t>
            </a:r>
            <a:endParaRPr lang="en-US" sz="2000" dirty="0" smtClean="0"/>
          </a:p>
          <a:p>
            <a:pPr lvl="1" algn="just">
              <a:spcBef>
                <a:spcPts val="600"/>
              </a:spcBef>
            </a:pPr>
            <a:r>
              <a:rPr lang="en-US" sz="2000" i="1" dirty="0" smtClean="0"/>
              <a:t>CREATE INDEX.</a:t>
            </a:r>
            <a:endParaRPr lang="en-US" sz="2000" dirty="0" smtClean="0"/>
          </a:p>
          <a:p>
            <a:pPr lvl="0" algn="just">
              <a:spcBef>
                <a:spcPts val="600"/>
              </a:spcBef>
            </a:pPr>
            <a:r>
              <a:rPr lang="en-US" sz="2000" dirty="0" smtClean="0"/>
              <a:t>If the</a:t>
            </a:r>
            <a:r>
              <a:rPr lang="en-US" sz="2000" i="1" dirty="0" smtClean="0"/>
              <a:t> LOGGING</a:t>
            </a:r>
            <a:r>
              <a:rPr lang="en-US" sz="2000" dirty="0" smtClean="0"/>
              <a:t> or </a:t>
            </a:r>
            <a:r>
              <a:rPr lang="en-US" sz="2000" i="1" dirty="0" smtClean="0"/>
              <a:t>NOLOGGING</a:t>
            </a:r>
            <a:r>
              <a:rPr lang="en-US" sz="2000" dirty="0" smtClean="0"/>
              <a:t> clause is not specified when creating a table, partition, or index the default to the </a:t>
            </a:r>
            <a:r>
              <a:rPr lang="en-US" sz="2000" i="1" dirty="0" smtClean="0"/>
              <a:t>LOGGING</a:t>
            </a:r>
            <a:r>
              <a:rPr lang="en-US" sz="2000" dirty="0" smtClean="0"/>
              <a:t> attribute, will be the </a:t>
            </a:r>
            <a:r>
              <a:rPr lang="en-US" sz="2000" i="1" dirty="0" smtClean="0"/>
              <a:t>LOGGING </a:t>
            </a:r>
            <a:r>
              <a:rPr lang="en-US" sz="2000" dirty="0" smtClean="0"/>
              <a:t>attribute of the </a:t>
            </a:r>
            <a:r>
              <a:rPr lang="en-US" sz="2000" dirty="0" err="1" smtClean="0"/>
              <a:t>tablespace</a:t>
            </a:r>
            <a:r>
              <a:rPr lang="en-US" sz="2000" dirty="0" smtClean="0"/>
              <a:t> in which it resides.</a:t>
            </a:r>
          </a:p>
        </p:txBody>
      </p:sp>
      <p:pic>
        <p:nvPicPr>
          <p:cNvPr id="4" name="Picture 3" descr="dbis_logo.jpg"/>
          <p:cNvPicPr>
            <a:picLocks noChangeAspect="1"/>
          </p:cNvPicPr>
          <p:nvPr/>
        </p:nvPicPr>
        <p:blipFill>
          <a:blip r:embed="rId3"/>
          <a:stretch>
            <a:fillRect/>
          </a:stretch>
        </p:blipFill>
        <p:spPr>
          <a:xfrm>
            <a:off x="7089297" y="6040192"/>
            <a:ext cx="1978503" cy="685800"/>
          </a:xfrm>
          <a:prstGeom prst="rect">
            <a:avLst/>
          </a:prstGeom>
        </p:spPr>
      </p:pic>
      <p:pic>
        <p:nvPicPr>
          <p:cNvPr id="5" name="Picture 4" descr="insiderbox.png"/>
          <p:cNvPicPr>
            <a:picLocks noChangeAspect="1"/>
          </p:cNvPicPr>
          <p:nvPr/>
        </p:nvPicPr>
        <p:blipFill>
          <a:blip r:embed="rId4"/>
          <a:stretch>
            <a:fillRect/>
          </a:stretch>
        </p:blipFill>
        <p:spPr>
          <a:xfrm>
            <a:off x="6019800" y="5867400"/>
            <a:ext cx="990600" cy="93479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686800" cy="1143000"/>
          </a:xfrm>
        </p:spPr>
        <p:txBody>
          <a:bodyPr>
            <a:noAutofit/>
          </a:bodyPr>
          <a:lstStyle/>
          <a:p>
            <a:pPr algn="ctr"/>
            <a:r>
              <a:rPr lang="en-US" sz="4200" dirty="0" smtClean="0"/>
              <a:t>Some Tips and Directions when</a:t>
            </a:r>
            <a:br>
              <a:rPr lang="en-US" sz="4200" dirty="0" smtClean="0"/>
            </a:br>
            <a:r>
              <a:rPr lang="en-US" sz="4200" dirty="0" smtClean="0"/>
              <a:t>using </a:t>
            </a:r>
            <a:r>
              <a:rPr lang="en-US" sz="4200" b="1" dirty="0" smtClean="0">
                <a:solidFill>
                  <a:srgbClr val="FF0000"/>
                </a:solidFill>
                <a:effectLst>
                  <a:outerShdw blurRad="38100" dist="38100" dir="2700000" algn="tl">
                    <a:srgbClr val="000000">
                      <a:alpha val="43137"/>
                    </a:srgbClr>
                  </a:outerShdw>
                </a:effectLst>
              </a:rPr>
              <a:t>Logging</a:t>
            </a:r>
            <a:r>
              <a:rPr lang="en-US" sz="4200" dirty="0" smtClean="0"/>
              <a:t> Mode (DEFAULT)</a:t>
            </a:r>
            <a:endParaRPr lang="en-US" sz="4200" dirty="0"/>
          </a:p>
        </p:txBody>
      </p:sp>
      <p:sp>
        <p:nvSpPr>
          <p:cNvPr id="3" name="Content Placeholder 2"/>
          <p:cNvSpPr>
            <a:spLocks noGrp="1"/>
          </p:cNvSpPr>
          <p:nvPr>
            <p:ph idx="1"/>
          </p:nvPr>
        </p:nvSpPr>
        <p:spPr>
          <a:xfrm>
            <a:off x="457200" y="2316480"/>
            <a:ext cx="8229600" cy="4389120"/>
          </a:xfrm>
        </p:spPr>
        <p:txBody>
          <a:bodyPr/>
          <a:lstStyle/>
          <a:p>
            <a:pPr>
              <a:buNone/>
            </a:pPr>
            <a:endParaRPr lang="en-US" dirty="0"/>
          </a:p>
        </p:txBody>
      </p:sp>
      <p:pic>
        <p:nvPicPr>
          <p:cNvPr id="4" name="Picture 16" descr="C:\Users\francisco\AppData\Local\Microsoft\Windows\Temporary Internet Files\Content.IE5\W14H4QK7\MCj04118540000[1].wmf"/>
          <p:cNvPicPr>
            <a:picLocks noChangeAspect="1" noChangeArrowheads="1"/>
          </p:cNvPicPr>
          <p:nvPr/>
        </p:nvPicPr>
        <p:blipFill>
          <a:blip r:embed="rId3"/>
          <a:srcRect/>
          <a:stretch>
            <a:fillRect/>
          </a:stretch>
        </p:blipFill>
        <p:spPr bwMode="auto">
          <a:xfrm>
            <a:off x="2590800" y="2895600"/>
            <a:ext cx="3933731" cy="299518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143000"/>
          </a:xfrm>
        </p:spPr>
        <p:txBody>
          <a:bodyPr>
            <a:noAutofit/>
          </a:bodyPr>
          <a:lstStyle/>
          <a:p>
            <a:r>
              <a:rPr lang="en-US" sz="4400" b="1" dirty="0" smtClean="0">
                <a:solidFill>
                  <a:srgbClr val="FF0000"/>
                </a:solidFill>
                <a:effectLst>
                  <a:outerShdw blurRad="38100" dist="38100" dir="2700000" algn="tl">
                    <a:srgbClr val="000000">
                      <a:alpha val="43137"/>
                    </a:srgbClr>
                  </a:outerShdw>
                </a:effectLst>
              </a:rPr>
              <a:t>While Backing Up</a:t>
            </a:r>
            <a:endParaRPr lang="en-US" sz="42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87880"/>
            <a:ext cx="8229600" cy="4389120"/>
          </a:xfrm>
        </p:spPr>
        <p:txBody>
          <a:bodyPr>
            <a:normAutofit/>
          </a:bodyPr>
          <a:lstStyle/>
          <a:p>
            <a:pPr marL="0" algn="just">
              <a:buNone/>
            </a:pPr>
            <a:r>
              <a:rPr lang="en-US" sz="2000" dirty="0" smtClean="0"/>
              <a:t>RMAN does not need to write the entire block to redo because it knows when the block is being copied. If the user needs to use the user managed backup then they can follow these steps to reduce redo generation:</a:t>
            </a:r>
          </a:p>
          <a:p>
            <a:pPr>
              <a:buNone/>
            </a:pPr>
            <a:endParaRPr lang="en-US" sz="2000" dirty="0" smtClean="0"/>
          </a:p>
          <a:p>
            <a:pPr lvl="0" algn="just"/>
            <a:r>
              <a:rPr lang="en-US" sz="2000" dirty="0" smtClean="0"/>
              <a:t>Do not back up all the </a:t>
            </a:r>
            <a:r>
              <a:rPr lang="en-US" sz="2000" dirty="0" err="1" smtClean="0"/>
              <a:t>tablespaces</a:t>
            </a:r>
            <a:r>
              <a:rPr lang="en-US" sz="2000" dirty="0" smtClean="0"/>
              <a:t> in one go. This will put every </a:t>
            </a:r>
            <a:r>
              <a:rPr lang="en-US" sz="2000" dirty="0" err="1" smtClean="0"/>
              <a:t>tablespace</a:t>
            </a:r>
            <a:r>
              <a:rPr lang="en-US" sz="2000" dirty="0" smtClean="0"/>
              <a:t> in backup mode for longer than it needs to be and therefore generates redo for longer than it needs to do.</a:t>
            </a:r>
          </a:p>
          <a:p>
            <a:pPr lvl="0"/>
            <a:r>
              <a:rPr lang="en-US" sz="2000" dirty="0" smtClean="0"/>
              <a:t>Automatic backup on the busy </a:t>
            </a:r>
            <a:r>
              <a:rPr lang="en-US" sz="2000" dirty="0" err="1" smtClean="0"/>
              <a:t>tablespaces</a:t>
            </a:r>
            <a:endParaRPr lang="en-US" sz="2000" dirty="0" smtClean="0"/>
          </a:p>
          <a:p>
            <a:pPr lvl="0"/>
            <a:r>
              <a:rPr lang="en-US" sz="2000" dirty="0" smtClean="0"/>
              <a:t>Backup a </a:t>
            </a:r>
            <a:r>
              <a:rPr lang="en-US" sz="2000" dirty="0" err="1" smtClean="0"/>
              <a:t>tablespace</a:t>
            </a:r>
            <a:r>
              <a:rPr lang="en-US" sz="2000" dirty="0" smtClean="0"/>
              <a:t> during a time when it is least busy in terms of DML.</a:t>
            </a:r>
            <a:endParaRPr lang="en-US" sz="2000" dirty="0"/>
          </a:p>
        </p:txBody>
      </p:sp>
      <p:pic>
        <p:nvPicPr>
          <p:cNvPr id="4" name="Picture 3" descr="dbis_logo.jpg"/>
          <p:cNvPicPr>
            <a:picLocks noChangeAspect="1"/>
          </p:cNvPicPr>
          <p:nvPr/>
        </p:nvPicPr>
        <p:blipFill>
          <a:blip r:embed="rId3"/>
          <a:stretch>
            <a:fillRect/>
          </a:stretch>
        </p:blipFill>
        <p:spPr>
          <a:xfrm>
            <a:off x="7089297" y="6040192"/>
            <a:ext cx="1978503" cy="685800"/>
          </a:xfrm>
          <a:prstGeom prst="rect">
            <a:avLst/>
          </a:prstGeom>
        </p:spPr>
      </p:pic>
      <p:pic>
        <p:nvPicPr>
          <p:cNvPr id="5" name="Picture 4" descr="insiderbox.png"/>
          <p:cNvPicPr>
            <a:picLocks noChangeAspect="1"/>
          </p:cNvPicPr>
          <p:nvPr/>
        </p:nvPicPr>
        <p:blipFill>
          <a:blip r:embed="rId4"/>
          <a:stretch>
            <a:fillRect/>
          </a:stretch>
        </p:blipFill>
        <p:spPr>
          <a:xfrm>
            <a:off x="6019800" y="5867400"/>
            <a:ext cx="990600" cy="934792"/>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143000"/>
          </a:xfrm>
        </p:spPr>
        <p:txBody>
          <a:bodyPr>
            <a:noAutofit/>
          </a:bodyPr>
          <a:lstStyle/>
          <a:p>
            <a:r>
              <a:rPr lang="en-US" sz="4400" b="1" dirty="0" smtClean="0">
                <a:solidFill>
                  <a:srgbClr val="FF0000"/>
                </a:solidFill>
                <a:effectLst>
                  <a:outerShdw blurRad="38100" dist="38100" dir="2700000" algn="tl">
                    <a:srgbClr val="000000">
                      <a:alpha val="43137"/>
                    </a:srgbClr>
                  </a:outerShdw>
                </a:effectLst>
              </a:rPr>
              <a:t>Bulk Inserts</a:t>
            </a:r>
            <a:endParaRPr lang="en-US" sz="44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0000" lnSpcReduction="20000"/>
          </a:bodyPr>
          <a:lstStyle/>
          <a:p>
            <a:pPr>
              <a:buNone/>
            </a:pPr>
            <a:r>
              <a:rPr lang="en-US" dirty="0" smtClean="0"/>
              <a:t>By bulk we mean a large percentage compared to the existing data</a:t>
            </a:r>
          </a:p>
          <a:p>
            <a:pPr>
              <a:buNone/>
            </a:pPr>
            <a:endParaRPr lang="en-US" dirty="0" smtClean="0"/>
          </a:p>
          <a:p>
            <a:pPr marL="0" algn="just">
              <a:buNone/>
            </a:pPr>
            <a:r>
              <a:rPr lang="en-US" dirty="0" smtClean="0"/>
              <a:t>To reduce the amount of redo generation in a bulk data load, the user needs to disable the indexes (when making a direct load to a table that have indexes, the indexes will produce redo) before the load then re-build them again as follow:</a:t>
            </a:r>
          </a:p>
          <a:p>
            <a:pPr>
              <a:buNone/>
            </a:pPr>
            <a:endParaRPr lang="en-US" dirty="0" smtClean="0"/>
          </a:p>
          <a:p>
            <a:pPr lvl="0"/>
            <a:r>
              <a:rPr lang="en-US" i="1" dirty="0" smtClean="0"/>
              <a:t>Alter index </a:t>
            </a:r>
            <a:r>
              <a:rPr lang="en-US" i="1" dirty="0" err="1" smtClean="0"/>
              <a:t>index_name</a:t>
            </a:r>
            <a:r>
              <a:rPr lang="en-US" i="1" dirty="0" smtClean="0"/>
              <a:t> unusable ; # Do this for every index</a:t>
            </a:r>
            <a:endParaRPr lang="en-US" dirty="0" smtClean="0"/>
          </a:p>
          <a:p>
            <a:pPr marL="0" lvl="0"/>
            <a:r>
              <a:rPr lang="en-US" i="1" dirty="0" smtClean="0"/>
              <a:t>Alter session set </a:t>
            </a:r>
            <a:r>
              <a:rPr lang="en-US" i="1" dirty="0" err="1" smtClean="0"/>
              <a:t>skip_unusable_indexes</a:t>
            </a:r>
            <a:r>
              <a:rPr lang="en-US" i="1" dirty="0" smtClean="0"/>
              <a:t>=true ; (*)</a:t>
            </a:r>
            <a:endParaRPr lang="en-US" dirty="0" smtClean="0"/>
          </a:p>
          <a:p>
            <a:pPr lvl="0"/>
            <a:r>
              <a:rPr lang="en-US" i="1" dirty="0" smtClean="0"/>
              <a:t>Insert into </a:t>
            </a:r>
            <a:r>
              <a:rPr lang="en-US" i="1" dirty="0" err="1" smtClean="0"/>
              <a:t>table_name</a:t>
            </a:r>
            <a:r>
              <a:rPr lang="en-US" i="1" dirty="0" smtClean="0"/>
              <a:t> select … </a:t>
            </a:r>
            <a:endParaRPr lang="en-US" dirty="0" smtClean="0"/>
          </a:p>
          <a:p>
            <a:pPr lvl="0"/>
            <a:r>
              <a:rPr lang="en-US" i="1" dirty="0" smtClean="0"/>
              <a:t>Alter index </a:t>
            </a:r>
            <a:r>
              <a:rPr lang="en-US" i="1" dirty="0" err="1" smtClean="0"/>
              <a:t>index_name</a:t>
            </a:r>
            <a:r>
              <a:rPr lang="en-US" i="1" dirty="0" smtClean="0"/>
              <a:t> rebuild;</a:t>
            </a:r>
          </a:p>
          <a:p>
            <a:pPr lvl="0">
              <a:buNone/>
            </a:pPr>
            <a:endParaRPr lang="en-US" dirty="0" smtClean="0"/>
          </a:p>
          <a:p>
            <a:pPr marL="0" algn="just">
              <a:buNone/>
            </a:pPr>
            <a:r>
              <a:rPr lang="en-US" dirty="0" smtClean="0"/>
              <a:t> (*)</a:t>
            </a:r>
            <a:r>
              <a:rPr lang="en-US" dirty="0" err="1" smtClean="0"/>
              <a:t>skip_unusable_indexes</a:t>
            </a:r>
            <a:r>
              <a:rPr lang="en-US" dirty="0" smtClean="0"/>
              <a:t> is an instance initialization parameter in 10g and it default to true. Before 10g, </a:t>
            </a:r>
            <a:r>
              <a:rPr lang="en-US" dirty="0" err="1" smtClean="0"/>
              <a:t>skip_unusable_indexes</a:t>
            </a:r>
            <a:r>
              <a:rPr lang="en-US" dirty="0" smtClean="0"/>
              <a:t> needs to be set in a session or the user will get an error. It is a good practice to set it in a session, regardless of the database version, when the above steps is done.</a:t>
            </a:r>
          </a:p>
          <a:p>
            <a:pPr>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effectLst>
                  <a:outerShdw blurRad="38100" dist="38100" dir="2700000" algn="tl">
                    <a:srgbClr val="000000">
                      <a:alpha val="43137"/>
                    </a:srgbClr>
                  </a:outerShdw>
                </a:effectLst>
              </a:rPr>
              <a:t>Bulk Delete</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316480"/>
            <a:ext cx="8229600" cy="4389120"/>
          </a:xfrm>
        </p:spPr>
        <p:txBody>
          <a:bodyPr>
            <a:normAutofit fontScale="62500" lnSpcReduction="20000"/>
          </a:bodyPr>
          <a:lstStyle/>
          <a:p>
            <a:pPr marL="514350" lvl="0" indent="-514350">
              <a:buFont typeface="+mj-lt"/>
              <a:buAutoNum type="arabicPeriod"/>
            </a:pPr>
            <a:r>
              <a:rPr lang="en-US" i="1" dirty="0" smtClean="0"/>
              <a:t>Create table </a:t>
            </a:r>
            <a:r>
              <a:rPr lang="en-US" i="1" dirty="0" err="1" smtClean="0"/>
              <a:t>new_table</a:t>
            </a:r>
            <a:r>
              <a:rPr lang="en-US" i="1" dirty="0" smtClean="0"/>
              <a:t> with  logging</a:t>
            </a:r>
            <a:endParaRPr lang="en-US" dirty="0" smtClean="0"/>
          </a:p>
          <a:p>
            <a:pPr marL="514350" lvl="0" indent="-514350">
              <a:buFont typeface="+mj-lt"/>
              <a:buAutoNum type="arabicPeriod"/>
            </a:pPr>
            <a:r>
              <a:rPr lang="en-US" i="1" dirty="0" smtClean="0"/>
              <a:t>Insert into </a:t>
            </a:r>
            <a:r>
              <a:rPr lang="en-US" i="1" dirty="0" err="1" smtClean="0"/>
              <a:t>new_table</a:t>
            </a:r>
            <a:r>
              <a:rPr lang="en-US" i="1" dirty="0" smtClean="0"/>
              <a:t> select the records you want to keep from </a:t>
            </a:r>
            <a:r>
              <a:rPr lang="en-US" i="1" dirty="0" err="1" smtClean="0"/>
              <a:t>current_table</a:t>
            </a:r>
            <a:r>
              <a:rPr lang="en-US" i="1" dirty="0" smtClean="0"/>
              <a:t>.</a:t>
            </a:r>
            <a:endParaRPr lang="en-US" dirty="0" smtClean="0"/>
          </a:p>
          <a:p>
            <a:pPr marL="514350" lvl="0" indent="-514350">
              <a:buFont typeface="+mj-lt"/>
              <a:buAutoNum type="arabicPeriod"/>
            </a:pPr>
            <a:r>
              <a:rPr lang="en-US" i="1" dirty="0" smtClean="0"/>
              <a:t>Create the indexes on the </a:t>
            </a:r>
            <a:r>
              <a:rPr lang="en-US" i="1" dirty="0" err="1" smtClean="0"/>
              <a:t>new_table</a:t>
            </a:r>
            <a:r>
              <a:rPr lang="en-US" i="1" dirty="0" smtClean="0"/>
              <a:t> (*)</a:t>
            </a:r>
            <a:endParaRPr lang="en-US" dirty="0" smtClean="0"/>
          </a:p>
          <a:p>
            <a:pPr marL="514350" lvl="0" indent="-514350">
              <a:buFont typeface="+mj-lt"/>
              <a:buAutoNum type="arabicPeriod"/>
            </a:pPr>
            <a:r>
              <a:rPr lang="en-US" i="1" dirty="0" smtClean="0"/>
              <a:t>Create constraints, grants etc.</a:t>
            </a:r>
            <a:endParaRPr lang="en-US" dirty="0" smtClean="0"/>
          </a:p>
          <a:p>
            <a:pPr marL="514350" lvl="0" indent="-514350">
              <a:buFont typeface="+mj-lt"/>
              <a:buAutoNum type="arabicPeriod"/>
            </a:pPr>
            <a:r>
              <a:rPr lang="en-US" i="1" dirty="0" smtClean="0"/>
              <a:t>Drop </a:t>
            </a:r>
            <a:r>
              <a:rPr lang="en-US" i="1" dirty="0" err="1" smtClean="0"/>
              <a:t>current_table</a:t>
            </a:r>
            <a:r>
              <a:rPr lang="en-US" i="1" dirty="0" smtClean="0"/>
              <a:t>.</a:t>
            </a:r>
            <a:endParaRPr lang="en-US" dirty="0" smtClean="0"/>
          </a:p>
          <a:p>
            <a:pPr marL="514350" lvl="0" indent="-514350">
              <a:buFont typeface="+mj-lt"/>
              <a:buAutoNum type="arabicPeriod"/>
            </a:pPr>
            <a:r>
              <a:rPr lang="en-US" i="1" dirty="0" smtClean="0"/>
              <a:t>Rename </a:t>
            </a:r>
            <a:r>
              <a:rPr lang="en-US" i="1" dirty="0" err="1" smtClean="0"/>
              <a:t>new_table</a:t>
            </a:r>
            <a:r>
              <a:rPr lang="en-US" i="1" dirty="0" smtClean="0"/>
              <a:t> to current.</a:t>
            </a:r>
            <a:endParaRPr lang="en-US" dirty="0" smtClean="0"/>
          </a:p>
          <a:p>
            <a:pPr>
              <a:buNone/>
            </a:pPr>
            <a:r>
              <a:rPr lang="en-US" dirty="0" smtClean="0"/>
              <a:t> </a:t>
            </a:r>
          </a:p>
          <a:p>
            <a:pPr>
              <a:buNone/>
            </a:pPr>
            <a:r>
              <a:rPr lang="en-US" dirty="0" smtClean="0"/>
              <a:t>(*) If the data left is so small or there are a lot of dependencies on the table (views, procedures, functions, etc) the following steps can be used instead of 3-6 above:</a:t>
            </a:r>
          </a:p>
          <a:p>
            <a:pPr>
              <a:buNone/>
            </a:pPr>
            <a:endParaRPr lang="en-US" dirty="0" smtClean="0"/>
          </a:p>
          <a:p>
            <a:pPr marL="514350" lvl="0" indent="-514350">
              <a:buFont typeface="+mj-lt"/>
              <a:buAutoNum type="arabicPeriod" startAt="3"/>
            </a:pPr>
            <a:r>
              <a:rPr lang="en-US" i="1" dirty="0" smtClean="0"/>
              <a:t>Disable constrains on </a:t>
            </a:r>
            <a:r>
              <a:rPr lang="en-US" i="1" dirty="0" err="1" smtClean="0"/>
              <a:t>current_table</a:t>
            </a:r>
            <a:r>
              <a:rPr lang="en-US" i="1" dirty="0" smtClean="0"/>
              <a:t>.</a:t>
            </a:r>
            <a:endParaRPr lang="en-US" dirty="0" smtClean="0"/>
          </a:p>
          <a:p>
            <a:pPr marL="514350" lvl="0" indent="-514350">
              <a:buFont typeface="+mj-lt"/>
              <a:buAutoNum type="arabicPeriod" startAt="3"/>
            </a:pPr>
            <a:r>
              <a:rPr lang="en-US" i="1" dirty="0" smtClean="0"/>
              <a:t>Truncate </a:t>
            </a:r>
            <a:r>
              <a:rPr lang="en-US" i="1" dirty="0" err="1" smtClean="0"/>
              <a:t>current_table</a:t>
            </a:r>
            <a:r>
              <a:rPr lang="en-US" i="1" dirty="0" smtClean="0"/>
              <a:t>;</a:t>
            </a:r>
            <a:endParaRPr lang="en-US" dirty="0" smtClean="0"/>
          </a:p>
          <a:p>
            <a:pPr marL="514350" lvl="0" indent="-514350">
              <a:buFont typeface="+mj-lt"/>
              <a:buAutoNum type="arabicPeriod" startAt="3"/>
            </a:pPr>
            <a:r>
              <a:rPr lang="en-US" i="1" dirty="0" smtClean="0"/>
              <a:t>Insert into </a:t>
            </a:r>
            <a:r>
              <a:rPr lang="en-US" i="1" dirty="0" err="1" smtClean="0"/>
              <a:t>current_table</a:t>
            </a:r>
            <a:r>
              <a:rPr lang="en-US" i="1" dirty="0" smtClean="0"/>
              <a:t> select * from </a:t>
            </a:r>
            <a:r>
              <a:rPr lang="en-US" i="1" dirty="0" err="1" smtClean="0"/>
              <a:t>new_table</a:t>
            </a:r>
            <a:r>
              <a:rPr lang="en-US" i="1" dirty="0" smtClean="0"/>
              <a:t> ;</a:t>
            </a:r>
            <a:endParaRPr lang="en-US" dirty="0" smtClean="0"/>
          </a:p>
          <a:p>
            <a:pPr marL="514350" lvl="0" indent="-514350">
              <a:buFont typeface="+mj-lt"/>
              <a:buAutoNum type="arabicPeriod" startAt="3"/>
            </a:pPr>
            <a:r>
              <a:rPr lang="en-US" i="1" dirty="0" smtClean="0"/>
              <a:t>commit;</a:t>
            </a:r>
            <a:endParaRPr lang="en-US" dirty="0" smtClean="0"/>
          </a:p>
          <a:p>
            <a:pPr marL="514350" lvl="0" indent="-514350">
              <a:buFont typeface="+mj-lt"/>
              <a:buAutoNum type="arabicPeriod" startAt="3"/>
            </a:pPr>
            <a:r>
              <a:rPr lang="en-US" i="1" dirty="0" smtClean="0"/>
              <a:t>enable constraints</a:t>
            </a:r>
            <a:endParaRPr lang="en-US" dirty="0" smtClean="0"/>
          </a:p>
          <a:p>
            <a:pPr marL="514350" lvl="0" indent="-514350">
              <a:buFont typeface="+mj-lt"/>
              <a:buAutoNum type="arabicPeriod" startAt="3"/>
            </a:pPr>
            <a:r>
              <a:rPr lang="en-US" i="1" dirty="0" smtClean="0"/>
              <a:t>drop table </a:t>
            </a:r>
            <a:r>
              <a:rPr lang="en-US" i="1" dirty="0" err="1" smtClean="0"/>
              <a:t>new_table</a:t>
            </a:r>
            <a:r>
              <a:rPr lang="en-US" i="1" dirty="0" smtClean="0"/>
              <a:t>;</a:t>
            </a:r>
            <a:endParaRPr lang="en-US" dirty="0" smtClean="0"/>
          </a:p>
          <a:p>
            <a:pPr marL="0">
              <a:buNone/>
            </a:pPr>
            <a:endParaRPr lang="en-US" dirty="0"/>
          </a:p>
        </p:txBody>
      </p:sp>
      <p:pic>
        <p:nvPicPr>
          <p:cNvPr id="4" name="Picture 3" descr="dbis_logo.jpg"/>
          <p:cNvPicPr>
            <a:picLocks noChangeAspect="1"/>
          </p:cNvPicPr>
          <p:nvPr/>
        </p:nvPicPr>
        <p:blipFill>
          <a:blip r:embed="rId3"/>
          <a:stretch>
            <a:fillRect/>
          </a:stretch>
        </p:blipFill>
        <p:spPr>
          <a:xfrm>
            <a:off x="7089297" y="6040192"/>
            <a:ext cx="1978503" cy="685800"/>
          </a:xfrm>
          <a:prstGeom prst="rect">
            <a:avLst/>
          </a:prstGeom>
        </p:spPr>
      </p:pic>
      <p:pic>
        <p:nvPicPr>
          <p:cNvPr id="5" name="Picture 4" descr="insiderbox.png"/>
          <p:cNvPicPr>
            <a:picLocks noChangeAspect="1"/>
          </p:cNvPicPr>
          <p:nvPr/>
        </p:nvPicPr>
        <p:blipFill>
          <a:blip r:embed="rId4"/>
          <a:stretch>
            <a:fillRect/>
          </a:stretch>
        </p:blipFill>
        <p:spPr>
          <a:xfrm>
            <a:off x="6019800" y="5867400"/>
            <a:ext cx="990600" cy="93479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1143000"/>
          </a:xfrm>
        </p:spPr>
        <p:txBody>
          <a:bodyPr>
            <a:normAutofit/>
          </a:bodyPr>
          <a:lstStyle/>
          <a:p>
            <a:r>
              <a:rPr lang="en-US" b="1" dirty="0" smtClean="0">
                <a:solidFill>
                  <a:srgbClr val="FF0000"/>
                </a:solidFill>
                <a:effectLst>
                  <a:outerShdw blurRad="38100" dist="38100" dir="2700000" algn="tl">
                    <a:srgbClr val="000000">
                      <a:alpha val="43137"/>
                    </a:srgbClr>
                  </a:outerShdw>
                </a:effectLst>
              </a:rPr>
              <a:t>Bulk Update</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752600"/>
            <a:ext cx="8686800" cy="5105400"/>
          </a:xfrm>
        </p:spPr>
        <p:txBody>
          <a:bodyPr>
            <a:normAutofit fontScale="62500" lnSpcReduction="20000"/>
          </a:bodyPr>
          <a:lstStyle/>
          <a:p>
            <a:pPr marL="0" algn="just">
              <a:buNone/>
            </a:pPr>
            <a:r>
              <a:rPr lang="en-US" dirty="0" smtClean="0"/>
              <a:t>Use this method if indexes are going to be affected by the update. This is because mass updating indexes is more expensive than re-building them. </a:t>
            </a:r>
            <a:endParaRPr lang="en-US" dirty="0" smtClean="0"/>
          </a:p>
          <a:p>
            <a:pPr marL="0" algn="just">
              <a:buNone/>
            </a:pPr>
            <a:endParaRPr lang="en-US" dirty="0" smtClean="0"/>
          </a:p>
          <a:p>
            <a:pPr marL="0" algn="just">
              <a:buNone/>
            </a:pPr>
            <a:r>
              <a:rPr lang="en-US" dirty="0" smtClean="0"/>
              <a:t>If a small portion of the data is updated then use this method:</a:t>
            </a:r>
            <a:endParaRPr lang="en-US" dirty="0" smtClean="0"/>
          </a:p>
          <a:p>
            <a:pPr marL="0" algn="just">
              <a:buNone/>
            </a:pPr>
            <a:r>
              <a:rPr lang="en-US" dirty="0" smtClean="0"/>
              <a:t> </a:t>
            </a:r>
          </a:p>
          <a:p>
            <a:pPr marL="240030" lvl="0" indent="-514350">
              <a:buFont typeface="+mj-lt"/>
              <a:buAutoNum type="arabicPeriod"/>
            </a:pPr>
            <a:r>
              <a:rPr lang="en-US" i="1" dirty="0" smtClean="0"/>
              <a:t>Disable constraints.</a:t>
            </a:r>
            <a:endParaRPr lang="en-US" dirty="0" smtClean="0"/>
          </a:p>
          <a:p>
            <a:pPr marL="240030" lvl="0" indent="-514350">
              <a:buFont typeface="+mj-lt"/>
              <a:buAutoNum type="arabicPeriod"/>
            </a:pPr>
            <a:r>
              <a:rPr lang="en-US" i="1" dirty="0" smtClean="0"/>
              <a:t>Alter index </a:t>
            </a:r>
            <a:r>
              <a:rPr lang="en-US" i="1" dirty="0" err="1" smtClean="0"/>
              <a:t>index_name</a:t>
            </a:r>
            <a:r>
              <a:rPr lang="en-US" i="1" dirty="0" smtClean="0"/>
              <a:t> unusable ;</a:t>
            </a:r>
            <a:endParaRPr lang="en-US" dirty="0" smtClean="0"/>
          </a:p>
          <a:p>
            <a:pPr marL="240030" lvl="0" indent="-514350">
              <a:buFont typeface="+mj-lt"/>
              <a:buAutoNum type="arabicPeriod"/>
            </a:pPr>
            <a:r>
              <a:rPr lang="en-US" i="1" dirty="0" smtClean="0"/>
              <a:t>Alter session set </a:t>
            </a:r>
            <a:r>
              <a:rPr lang="en-US" i="1" dirty="0" err="1" smtClean="0"/>
              <a:t>skip_unusable_indexes</a:t>
            </a:r>
            <a:r>
              <a:rPr lang="en-US" i="1" dirty="0" smtClean="0"/>
              <a:t>=true ;</a:t>
            </a:r>
            <a:endParaRPr lang="en-US" dirty="0" smtClean="0"/>
          </a:p>
          <a:p>
            <a:pPr marL="240030" lvl="0" indent="-514350">
              <a:buFont typeface="+mj-lt"/>
              <a:buAutoNum type="arabicPeriod"/>
            </a:pPr>
            <a:r>
              <a:rPr lang="en-US" i="1" dirty="0" smtClean="0"/>
              <a:t>Update the table.</a:t>
            </a:r>
            <a:endParaRPr lang="en-US" dirty="0" smtClean="0"/>
          </a:p>
          <a:p>
            <a:pPr marL="240030" lvl="0" indent="-514350">
              <a:buFont typeface="+mj-lt"/>
              <a:buAutoNum type="arabicPeriod"/>
            </a:pPr>
            <a:r>
              <a:rPr lang="en-US" i="1" dirty="0" smtClean="0"/>
              <a:t>Commit;</a:t>
            </a:r>
            <a:endParaRPr lang="en-US" dirty="0" smtClean="0"/>
          </a:p>
          <a:p>
            <a:pPr marL="240030" lvl="0" indent="-514350">
              <a:buFont typeface="+mj-lt"/>
              <a:buAutoNum type="arabicPeriod"/>
            </a:pPr>
            <a:r>
              <a:rPr lang="en-US" i="1" dirty="0" smtClean="0"/>
              <a:t>Alter index </a:t>
            </a:r>
            <a:r>
              <a:rPr lang="en-US" i="1" dirty="0" err="1" smtClean="0"/>
              <a:t>index_name</a:t>
            </a:r>
            <a:r>
              <a:rPr lang="en-US" i="1" dirty="0" smtClean="0"/>
              <a:t> rebuild ;</a:t>
            </a:r>
            <a:endParaRPr lang="en-US" dirty="0" smtClean="0"/>
          </a:p>
          <a:p>
            <a:pPr marL="240030" lvl="0" indent="-514350">
              <a:buFont typeface="+mj-lt"/>
              <a:buAutoNum type="arabicPeriod"/>
            </a:pPr>
            <a:r>
              <a:rPr lang="en-US" i="1" dirty="0" smtClean="0"/>
              <a:t>Enable constraints.</a:t>
            </a:r>
            <a:endParaRPr lang="en-US" dirty="0" smtClean="0"/>
          </a:p>
          <a:p>
            <a:pPr marL="0">
              <a:buNone/>
            </a:pPr>
            <a:endParaRPr lang="en-US" dirty="0" smtClean="0"/>
          </a:p>
          <a:p>
            <a:pPr marL="0">
              <a:buNone/>
            </a:pPr>
            <a:r>
              <a:rPr lang="en-US" dirty="0" smtClean="0"/>
              <a:t>If the update causes a good portion of the data to be updated then follow this method:</a:t>
            </a:r>
          </a:p>
          <a:p>
            <a:pPr marL="0">
              <a:buNone/>
            </a:pPr>
            <a:endParaRPr lang="en-US" dirty="0" smtClean="0"/>
          </a:p>
          <a:p>
            <a:pPr marL="240030" lvl="0" indent="-514350">
              <a:buFont typeface="+mj-lt"/>
              <a:buAutoNum type="arabicPeriod"/>
            </a:pPr>
            <a:r>
              <a:rPr lang="en-US" i="1" dirty="0" smtClean="0"/>
              <a:t>Create </a:t>
            </a:r>
            <a:r>
              <a:rPr lang="en-US" i="1" dirty="0" err="1" smtClean="0"/>
              <a:t>new_table</a:t>
            </a:r>
            <a:r>
              <a:rPr lang="en-US" i="1" dirty="0" smtClean="0"/>
              <a:t> as select (updating statement)</a:t>
            </a:r>
            <a:endParaRPr lang="en-US" dirty="0" smtClean="0"/>
          </a:p>
          <a:p>
            <a:pPr marL="240030" lvl="0" indent="-514350">
              <a:buFont typeface="+mj-lt"/>
              <a:buAutoNum type="arabicPeriod"/>
            </a:pPr>
            <a:r>
              <a:rPr lang="en-US" i="1" dirty="0" smtClean="0"/>
              <a:t>Create indexes on the </a:t>
            </a:r>
            <a:r>
              <a:rPr lang="en-US" i="1" dirty="0" err="1" smtClean="0"/>
              <a:t>new_table</a:t>
            </a:r>
            <a:r>
              <a:rPr lang="en-US" i="1" dirty="0" smtClean="0"/>
              <a:t>,</a:t>
            </a:r>
            <a:endParaRPr lang="en-US" dirty="0" smtClean="0"/>
          </a:p>
          <a:p>
            <a:pPr marL="240030" lvl="0" indent="-514350">
              <a:buFont typeface="+mj-lt"/>
              <a:buAutoNum type="arabicPeriod"/>
            </a:pPr>
            <a:r>
              <a:rPr lang="en-US" i="1" dirty="0" smtClean="0"/>
              <a:t>Create grants, constraints etc on the </a:t>
            </a:r>
            <a:r>
              <a:rPr lang="en-US" i="1" dirty="0" err="1" smtClean="0"/>
              <a:t>new_table</a:t>
            </a:r>
            <a:endParaRPr lang="en-US" dirty="0" smtClean="0"/>
          </a:p>
          <a:p>
            <a:pPr marL="240030" lvl="0" indent="-514350">
              <a:buFont typeface="+mj-lt"/>
              <a:buAutoNum type="arabicPeriod"/>
            </a:pPr>
            <a:r>
              <a:rPr lang="en-US" i="1" dirty="0" smtClean="0"/>
              <a:t>Drop current table</a:t>
            </a:r>
            <a:endParaRPr lang="en-US" dirty="0" smtClean="0"/>
          </a:p>
          <a:p>
            <a:pPr marL="240030" lvl="0" indent="-514350">
              <a:buFont typeface="+mj-lt"/>
              <a:buAutoNum type="arabicPeriod"/>
            </a:pPr>
            <a:r>
              <a:rPr lang="en-US" i="1" dirty="0" smtClean="0"/>
              <a:t>Rename the </a:t>
            </a:r>
            <a:r>
              <a:rPr lang="en-US" i="1" dirty="0" err="1" smtClean="0"/>
              <a:t>new_table</a:t>
            </a:r>
            <a:r>
              <a:rPr lang="en-US" i="1" dirty="0" smtClean="0"/>
              <a:t> to </a:t>
            </a:r>
            <a:r>
              <a:rPr lang="en-US" i="1" dirty="0" err="1" smtClean="0"/>
              <a:t>current_table</a:t>
            </a:r>
            <a:r>
              <a:rPr lang="en-US" i="1" dirty="0" smtClean="0"/>
              <a:t>.</a:t>
            </a:r>
            <a:endParaRPr lang="en-US" dirty="0" smtClean="0"/>
          </a:p>
        </p:txBody>
      </p:sp>
      <p:pic>
        <p:nvPicPr>
          <p:cNvPr id="4" name="Picture 3" descr="dbis_logo.jpg"/>
          <p:cNvPicPr>
            <a:picLocks noChangeAspect="1"/>
          </p:cNvPicPr>
          <p:nvPr/>
        </p:nvPicPr>
        <p:blipFill>
          <a:blip r:embed="rId3"/>
          <a:stretch>
            <a:fillRect/>
          </a:stretch>
        </p:blipFill>
        <p:spPr>
          <a:xfrm>
            <a:off x="7089297" y="6040192"/>
            <a:ext cx="1978503" cy="685800"/>
          </a:xfrm>
          <a:prstGeom prst="rect">
            <a:avLst/>
          </a:prstGeom>
        </p:spPr>
      </p:pic>
      <p:pic>
        <p:nvPicPr>
          <p:cNvPr id="5" name="Picture 4" descr="insiderbox.png"/>
          <p:cNvPicPr>
            <a:picLocks noChangeAspect="1"/>
          </p:cNvPicPr>
          <p:nvPr/>
        </p:nvPicPr>
        <p:blipFill>
          <a:blip r:embed="rId4"/>
          <a:stretch>
            <a:fillRect/>
          </a:stretch>
        </p:blipFill>
        <p:spPr>
          <a:xfrm>
            <a:off x="6019800" y="5867400"/>
            <a:ext cx="990600" cy="93479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normAutofit fontScale="90000"/>
          </a:bodyPr>
          <a:lstStyle/>
          <a:p>
            <a:r>
              <a:rPr lang="en-GB" b="1" dirty="0" smtClean="0">
                <a:solidFill>
                  <a:srgbClr val="FF0000"/>
                </a:solidFill>
              </a:rPr>
              <a:t/>
            </a:r>
            <a:br>
              <a:rPr lang="en-GB" b="1" dirty="0" smtClean="0">
                <a:solidFill>
                  <a:srgbClr val="FF0000"/>
                </a:solidFill>
              </a:rPr>
            </a:br>
            <a:r>
              <a:rPr lang="en-GB" b="1" dirty="0" smtClean="0">
                <a:solidFill>
                  <a:srgbClr val="FF0000"/>
                </a:solidFill>
              </a:rPr>
              <a:t/>
            </a:r>
            <a:br>
              <a:rPr lang="en-GB" b="1" dirty="0" smtClean="0">
                <a:solidFill>
                  <a:srgbClr val="FF0000"/>
                </a:solidFill>
              </a:rPr>
            </a:br>
            <a:r>
              <a:rPr lang="en-US" sz="2200" i="1" dirty="0" smtClean="0"/>
              <a:t>                                                              </a:t>
            </a:r>
            <a:r>
              <a:rPr lang="en-US" sz="2200" dirty="0" smtClean="0"/>
              <a:t/>
            </a:r>
            <a:br>
              <a:rPr lang="en-US" sz="2200" dirty="0" smtClean="0"/>
            </a:br>
            <a:r>
              <a:rPr lang="en-US" sz="2200" dirty="0" smtClean="0"/>
              <a:t>             </a:t>
            </a:r>
            <a:r>
              <a:rPr lang="en-US" dirty="0"/>
              <a:t/>
            </a:r>
            <a:br>
              <a:rPr lang="en-US" dirty="0"/>
            </a:br>
            <a:r>
              <a:rPr lang="en-US" dirty="0"/>
              <a:t/>
            </a:r>
            <a:br>
              <a:rPr lang="en-US" dirty="0"/>
            </a:br>
            <a:endParaRPr lang="en-US" dirty="0"/>
          </a:p>
        </p:txBody>
      </p:sp>
      <p:sp>
        <p:nvSpPr>
          <p:cNvPr id="5" name="Rectangle 4"/>
          <p:cNvSpPr/>
          <p:nvPr/>
        </p:nvSpPr>
        <p:spPr>
          <a:xfrm>
            <a:off x="304800" y="2172831"/>
            <a:ext cx="8534400" cy="2246769"/>
          </a:xfrm>
          <a:prstGeom prst="rect">
            <a:avLst/>
          </a:prstGeom>
        </p:spPr>
        <p:txBody>
          <a:bodyPr wrap="square">
            <a:spAutoFit/>
          </a:bodyPr>
          <a:lstStyle/>
          <a:p>
            <a:pPr algn="ctr"/>
            <a:r>
              <a:rPr lang="en-GB" sz="2800" b="1" i="1" dirty="0" smtClean="0"/>
              <a:t>“</a:t>
            </a:r>
            <a:r>
              <a:rPr lang="en-US" sz="2800" i="1" dirty="0" smtClean="0"/>
              <a:t>Redo generation is a vital part of the Oracle recovery mechanism. Without it, an instance will not recover when it crashes and will not start in a consistent state. By other side, excessive redo generation is the result of excessive work on the database</a:t>
            </a:r>
            <a:r>
              <a:rPr lang="en-US" sz="2800" b="1" i="1" dirty="0" smtClean="0"/>
              <a:t>.“</a:t>
            </a:r>
            <a:r>
              <a:rPr lang="en-US" sz="2800" i="1" dirty="0" smtClean="0"/>
              <a: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Tips For Developers</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0000" lnSpcReduction="20000"/>
          </a:bodyPr>
          <a:lstStyle/>
          <a:p>
            <a:pPr marL="0" lvl="0" algn="just">
              <a:buNone/>
            </a:pPr>
            <a:r>
              <a:rPr lang="en-US" b="1" dirty="0" smtClean="0"/>
              <a:t>Run the DML in as few SQL statements as you can</a:t>
            </a:r>
            <a:r>
              <a:rPr lang="en-US" dirty="0" smtClean="0"/>
              <a:t>. This will reduce the generation of undo and block header update and therefore reduces redo generation. </a:t>
            </a:r>
          </a:p>
          <a:p>
            <a:pPr marL="0">
              <a:buNone/>
            </a:pPr>
            <a:r>
              <a:rPr lang="en-US" dirty="0" smtClean="0"/>
              <a:t> </a:t>
            </a:r>
          </a:p>
          <a:p>
            <a:pPr marL="0">
              <a:buNone/>
            </a:pPr>
            <a:r>
              <a:rPr lang="en-US" dirty="0" smtClean="0"/>
              <a:t>That’s how it should be done:</a:t>
            </a:r>
          </a:p>
          <a:p>
            <a:pPr marL="0">
              <a:buNone/>
            </a:pPr>
            <a:r>
              <a:rPr lang="en-US" dirty="0" smtClean="0"/>
              <a:t>   </a:t>
            </a:r>
          </a:p>
          <a:p>
            <a:pPr marL="0">
              <a:buNone/>
            </a:pPr>
            <a:r>
              <a:rPr lang="en-US" i="1" dirty="0" smtClean="0"/>
              <a:t>SQL&gt; set </a:t>
            </a:r>
            <a:r>
              <a:rPr lang="en-US" i="1" dirty="0" err="1" smtClean="0"/>
              <a:t>autotrace</a:t>
            </a:r>
            <a:r>
              <a:rPr lang="en-US" i="1" dirty="0" smtClean="0"/>
              <a:t> on statistics</a:t>
            </a:r>
            <a:endParaRPr lang="en-US" dirty="0" smtClean="0"/>
          </a:p>
          <a:p>
            <a:pPr marL="0">
              <a:buNone/>
            </a:pPr>
            <a:r>
              <a:rPr lang="en-US" i="1" dirty="0" smtClean="0"/>
              <a:t>SQL&gt; insert into test select </a:t>
            </a:r>
            <a:r>
              <a:rPr lang="en-US" i="1" dirty="0" err="1" smtClean="0"/>
              <a:t>rownum</a:t>
            </a:r>
            <a:r>
              <a:rPr lang="en-US" i="1" dirty="0" smtClean="0"/>
              <a:t> from </a:t>
            </a:r>
            <a:r>
              <a:rPr lang="en-US" i="1" dirty="0" err="1" smtClean="0"/>
              <a:t>dba_objects</a:t>
            </a:r>
            <a:r>
              <a:rPr lang="en-US" i="1" dirty="0" smtClean="0"/>
              <a:t>;</a:t>
            </a:r>
            <a:endParaRPr lang="en-US" dirty="0" smtClean="0"/>
          </a:p>
          <a:p>
            <a:pPr marL="0">
              <a:buNone/>
            </a:pPr>
            <a:r>
              <a:rPr lang="en-US" i="1" dirty="0" smtClean="0"/>
              <a:t> </a:t>
            </a:r>
            <a:endParaRPr lang="en-US" dirty="0" smtClean="0"/>
          </a:p>
          <a:p>
            <a:pPr marL="0">
              <a:buNone/>
            </a:pPr>
            <a:r>
              <a:rPr lang="en-US" i="1" dirty="0" smtClean="0">
                <a:solidFill>
                  <a:srgbClr val="FF0000"/>
                </a:solidFill>
              </a:rPr>
              <a:t>93,244</a:t>
            </a:r>
            <a:r>
              <a:rPr lang="en-US" i="1" dirty="0" smtClean="0"/>
              <a:t> rows created.</a:t>
            </a:r>
            <a:endParaRPr lang="en-US" dirty="0" smtClean="0"/>
          </a:p>
          <a:p>
            <a:pPr marL="0">
              <a:buNone/>
            </a:pPr>
            <a:r>
              <a:rPr lang="en-US" dirty="0" smtClean="0"/>
              <a:t> </a:t>
            </a:r>
          </a:p>
          <a:p>
            <a:pPr marL="0">
              <a:buNone/>
            </a:pPr>
            <a:r>
              <a:rPr lang="en-US" i="1" dirty="0" smtClean="0"/>
              <a:t>Statistics</a:t>
            </a:r>
            <a:endParaRPr lang="en-US" dirty="0" smtClean="0"/>
          </a:p>
          <a:p>
            <a:pPr marL="0">
              <a:buNone/>
            </a:pPr>
            <a:r>
              <a:rPr lang="en-US" i="1" dirty="0" smtClean="0"/>
              <a:t>---------------------------------------------------------------</a:t>
            </a:r>
            <a:endParaRPr lang="en-US" dirty="0" smtClean="0"/>
          </a:p>
          <a:p>
            <a:pPr marL="0">
              <a:buNone/>
            </a:pPr>
            <a:r>
              <a:rPr lang="en-US" i="1" dirty="0" smtClean="0"/>
              <a:t>...  </a:t>
            </a:r>
            <a:r>
              <a:rPr lang="en-US" i="1" dirty="0" smtClean="0">
                <a:solidFill>
                  <a:srgbClr val="FF0000"/>
                </a:solidFill>
              </a:rPr>
              <a:t>912,326</a:t>
            </a:r>
            <a:r>
              <a:rPr lang="en-US" i="1" dirty="0" smtClean="0"/>
              <a:t> redo size</a:t>
            </a:r>
            <a:endParaRPr lang="en-US" dirty="0" smtClean="0"/>
          </a:p>
          <a:p>
            <a:pPr marL="0">
              <a:buNone/>
            </a:pPr>
            <a:r>
              <a:rPr lang="en-US" i="1" dirty="0" smtClean="0"/>
              <a:t>… </a:t>
            </a:r>
            <a:r>
              <a:rPr lang="en-US" i="1" dirty="0" smtClean="0">
                <a:solidFill>
                  <a:srgbClr val="FF0000"/>
                </a:solidFill>
              </a:rPr>
              <a:t>93,244</a:t>
            </a:r>
            <a:r>
              <a:rPr lang="en-US" i="1" dirty="0" smtClean="0"/>
              <a:t>   rows processed</a:t>
            </a:r>
            <a:endParaRPr lang="en-US" dirty="0"/>
          </a:p>
        </p:txBody>
      </p:sp>
      <p:pic>
        <p:nvPicPr>
          <p:cNvPr id="4" name="Picture 3" descr="dbis_logo.jpg"/>
          <p:cNvPicPr>
            <a:picLocks noChangeAspect="1"/>
          </p:cNvPicPr>
          <p:nvPr/>
        </p:nvPicPr>
        <p:blipFill>
          <a:blip r:embed="rId3"/>
          <a:stretch>
            <a:fillRect/>
          </a:stretch>
        </p:blipFill>
        <p:spPr>
          <a:xfrm>
            <a:off x="7089297" y="6040192"/>
            <a:ext cx="1978503" cy="685800"/>
          </a:xfrm>
          <a:prstGeom prst="rect">
            <a:avLst/>
          </a:prstGeom>
        </p:spPr>
      </p:pic>
      <p:pic>
        <p:nvPicPr>
          <p:cNvPr id="5" name="Picture 4" descr="insiderbox.png"/>
          <p:cNvPicPr>
            <a:picLocks noChangeAspect="1"/>
          </p:cNvPicPr>
          <p:nvPr/>
        </p:nvPicPr>
        <p:blipFill>
          <a:blip r:embed="rId4"/>
          <a:stretch>
            <a:fillRect/>
          </a:stretch>
        </p:blipFill>
        <p:spPr>
          <a:xfrm>
            <a:off x="6019800" y="5867400"/>
            <a:ext cx="990600" cy="934792"/>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1143000"/>
            <a:ext cx="8229600" cy="5181600"/>
          </a:xfrm>
        </p:spPr>
        <p:txBody>
          <a:bodyPr>
            <a:normAutofit fontScale="62500" lnSpcReduction="20000"/>
          </a:bodyPr>
          <a:lstStyle/>
          <a:p>
            <a:pPr>
              <a:buNone/>
            </a:pPr>
            <a:r>
              <a:rPr lang="en-US" b="1" dirty="0" smtClean="0">
                <a:solidFill>
                  <a:srgbClr val="FF0000"/>
                </a:solidFill>
              </a:rPr>
              <a:t>That’s how it should NOT be done:</a:t>
            </a:r>
          </a:p>
          <a:p>
            <a:pPr>
              <a:buNone/>
            </a:pPr>
            <a:r>
              <a:rPr lang="en-GB" dirty="0" smtClean="0"/>
              <a:t> </a:t>
            </a:r>
            <a:endParaRPr lang="en-US" dirty="0" smtClean="0"/>
          </a:p>
          <a:p>
            <a:pPr>
              <a:buNone/>
            </a:pPr>
            <a:r>
              <a:rPr lang="en-US" i="1" dirty="0" smtClean="0"/>
              <a:t>SQL&gt; set </a:t>
            </a:r>
            <a:r>
              <a:rPr lang="en-US" i="1" dirty="0" err="1" smtClean="0"/>
              <a:t>autotrace</a:t>
            </a:r>
            <a:r>
              <a:rPr lang="en-US" i="1" dirty="0" smtClean="0"/>
              <a:t> on statistics</a:t>
            </a:r>
            <a:endParaRPr lang="en-US" dirty="0" smtClean="0"/>
          </a:p>
          <a:p>
            <a:pPr>
              <a:buNone/>
            </a:pPr>
            <a:r>
              <a:rPr lang="en-GB" i="1" dirty="0" smtClean="0"/>
              <a:t>SQL&gt; declare</a:t>
            </a:r>
            <a:endParaRPr lang="en-US" dirty="0" smtClean="0"/>
          </a:p>
          <a:p>
            <a:pPr>
              <a:buNone/>
            </a:pPr>
            <a:r>
              <a:rPr lang="en-GB" i="1" dirty="0" smtClean="0"/>
              <a:t>  2  cursor c1 is</a:t>
            </a:r>
            <a:endParaRPr lang="en-US" dirty="0" smtClean="0"/>
          </a:p>
          <a:p>
            <a:pPr>
              <a:buNone/>
            </a:pPr>
            <a:r>
              <a:rPr lang="en-GB" i="1" dirty="0" smtClean="0"/>
              <a:t>  3  select </a:t>
            </a:r>
            <a:r>
              <a:rPr lang="en-GB" i="1" dirty="0" err="1" smtClean="0"/>
              <a:t>rownum</a:t>
            </a:r>
            <a:r>
              <a:rPr lang="en-GB" i="1" dirty="0" smtClean="0"/>
              <a:t> r from </a:t>
            </a:r>
            <a:r>
              <a:rPr lang="en-GB" i="1" dirty="0" err="1" smtClean="0"/>
              <a:t>dba_objects</a:t>
            </a:r>
            <a:r>
              <a:rPr lang="en-GB" i="1" dirty="0" smtClean="0"/>
              <a:t>;</a:t>
            </a:r>
            <a:endParaRPr lang="en-US" dirty="0" smtClean="0"/>
          </a:p>
          <a:p>
            <a:pPr>
              <a:buNone/>
            </a:pPr>
            <a:r>
              <a:rPr lang="en-GB" i="1" dirty="0" smtClean="0"/>
              <a:t>  4  begin</a:t>
            </a:r>
            <a:endParaRPr lang="en-US" dirty="0" smtClean="0"/>
          </a:p>
          <a:p>
            <a:pPr>
              <a:buNone/>
            </a:pPr>
            <a:r>
              <a:rPr lang="en-GB" i="1" dirty="0" smtClean="0"/>
              <a:t>  5          for v in c1</a:t>
            </a:r>
            <a:endParaRPr lang="en-US" dirty="0" smtClean="0"/>
          </a:p>
          <a:p>
            <a:pPr>
              <a:buNone/>
            </a:pPr>
            <a:r>
              <a:rPr lang="en-GB" i="1" dirty="0" smtClean="0"/>
              <a:t>  6          loop</a:t>
            </a:r>
            <a:endParaRPr lang="en-US" dirty="0" smtClean="0"/>
          </a:p>
          <a:p>
            <a:pPr>
              <a:buNone/>
            </a:pPr>
            <a:r>
              <a:rPr lang="en-GB" i="1" dirty="0" smtClean="0"/>
              <a:t>  7                  insert into test values( </a:t>
            </a:r>
            <a:r>
              <a:rPr lang="en-GB" i="1" dirty="0" err="1" smtClean="0"/>
              <a:t>v.r</a:t>
            </a:r>
            <a:r>
              <a:rPr lang="en-GB" i="1" dirty="0" smtClean="0"/>
              <a:t>) ;</a:t>
            </a:r>
            <a:endParaRPr lang="en-US" dirty="0" smtClean="0"/>
          </a:p>
          <a:p>
            <a:pPr>
              <a:buNone/>
            </a:pPr>
            <a:r>
              <a:rPr lang="en-GB" i="1" dirty="0" smtClean="0"/>
              <a:t>  8          end loop ;</a:t>
            </a:r>
            <a:endParaRPr lang="en-US" dirty="0" smtClean="0"/>
          </a:p>
          <a:p>
            <a:pPr>
              <a:buNone/>
            </a:pPr>
            <a:r>
              <a:rPr lang="en-GB" i="1" dirty="0" smtClean="0"/>
              <a:t>  9  end;</a:t>
            </a:r>
            <a:endParaRPr lang="en-US" dirty="0" smtClean="0"/>
          </a:p>
          <a:p>
            <a:pPr>
              <a:buNone/>
            </a:pPr>
            <a:r>
              <a:rPr lang="en-GB" i="1" dirty="0" smtClean="0"/>
              <a:t> 10  /</a:t>
            </a:r>
            <a:endParaRPr lang="en-US" dirty="0" smtClean="0"/>
          </a:p>
          <a:p>
            <a:pPr>
              <a:buNone/>
            </a:pPr>
            <a:r>
              <a:rPr lang="en-GB" i="1" dirty="0" smtClean="0"/>
              <a:t> </a:t>
            </a:r>
            <a:endParaRPr lang="en-US" dirty="0" smtClean="0"/>
          </a:p>
          <a:p>
            <a:pPr>
              <a:buNone/>
            </a:pPr>
            <a:r>
              <a:rPr lang="en-GB" i="1" dirty="0" smtClean="0"/>
              <a:t>PL/SQL procedure successfully completed</a:t>
            </a:r>
            <a:r>
              <a:rPr lang="en-GB" dirty="0" smtClean="0"/>
              <a:t>.</a:t>
            </a:r>
            <a:endParaRPr lang="en-US" dirty="0" smtClean="0"/>
          </a:p>
          <a:p>
            <a:pPr>
              <a:buNone/>
            </a:pPr>
            <a:r>
              <a:rPr lang="en-GB" dirty="0" smtClean="0"/>
              <a:t> </a:t>
            </a:r>
            <a:endParaRPr lang="en-US" dirty="0" smtClean="0"/>
          </a:p>
          <a:p>
            <a:pPr>
              <a:buNone/>
            </a:pPr>
            <a:r>
              <a:rPr lang="en-US" i="1" dirty="0" smtClean="0"/>
              <a:t>Statistics</a:t>
            </a:r>
            <a:endParaRPr lang="en-US" dirty="0" smtClean="0"/>
          </a:p>
          <a:p>
            <a:pPr>
              <a:buNone/>
            </a:pPr>
            <a:r>
              <a:rPr lang="en-US" i="1" dirty="0" smtClean="0"/>
              <a:t>---------------------------------------------------------------</a:t>
            </a:r>
            <a:endParaRPr lang="en-US" dirty="0" smtClean="0"/>
          </a:p>
          <a:p>
            <a:pPr>
              <a:buNone/>
            </a:pPr>
            <a:r>
              <a:rPr lang="en-US" i="1" dirty="0" smtClean="0"/>
              <a:t>...  </a:t>
            </a:r>
            <a:r>
              <a:rPr lang="en-US" i="1" dirty="0" smtClean="0">
                <a:solidFill>
                  <a:srgbClr val="FF0000"/>
                </a:solidFill>
              </a:rPr>
              <a:t>16,112,247</a:t>
            </a:r>
            <a:r>
              <a:rPr lang="en-US" i="1" dirty="0" smtClean="0"/>
              <a:t> redo size</a:t>
            </a:r>
          </a:p>
          <a:p>
            <a:pPr>
              <a:buNone/>
            </a:pPr>
            <a:endParaRPr lang="en-US" i="1" dirty="0" smtClean="0"/>
          </a:p>
          <a:p>
            <a:pPr>
              <a:buNone/>
            </a:pPr>
            <a:r>
              <a:rPr lang="en-US" i="1" dirty="0" smtClean="0">
                <a:solidFill>
                  <a:srgbClr val="FF0000"/>
                </a:solidFill>
              </a:rPr>
              <a:t>UFFF</a:t>
            </a:r>
            <a:r>
              <a:rPr lang="en-US" i="1" dirty="0" smtClean="0"/>
              <a:t> - </a:t>
            </a:r>
            <a:r>
              <a:rPr lang="en-US" i="1" dirty="0" smtClean="0">
                <a:solidFill>
                  <a:schemeClr val="accent6">
                    <a:lumMod val="75000"/>
                  </a:schemeClr>
                </a:solidFill>
              </a:rPr>
              <a:t>912,326</a:t>
            </a:r>
            <a:r>
              <a:rPr lang="en-US" i="1" dirty="0" smtClean="0"/>
              <a:t> redo size against </a:t>
            </a:r>
            <a:r>
              <a:rPr lang="en-US" i="1" dirty="0" smtClean="0">
                <a:solidFill>
                  <a:srgbClr val="FF0000"/>
                </a:solidFill>
              </a:rPr>
              <a:t>16,112,247</a:t>
            </a:r>
            <a:r>
              <a:rPr lang="en-US" i="1" dirty="0" smtClean="0"/>
              <a:t> redo size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10200"/>
          </a:xfrm>
        </p:spPr>
        <p:txBody>
          <a:bodyPr>
            <a:normAutofit fontScale="92500" lnSpcReduction="10000"/>
          </a:bodyPr>
          <a:lstStyle/>
          <a:p>
            <a:pPr marL="0" lvl="0" algn="just">
              <a:buNone/>
            </a:pPr>
            <a:r>
              <a:rPr lang="en-GB" sz="3800" b="1" dirty="0" smtClean="0">
                <a:solidFill>
                  <a:srgbClr val="FF0000"/>
                </a:solidFill>
                <a:effectLst>
                  <a:outerShdw blurRad="38100" dist="38100" dir="2700000" algn="tl">
                    <a:srgbClr val="000000">
                      <a:alpha val="43137"/>
                    </a:srgbClr>
                  </a:outerShdw>
                </a:effectLst>
              </a:rPr>
              <a:t>Do not commit more than you need.</a:t>
            </a:r>
            <a:r>
              <a:rPr lang="en-GB" sz="3800" dirty="0" smtClean="0"/>
              <a:t> </a:t>
            </a:r>
          </a:p>
          <a:p>
            <a:pPr marL="0" lvl="0" algn="just">
              <a:buNone/>
            </a:pPr>
            <a:endParaRPr lang="en-GB" dirty="0" smtClean="0"/>
          </a:p>
          <a:p>
            <a:pPr marL="0" lvl="0" algn="just">
              <a:buNone/>
            </a:pPr>
            <a:r>
              <a:rPr lang="en-GB" sz="2200" dirty="0" smtClean="0"/>
              <a:t>By issuing the commit command you are forcing Oracle to do some internal updates which produces redo. </a:t>
            </a:r>
          </a:p>
          <a:p>
            <a:pPr marL="0" lvl="0" algn="just">
              <a:buNone/>
            </a:pPr>
            <a:endParaRPr lang="en-GB" sz="2200" dirty="0" smtClean="0"/>
          </a:p>
          <a:p>
            <a:pPr marL="365760" lvl="1" algn="just">
              <a:buNone/>
            </a:pPr>
            <a:r>
              <a:rPr lang="en-GB" sz="2000" dirty="0" smtClean="0"/>
              <a:t>	I ran the PL/SQL code used in the previous example with the command COMMIT; inserted after line 7. </a:t>
            </a:r>
          </a:p>
          <a:p>
            <a:pPr marL="365760" lvl="1" algn="just">
              <a:buNone/>
            </a:pPr>
            <a:r>
              <a:rPr lang="en-GB" sz="2000" dirty="0" smtClean="0"/>
              <a:t>	The redo generated was: </a:t>
            </a:r>
            <a:r>
              <a:rPr lang="en-GB" sz="2000" dirty="0" smtClean="0">
                <a:solidFill>
                  <a:srgbClr val="FF0000"/>
                </a:solidFill>
              </a:rPr>
              <a:t>28,642,216. </a:t>
            </a:r>
          </a:p>
          <a:p>
            <a:pPr marL="0" lvl="0" algn="just">
              <a:buNone/>
            </a:pPr>
            <a:endParaRPr lang="en-GB" sz="2200" dirty="0" smtClean="0"/>
          </a:p>
          <a:p>
            <a:pPr marL="365760" lvl="1" algn="just">
              <a:buNone/>
            </a:pPr>
            <a:r>
              <a:rPr lang="en-GB" sz="2000" dirty="0" smtClean="0"/>
              <a:t>    I also  ran  the  script  again  with  the  commit  at  the  end  followed  by   a “select * from test” statement to force committed block cleaning the redo generated, and the result was </a:t>
            </a:r>
            <a:r>
              <a:rPr lang="en-GB" sz="2000" dirty="0" smtClean="0">
                <a:solidFill>
                  <a:srgbClr val="FF0000"/>
                </a:solidFill>
              </a:rPr>
              <a:t>13,216,188</a:t>
            </a:r>
            <a:r>
              <a:rPr lang="en-GB" sz="2000" dirty="0" smtClean="0"/>
              <a:t>.  </a:t>
            </a:r>
          </a:p>
          <a:p>
            <a:pPr marL="0" lvl="0" algn="just">
              <a:buNone/>
            </a:pPr>
            <a:endParaRPr lang="en-GB" sz="2200" dirty="0" smtClean="0"/>
          </a:p>
          <a:p>
            <a:pPr marL="0" lvl="0" algn="just">
              <a:buNone/>
            </a:pPr>
            <a:r>
              <a:rPr lang="en-GB" sz="2200" dirty="0" smtClean="0"/>
              <a:t>You can see that using a lot of committing to insert the same amount of data has produced far more redo. By reducing commits you also will reduce the strain on the LGWR process.</a:t>
            </a:r>
            <a:endParaRPr lang="en-US" sz="2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90800"/>
            <a:ext cx="6248400" cy="2286000"/>
          </a:xfrm>
        </p:spPr>
        <p:txBody>
          <a:bodyPr>
            <a:normAutofit/>
          </a:bodyPr>
          <a:lstStyle/>
          <a:p>
            <a:pPr marL="0" lvl="0" algn="ctr">
              <a:buNone/>
            </a:pPr>
            <a:r>
              <a:rPr lang="en-GB" sz="6600" b="1" dirty="0" smtClean="0">
                <a:solidFill>
                  <a:srgbClr val="FF0000"/>
                </a:solidFill>
                <a:effectLst>
                  <a:outerShdw blurRad="38100" dist="38100" dir="2700000" algn="tl">
                    <a:srgbClr val="000000">
                      <a:alpha val="43137"/>
                    </a:srgbClr>
                  </a:outerShdw>
                </a:effectLst>
              </a:rPr>
              <a:t>DEMO</a:t>
            </a:r>
          </a:p>
          <a:p>
            <a:pPr marL="0" lvl="0" algn="ctr">
              <a:buNone/>
            </a:pPr>
            <a:r>
              <a:rPr lang="en-GB" sz="3100" b="1" dirty="0" smtClean="0">
                <a:solidFill>
                  <a:srgbClr val="FF0000"/>
                </a:solidFill>
                <a:effectLst>
                  <a:outerShdw blurRad="38100" dist="38100" dir="2700000" algn="tl">
                    <a:srgbClr val="000000">
                      <a:alpha val="43137"/>
                    </a:srgbClr>
                  </a:outerShdw>
                </a:effectLst>
              </a:rPr>
              <a:t>“Let see if it’s true”</a:t>
            </a:r>
            <a:endParaRPr lang="en-GB" sz="3100" dirty="0" smtClean="0"/>
          </a:p>
          <a:p>
            <a:pPr marL="0" lvl="0" algn="just">
              <a:buNone/>
            </a:pPr>
            <a:endParaRPr lang="en-GB"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686800" cy="1143000"/>
          </a:xfrm>
        </p:spPr>
        <p:txBody>
          <a:bodyPr>
            <a:noAutofit/>
          </a:bodyPr>
          <a:lstStyle/>
          <a:p>
            <a:pPr algn="ctr"/>
            <a:r>
              <a:rPr lang="en-US" sz="4200" dirty="0" smtClean="0"/>
              <a:t>Some Tips and Directions Now</a:t>
            </a:r>
            <a:br>
              <a:rPr lang="en-US" sz="4200" dirty="0" smtClean="0"/>
            </a:br>
            <a:r>
              <a:rPr lang="en-US" sz="4200" dirty="0" smtClean="0"/>
              <a:t>using </a:t>
            </a:r>
            <a:r>
              <a:rPr lang="en-US" sz="4200" b="1" dirty="0" err="1" smtClean="0">
                <a:solidFill>
                  <a:srgbClr val="FF0000"/>
                </a:solidFill>
                <a:effectLst>
                  <a:outerShdw blurRad="38100" dist="38100" dir="2700000" algn="tl">
                    <a:srgbClr val="000000">
                      <a:alpha val="43137"/>
                    </a:srgbClr>
                  </a:outerShdw>
                </a:effectLst>
              </a:rPr>
              <a:t>NoLogging</a:t>
            </a:r>
            <a:r>
              <a:rPr lang="en-US" sz="4200" dirty="0" smtClean="0"/>
              <a:t> Mode</a:t>
            </a:r>
            <a:endParaRPr lang="en-US" sz="4200" dirty="0"/>
          </a:p>
        </p:txBody>
      </p:sp>
      <p:sp>
        <p:nvSpPr>
          <p:cNvPr id="3" name="Content Placeholder 2"/>
          <p:cNvSpPr>
            <a:spLocks noGrp="1"/>
          </p:cNvSpPr>
          <p:nvPr>
            <p:ph idx="1"/>
          </p:nvPr>
        </p:nvSpPr>
        <p:spPr>
          <a:xfrm>
            <a:off x="457200" y="2316480"/>
            <a:ext cx="8229600" cy="4389120"/>
          </a:xfrm>
        </p:spPr>
        <p:txBody>
          <a:bodyPr/>
          <a:lstStyle/>
          <a:p>
            <a:pPr>
              <a:buNone/>
            </a:pPr>
            <a:endParaRPr lang="en-US" dirty="0"/>
          </a:p>
        </p:txBody>
      </p:sp>
      <p:pic>
        <p:nvPicPr>
          <p:cNvPr id="4" name="Picture 16" descr="C:\Users\francisco\AppData\Local\Microsoft\Windows\Temporary Internet Files\Content.IE5\W14H4QK7\MCj04118540000[1].wmf"/>
          <p:cNvPicPr>
            <a:picLocks noChangeAspect="1" noChangeArrowheads="1"/>
          </p:cNvPicPr>
          <p:nvPr/>
        </p:nvPicPr>
        <p:blipFill>
          <a:blip r:embed="rId3"/>
          <a:srcRect/>
          <a:stretch>
            <a:fillRect/>
          </a:stretch>
        </p:blipFill>
        <p:spPr bwMode="auto">
          <a:xfrm>
            <a:off x="2590800" y="2895600"/>
            <a:ext cx="3933731" cy="2995188"/>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dirty="0" smtClean="0">
                <a:solidFill>
                  <a:srgbClr val="FF0000"/>
                </a:solidFill>
                <a:effectLst>
                  <a:outerShdw blurRad="38100" dist="38100" dir="2700000" algn="tl">
                    <a:srgbClr val="000000">
                      <a:alpha val="43137"/>
                    </a:srgbClr>
                  </a:outerShdw>
                </a:effectLst>
              </a:rPr>
              <a:t>DIRECT PATH INSERT</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0"/>
            <a:ext cx="8229600" cy="4876800"/>
          </a:xfrm>
        </p:spPr>
        <p:txBody>
          <a:bodyPr>
            <a:normAutofit fontScale="70000" lnSpcReduction="20000"/>
          </a:bodyPr>
          <a:lstStyle/>
          <a:p>
            <a:pPr marL="0">
              <a:buNone/>
            </a:pPr>
            <a:r>
              <a:rPr lang="en-US" dirty="0" smtClean="0"/>
              <a:t>When direct path insert is used oracle does the following:</a:t>
            </a:r>
          </a:p>
          <a:p>
            <a:pPr marL="0">
              <a:buNone/>
            </a:pPr>
            <a:r>
              <a:rPr lang="en-US" dirty="0" smtClean="0"/>
              <a:t> </a:t>
            </a:r>
          </a:p>
          <a:p>
            <a:pPr marL="0"/>
            <a:r>
              <a:rPr lang="en-US" dirty="0" smtClean="0"/>
              <a:t>Format the data to be inserted as oracle blocks.</a:t>
            </a:r>
          </a:p>
          <a:p>
            <a:pPr marL="0"/>
            <a:r>
              <a:rPr lang="en-US" dirty="0" smtClean="0"/>
              <a:t>Insert the blocks above the High Water Mark (HWM)</a:t>
            </a:r>
          </a:p>
          <a:p>
            <a:pPr marL="0"/>
            <a:r>
              <a:rPr lang="en-US" dirty="0" smtClean="0"/>
              <a:t>When commit takes place the HWM is moved to the new place (The process is done bypassing the buffer cache).</a:t>
            </a:r>
          </a:p>
          <a:p>
            <a:pPr marL="0">
              <a:buNone/>
            </a:pPr>
            <a:endParaRPr lang="en-US" dirty="0" smtClean="0"/>
          </a:p>
          <a:p>
            <a:pPr marL="0" algn="just">
              <a:buNone/>
            </a:pPr>
            <a:r>
              <a:rPr lang="en-US" dirty="0" smtClean="0"/>
              <a:t>It is very important to understand how Direct Path Inserts affects redo generation. As mentioned above it does not affect indexes but it is affected by the following factors:</a:t>
            </a:r>
          </a:p>
          <a:p>
            <a:pPr marL="0">
              <a:buNone/>
            </a:pPr>
            <a:r>
              <a:rPr lang="en-US" dirty="0" smtClean="0"/>
              <a:t> </a:t>
            </a:r>
          </a:p>
          <a:p>
            <a:pPr marL="0"/>
            <a:r>
              <a:rPr lang="en-US" dirty="0" smtClean="0"/>
              <a:t>The database </a:t>
            </a:r>
            <a:r>
              <a:rPr lang="en-US" dirty="0" err="1" smtClean="0"/>
              <a:t>Archivelog</a:t>
            </a:r>
            <a:r>
              <a:rPr lang="en-US" dirty="0" smtClean="0"/>
              <a:t> mode.</a:t>
            </a:r>
          </a:p>
          <a:p>
            <a:pPr marL="0"/>
            <a:r>
              <a:rPr lang="en-US" dirty="0" smtClean="0"/>
              <a:t>Using the </a:t>
            </a:r>
            <a:r>
              <a:rPr lang="en-US" i="1" dirty="0" smtClean="0"/>
              <a:t>/*+ APPEND */</a:t>
            </a:r>
            <a:r>
              <a:rPr lang="en-US" dirty="0" smtClean="0"/>
              <a:t> hint.</a:t>
            </a:r>
          </a:p>
          <a:p>
            <a:pPr marL="0"/>
            <a:r>
              <a:rPr lang="en-US" dirty="0" smtClean="0"/>
              <a:t>The </a:t>
            </a:r>
            <a:r>
              <a:rPr lang="en-US" i="1" dirty="0" smtClean="0"/>
              <a:t>LOGGING</a:t>
            </a:r>
            <a:r>
              <a:rPr lang="en-US" dirty="0" smtClean="0"/>
              <a:t> mode of the table.</a:t>
            </a:r>
          </a:p>
          <a:p>
            <a:pPr marL="0"/>
            <a:r>
              <a:rPr lang="en-US" dirty="0" smtClean="0"/>
              <a:t>The </a:t>
            </a:r>
            <a:r>
              <a:rPr lang="en-US" i="1" dirty="0" smtClean="0"/>
              <a:t>FORCE LOGGING</a:t>
            </a:r>
            <a:r>
              <a:rPr lang="en-US" dirty="0" smtClean="0"/>
              <a:t> mode of the database (from 9i R2).</a:t>
            </a:r>
          </a:p>
          <a:p>
            <a:pPr marL="0">
              <a:buNone/>
            </a:pPr>
            <a:r>
              <a:rPr lang="en-US" dirty="0" smtClean="0"/>
              <a:t> </a:t>
            </a:r>
          </a:p>
          <a:p>
            <a:pPr marL="0" algn="just">
              <a:buNone/>
            </a:pPr>
            <a:r>
              <a:rPr lang="en-US" dirty="0" smtClean="0"/>
              <a:t>If the database is in </a:t>
            </a:r>
            <a:r>
              <a:rPr lang="en-US" i="1" dirty="0" smtClean="0"/>
              <a:t>FORCE LOGGING</a:t>
            </a:r>
            <a:r>
              <a:rPr lang="en-US" dirty="0" smtClean="0"/>
              <a:t> mode then Oracle will treat the table as if it was in </a:t>
            </a:r>
            <a:r>
              <a:rPr lang="en-US" i="1" dirty="0" smtClean="0"/>
              <a:t>LOGGING</a:t>
            </a:r>
            <a:r>
              <a:rPr lang="en-US" dirty="0" smtClean="0"/>
              <a:t> mode regardless of its mode.</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lstStyle/>
          <a:p>
            <a:pPr>
              <a:buNone/>
            </a:pPr>
            <a:endParaRPr lang="en-US" dirty="0"/>
          </a:p>
        </p:txBody>
      </p:sp>
      <p:graphicFrame>
        <p:nvGraphicFramePr>
          <p:cNvPr id="99330" name="Object 2"/>
          <p:cNvGraphicFramePr>
            <a:graphicFrameLocks noChangeAspect="1"/>
          </p:cNvGraphicFramePr>
          <p:nvPr/>
        </p:nvGraphicFramePr>
        <p:xfrm>
          <a:off x="914400" y="2243138"/>
          <a:ext cx="7129463" cy="3400425"/>
        </p:xfrm>
        <a:graphic>
          <a:graphicData uri="http://schemas.openxmlformats.org/presentationml/2006/ole">
            <p:oleObj spid="_x0000_s99330" name="Document" r:id="rId4" imgW="7691438" imgH="3615256" progId="Word.Document.12">
              <p:embed/>
            </p:oleObj>
          </a:graphicData>
        </a:graphic>
      </p:graphicFrame>
      <p:pic>
        <p:nvPicPr>
          <p:cNvPr id="6" name="Picture 5" descr="dbis_logo.jpg"/>
          <p:cNvPicPr>
            <a:picLocks noChangeAspect="1"/>
          </p:cNvPicPr>
          <p:nvPr/>
        </p:nvPicPr>
        <p:blipFill>
          <a:blip r:embed="rId5"/>
          <a:stretch>
            <a:fillRect/>
          </a:stretch>
        </p:blipFill>
        <p:spPr>
          <a:xfrm>
            <a:off x="4117497" y="5638800"/>
            <a:ext cx="1978503" cy="685800"/>
          </a:xfrm>
          <a:prstGeom prst="rect">
            <a:avLst/>
          </a:prstGeom>
        </p:spPr>
      </p:pic>
      <p:pic>
        <p:nvPicPr>
          <p:cNvPr id="7" name="Picture 6" descr="insiderbox.png"/>
          <p:cNvPicPr>
            <a:picLocks noChangeAspect="1"/>
          </p:cNvPicPr>
          <p:nvPr/>
        </p:nvPicPr>
        <p:blipFill>
          <a:blip r:embed="rId6"/>
          <a:stretch>
            <a:fillRect/>
          </a:stretch>
        </p:blipFill>
        <p:spPr>
          <a:xfrm>
            <a:off x="3048000" y="5466008"/>
            <a:ext cx="990600" cy="934792"/>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Bulk Inserts</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20000"/>
          </a:bodyPr>
          <a:lstStyle/>
          <a:p>
            <a:pPr marL="0">
              <a:buNone/>
            </a:pPr>
            <a:r>
              <a:rPr lang="en-US" dirty="0" smtClean="0"/>
              <a:t>To load bulk data using Direct Path.</a:t>
            </a:r>
          </a:p>
          <a:p>
            <a:pPr marL="0">
              <a:buNone/>
            </a:pPr>
            <a:r>
              <a:rPr lang="en-US" dirty="0" smtClean="0"/>
              <a:t> </a:t>
            </a:r>
          </a:p>
          <a:p>
            <a:pPr marL="0"/>
            <a:r>
              <a:rPr lang="en-US" sz="2200" i="1" dirty="0" smtClean="0"/>
              <a:t>Alter </a:t>
            </a:r>
            <a:r>
              <a:rPr lang="en-US" sz="2200" i="1" dirty="0" smtClean="0"/>
              <a:t>table </a:t>
            </a:r>
            <a:r>
              <a:rPr lang="en-US" sz="2200" i="1" dirty="0" err="1" smtClean="0"/>
              <a:t>table_name</a:t>
            </a:r>
            <a:r>
              <a:rPr lang="en-US" sz="2200" i="1" dirty="0" smtClean="0"/>
              <a:t> </a:t>
            </a:r>
            <a:r>
              <a:rPr lang="en-US" sz="2200" i="1" dirty="0" err="1" smtClean="0"/>
              <a:t>nologging</a:t>
            </a:r>
            <a:r>
              <a:rPr lang="en-US" sz="2200" i="1" dirty="0" smtClean="0"/>
              <a:t>; </a:t>
            </a:r>
            <a:endParaRPr lang="en-US" sz="2200" i="1" dirty="0" smtClean="0"/>
          </a:p>
          <a:p>
            <a:pPr marL="0"/>
            <a:r>
              <a:rPr lang="en-US" sz="2200" i="1" dirty="0" smtClean="0"/>
              <a:t>A</a:t>
            </a:r>
            <a:r>
              <a:rPr lang="en-US" sz="2200" i="1" dirty="0" smtClean="0"/>
              <a:t>lter </a:t>
            </a:r>
            <a:r>
              <a:rPr lang="en-US" sz="2200" i="1" dirty="0" smtClean="0"/>
              <a:t>index </a:t>
            </a:r>
            <a:r>
              <a:rPr lang="en-US" sz="2200" i="1" dirty="0" err="1" smtClean="0"/>
              <a:t>index_name</a:t>
            </a:r>
            <a:r>
              <a:rPr lang="en-US" sz="2200" i="1" dirty="0" smtClean="0"/>
              <a:t> unusable ;</a:t>
            </a:r>
          </a:p>
          <a:p>
            <a:pPr marL="0"/>
            <a:r>
              <a:rPr lang="en-US" sz="2200" i="1" dirty="0" smtClean="0"/>
              <a:t>A</a:t>
            </a:r>
            <a:r>
              <a:rPr lang="en-US" sz="2200" i="1" dirty="0" smtClean="0"/>
              <a:t>lter </a:t>
            </a:r>
            <a:r>
              <a:rPr lang="en-US" sz="2200" i="1" dirty="0" smtClean="0"/>
              <a:t>session set </a:t>
            </a:r>
            <a:r>
              <a:rPr lang="en-US" sz="2200" i="1" dirty="0" err="1" smtClean="0"/>
              <a:t>skip_unusable_indexes</a:t>
            </a:r>
            <a:r>
              <a:rPr lang="en-US" sz="2200" i="1" dirty="0" smtClean="0"/>
              <a:t>=true ;(*)</a:t>
            </a:r>
          </a:p>
          <a:p>
            <a:pPr marL="0"/>
            <a:r>
              <a:rPr lang="en-US" sz="2200" i="1" dirty="0" smtClean="0"/>
              <a:t>Insert /*+ APPEND */ into </a:t>
            </a:r>
            <a:r>
              <a:rPr lang="en-US" sz="2200" i="1" dirty="0" err="1" smtClean="0"/>
              <a:t>table_name</a:t>
            </a:r>
            <a:r>
              <a:rPr lang="en-US" sz="2200" i="1" dirty="0" smtClean="0"/>
              <a:t> select …</a:t>
            </a:r>
          </a:p>
          <a:p>
            <a:pPr marL="0"/>
            <a:r>
              <a:rPr lang="en-US" sz="2200" i="1" dirty="0" smtClean="0"/>
              <a:t>Alter index </a:t>
            </a:r>
            <a:r>
              <a:rPr lang="en-US" sz="2200" i="1" dirty="0" err="1" smtClean="0"/>
              <a:t>index_name</a:t>
            </a:r>
            <a:r>
              <a:rPr lang="en-US" sz="2200" i="1" dirty="0" smtClean="0"/>
              <a:t> rebuild </a:t>
            </a:r>
            <a:r>
              <a:rPr lang="en-US" sz="2200" i="1" dirty="0" err="1" smtClean="0"/>
              <a:t>nologging</a:t>
            </a:r>
            <a:r>
              <a:rPr lang="en-US" sz="2200" i="1" dirty="0" smtClean="0"/>
              <a:t>;</a:t>
            </a:r>
          </a:p>
          <a:p>
            <a:pPr marL="0"/>
            <a:r>
              <a:rPr lang="en-US" sz="2200" i="1" dirty="0" smtClean="0"/>
              <a:t>Alter table </a:t>
            </a:r>
            <a:r>
              <a:rPr lang="en-US" sz="2200" i="1" dirty="0" err="1" smtClean="0"/>
              <a:t>table_name</a:t>
            </a:r>
            <a:r>
              <a:rPr lang="en-US" sz="2200" i="1" dirty="0" smtClean="0"/>
              <a:t> logging ;</a:t>
            </a:r>
          </a:p>
          <a:p>
            <a:pPr marL="0"/>
            <a:r>
              <a:rPr lang="en-US" sz="2200" i="1" dirty="0" smtClean="0"/>
              <a:t>Alter index </a:t>
            </a:r>
            <a:r>
              <a:rPr lang="en-US" sz="2200" i="1" dirty="0" err="1" smtClean="0"/>
              <a:t>index_name</a:t>
            </a:r>
            <a:r>
              <a:rPr lang="en-US" sz="2200" i="1" dirty="0" smtClean="0"/>
              <a:t> logging ;</a:t>
            </a:r>
          </a:p>
          <a:p>
            <a:pPr marL="0"/>
            <a:r>
              <a:rPr lang="en-US" sz="2200" dirty="0" smtClean="0"/>
              <a:t>Backup the data.  </a:t>
            </a:r>
          </a:p>
          <a:p>
            <a:pPr marL="0">
              <a:buNone/>
            </a:pPr>
            <a:endParaRPr lang="en-US" sz="2200" dirty="0" smtClean="0"/>
          </a:p>
          <a:p>
            <a:pPr marL="0">
              <a:buNone/>
            </a:pPr>
            <a:r>
              <a:rPr lang="en-US" sz="2200" dirty="0" smtClean="0"/>
              <a:t>(*)</a:t>
            </a:r>
            <a:r>
              <a:rPr lang="en-US" sz="2200" dirty="0" err="1" smtClean="0"/>
              <a:t>skip_unusable_indexes</a:t>
            </a:r>
            <a:r>
              <a:rPr lang="en-US" sz="2200" dirty="0" smtClean="0"/>
              <a:t> is an instance initialization parameter in 10g and defaulted to true. Before 10g, </a:t>
            </a:r>
            <a:r>
              <a:rPr lang="en-US" sz="2200" dirty="0" err="1" smtClean="0"/>
              <a:t>skip_unusable_indexes</a:t>
            </a:r>
            <a:r>
              <a:rPr lang="en-US" sz="2200" dirty="0" smtClean="0"/>
              <a:t> needs to be set in a session or the user will get an error. It is a good practice to set it in a session, regardless of the database version, when the </a:t>
            </a:r>
            <a:r>
              <a:rPr lang="en-US" dirty="0" smtClean="0"/>
              <a:t>above is done.</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229600" cy="1143000"/>
          </a:xfrm>
        </p:spPr>
        <p:txBody>
          <a:bodyPr/>
          <a:lstStyle/>
          <a:p>
            <a:r>
              <a:rPr lang="en-US" b="1" dirty="0" smtClean="0">
                <a:solidFill>
                  <a:srgbClr val="FF0000"/>
                </a:solidFill>
                <a:effectLst>
                  <a:outerShdw blurRad="38100" dist="38100" dir="2700000" algn="tl">
                    <a:srgbClr val="000000">
                      <a:alpha val="43137"/>
                    </a:srgbClr>
                  </a:outerShdw>
                </a:effectLst>
              </a:rPr>
              <a:t>Bulk Delete</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2362200"/>
            <a:ext cx="8915400" cy="5257800"/>
          </a:xfrm>
        </p:spPr>
        <p:txBody>
          <a:bodyPr>
            <a:normAutofit/>
          </a:bodyPr>
          <a:lstStyle/>
          <a:p>
            <a:pPr marL="240030" lvl="0" indent="-514350" algn="just">
              <a:buFont typeface="+mj-lt"/>
              <a:buAutoNum type="arabicPeriod"/>
            </a:pPr>
            <a:r>
              <a:rPr lang="en-US" sz="1900" dirty="0" smtClean="0"/>
              <a:t>Create a </a:t>
            </a:r>
            <a:r>
              <a:rPr lang="en-US" sz="1900" dirty="0" err="1" smtClean="0"/>
              <a:t>new_table</a:t>
            </a:r>
            <a:r>
              <a:rPr lang="en-US" sz="1900" dirty="0" smtClean="0"/>
              <a:t> with no logging.</a:t>
            </a:r>
          </a:p>
          <a:p>
            <a:pPr marL="240030" lvl="0" indent="-514350" algn="just">
              <a:buFont typeface="+mj-lt"/>
              <a:buAutoNum type="arabicPeriod"/>
            </a:pPr>
            <a:r>
              <a:rPr lang="en-US" sz="1900" i="1" dirty="0" smtClean="0"/>
              <a:t>Insert /*+ Append */ into </a:t>
            </a:r>
            <a:r>
              <a:rPr lang="en-US" sz="1900" i="1" dirty="0" err="1" smtClean="0"/>
              <a:t>new_table</a:t>
            </a:r>
            <a:r>
              <a:rPr lang="en-US" sz="1900" i="1" dirty="0" smtClean="0"/>
              <a:t> select</a:t>
            </a:r>
            <a:r>
              <a:rPr lang="en-US" sz="1900" dirty="0" smtClean="0"/>
              <a:t> the records you want to keep from                </a:t>
            </a:r>
            <a:r>
              <a:rPr lang="en-US" sz="1900" dirty="0" err="1" smtClean="0"/>
              <a:t>current_table</a:t>
            </a:r>
            <a:r>
              <a:rPr lang="en-US" sz="1900" dirty="0" smtClean="0"/>
              <a:t>.</a:t>
            </a:r>
          </a:p>
          <a:p>
            <a:pPr marL="240030" lvl="0" indent="-514350">
              <a:buFont typeface="+mj-lt"/>
              <a:buAutoNum type="arabicPeriod"/>
            </a:pPr>
            <a:r>
              <a:rPr lang="en-US" sz="1900" dirty="0" smtClean="0"/>
              <a:t>Create the indexes on the new table with </a:t>
            </a:r>
            <a:r>
              <a:rPr lang="en-US" sz="1900" i="1" dirty="0" smtClean="0"/>
              <a:t>NOLOGGING</a:t>
            </a:r>
            <a:r>
              <a:rPr lang="en-US" sz="1900" dirty="0" smtClean="0"/>
              <a:t> (*)</a:t>
            </a:r>
          </a:p>
          <a:p>
            <a:pPr marL="240030" lvl="0" indent="-514350">
              <a:buFont typeface="+mj-lt"/>
              <a:buAutoNum type="arabicPeriod"/>
            </a:pPr>
            <a:r>
              <a:rPr lang="en-US" sz="1900" dirty="0" smtClean="0"/>
              <a:t>Create constraints, grants etc.</a:t>
            </a:r>
          </a:p>
          <a:p>
            <a:pPr marL="240030" lvl="0" indent="-514350">
              <a:buFont typeface="+mj-lt"/>
              <a:buAutoNum type="arabicPeriod"/>
            </a:pPr>
            <a:r>
              <a:rPr lang="en-US" sz="1900" dirty="0" smtClean="0"/>
              <a:t>Drop </a:t>
            </a:r>
            <a:r>
              <a:rPr lang="en-US" sz="1900" dirty="0" err="1" smtClean="0"/>
              <a:t>current_table</a:t>
            </a:r>
            <a:r>
              <a:rPr lang="en-US" sz="1900" dirty="0" smtClean="0"/>
              <a:t>.</a:t>
            </a:r>
          </a:p>
          <a:p>
            <a:pPr marL="240030" lvl="0" indent="-514350">
              <a:buFont typeface="+mj-lt"/>
              <a:buAutoNum type="arabicPeriod"/>
            </a:pPr>
            <a:r>
              <a:rPr lang="en-US" sz="1900" dirty="0" smtClean="0"/>
              <a:t>Rename </a:t>
            </a:r>
            <a:r>
              <a:rPr lang="en-US" sz="1900" dirty="0" err="1" smtClean="0"/>
              <a:t>new_table</a:t>
            </a:r>
            <a:r>
              <a:rPr lang="en-US" sz="1900" dirty="0" smtClean="0"/>
              <a:t> to current.</a:t>
            </a:r>
          </a:p>
          <a:p>
            <a:pPr marL="240030" lvl="0" indent="-514350">
              <a:buFont typeface="+mj-lt"/>
              <a:buAutoNum type="arabicPeriod"/>
            </a:pPr>
            <a:r>
              <a:rPr lang="en-US" sz="1900" dirty="0" smtClean="0"/>
              <a:t>Alter </a:t>
            </a:r>
            <a:r>
              <a:rPr lang="en-US" sz="1900" dirty="0" err="1" smtClean="0"/>
              <a:t>new_table</a:t>
            </a:r>
            <a:r>
              <a:rPr lang="en-US" sz="1900" dirty="0" smtClean="0"/>
              <a:t> and indexes logging.</a:t>
            </a:r>
          </a:p>
          <a:p>
            <a:pPr marL="240030" lvl="0" indent="-514350">
              <a:buFont typeface="+mj-lt"/>
              <a:buAutoNum type="arabicPeriod"/>
            </a:pPr>
            <a:r>
              <a:rPr lang="en-US" sz="1900" dirty="0" smtClean="0"/>
              <a:t>Backup the data.</a:t>
            </a:r>
          </a:p>
          <a:p>
            <a:pPr marL="0">
              <a:buNone/>
            </a:pPr>
            <a:r>
              <a:rPr lang="en-US" dirty="0" smtClean="0"/>
              <a:t> </a:t>
            </a:r>
          </a:p>
          <a:p>
            <a:pPr marL="0">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a:buNone/>
            </a:pPr>
            <a:r>
              <a:rPr lang="en-US" dirty="0" smtClean="0"/>
              <a:t>(*) If the data left is so small or there are a lot of dependencies on the table (views, procedures, functions) the following steps can be used instead of 3-6 in the previous slide:</a:t>
            </a:r>
          </a:p>
          <a:p>
            <a:pPr marL="0">
              <a:buNone/>
            </a:pPr>
            <a:r>
              <a:rPr lang="en-US" dirty="0" smtClean="0"/>
              <a:t> </a:t>
            </a:r>
          </a:p>
          <a:p>
            <a:pPr marL="240030" lvl="0" indent="-514350">
              <a:buFont typeface="+mj-lt"/>
              <a:buAutoNum type="arabicPeriod" startAt="3"/>
            </a:pPr>
            <a:r>
              <a:rPr lang="en-US" dirty="0" smtClean="0"/>
              <a:t>Disable constrains on </a:t>
            </a:r>
            <a:r>
              <a:rPr lang="en-US" dirty="0" err="1" smtClean="0"/>
              <a:t>current_table</a:t>
            </a:r>
            <a:r>
              <a:rPr lang="en-US" dirty="0" smtClean="0"/>
              <a:t>;</a:t>
            </a:r>
          </a:p>
          <a:p>
            <a:pPr marL="240030" lvl="0" indent="-514350">
              <a:buFont typeface="+mj-lt"/>
              <a:buAutoNum type="arabicPeriod" startAt="3"/>
            </a:pPr>
            <a:r>
              <a:rPr lang="en-US" dirty="0" smtClean="0"/>
              <a:t>Truncate </a:t>
            </a:r>
            <a:r>
              <a:rPr lang="en-US" dirty="0" err="1" smtClean="0"/>
              <a:t>current_table</a:t>
            </a:r>
            <a:r>
              <a:rPr lang="en-US" dirty="0" smtClean="0"/>
              <a:t>;</a:t>
            </a:r>
          </a:p>
          <a:p>
            <a:pPr marL="240030" lvl="0" indent="-514350">
              <a:buFont typeface="+mj-lt"/>
              <a:buAutoNum type="arabicPeriod" startAt="3"/>
            </a:pPr>
            <a:r>
              <a:rPr lang="en-US" dirty="0" smtClean="0"/>
              <a:t>make indexes unusable;</a:t>
            </a:r>
          </a:p>
          <a:p>
            <a:pPr marL="240030" lvl="0" indent="-514350">
              <a:buFont typeface="+mj-lt"/>
              <a:buAutoNum type="arabicPeriod" startAt="3"/>
            </a:pPr>
            <a:r>
              <a:rPr lang="en-US" i="1" dirty="0" smtClean="0"/>
              <a:t>alter current table NOLOGGING ;</a:t>
            </a:r>
            <a:endParaRPr lang="en-US" dirty="0" smtClean="0"/>
          </a:p>
          <a:p>
            <a:pPr marL="240030" lvl="0" indent="-514350">
              <a:buFont typeface="+mj-lt"/>
              <a:buAutoNum type="arabicPeriod" startAt="3"/>
            </a:pPr>
            <a:r>
              <a:rPr lang="en-US" i="1" dirty="0" smtClean="0"/>
              <a:t>Insert</a:t>
            </a:r>
            <a:r>
              <a:rPr lang="en-US" dirty="0" smtClean="0"/>
              <a:t> </a:t>
            </a:r>
            <a:r>
              <a:rPr lang="en-US" i="1" dirty="0" smtClean="0"/>
              <a:t>/*+ APPEND */ into </a:t>
            </a:r>
            <a:r>
              <a:rPr lang="en-US" i="1" dirty="0" err="1" smtClean="0"/>
              <a:t>current_table</a:t>
            </a:r>
            <a:r>
              <a:rPr lang="en-US" i="1" dirty="0" smtClean="0"/>
              <a:t> select * from </a:t>
            </a:r>
            <a:r>
              <a:rPr lang="en-US" i="1" dirty="0" err="1" smtClean="0"/>
              <a:t>new_table</a:t>
            </a:r>
            <a:r>
              <a:rPr lang="en-US" dirty="0" smtClean="0"/>
              <a:t> ;</a:t>
            </a:r>
          </a:p>
          <a:p>
            <a:pPr marL="240030" lvl="0" indent="-514350">
              <a:buFont typeface="+mj-lt"/>
              <a:buAutoNum type="arabicPeriod" startAt="3"/>
            </a:pPr>
            <a:r>
              <a:rPr lang="en-US" dirty="0" smtClean="0"/>
              <a:t>commit;</a:t>
            </a:r>
          </a:p>
          <a:p>
            <a:pPr marL="240030" lvl="0" indent="-514350">
              <a:buFont typeface="+mj-lt"/>
              <a:buAutoNum type="arabicPeriod" startAt="3"/>
            </a:pPr>
            <a:r>
              <a:rPr lang="en-US" dirty="0" smtClean="0"/>
              <a:t>rebuild indexes with </a:t>
            </a:r>
            <a:r>
              <a:rPr lang="en-US" i="1" dirty="0" smtClean="0"/>
              <a:t>NOLOGGING</a:t>
            </a:r>
            <a:r>
              <a:rPr lang="en-US" dirty="0" smtClean="0"/>
              <a:t>;</a:t>
            </a:r>
          </a:p>
          <a:p>
            <a:pPr marL="240030" lvl="0" indent="-514350">
              <a:buFont typeface="+mj-lt"/>
              <a:buAutoNum type="arabicPeriod" startAt="3"/>
            </a:pPr>
            <a:r>
              <a:rPr lang="en-US" dirty="0" smtClean="0"/>
              <a:t>enable constraints</a:t>
            </a:r>
          </a:p>
          <a:p>
            <a:pPr marL="240030" lvl="0" indent="-514350">
              <a:buFont typeface="+mj-lt"/>
              <a:buAutoNum type="arabicPeriod" startAt="3"/>
            </a:pPr>
            <a:r>
              <a:rPr lang="en-US" dirty="0" smtClean="0"/>
              <a:t>Put current table and indexes in </a:t>
            </a:r>
            <a:r>
              <a:rPr lang="en-US" i="1" dirty="0" smtClean="0"/>
              <a:t>LOGGING</a:t>
            </a:r>
            <a:r>
              <a:rPr lang="en-US" dirty="0" smtClean="0"/>
              <a:t> mode</a:t>
            </a:r>
          </a:p>
          <a:p>
            <a:pPr marL="240030" lvl="0" indent="-514350">
              <a:buFont typeface="+mj-lt"/>
              <a:buAutoNum type="arabicPeriod" startAt="3"/>
            </a:pPr>
            <a:r>
              <a:rPr lang="en-US" dirty="0" smtClean="0"/>
              <a:t>backup the data</a:t>
            </a:r>
          </a:p>
          <a:p>
            <a:pPr marL="240030" lvl="0" indent="-514350">
              <a:buFont typeface="+mj-lt"/>
              <a:buAutoNum type="arabicPeriod" startAt="3"/>
            </a:pPr>
            <a:r>
              <a:rPr lang="en-US" dirty="0" smtClean="0"/>
              <a:t>drop table </a:t>
            </a:r>
            <a:r>
              <a:rPr lang="en-US" dirty="0" err="1" smtClean="0"/>
              <a:t>new_table</a:t>
            </a:r>
            <a:r>
              <a:rPr lang="en-US" dirty="0" smtClean="0"/>
              <a: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b="1" dirty="0" smtClean="0">
                <a:solidFill>
                  <a:srgbClr val="FF0000"/>
                </a:solidFill>
                <a:effectLst>
                  <a:outerShdw blurRad="38100" dist="38100" dir="2700000" algn="tl">
                    <a:srgbClr val="000000">
                      <a:alpha val="43137"/>
                    </a:srgbClr>
                  </a:outerShdw>
                </a:effectLst>
              </a:rPr>
              <a:t>Common Questions?</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164080"/>
            <a:ext cx="8229600" cy="4389120"/>
          </a:xfrm>
        </p:spPr>
        <p:txBody>
          <a:bodyPr>
            <a:normAutofit/>
          </a:bodyPr>
          <a:lstStyle/>
          <a:p>
            <a:pPr marL="0" algn="just">
              <a:spcBef>
                <a:spcPts val="0"/>
              </a:spcBef>
            </a:pPr>
            <a:endParaRPr lang="en-US" sz="2400" i="1" dirty="0" smtClean="0"/>
          </a:p>
          <a:p>
            <a:pPr marL="0" algn="just">
              <a:spcBef>
                <a:spcPts val="0"/>
              </a:spcBef>
            </a:pPr>
            <a:endParaRPr lang="en-US" sz="2400" i="1" dirty="0" smtClean="0"/>
          </a:p>
          <a:p>
            <a:pPr marL="0" algn="just">
              <a:spcBef>
                <a:spcPts val="0"/>
              </a:spcBef>
            </a:pPr>
            <a:r>
              <a:rPr lang="en-US" sz="2800" i="1" dirty="0" smtClean="0"/>
              <a:t>Does </a:t>
            </a:r>
            <a:r>
              <a:rPr lang="en-US" sz="2800" i="1" dirty="0"/>
              <a:t>creating a table with the NOLOGGING option means there is “no generation of redo ever”, or just that the initial creation operation has no redo generation, but that DML down the road generates redo? </a:t>
            </a:r>
          </a:p>
        </p:txBody>
      </p:sp>
      <p:pic>
        <p:nvPicPr>
          <p:cNvPr id="4" name="Picture 3" descr="dbis_logo.jpg"/>
          <p:cNvPicPr>
            <a:picLocks noChangeAspect="1"/>
          </p:cNvPicPr>
          <p:nvPr/>
        </p:nvPicPr>
        <p:blipFill>
          <a:blip r:embed="rId3"/>
          <a:stretch>
            <a:fillRect/>
          </a:stretch>
        </p:blipFill>
        <p:spPr>
          <a:xfrm>
            <a:off x="7089297" y="6040192"/>
            <a:ext cx="1978503" cy="685800"/>
          </a:xfrm>
          <a:prstGeom prst="rect">
            <a:avLst/>
          </a:prstGeom>
        </p:spPr>
      </p:pic>
      <p:pic>
        <p:nvPicPr>
          <p:cNvPr id="5" name="Picture 4" descr="insiderbox.png"/>
          <p:cNvPicPr>
            <a:picLocks noChangeAspect="1"/>
          </p:cNvPicPr>
          <p:nvPr/>
        </p:nvPicPr>
        <p:blipFill>
          <a:blip r:embed="rId4"/>
          <a:stretch>
            <a:fillRect/>
          </a:stretch>
        </p:blipFill>
        <p:spPr>
          <a:xfrm>
            <a:off x="6019800" y="5867400"/>
            <a:ext cx="990600" cy="934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8229600" cy="1143000"/>
          </a:xfrm>
        </p:spPr>
        <p:txBody>
          <a:bodyPr/>
          <a:lstStyle/>
          <a:p>
            <a:r>
              <a:rPr lang="en-US" b="1" dirty="0" smtClean="0">
                <a:solidFill>
                  <a:srgbClr val="FF0000"/>
                </a:solidFill>
                <a:effectLst>
                  <a:outerShdw blurRad="38100" dist="38100" dir="2700000" algn="tl">
                    <a:srgbClr val="000000">
                      <a:alpha val="43137"/>
                    </a:srgbClr>
                  </a:outerShdw>
                </a:effectLst>
              </a:rPr>
              <a:t>Bulk Update</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2087880"/>
            <a:ext cx="8686800" cy="4389120"/>
          </a:xfrm>
        </p:spPr>
        <p:txBody>
          <a:bodyPr>
            <a:normAutofit fontScale="92500" lnSpcReduction="10000"/>
          </a:bodyPr>
          <a:lstStyle/>
          <a:p>
            <a:pPr marL="0">
              <a:buNone/>
            </a:pPr>
            <a:r>
              <a:rPr lang="en-US" sz="2200" dirty="0" smtClean="0"/>
              <a:t>Follow the steps for bulk Delete but integrate the update within the select statement. Lets say that you want to update the value column in the goods table by increasing it by 10% the statement will be like:</a:t>
            </a:r>
          </a:p>
          <a:p>
            <a:pPr marL="0">
              <a:buNone/>
            </a:pPr>
            <a:r>
              <a:rPr lang="en-US" sz="2200" dirty="0" smtClean="0"/>
              <a:t> </a:t>
            </a:r>
          </a:p>
          <a:p>
            <a:pPr marL="240030" lvl="0" indent="-514350">
              <a:buFont typeface="+mj-lt"/>
              <a:buAutoNum type="arabicPeriod"/>
            </a:pPr>
            <a:r>
              <a:rPr lang="en-US" sz="2200" dirty="0" smtClean="0"/>
              <a:t>Create a </a:t>
            </a:r>
            <a:r>
              <a:rPr lang="en-US" sz="2200" dirty="0" err="1" smtClean="0"/>
              <a:t>new_table</a:t>
            </a:r>
            <a:r>
              <a:rPr lang="en-US" sz="2200" dirty="0" smtClean="0"/>
              <a:t> with no logging.</a:t>
            </a:r>
          </a:p>
          <a:p>
            <a:pPr marL="240030" lvl="0" indent="-514350">
              <a:buFont typeface="+mj-lt"/>
              <a:buAutoNum type="arabicPeriod"/>
            </a:pPr>
            <a:r>
              <a:rPr lang="en-US" sz="2200" i="1" dirty="0" smtClean="0"/>
              <a:t>Insert /*+ Append */ into </a:t>
            </a:r>
            <a:r>
              <a:rPr lang="en-US" sz="2200" i="1" dirty="0" err="1" smtClean="0"/>
              <a:t>new_table</a:t>
            </a:r>
            <a:r>
              <a:rPr lang="en-US" sz="2200" i="1" dirty="0" smtClean="0"/>
              <a:t> select (update statement </a:t>
            </a:r>
            <a:r>
              <a:rPr lang="en-US" sz="2200" i="1" dirty="0" err="1" smtClean="0"/>
              <a:t>eg</a:t>
            </a:r>
            <a:r>
              <a:rPr lang="en-US" sz="2200" i="1" dirty="0" smtClean="0"/>
              <a:t>: col1, col2* 1.1,…)</a:t>
            </a:r>
            <a:endParaRPr lang="en-US" sz="2200" dirty="0" smtClean="0"/>
          </a:p>
          <a:p>
            <a:pPr marL="240030" lvl="0" indent="-514350">
              <a:buFont typeface="+mj-lt"/>
              <a:buAutoNum type="arabicPeriod"/>
            </a:pPr>
            <a:r>
              <a:rPr lang="en-US" sz="2200" dirty="0" smtClean="0"/>
              <a:t>Create the indexes on the new table with </a:t>
            </a:r>
            <a:r>
              <a:rPr lang="en-US" sz="2200" i="1" dirty="0" smtClean="0"/>
              <a:t>NOLOGGING </a:t>
            </a:r>
            <a:r>
              <a:rPr lang="en-US" sz="2200" dirty="0" smtClean="0"/>
              <a:t>(*)</a:t>
            </a:r>
          </a:p>
          <a:p>
            <a:pPr marL="240030" lvl="0" indent="-514350">
              <a:buFont typeface="+mj-lt"/>
              <a:buAutoNum type="arabicPeriod"/>
            </a:pPr>
            <a:r>
              <a:rPr lang="en-US" sz="2200" dirty="0" smtClean="0"/>
              <a:t>Create constraints, grants etc.</a:t>
            </a:r>
          </a:p>
          <a:p>
            <a:pPr marL="240030" lvl="0" indent="-514350">
              <a:buFont typeface="+mj-lt"/>
              <a:buAutoNum type="arabicPeriod"/>
            </a:pPr>
            <a:r>
              <a:rPr lang="en-US" sz="2200" dirty="0" smtClean="0"/>
              <a:t>Drop </a:t>
            </a:r>
            <a:r>
              <a:rPr lang="en-US" sz="2200" dirty="0" err="1" smtClean="0"/>
              <a:t>current_table</a:t>
            </a:r>
            <a:r>
              <a:rPr lang="en-US" sz="2200" dirty="0" smtClean="0"/>
              <a:t>.</a:t>
            </a:r>
          </a:p>
          <a:p>
            <a:pPr marL="240030" lvl="0" indent="-514350">
              <a:buFont typeface="+mj-lt"/>
              <a:buAutoNum type="arabicPeriod"/>
            </a:pPr>
            <a:r>
              <a:rPr lang="en-US" sz="2200" dirty="0" smtClean="0"/>
              <a:t>Rename </a:t>
            </a:r>
            <a:r>
              <a:rPr lang="en-US" sz="2200" dirty="0" err="1" smtClean="0"/>
              <a:t>new_table</a:t>
            </a:r>
            <a:r>
              <a:rPr lang="en-US" sz="2200" dirty="0" smtClean="0"/>
              <a:t> to current.</a:t>
            </a:r>
          </a:p>
          <a:p>
            <a:pPr marL="240030" lvl="0" indent="-514350">
              <a:buFont typeface="+mj-lt"/>
              <a:buAutoNum type="arabicPeriod"/>
            </a:pPr>
            <a:r>
              <a:rPr lang="en-US" sz="2200" dirty="0" smtClean="0"/>
              <a:t>Alter </a:t>
            </a:r>
            <a:r>
              <a:rPr lang="en-US" sz="2200" dirty="0" err="1" smtClean="0"/>
              <a:t>new_table</a:t>
            </a:r>
            <a:r>
              <a:rPr lang="en-US" sz="2200" dirty="0" smtClean="0"/>
              <a:t> and indexes logging.</a:t>
            </a:r>
          </a:p>
          <a:p>
            <a:pPr marL="240030" lvl="0" indent="-514350">
              <a:buFont typeface="+mj-lt"/>
              <a:buAutoNum type="arabicPeriod"/>
            </a:pPr>
            <a:r>
              <a:rPr lang="en-US" sz="2200" dirty="0" smtClean="0"/>
              <a:t>Backup the data.</a:t>
            </a:r>
          </a:p>
          <a:p>
            <a:pPr>
              <a:buNone/>
            </a:pP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b="1" dirty="0" smtClean="0">
                <a:solidFill>
                  <a:srgbClr val="FF0000"/>
                </a:solidFill>
                <a:effectLst>
                  <a:outerShdw blurRad="38100" dist="38100" dir="2700000" algn="tl">
                    <a:srgbClr val="000000">
                      <a:alpha val="43137"/>
                    </a:srgbClr>
                  </a:outerShdw>
                </a:effectLst>
              </a:rPr>
              <a:t>Some Common Problems</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2392680"/>
            <a:ext cx="8686800" cy="4389120"/>
          </a:xfrm>
        </p:spPr>
        <p:txBody>
          <a:bodyPr>
            <a:normAutofit/>
          </a:bodyPr>
          <a:lstStyle/>
          <a:p>
            <a:pPr marL="0">
              <a:buNone/>
            </a:pPr>
            <a:endParaRPr lang="en-US" dirty="0" smtClean="0"/>
          </a:p>
          <a:p>
            <a:pPr marL="240030" indent="-514350"/>
            <a:r>
              <a:rPr lang="en-US" sz="2400" i="1" dirty="0" smtClean="0"/>
              <a:t>Block Corruption due to </a:t>
            </a:r>
            <a:r>
              <a:rPr lang="en-US" sz="2400" i="1" dirty="0" err="1" smtClean="0"/>
              <a:t>NoLogging</a:t>
            </a:r>
            <a:r>
              <a:rPr lang="en-US" sz="2400" i="1" dirty="0" smtClean="0"/>
              <a:t> (Standby DB)</a:t>
            </a:r>
          </a:p>
          <a:p>
            <a:pPr marL="240030" indent="-514350"/>
            <a:r>
              <a:rPr lang="en-US" sz="2400" i="1" dirty="0" smtClean="0"/>
              <a:t>Recover problems (</a:t>
            </a:r>
            <a:r>
              <a:rPr lang="en-US" sz="2400" i="1" dirty="0" err="1" smtClean="0"/>
              <a:t>NoLogging</a:t>
            </a:r>
            <a:r>
              <a:rPr lang="en-US" sz="2400" i="1" dirty="0" smtClean="0"/>
              <a:t> Data)</a:t>
            </a:r>
          </a:p>
          <a:p>
            <a:pPr marL="240030" indent="-514350"/>
            <a:r>
              <a:rPr lang="en-US" sz="2400" i="1" dirty="0" smtClean="0"/>
              <a:t>Excessive Log </a:t>
            </a:r>
            <a:r>
              <a:rPr lang="en-US" sz="2400" i="1" dirty="0" err="1" smtClean="0"/>
              <a:t>Swiches</a:t>
            </a:r>
            <a:r>
              <a:rPr lang="en-US" sz="2400" i="1" dirty="0" smtClean="0"/>
              <a:t> on Bulk Transactions (Logging)</a:t>
            </a:r>
          </a:p>
          <a:p>
            <a:pPr marL="240030" indent="-514350"/>
            <a:r>
              <a:rPr lang="en-US" sz="2400" b="1" i="1" dirty="0" smtClean="0"/>
              <a:t>'log file parallel write' </a:t>
            </a:r>
          </a:p>
          <a:p>
            <a:pPr marL="240030" indent="-514350"/>
            <a:r>
              <a:rPr lang="en-US" sz="2400" b="1" i="1" dirty="0" smtClean="0"/>
              <a:t>'log file sync' </a:t>
            </a:r>
          </a:p>
          <a:p>
            <a:pPr marL="240030" indent="-514350">
              <a:buNone/>
            </a:pPr>
            <a:endParaRPr lang="en-US" dirty="0" smtClean="0"/>
          </a:p>
          <a:p>
            <a:pPr>
              <a:buNone/>
            </a:pPr>
            <a:endParaRPr lang="en-US" dirty="0"/>
          </a:p>
        </p:txBody>
      </p:sp>
      <p:pic>
        <p:nvPicPr>
          <p:cNvPr id="4" name="Picture 3" descr="dbis_logo.jpg"/>
          <p:cNvPicPr>
            <a:picLocks noChangeAspect="1"/>
          </p:cNvPicPr>
          <p:nvPr/>
        </p:nvPicPr>
        <p:blipFill>
          <a:blip r:embed="rId3"/>
          <a:stretch>
            <a:fillRect/>
          </a:stretch>
        </p:blipFill>
        <p:spPr>
          <a:xfrm>
            <a:off x="7089297" y="6040192"/>
            <a:ext cx="1978503" cy="685800"/>
          </a:xfrm>
          <a:prstGeom prst="rect">
            <a:avLst/>
          </a:prstGeom>
        </p:spPr>
      </p:pic>
      <p:pic>
        <p:nvPicPr>
          <p:cNvPr id="5" name="Picture 4" descr="insiderbox.png"/>
          <p:cNvPicPr>
            <a:picLocks noChangeAspect="1"/>
          </p:cNvPicPr>
          <p:nvPr/>
        </p:nvPicPr>
        <p:blipFill>
          <a:blip r:embed="rId4"/>
          <a:stretch>
            <a:fillRect/>
          </a:stretch>
        </p:blipFill>
        <p:spPr>
          <a:xfrm>
            <a:off x="6019800" y="5867400"/>
            <a:ext cx="990600" cy="934792"/>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3" name="Picture 3" descr="C:\Users\francisco\AppData\Local\Microsoft\Windows\Temporary Internet Files\Content.IE5\SM5MXQJI\MCj04343770000[1].wmf"/>
          <p:cNvPicPr>
            <a:picLocks noChangeAspect="1" noChangeArrowheads="1"/>
          </p:cNvPicPr>
          <p:nvPr/>
        </p:nvPicPr>
        <p:blipFill>
          <a:blip r:embed="rId3"/>
          <a:srcRect/>
          <a:stretch>
            <a:fillRect/>
          </a:stretch>
        </p:blipFill>
        <p:spPr bwMode="auto">
          <a:xfrm>
            <a:off x="2971800" y="2747675"/>
            <a:ext cx="3733800" cy="3624172"/>
          </a:xfrm>
          <a:prstGeom prst="rect">
            <a:avLst/>
          </a:prstGeom>
          <a:noFill/>
        </p:spPr>
      </p:pic>
      <p:sp>
        <p:nvSpPr>
          <p:cNvPr id="10" name="Content Placeholder 9"/>
          <p:cNvSpPr>
            <a:spLocks noGrp="1"/>
          </p:cNvSpPr>
          <p:nvPr>
            <p:ph idx="1"/>
          </p:nvPr>
        </p:nvSpPr>
        <p:spPr>
          <a:xfrm>
            <a:off x="1295400" y="762000"/>
            <a:ext cx="8229600" cy="5410200"/>
          </a:xfrm>
        </p:spPr>
        <p:txBody>
          <a:bodyPr>
            <a:normAutofit/>
          </a:bodyPr>
          <a:lstStyle/>
          <a:p>
            <a:pPr>
              <a:buNone/>
            </a:pPr>
            <a:endParaRPr lang="en-US" dirty="0" smtClean="0"/>
          </a:p>
          <a:p>
            <a:pPr>
              <a:buNone/>
            </a:pPr>
            <a:r>
              <a:rPr lang="en-US" sz="1600" b="1" i="1" dirty="0" smtClean="0">
                <a:solidFill>
                  <a:srgbClr val="FF0000"/>
                </a:solidFill>
              </a:rPr>
              <a:t>ORA-01578: ORACLE data block corrupted (file # 3, block # 2527)</a:t>
            </a:r>
          </a:p>
          <a:p>
            <a:pPr>
              <a:buNone/>
            </a:pPr>
            <a:r>
              <a:rPr lang="en-US" sz="1600" b="1" i="1" dirty="0" smtClean="0">
                <a:solidFill>
                  <a:srgbClr val="FF0000"/>
                </a:solidFill>
              </a:rPr>
              <a:t>ORA-01110: data file 1: '/u1/oracle/</a:t>
            </a:r>
            <a:r>
              <a:rPr lang="en-US" sz="1600" b="1" i="1" dirty="0" err="1" smtClean="0">
                <a:solidFill>
                  <a:srgbClr val="FF0000"/>
                </a:solidFill>
              </a:rPr>
              <a:t>dbs</a:t>
            </a:r>
            <a:r>
              <a:rPr lang="en-US" sz="1600" b="1" i="1" dirty="0" smtClean="0">
                <a:solidFill>
                  <a:srgbClr val="FF0000"/>
                </a:solidFill>
              </a:rPr>
              <a:t>/</a:t>
            </a:r>
            <a:r>
              <a:rPr lang="en-US" sz="1600" b="1" i="1" dirty="0" err="1" smtClean="0">
                <a:solidFill>
                  <a:srgbClr val="FF0000"/>
                </a:solidFill>
              </a:rPr>
              <a:t>stdby</a:t>
            </a:r>
            <a:r>
              <a:rPr lang="en-US" sz="1600" b="1" i="1" dirty="0" smtClean="0">
                <a:solidFill>
                  <a:srgbClr val="FF0000"/>
                </a:solidFill>
              </a:rPr>
              <a:t>/tbs_nologging_1.dbf‘</a:t>
            </a:r>
          </a:p>
          <a:p>
            <a:pPr>
              <a:buNone/>
            </a:pPr>
            <a:r>
              <a:rPr lang="en-US" sz="1600" b="1" i="1" dirty="0" smtClean="0">
                <a:solidFill>
                  <a:srgbClr val="FF0000"/>
                </a:solidFill>
              </a:rPr>
              <a:t>ORA-26040: Data block was loaded using the NOLOGGING option“</a:t>
            </a:r>
          </a:p>
          <a:p>
            <a:pPr>
              <a:buNone/>
            </a:pPr>
            <a:endParaRPr lang="en-US" sz="1600" b="1" i="1" dirty="0" smtClean="0">
              <a:solidFill>
                <a:srgbClr val="FF0000"/>
              </a:solidFill>
            </a:endParaRPr>
          </a:p>
          <a:p>
            <a:pPr>
              <a:buNone/>
            </a:pPr>
            <a:endParaRPr lang="en-US" sz="1600" b="1" dirty="0">
              <a:solidFill>
                <a:srgbClr val="FF0000"/>
              </a:solidFill>
            </a:endParaRPr>
          </a:p>
        </p:txBody>
      </p:sp>
      <p:pic>
        <p:nvPicPr>
          <p:cNvPr id="4" name="Picture 13" descr="C:\Users\francisco\AppData\Local\Microsoft\Windows\Temporary Internet Files\Content.IE5\DXDT1LR8\MCj00787340000[1].wmf"/>
          <p:cNvPicPr>
            <a:picLocks noChangeAspect="1" noChangeArrowheads="1"/>
          </p:cNvPicPr>
          <p:nvPr/>
        </p:nvPicPr>
        <p:blipFill>
          <a:blip r:embed="rId4"/>
          <a:srcRect/>
          <a:stretch>
            <a:fillRect/>
          </a:stretch>
        </p:blipFill>
        <p:spPr bwMode="auto">
          <a:xfrm>
            <a:off x="2590800" y="2590800"/>
            <a:ext cx="4743450" cy="3613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7283"/>
                                        </p:tgtEl>
                                        <p:attrNameLst>
                                          <p:attrName>style.visibility</p:attrName>
                                        </p:attrNameLst>
                                      </p:cBhvr>
                                      <p:to>
                                        <p:strVal val="visible"/>
                                      </p:to>
                                    </p:set>
                                    <p:animEffect transition="in" filter="dissolve">
                                      <p:cBhvr>
                                        <p:cTn id="7" dur="500"/>
                                        <p:tgtEl>
                                          <p:spTgt spid="9728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97283"/>
                                        </p:tgtEl>
                                      </p:cBhvr>
                                    </p:animEffect>
                                    <p:set>
                                      <p:cBhvr>
                                        <p:cTn id="12" dur="1" fill="hold">
                                          <p:stCondLst>
                                            <p:cond delay="1999"/>
                                          </p:stCondLst>
                                        </p:cTn>
                                        <p:tgtEl>
                                          <p:spTgt spid="9728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8229600" cy="1143000"/>
          </a:xfrm>
        </p:spPr>
        <p:txBody>
          <a:bodyPr/>
          <a:lstStyle/>
          <a:p>
            <a:r>
              <a:rPr lang="en-US" b="1" dirty="0" smtClean="0">
                <a:solidFill>
                  <a:srgbClr val="FF0000"/>
                </a:solidFill>
                <a:effectLst>
                  <a:outerShdw blurRad="38100" dist="38100" dir="2700000" algn="tl">
                    <a:srgbClr val="000000">
                      <a:alpha val="43137"/>
                    </a:srgbClr>
                  </a:outerShdw>
                </a:effectLst>
              </a:rPr>
              <a:t>How to Detect Redo</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2164080"/>
            <a:ext cx="8686800" cy="4389120"/>
          </a:xfrm>
        </p:spPr>
        <p:txBody>
          <a:bodyPr>
            <a:normAutofit fontScale="62500" lnSpcReduction="20000"/>
          </a:bodyPr>
          <a:lstStyle/>
          <a:p>
            <a:pPr marL="0" algn="just">
              <a:buNone/>
            </a:pPr>
            <a:r>
              <a:rPr lang="en-US" dirty="0" smtClean="0"/>
              <a:t>Just Examine the amount of undo generated. When a transaction generates undo, it will automatically generate redo as well.</a:t>
            </a:r>
          </a:p>
          <a:p>
            <a:pPr marL="0" algn="just">
              <a:buNone/>
            </a:pPr>
            <a:r>
              <a:rPr lang="en-US" dirty="0" smtClean="0"/>
              <a:t>  </a:t>
            </a:r>
          </a:p>
          <a:p>
            <a:pPr marL="0" algn="just">
              <a:buNone/>
            </a:pPr>
            <a:r>
              <a:rPr lang="en-US" dirty="0" smtClean="0"/>
              <a:t>1) Query V$SESS_IO. This view contains the column BLOCK_CHANGES which indicates how much blocks have been changed by the session. High values indicate a session generating lots of redo.</a:t>
            </a:r>
          </a:p>
          <a:p>
            <a:pPr marL="0" algn="just">
              <a:buNone/>
            </a:pPr>
            <a:r>
              <a:rPr lang="en-US" dirty="0" smtClean="0"/>
              <a:t> </a:t>
            </a:r>
          </a:p>
          <a:p>
            <a:pPr marL="0" algn="just">
              <a:buNone/>
            </a:pPr>
            <a:r>
              <a:rPr lang="en-US" dirty="0" smtClean="0"/>
              <a:t>The query you can use is:</a:t>
            </a:r>
          </a:p>
          <a:p>
            <a:pPr marL="0" algn="just">
              <a:buNone/>
            </a:pPr>
            <a:r>
              <a:rPr lang="en-US" dirty="0" smtClean="0"/>
              <a:t> </a:t>
            </a:r>
          </a:p>
          <a:p>
            <a:pPr marL="0" algn="just">
              <a:buNone/>
            </a:pPr>
            <a:r>
              <a:rPr lang="en-US" dirty="0" smtClean="0"/>
              <a:t>       SQL&gt; SELECT s.sid, </a:t>
            </a:r>
            <a:r>
              <a:rPr lang="en-US" dirty="0" err="1" smtClean="0"/>
              <a:t>s.serial</a:t>
            </a:r>
            <a:r>
              <a:rPr lang="en-US" dirty="0" smtClean="0"/>
              <a:t>#, </a:t>
            </a:r>
            <a:r>
              <a:rPr lang="en-US" dirty="0" err="1" smtClean="0"/>
              <a:t>s.username</a:t>
            </a:r>
            <a:r>
              <a:rPr lang="en-US" dirty="0" smtClean="0"/>
              <a:t>, </a:t>
            </a:r>
            <a:r>
              <a:rPr lang="en-US" dirty="0" err="1" smtClean="0"/>
              <a:t>s.program</a:t>
            </a:r>
            <a:r>
              <a:rPr lang="en-US" dirty="0" smtClean="0"/>
              <a:t>,</a:t>
            </a:r>
          </a:p>
          <a:p>
            <a:pPr marL="0" algn="just">
              <a:buNone/>
            </a:pPr>
            <a:r>
              <a:rPr lang="en-US" dirty="0" smtClean="0"/>
              <a:t>         2  </a:t>
            </a:r>
            <a:r>
              <a:rPr lang="en-US" dirty="0" err="1" smtClean="0"/>
              <a:t>i.block_changes</a:t>
            </a:r>
            <a:endParaRPr lang="en-US" dirty="0" smtClean="0"/>
          </a:p>
          <a:p>
            <a:pPr marL="0" algn="just">
              <a:buNone/>
            </a:pPr>
            <a:r>
              <a:rPr lang="en-US" dirty="0" smtClean="0"/>
              <a:t>         3  FROM </a:t>
            </a:r>
            <a:r>
              <a:rPr lang="en-US" dirty="0" err="1" smtClean="0"/>
              <a:t>v$session</a:t>
            </a:r>
            <a:r>
              <a:rPr lang="en-US" dirty="0" smtClean="0"/>
              <a:t> s, </a:t>
            </a:r>
            <a:r>
              <a:rPr lang="en-US" dirty="0" err="1" smtClean="0"/>
              <a:t>v$sess_io</a:t>
            </a:r>
            <a:r>
              <a:rPr lang="en-US" dirty="0" smtClean="0"/>
              <a:t> </a:t>
            </a:r>
            <a:r>
              <a:rPr lang="en-US" dirty="0" err="1" smtClean="0"/>
              <a:t>i</a:t>
            </a:r>
            <a:endParaRPr lang="en-US" dirty="0" smtClean="0"/>
          </a:p>
          <a:p>
            <a:pPr marL="0" algn="just">
              <a:buNone/>
            </a:pPr>
            <a:r>
              <a:rPr lang="en-US" dirty="0" smtClean="0"/>
              <a:t>         4  WHERE s.sid = i.sid</a:t>
            </a:r>
          </a:p>
          <a:p>
            <a:pPr marL="0" algn="just">
              <a:buNone/>
            </a:pPr>
            <a:r>
              <a:rPr lang="en-US" dirty="0" smtClean="0"/>
              <a:t>         5  ORDER BY 5 </a:t>
            </a:r>
            <a:r>
              <a:rPr lang="en-US" dirty="0" err="1" smtClean="0"/>
              <a:t>desc</a:t>
            </a:r>
            <a:r>
              <a:rPr lang="en-US" dirty="0" smtClean="0"/>
              <a:t>, 1, 2, 3, 4;</a:t>
            </a:r>
          </a:p>
          <a:p>
            <a:pPr marL="0" algn="just">
              <a:buNone/>
            </a:pPr>
            <a:r>
              <a:rPr lang="en-US" dirty="0" smtClean="0"/>
              <a:t> </a:t>
            </a:r>
          </a:p>
          <a:p>
            <a:pPr marL="0" algn="just">
              <a:buNone/>
            </a:pPr>
            <a:r>
              <a:rPr lang="en-US" dirty="0" smtClean="0"/>
              <a:t> </a:t>
            </a:r>
          </a:p>
          <a:p>
            <a:pPr marL="0" algn="just">
              <a:buNone/>
            </a:pPr>
            <a:r>
              <a:rPr lang="en-US" dirty="0" smtClean="0"/>
              <a:t>Run the query multiple times and examine the delta between each occurrence of BLOCK_CHANGES. Large deltas indicate high redo generation by the session.</a:t>
            </a:r>
          </a:p>
          <a:p>
            <a:pPr>
              <a:buNone/>
            </a:pP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8229600" cy="1143000"/>
          </a:xfrm>
        </p:spPr>
        <p:txBody>
          <a:bodyPr/>
          <a:lstStyle/>
          <a:p>
            <a:r>
              <a:rPr lang="en-US" b="1" dirty="0" smtClean="0">
                <a:solidFill>
                  <a:srgbClr val="FF0000"/>
                </a:solidFill>
                <a:effectLst>
                  <a:outerShdw blurRad="38100" dist="38100" dir="2700000" algn="tl">
                    <a:srgbClr val="000000">
                      <a:alpha val="43137"/>
                    </a:srgbClr>
                  </a:outerShdw>
                </a:effectLst>
              </a:rPr>
              <a:t>Detecting </a:t>
            </a:r>
            <a:r>
              <a:rPr lang="en-US" b="1" dirty="0" smtClean="0">
                <a:solidFill>
                  <a:srgbClr val="FF0000"/>
                </a:solidFill>
                <a:effectLst>
                  <a:outerShdw blurRad="38100" dist="38100" dir="2700000" algn="tl">
                    <a:srgbClr val="000000">
                      <a:alpha val="43137"/>
                    </a:srgbClr>
                  </a:outerShdw>
                </a:effectLst>
              </a:rPr>
              <a:t>Redo (Part II)</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2240280"/>
            <a:ext cx="8686800" cy="4389120"/>
          </a:xfrm>
        </p:spPr>
        <p:txBody>
          <a:bodyPr>
            <a:normAutofit fontScale="62500" lnSpcReduction="20000"/>
          </a:bodyPr>
          <a:lstStyle/>
          <a:p>
            <a:pPr marL="0">
              <a:buNone/>
            </a:pPr>
            <a:r>
              <a:rPr lang="en-US" dirty="0" smtClean="0"/>
              <a:t>2) Query V$TRANSACTION. These view contains information about the amount of    undo blocks and undo records accessed by the transaction (as found in the USED_UBLK and USED_UREC columns).</a:t>
            </a:r>
          </a:p>
          <a:p>
            <a:pPr marL="0">
              <a:buNone/>
            </a:pPr>
            <a:r>
              <a:rPr lang="en-US" dirty="0" smtClean="0"/>
              <a:t> </a:t>
            </a:r>
          </a:p>
          <a:p>
            <a:pPr marL="0">
              <a:buNone/>
            </a:pPr>
            <a:r>
              <a:rPr lang="en-US" dirty="0" smtClean="0"/>
              <a:t>The query you can use is:</a:t>
            </a:r>
          </a:p>
          <a:p>
            <a:pPr marL="0">
              <a:buNone/>
            </a:pPr>
            <a:r>
              <a:rPr lang="en-US" dirty="0" smtClean="0"/>
              <a:t> </a:t>
            </a:r>
          </a:p>
          <a:p>
            <a:pPr marL="0">
              <a:buNone/>
            </a:pPr>
            <a:r>
              <a:rPr lang="en-US" dirty="0" smtClean="0"/>
              <a:t>      SQL&gt; SELECT s.sid, </a:t>
            </a:r>
            <a:r>
              <a:rPr lang="en-US" dirty="0" err="1" smtClean="0"/>
              <a:t>s.serial</a:t>
            </a:r>
            <a:r>
              <a:rPr lang="en-US" dirty="0" smtClean="0"/>
              <a:t>#, </a:t>
            </a:r>
            <a:r>
              <a:rPr lang="en-US" dirty="0" err="1" smtClean="0"/>
              <a:t>s.username</a:t>
            </a:r>
            <a:r>
              <a:rPr lang="en-US" dirty="0" smtClean="0"/>
              <a:t>, </a:t>
            </a:r>
            <a:r>
              <a:rPr lang="en-US" dirty="0" err="1" smtClean="0"/>
              <a:t>s.program</a:t>
            </a:r>
            <a:r>
              <a:rPr lang="en-US" dirty="0" smtClean="0"/>
              <a:t>, </a:t>
            </a:r>
          </a:p>
          <a:p>
            <a:pPr marL="0">
              <a:buNone/>
            </a:pPr>
            <a:r>
              <a:rPr lang="en-US" dirty="0" smtClean="0"/>
              <a:t>        2  </a:t>
            </a:r>
            <a:r>
              <a:rPr lang="en-US" dirty="0" err="1" smtClean="0"/>
              <a:t>t.used_ublk</a:t>
            </a:r>
            <a:r>
              <a:rPr lang="en-US" dirty="0" smtClean="0"/>
              <a:t>, </a:t>
            </a:r>
            <a:r>
              <a:rPr lang="en-US" dirty="0" err="1" smtClean="0"/>
              <a:t>t.used_urec</a:t>
            </a:r>
            <a:endParaRPr lang="en-US" dirty="0" smtClean="0"/>
          </a:p>
          <a:p>
            <a:pPr marL="0">
              <a:buNone/>
            </a:pPr>
            <a:r>
              <a:rPr lang="en-US" dirty="0" smtClean="0"/>
              <a:t>        3  FROM </a:t>
            </a:r>
            <a:r>
              <a:rPr lang="en-US" dirty="0" err="1" smtClean="0"/>
              <a:t>v$session</a:t>
            </a:r>
            <a:r>
              <a:rPr lang="en-US" dirty="0" smtClean="0"/>
              <a:t> s, </a:t>
            </a:r>
            <a:r>
              <a:rPr lang="en-US" dirty="0" err="1" smtClean="0"/>
              <a:t>v$transaction</a:t>
            </a:r>
            <a:r>
              <a:rPr lang="en-US" dirty="0" smtClean="0"/>
              <a:t> t</a:t>
            </a:r>
          </a:p>
          <a:p>
            <a:pPr marL="0">
              <a:buNone/>
            </a:pPr>
            <a:r>
              <a:rPr lang="en-US" dirty="0" smtClean="0"/>
              <a:t>        4  WHERE </a:t>
            </a:r>
            <a:r>
              <a:rPr lang="en-US" dirty="0" err="1" smtClean="0"/>
              <a:t>s.taddr</a:t>
            </a:r>
            <a:r>
              <a:rPr lang="en-US" dirty="0" smtClean="0"/>
              <a:t> = </a:t>
            </a:r>
            <a:r>
              <a:rPr lang="en-US" dirty="0" err="1" smtClean="0"/>
              <a:t>t.addr</a:t>
            </a:r>
            <a:endParaRPr lang="en-US" dirty="0" smtClean="0"/>
          </a:p>
          <a:p>
            <a:pPr marL="0">
              <a:buNone/>
            </a:pPr>
            <a:r>
              <a:rPr lang="en-US" dirty="0" smtClean="0"/>
              <a:t>        5  ORDER BY 5 </a:t>
            </a:r>
            <a:r>
              <a:rPr lang="en-US" dirty="0" err="1" smtClean="0"/>
              <a:t>desc</a:t>
            </a:r>
            <a:r>
              <a:rPr lang="en-US" dirty="0" smtClean="0"/>
              <a:t>, 6 </a:t>
            </a:r>
            <a:r>
              <a:rPr lang="en-US" dirty="0" err="1" smtClean="0"/>
              <a:t>desc</a:t>
            </a:r>
            <a:r>
              <a:rPr lang="en-US" dirty="0" smtClean="0"/>
              <a:t>, 1, 2, 3, 4;</a:t>
            </a:r>
          </a:p>
          <a:p>
            <a:pPr marL="0">
              <a:buNone/>
            </a:pPr>
            <a:r>
              <a:rPr lang="en-US" dirty="0" smtClean="0"/>
              <a:t> </a:t>
            </a:r>
          </a:p>
          <a:p>
            <a:pPr marL="0">
              <a:buNone/>
            </a:pPr>
            <a:r>
              <a:rPr lang="en-US" dirty="0" smtClean="0"/>
              <a:t>Run the query multiple times and examine the delta between each occurrence of USED_UBLK and USED_UREC. Large deltas indicate high redo generation by the session.</a:t>
            </a:r>
          </a:p>
          <a:p>
            <a:pPr marL="0">
              <a:buNone/>
            </a:pPr>
            <a:r>
              <a:rPr lang="en-US" dirty="0" smtClean="0"/>
              <a:t> </a:t>
            </a:r>
          </a:p>
          <a:p>
            <a:pPr marL="0">
              <a:buNone/>
            </a:pPr>
            <a:r>
              <a:rPr lang="en-US" dirty="0" smtClean="0"/>
              <a:t>You use the first query when you need to check for programs generating lots of redo when these programs activate more than one transaction. The latter query can be used to find out which particular transactions are generating redo.</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essions"/>
          <p:cNvPicPr>
            <a:picLocks noChangeAspect="1" noChangeArrowheads="1" noCrop="1"/>
          </p:cNvPicPr>
          <p:nvPr/>
        </p:nvPicPr>
        <p:blipFill>
          <a:blip r:embed="rId3"/>
          <a:srcRect/>
          <a:stretch>
            <a:fillRect/>
          </a:stretch>
        </p:blipFill>
        <p:spPr bwMode="auto">
          <a:xfrm>
            <a:off x="304800" y="1190625"/>
            <a:ext cx="4133850" cy="2314575"/>
          </a:xfrm>
          <a:prstGeom prst="rect">
            <a:avLst/>
          </a:prstGeom>
          <a:noFill/>
          <a:ln w="9525">
            <a:noFill/>
            <a:miter lim="800000"/>
            <a:headEnd/>
            <a:tailEnd/>
          </a:ln>
        </p:spPr>
      </p:pic>
      <p:pic>
        <p:nvPicPr>
          <p:cNvPr id="6" name="Picture 4" descr="redo"/>
          <p:cNvPicPr>
            <a:picLocks noChangeAspect="1" noChangeArrowheads="1" noCrop="1"/>
          </p:cNvPicPr>
          <p:nvPr/>
        </p:nvPicPr>
        <p:blipFill>
          <a:blip r:embed="rId4"/>
          <a:srcRect/>
          <a:stretch>
            <a:fillRect/>
          </a:stretch>
        </p:blipFill>
        <p:spPr bwMode="auto">
          <a:xfrm>
            <a:off x="5486400" y="1066800"/>
            <a:ext cx="2971800" cy="2638425"/>
          </a:xfrm>
          <a:prstGeom prst="rect">
            <a:avLst/>
          </a:prstGeom>
          <a:noFill/>
          <a:ln w="9525">
            <a:noFill/>
            <a:miter lim="800000"/>
            <a:headEnd/>
            <a:tailEnd/>
          </a:ln>
        </p:spPr>
      </p:pic>
      <p:pic>
        <p:nvPicPr>
          <p:cNvPr id="7" name="Picture 5" descr="chart.gif"/>
          <p:cNvPicPr>
            <a:picLocks noChangeAspect="1"/>
          </p:cNvPicPr>
          <p:nvPr/>
        </p:nvPicPr>
        <p:blipFill>
          <a:blip r:embed="rId5"/>
          <a:srcRect/>
          <a:stretch>
            <a:fillRect/>
          </a:stretch>
        </p:blipFill>
        <p:spPr bwMode="auto">
          <a:xfrm>
            <a:off x="304800" y="3733800"/>
            <a:ext cx="4800600" cy="2705100"/>
          </a:xfrm>
          <a:prstGeom prst="rect">
            <a:avLst/>
          </a:prstGeom>
          <a:noFill/>
          <a:ln w="9525">
            <a:noFill/>
            <a:miter lim="800000"/>
            <a:headEnd/>
            <a:tailEnd/>
          </a:ln>
        </p:spPr>
      </p:pic>
      <p:pic>
        <p:nvPicPr>
          <p:cNvPr id="8" name="Picture 7" descr="dbis_logo.jpg"/>
          <p:cNvPicPr>
            <a:picLocks noChangeAspect="1"/>
          </p:cNvPicPr>
          <p:nvPr/>
        </p:nvPicPr>
        <p:blipFill>
          <a:blip r:embed="rId6"/>
          <a:stretch>
            <a:fillRect/>
          </a:stretch>
        </p:blipFill>
        <p:spPr>
          <a:xfrm>
            <a:off x="6705600" y="5029200"/>
            <a:ext cx="1978503" cy="685800"/>
          </a:xfrm>
          <a:prstGeom prst="rect">
            <a:avLst/>
          </a:prstGeom>
        </p:spPr>
      </p:pic>
      <p:pic>
        <p:nvPicPr>
          <p:cNvPr id="9" name="Picture 8" descr="insiderbox.png"/>
          <p:cNvPicPr>
            <a:picLocks noChangeAspect="1"/>
          </p:cNvPicPr>
          <p:nvPr/>
        </p:nvPicPr>
        <p:blipFill>
          <a:blip r:embed="rId7"/>
          <a:stretch>
            <a:fillRect/>
          </a:stretch>
        </p:blipFill>
        <p:spPr>
          <a:xfrm>
            <a:off x="5636103" y="4856408"/>
            <a:ext cx="990600" cy="934792"/>
          </a:xfrm>
          <a:prstGeom prst="rect">
            <a:avLst/>
          </a:prstGeom>
        </p:spPr>
      </p:pic>
      <p:sp>
        <p:nvSpPr>
          <p:cNvPr id="10" name="TextBox 9"/>
          <p:cNvSpPr txBox="1"/>
          <p:nvPr/>
        </p:nvSpPr>
        <p:spPr>
          <a:xfrm>
            <a:off x="5638800" y="5791200"/>
            <a:ext cx="2942793" cy="646331"/>
          </a:xfrm>
          <a:prstGeom prst="rect">
            <a:avLst/>
          </a:prstGeom>
          <a:noFill/>
        </p:spPr>
        <p:txBody>
          <a:bodyPr wrap="none" rtlCol="0">
            <a:spAutoFit/>
          </a:bodyPr>
          <a:lstStyle/>
          <a:p>
            <a:r>
              <a:rPr lang="en-US" dirty="0" smtClean="0"/>
              <a:t>Download Insider here:</a:t>
            </a:r>
          </a:p>
          <a:p>
            <a:r>
              <a:rPr lang="en-US" dirty="0" smtClean="0"/>
              <a:t>http://www.dbisonline.com</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bis_logo.jpg"/>
          <p:cNvPicPr>
            <a:picLocks noChangeAspect="1"/>
          </p:cNvPicPr>
          <p:nvPr/>
        </p:nvPicPr>
        <p:blipFill>
          <a:blip r:embed="rId3"/>
          <a:stretch>
            <a:fillRect/>
          </a:stretch>
        </p:blipFill>
        <p:spPr>
          <a:xfrm>
            <a:off x="4269897" y="6096000"/>
            <a:ext cx="1978503" cy="685800"/>
          </a:xfrm>
          <a:prstGeom prst="rect">
            <a:avLst/>
          </a:prstGeom>
        </p:spPr>
      </p:pic>
      <p:pic>
        <p:nvPicPr>
          <p:cNvPr id="4" name="Picture 3" descr="insiderbox.png"/>
          <p:cNvPicPr>
            <a:picLocks noChangeAspect="1"/>
          </p:cNvPicPr>
          <p:nvPr/>
        </p:nvPicPr>
        <p:blipFill>
          <a:blip r:embed="rId4"/>
          <a:stretch>
            <a:fillRect/>
          </a:stretch>
        </p:blipFill>
        <p:spPr>
          <a:xfrm>
            <a:off x="3200400" y="5923208"/>
            <a:ext cx="990600" cy="934792"/>
          </a:xfrm>
          <a:prstGeom prst="rect">
            <a:avLst/>
          </a:prstGeom>
        </p:spPr>
      </p:pic>
      <p:pic>
        <p:nvPicPr>
          <p:cNvPr id="5" name="Picture 4" descr="instance"/>
          <p:cNvPicPr>
            <a:picLocks noChangeAspect="1" noChangeArrowheads="1" noCrop="1"/>
          </p:cNvPicPr>
          <p:nvPr/>
        </p:nvPicPr>
        <p:blipFill>
          <a:blip r:embed="rId5"/>
          <a:srcRect/>
          <a:stretch>
            <a:fillRect/>
          </a:stretch>
        </p:blipFill>
        <p:spPr bwMode="auto">
          <a:xfrm>
            <a:off x="1600200" y="914400"/>
            <a:ext cx="6105932" cy="45220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8229600" cy="1143000"/>
          </a:xfrm>
        </p:spPr>
        <p:txBody>
          <a:bodyPr/>
          <a:lstStyle/>
          <a:p>
            <a:r>
              <a:rPr lang="en-US" b="1" dirty="0" smtClean="0">
                <a:solidFill>
                  <a:srgbClr val="FF0000"/>
                </a:solidFill>
                <a:effectLst>
                  <a:outerShdw blurRad="38100" dist="38100" dir="2700000" algn="tl">
                    <a:srgbClr val="000000">
                      <a:alpha val="43137"/>
                    </a:srgbClr>
                  </a:outerShdw>
                </a:effectLst>
              </a:rPr>
              <a:t>Overview</a:t>
            </a:r>
            <a:endParaRPr lang="en-US" b="1" dirty="0">
              <a:solidFill>
                <a:srgbClr val="FF0000"/>
              </a:solidFill>
              <a:effectLst>
                <a:outerShdw blurRad="38100" dist="38100" dir="2700000" algn="tl">
                  <a:srgbClr val="000000">
                    <a:alpha val="43137"/>
                  </a:srgbClr>
                </a:outerShdw>
              </a:effectLst>
            </a:endParaRPr>
          </a:p>
        </p:txBody>
      </p:sp>
      <p:sp>
        <p:nvSpPr>
          <p:cNvPr id="13" name="Content Placeholder 2"/>
          <p:cNvSpPr>
            <a:spLocks noGrp="1"/>
          </p:cNvSpPr>
          <p:nvPr>
            <p:ph idx="1"/>
          </p:nvPr>
        </p:nvSpPr>
        <p:spPr>
          <a:xfrm>
            <a:off x="762000" y="2423160"/>
            <a:ext cx="8229600" cy="502920"/>
          </a:xfrm>
        </p:spPr>
        <p:txBody>
          <a:bodyPr>
            <a:normAutofit/>
          </a:bodyPr>
          <a:lstStyle/>
          <a:p>
            <a:pPr>
              <a:buClr>
                <a:schemeClr val="accent2"/>
              </a:buClr>
              <a:buFont typeface="Wingdings" pitchFamily="2" charset="2"/>
              <a:buChar char="ü"/>
            </a:pPr>
            <a:r>
              <a:rPr lang="en-US" dirty="0" smtClean="0"/>
              <a:t>What is Redo?</a:t>
            </a:r>
          </a:p>
          <a:p>
            <a:pPr>
              <a:buFont typeface="Wingdings" pitchFamily="2" charset="2"/>
              <a:buChar char="ü"/>
            </a:pPr>
            <a:endParaRPr lang="en-US" dirty="0" smtClean="0"/>
          </a:p>
        </p:txBody>
      </p:sp>
      <p:sp>
        <p:nvSpPr>
          <p:cNvPr id="14" name="Content Placeholder 2"/>
          <p:cNvSpPr txBox="1">
            <a:spLocks/>
          </p:cNvSpPr>
          <p:nvPr/>
        </p:nvSpPr>
        <p:spPr>
          <a:xfrm>
            <a:off x="762000" y="2804160"/>
            <a:ext cx="8229600" cy="502920"/>
          </a:xfrm>
          <a:prstGeom prst="rect">
            <a:avLst/>
          </a:prstGeom>
        </p:spPr>
        <p:txBody>
          <a:bodyPr vert="horz">
            <a:normAutofit lnSpcReduction="10000"/>
          </a:bodyPr>
          <a:lstStyle/>
          <a:p>
            <a:pPr>
              <a:buClr>
                <a:schemeClr val="accent2"/>
              </a:buClr>
              <a:buFont typeface="Wingdings" pitchFamily="2" charset="2"/>
              <a:buChar char="ü"/>
            </a:pPr>
            <a:r>
              <a:rPr lang="en-US" sz="2800" dirty="0" smtClean="0"/>
              <a:t>Redo Generation and Recoverability</a:t>
            </a:r>
          </a:p>
        </p:txBody>
      </p:sp>
      <p:sp>
        <p:nvSpPr>
          <p:cNvPr id="15" name="Content Placeholder 2"/>
          <p:cNvSpPr txBox="1">
            <a:spLocks/>
          </p:cNvSpPr>
          <p:nvPr/>
        </p:nvSpPr>
        <p:spPr>
          <a:xfrm>
            <a:off x="762000" y="3185160"/>
            <a:ext cx="8229600" cy="502920"/>
          </a:xfrm>
          <a:prstGeom prst="rect">
            <a:avLst/>
          </a:prstGeom>
        </p:spPr>
        <p:txBody>
          <a:bodyPr vert="horz">
            <a:normAutofit lnSpcReduction="10000"/>
          </a:bodyPr>
          <a:lstStyle/>
          <a:p>
            <a:pPr>
              <a:buClr>
                <a:schemeClr val="accent2"/>
              </a:buClr>
              <a:buFont typeface="Wingdings" pitchFamily="2" charset="2"/>
              <a:buChar char="ü"/>
            </a:pPr>
            <a:r>
              <a:rPr lang="en-US" sz="2800" dirty="0" smtClean="0"/>
              <a:t>Redo and Undo</a:t>
            </a:r>
          </a:p>
        </p:txBody>
      </p:sp>
      <p:sp>
        <p:nvSpPr>
          <p:cNvPr id="16" name="Content Placeholder 2"/>
          <p:cNvSpPr txBox="1">
            <a:spLocks/>
          </p:cNvSpPr>
          <p:nvPr/>
        </p:nvSpPr>
        <p:spPr>
          <a:xfrm>
            <a:off x="762000" y="3566160"/>
            <a:ext cx="8229600" cy="502920"/>
          </a:xfrm>
          <a:prstGeom prst="rect">
            <a:avLst/>
          </a:prstGeom>
        </p:spPr>
        <p:txBody>
          <a:bodyPr vert="horz">
            <a:normAutofit lnSpcReduction="10000"/>
          </a:bodyPr>
          <a:lstStyle/>
          <a:p>
            <a:pPr>
              <a:buClr>
                <a:schemeClr val="accent2"/>
              </a:buClr>
              <a:buFont typeface="Wingdings" pitchFamily="2" charset="2"/>
              <a:buChar char="ü"/>
            </a:pPr>
            <a:r>
              <a:rPr lang="en-US" sz="2800" dirty="0" smtClean="0"/>
              <a:t>Important Points about Logging and </a:t>
            </a:r>
            <a:r>
              <a:rPr lang="en-US" sz="2800" dirty="0" err="1" smtClean="0"/>
              <a:t>NoLogging</a:t>
            </a:r>
            <a:endParaRPr lang="en-US" sz="2800" dirty="0" smtClean="0"/>
          </a:p>
        </p:txBody>
      </p:sp>
      <p:sp>
        <p:nvSpPr>
          <p:cNvPr id="17" name="Content Placeholder 2"/>
          <p:cNvSpPr txBox="1">
            <a:spLocks/>
          </p:cNvSpPr>
          <p:nvPr/>
        </p:nvSpPr>
        <p:spPr>
          <a:xfrm>
            <a:off x="762000" y="3992880"/>
            <a:ext cx="8229600" cy="502920"/>
          </a:xfrm>
          <a:prstGeom prst="rect">
            <a:avLst/>
          </a:prstGeom>
        </p:spPr>
        <p:txBody>
          <a:bodyPr vert="horz">
            <a:normAutofit lnSpcReduction="10000"/>
          </a:bodyPr>
          <a:lstStyle/>
          <a:p>
            <a:pPr>
              <a:buClr>
                <a:schemeClr val="accent2"/>
              </a:buClr>
              <a:buFont typeface="Wingdings" pitchFamily="2" charset="2"/>
              <a:buChar char="ü"/>
            </a:pPr>
            <a:r>
              <a:rPr lang="en-US" sz="2800" dirty="0" smtClean="0"/>
              <a:t>Disabling Redo Generation (</a:t>
            </a:r>
            <a:r>
              <a:rPr lang="en-US" sz="2800" dirty="0" err="1" smtClean="0"/>
              <a:t>NoLogging</a:t>
            </a:r>
            <a:r>
              <a:rPr lang="en-US" sz="2800" dirty="0" smtClean="0"/>
              <a:t>)</a:t>
            </a:r>
          </a:p>
        </p:txBody>
      </p:sp>
      <p:sp>
        <p:nvSpPr>
          <p:cNvPr id="18" name="Content Placeholder 2"/>
          <p:cNvSpPr txBox="1">
            <a:spLocks/>
          </p:cNvSpPr>
          <p:nvPr/>
        </p:nvSpPr>
        <p:spPr>
          <a:xfrm>
            <a:off x="762000" y="4404360"/>
            <a:ext cx="8229600" cy="502920"/>
          </a:xfrm>
          <a:prstGeom prst="rect">
            <a:avLst/>
          </a:prstGeom>
        </p:spPr>
        <p:txBody>
          <a:bodyPr vert="horz">
            <a:normAutofit lnSpcReduction="10000"/>
          </a:bodyPr>
          <a:lstStyle/>
          <a:p>
            <a:pPr>
              <a:buClr>
                <a:schemeClr val="accent2"/>
              </a:buClr>
              <a:buFont typeface="Wingdings" pitchFamily="2" charset="2"/>
              <a:buChar char="ü"/>
            </a:pPr>
            <a:r>
              <a:rPr lang="en-US" sz="2800" dirty="0" smtClean="0"/>
              <a:t>Tips</a:t>
            </a:r>
          </a:p>
        </p:txBody>
      </p:sp>
      <p:sp>
        <p:nvSpPr>
          <p:cNvPr id="19" name="Content Placeholder 2"/>
          <p:cNvSpPr txBox="1">
            <a:spLocks/>
          </p:cNvSpPr>
          <p:nvPr/>
        </p:nvSpPr>
        <p:spPr>
          <a:xfrm>
            <a:off x="762000" y="4754880"/>
            <a:ext cx="8229600" cy="502920"/>
          </a:xfrm>
          <a:prstGeom prst="rect">
            <a:avLst/>
          </a:prstGeom>
        </p:spPr>
        <p:txBody>
          <a:bodyPr vert="horz">
            <a:normAutofit lnSpcReduction="10000"/>
          </a:bodyPr>
          <a:lstStyle/>
          <a:p>
            <a:pPr>
              <a:buClr>
                <a:schemeClr val="accent2"/>
              </a:buClr>
              <a:buFont typeface="Wingdings" pitchFamily="2" charset="2"/>
              <a:buChar char="ü"/>
            </a:pPr>
            <a:r>
              <a:rPr lang="en-US" sz="2800" dirty="0" smtClean="0"/>
              <a:t>Common Problems</a:t>
            </a:r>
          </a:p>
        </p:txBody>
      </p:sp>
      <p:sp>
        <p:nvSpPr>
          <p:cNvPr id="20" name="Content Placeholder 2"/>
          <p:cNvSpPr txBox="1">
            <a:spLocks/>
          </p:cNvSpPr>
          <p:nvPr/>
        </p:nvSpPr>
        <p:spPr>
          <a:xfrm>
            <a:off x="762000" y="5135880"/>
            <a:ext cx="8229600" cy="502920"/>
          </a:xfrm>
          <a:prstGeom prst="rect">
            <a:avLst/>
          </a:prstGeom>
        </p:spPr>
        <p:txBody>
          <a:bodyPr vert="horz">
            <a:normAutofit lnSpcReduction="10000"/>
          </a:bodyPr>
          <a:lstStyle/>
          <a:p>
            <a:pPr>
              <a:buClr>
                <a:schemeClr val="accent2"/>
              </a:buClr>
              <a:buFont typeface="Wingdings" pitchFamily="2" charset="2"/>
              <a:buChar char="ü"/>
            </a:pPr>
            <a:r>
              <a:rPr lang="en-US" sz="2800" dirty="0" smtClean="0"/>
              <a:t>How to detect Redo Generation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linds(horizont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bis_logo.jpg"/>
          <p:cNvPicPr>
            <a:picLocks noChangeAspect="1"/>
          </p:cNvPicPr>
          <p:nvPr/>
        </p:nvPicPr>
        <p:blipFill>
          <a:blip r:embed="rId3"/>
          <a:stretch>
            <a:fillRect/>
          </a:stretch>
        </p:blipFill>
        <p:spPr>
          <a:xfrm>
            <a:off x="4269897" y="5486400"/>
            <a:ext cx="1978503" cy="685800"/>
          </a:xfrm>
          <a:prstGeom prst="rect">
            <a:avLst/>
          </a:prstGeom>
        </p:spPr>
      </p:pic>
      <p:pic>
        <p:nvPicPr>
          <p:cNvPr id="5" name="Picture 4" descr="insiderbox.png"/>
          <p:cNvPicPr>
            <a:picLocks noChangeAspect="1"/>
          </p:cNvPicPr>
          <p:nvPr/>
        </p:nvPicPr>
        <p:blipFill>
          <a:blip r:embed="rId4"/>
          <a:stretch>
            <a:fillRect/>
          </a:stretch>
        </p:blipFill>
        <p:spPr>
          <a:xfrm>
            <a:off x="3200400" y="5313608"/>
            <a:ext cx="990600" cy="934792"/>
          </a:xfrm>
          <a:prstGeom prst="rect">
            <a:avLst/>
          </a:prstGeom>
        </p:spPr>
      </p:pic>
      <p:pic>
        <p:nvPicPr>
          <p:cNvPr id="156674" name="Picture 2"/>
          <p:cNvPicPr>
            <a:picLocks noChangeAspect="1" noChangeArrowheads="1"/>
          </p:cNvPicPr>
          <p:nvPr/>
        </p:nvPicPr>
        <p:blipFill>
          <a:blip r:embed="rId5"/>
          <a:srcRect/>
          <a:stretch>
            <a:fillRect/>
          </a:stretch>
        </p:blipFill>
        <p:spPr bwMode="auto">
          <a:xfrm>
            <a:off x="1524000" y="914400"/>
            <a:ext cx="6400800" cy="4000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bis_logo.jpg"/>
          <p:cNvPicPr>
            <a:picLocks noChangeAspect="1"/>
          </p:cNvPicPr>
          <p:nvPr/>
        </p:nvPicPr>
        <p:blipFill>
          <a:blip r:embed="rId3"/>
          <a:stretch>
            <a:fillRect/>
          </a:stretch>
        </p:blipFill>
        <p:spPr>
          <a:xfrm>
            <a:off x="4269897" y="5486400"/>
            <a:ext cx="1978503" cy="685800"/>
          </a:xfrm>
          <a:prstGeom prst="rect">
            <a:avLst/>
          </a:prstGeom>
        </p:spPr>
      </p:pic>
      <p:pic>
        <p:nvPicPr>
          <p:cNvPr id="5" name="Picture 4" descr="insiderbox.png"/>
          <p:cNvPicPr>
            <a:picLocks noChangeAspect="1"/>
          </p:cNvPicPr>
          <p:nvPr/>
        </p:nvPicPr>
        <p:blipFill>
          <a:blip r:embed="rId4"/>
          <a:stretch>
            <a:fillRect/>
          </a:stretch>
        </p:blipFill>
        <p:spPr>
          <a:xfrm>
            <a:off x="3200400" y="5313608"/>
            <a:ext cx="990600" cy="934792"/>
          </a:xfrm>
          <a:prstGeom prst="rect">
            <a:avLst/>
          </a:prstGeom>
        </p:spPr>
      </p:pic>
      <p:pic>
        <p:nvPicPr>
          <p:cNvPr id="100354" name="Picture 2" descr="C:\Users\francisco\AppData\Local\Microsoft\Windows\Temporary Internet Files\Content.IE5\M6HQ5CEV\MPj04004680000[1].jpg"/>
          <p:cNvPicPr>
            <a:picLocks noChangeAspect="1" noChangeArrowheads="1"/>
          </p:cNvPicPr>
          <p:nvPr/>
        </p:nvPicPr>
        <p:blipFill>
          <a:blip r:embed="rId5" cstate="print"/>
          <a:srcRect/>
          <a:stretch>
            <a:fillRect/>
          </a:stretch>
        </p:blipFill>
        <p:spPr bwMode="auto">
          <a:xfrm>
            <a:off x="3127248" y="1808408"/>
            <a:ext cx="3121152" cy="3121152"/>
          </a:xfrm>
          <a:prstGeom prst="rect">
            <a:avLst/>
          </a:prstGeom>
          <a:noFill/>
        </p:spPr>
      </p:pic>
      <p:sp>
        <p:nvSpPr>
          <p:cNvPr id="6" name="TextBox 5"/>
          <p:cNvSpPr txBox="1"/>
          <p:nvPr/>
        </p:nvSpPr>
        <p:spPr>
          <a:xfrm>
            <a:off x="228600" y="1062335"/>
            <a:ext cx="9025228" cy="461665"/>
          </a:xfrm>
          <a:prstGeom prst="rect">
            <a:avLst/>
          </a:prstGeom>
          <a:noFill/>
        </p:spPr>
        <p:txBody>
          <a:bodyPr wrap="none" rtlCol="0">
            <a:spAutoFit/>
          </a:bodyPr>
          <a:lstStyle/>
          <a:p>
            <a:r>
              <a:rPr lang="en-US" sz="2400" b="1" dirty="0" smtClean="0">
                <a:solidFill>
                  <a:srgbClr val="FF0000"/>
                </a:solidFill>
                <a:effectLst>
                  <a:outerShdw blurRad="38100" dist="38100" dir="2700000" algn="tl">
                    <a:srgbClr val="000000">
                      <a:alpha val="43137"/>
                    </a:srgbClr>
                  </a:outerShdw>
                </a:effectLst>
              </a:rPr>
              <a:t>Now is your time to take the control of your Redo Generation</a:t>
            </a:r>
            <a:endParaRPr lang="en-US" sz="24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dissolve">
                                      <p:cBhvr>
                                        <p:cTn id="7" dur="3000"/>
                                        <p:tgtEl>
                                          <p:spTgt spid="100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89120"/>
          </a:xfrm>
        </p:spPr>
        <p:txBody>
          <a:bodyPr>
            <a:normAutofit/>
          </a:bodyPr>
          <a:lstStyle/>
          <a:p>
            <a:pPr marL="0" algn="just">
              <a:spcBef>
                <a:spcPts val="0"/>
              </a:spcBef>
            </a:pPr>
            <a:endParaRPr lang="en-US" sz="2400" i="1" dirty="0" smtClean="0"/>
          </a:p>
          <a:p>
            <a:pPr marL="0" algn="just">
              <a:spcBef>
                <a:spcPts val="0"/>
              </a:spcBef>
              <a:buNone/>
            </a:pPr>
            <a:endParaRPr lang="en-US" sz="2400" i="1" dirty="0" smtClean="0"/>
          </a:p>
          <a:p>
            <a:pPr marL="0" algn="just">
              <a:spcBef>
                <a:spcPts val="0"/>
              </a:spcBef>
              <a:buNone/>
            </a:pPr>
            <a:endParaRPr lang="en-US" dirty="0"/>
          </a:p>
          <a:p>
            <a:pPr marL="0" algn="just">
              <a:spcBef>
                <a:spcPts val="0"/>
              </a:spcBef>
            </a:pPr>
            <a:r>
              <a:rPr lang="en-US" sz="2800" i="1" dirty="0" smtClean="0"/>
              <a:t>How </a:t>
            </a:r>
            <a:r>
              <a:rPr lang="en-US" sz="2800" i="1" dirty="0"/>
              <a:t>and when can the </a:t>
            </a:r>
            <a:r>
              <a:rPr lang="en-US" sz="2800" i="1" dirty="0" smtClean="0"/>
              <a:t>NOLOGGING </a:t>
            </a:r>
            <a:r>
              <a:rPr lang="en-US" sz="2800" i="1" dirty="0"/>
              <a:t>option be employed</a:t>
            </a:r>
            <a:r>
              <a:rPr lang="en-US" sz="2800" i="1" dirty="0" smtClean="0"/>
              <a:t>?</a:t>
            </a:r>
          </a:p>
        </p:txBody>
      </p:sp>
      <p:pic>
        <p:nvPicPr>
          <p:cNvPr id="4" name="Picture 3" descr="dbis_logo.jpg"/>
          <p:cNvPicPr>
            <a:picLocks noChangeAspect="1"/>
          </p:cNvPicPr>
          <p:nvPr/>
        </p:nvPicPr>
        <p:blipFill>
          <a:blip r:embed="rId3"/>
          <a:stretch>
            <a:fillRect/>
          </a:stretch>
        </p:blipFill>
        <p:spPr>
          <a:xfrm>
            <a:off x="7089297" y="6040192"/>
            <a:ext cx="1978503" cy="685800"/>
          </a:xfrm>
          <a:prstGeom prst="rect">
            <a:avLst/>
          </a:prstGeom>
        </p:spPr>
      </p:pic>
      <p:pic>
        <p:nvPicPr>
          <p:cNvPr id="5" name="Picture 4" descr="insiderbox.png"/>
          <p:cNvPicPr>
            <a:picLocks noChangeAspect="1"/>
          </p:cNvPicPr>
          <p:nvPr/>
        </p:nvPicPr>
        <p:blipFill>
          <a:blip r:embed="rId4"/>
          <a:stretch>
            <a:fillRect/>
          </a:stretch>
        </p:blipFill>
        <p:spPr>
          <a:xfrm>
            <a:off x="6019800" y="5867400"/>
            <a:ext cx="990600" cy="934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389120"/>
          </a:xfrm>
        </p:spPr>
        <p:txBody>
          <a:bodyPr>
            <a:normAutofit/>
          </a:bodyPr>
          <a:lstStyle/>
          <a:p>
            <a:pPr>
              <a:buNone/>
            </a:pPr>
            <a:endParaRPr lang="en-US" sz="4800" b="1" dirty="0" smtClean="0">
              <a:solidFill>
                <a:srgbClr val="FF0000"/>
              </a:solidFill>
            </a:endParaRPr>
          </a:p>
          <a:p>
            <a:pPr algn="ctr">
              <a:buNone/>
            </a:pPr>
            <a:r>
              <a:rPr lang="en-US" sz="8000" b="1" dirty="0" smtClean="0">
                <a:solidFill>
                  <a:srgbClr val="FF0000"/>
                </a:solidFill>
              </a:rPr>
              <a:t>QUESTIONS?</a:t>
            </a:r>
            <a:endParaRPr lang="en-US" sz="8000" b="1" dirty="0">
              <a:solidFill>
                <a:srgbClr val="FF0000"/>
              </a:solidFill>
            </a:endParaRPr>
          </a:p>
        </p:txBody>
      </p:sp>
      <p:pic>
        <p:nvPicPr>
          <p:cNvPr id="4" name="Picture 3" descr="dbis_logo.jpg"/>
          <p:cNvPicPr>
            <a:picLocks noChangeAspect="1"/>
          </p:cNvPicPr>
          <p:nvPr/>
        </p:nvPicPr>
        <p:blipFill>
          <a:blip r:embed="rId3"/>
          <a:stretch>
            <a:fillRect/>
          </a:stretch>
        </p:blipFill>
        <p:spPr>
          <a:xfrm>
            <a:off x="4269897" y="4897192"/>
            <a:ext cx="1978503" cy="685800"/>
          </a:xfrm>
          <a:prstGeom prst="rect">
            <a:avLst/>
          </a:prstGeom>
        </p:spPr>
      </p:pic>
      <p:pic>
        <p:nvPicPr>
          <p:cNvPr id="5" name="Picture 4" descr="insiderbox.png"/>
          <p:cNvPicPr>
            <a:picLocks noChangeAspect="1"/>
          </p:cNvPicPr>
          <p:nvPr/>
        </p:nvPicPr>
        <p:blipFill>
          <a:blip r:embed="rId4"/>
          <a:stretch>
            <a:fillRect/>
          </a:stretch>
        </p:blipFill>
        <p:spPr>
          <a:xfrm>
            <a:off x="3200400" y="4724400"/>
            <a:ext cx="990600" cy="934792"/>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1080"/>
            <a:ext cx="8229600" cy="4389120"/>
          </a:xfrm>
        </p:spPr>
        <p:txBody>
          <a:bodyPr>
            <a:normAutofit/>
          </a:bodyPr>
          <a:lstStyle/>
          <a:p>
            <a:pPr algn="ctr">
              <a:buNone/>
            </a:pPr>
            <a:endParaRPr lang="en-US" sz="7200" dirty="0" smtClean="0"/>
          </a:p>
          <a:p>
            <a:pPr algn="ctr">
              <a:buNone/>
            </a:pPr>
            <a:r>
              <a:rPr lang="en-US" sz="8000" b="1" dirty="0" smtClean="0">
                <a:solidFill>
                  <a:srgbClr val="FF0000"/>
                </a:solidFill>
                <a:effectLst>
                  <a:outerShdw blurRad="38100" dist="38100" dir="2700000" algn="tl">
                    <a:srgbClr val="000000">
                      <a:alpha val="43137"/>
                    </a:srgbClr>
                  </a:outerShdw>
                </a:effectLst>
              </a:rPr>
              <a:t>Thank you !</a:t>
            </a:r>
          </a:p>
          <a:p>
            <a:pPr algn="ctr">
              <a:buNone/>
            </a:pPr>
            <a:endParaRPr lang="en-US" sz="8000" dirty="0"/>
          </a:p>
        </p:txBody>
      </p:sp>
      <p:pic>
        <p:nvPicPr>
          <p:cNvPr id="4" name="Picture 3" descr="dbis_logo.jpg"/>
          <p:cNvPicPr>
            <a:picLocks noChangeAspect="1"/>
          </p:cNvPicPr>
          <p:nvPr/>
        </p:nvPicPr>
        <p:blipFill>
          <a:blip r:embed="rId3"/>
          <a:stretch>
            <a:fillRect/>
          </a:stretch>
        </p:blipFill>
        <p:spPr>
          <a:xfrm>
            <a:off x="4269897" y="5770808"/>
            <a:ext cx="1978503" cy="685800"/>
          </a:xfrm>
          <a:prstGeom prst="rect">
            <a:avLst/>
          </a:prstGeom>
        </p:spPr>
      </p:pic>
      <p:pic>
        <p:nvPicPr>
          <p:cNvPr id="5" name="Picture 4" descr="insiderbox.png"/>
          <p:cNvPicPr>
            <a:picLocks noChangeAspect="1"/>
          </p:cNvPicPr>
          <p:nvPr/>
        </p:nvPicPr>
        <p:blipFill>
          <a:blip r:embed="rId4"/>
          <a:stretch>
            <a:fillRect/>
          </a:stretch>
        </p:blipFill>
        <p:spPr>
          <a:xfrm>
            <a:off x="2971800" y="5618408"/>
            <a:ext cx="990600" cy="93479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8229600" cy="1143000"/>
          </a:xfrm>
        </p:spPr>
        <p:txBody>
          <a:bodyPr>
            <a:normAutofit/>
          </a:bodyPr>
          <a:lstStyle/>
          <a:p>
            <a:r>
              <a:rPr lang="en-US" b="1" dirty="0" smtClean="0">
                <a:solidFill>
                  <a:srgbClr val="FF0000"/>
                </a:solidFill>
                <a:effectLst>
                  <a:outerShdw blurRad="38100" dist="38100" dir="2700000" algn="tl">
                    <a:srgbClr val="000000">
                      <a:alpha val="43137"/>
                    </a:srgbClr>
                  </a:outerShdw>
                </a:effectLst>
              </a:rPr>
              <a:t>The Rule:</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524000"/>
            <a:ext cx="8305800" cy="2590800"/>
          </a:xfrm>
        </p:spPr>
        <p:txBody>
          <a:bodyPr>
            <a:normAutofit/>
          </a:bodyPr>
          <a:lstStyle/>
          <a:p>
            <a:pPr marL="0" algn="just">
              <a:spcBef>
                <a:spcPts val="0"/>
              </a:spcBef>
              <a:buNone/>
            </a:pPr>
            <a:endParaRPr lang="en-US" sz="2400" i="1" dirty="0"/>
          </a:p>
          <a:p>
            <a:pPr marL="0" algn="just">
              <a:spcBef>
                <a:spcPts val="0"/>
              </a:spcBef>
              <a:buNone/>
            </a:pPr>
            <a:endParaRPr lang="en-US" b="1" dirty="0" smtClean="0">
              <a:solidFill>
                <a:srgbClr val="FF0000"/>
              </a:solidFill>
            </a:endParaRPr>
          </a:p>
          <a:p>
            <a:pPr marL="0" algn="just">
              <a:spcBef>
                <a:spcPts val="0"/>
              </a:spcBef>
              <a:buNone/>
            </a:pPr>
            <a:r>
              <a:rPr lang="en-US" sz="3200" dirty="0" smtClean="0">
                <a:solidFill>
                  <a:srgbClr val="FF0000"/>
                </a:solidFill>
              </a:rPr>
              <a:t>“The most important </a:t>
            </a:r>
            <a:r>
              <a:rPr lang="en-US" sz="3200" dirty="0">
                <a:solidFill>
                  <a:srgbClr val="FF0000"/>
                </a:solidFill>
              </a:rPr>
              <a:t>rule with respect to data is to never put yourself into an unrecoverable situation</a:t>
            </a:r>
            <a:r>
              <a:rPr lang="en-US" sz="3200" dirty="0" smtClean="0">
                <a:solidFill>
                  <a:srgbClr val="FF0000"/>
                </a:solidFill>
              </a:rPr>
              <a:t>.” </a:t>
            </a:r>
            <a:endParaRPr lang="en-US" sz="3200" dirty="0">
              <a:solidFill>
                <a:srgbClr val="FF0000"/>
              </a:solidFill>
            </a:endParaRPr>
          </a:p>
          <a:p>
            <a:pPr marL="0" algn="just">
              <a:spcBef>
                <a:spcPts val="0"/>
              </a:spcBef>
              <a:buNone/>
            </a:pPr>
            <a:endParaRPr lang="en-US" sz="2400" i="1" dirty="0"/>
          </a:p>
          <a:p>
            <a:pPr>
              <a:buNone/>
            </a:pPr>
            <a:endParaRPr lang="en-US" dirty="0"/>
          </a:p>
        </p:txBody>
      </p:sp>
      <p:sp>
        <p:nvSpPr>
          <p:cNvPr id="4" name="TextBox 3"/>
          <p:cNvSpPr txBox="1"/>
          <p:nvPr/>
        </p:nvSpPr>
        <p:spPr>
          <a:xfrm>
            <a:off x="1600200" y="4114800"/>
            <a:ext cx="5791200" cy="1569660"/>
          </a:xfrm>
          <a:prstGeom prst="rect">
            <a:avLst/>
          </a:prstGeom>
          <a:noFill/>
        </p:spPr>
        <p:txBody>
          <a:bodyPr wrap="square" rtlCol="0">
            <a:spAutoFit/>
          </a:bodyPr>
          <a:lstStyle/>
          <a:p>
            <a:pPr algn="just"/>
            <a:r>
              <a:rPr lang="en-US" sz="2400" i="1" dirty="0" smtClean="0"/>
              <a:t>The importance of this guideline cannot be stressed enough, but it does not mean that you can never use time saving or performance enhancing options. </a:t>
            </a:r>
            <a:endParaRPr lang="en-U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10" dur="3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80">
                                          <p:stCondLst>
                                            <p:cond delay="0"/>
                                          </p:stCondLst>
                                        </p:cTn>
                                        <p:tgtEl>
                                          <p:spTgt spid="4">
                                            <p:txEl>
                                              <p:pRg st="0" end="0"/>
                                            </p:txEl>
                                          </p:spTgt>
                                        </p:tgtEl>
                                      </p:cBhvr>
                                    </p:animEffect>
                                    <p:anim calcmode="lin" valueType="num">
                                      <p:cBhvr>
                                        <p:cTn id="20"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xEl>
                                              <p:pRg st="0" end="0"/>
                                            </p:txEl>
                                          </p:spTgt>
                                        </p:tgtEl>
                                      </p:cBhvr>
                                      <p:to x="100000" y="60000"/>
                                    </p:animScale>
                                    <p:animScale>
                                      <p:cBhvr>
                                        <p:cTn id="26" dur="166" decel="50000">
                                          <p:stCondLst>
                                            <p:cond delay="676"/>
                                          </p:stCondLst>
                                        </p:cTn>
                                        <p:tgtEl>
                                          <p:spTgt spid="4">
                                            <p:txEl>
                                              <p:pRg st="0" end="0"/>
                                            </p:txEl>
                                          </p:spTgt>
                                        </p:tgtEl>
                                      </p:cBhvr>
                                      <p:to x="100000" y="100000"/>
                                    </p:animScale>
                                    <p:animScale>
                                      <p:cBhvr>
                                        <p:cTn id="27" dur="26">
                                          <p:stCondLst>
                                            <p:cond delay="1312"/>
                                          </p:stCondLst>
                                        </p:cTn>
                                        <p:tgtEl>
                                          <p:spTgt spid="4">
                                            <p:txEl>
                                              <p:pRg st="0" end="0"/>
                                            </p:txEl>
                                          </p:spTgt>
                                        </p:tgtEl>
                                      </p:cBhvr>
                                      <p:to x="100000" y="80000"/>
                                    </p:animScale>
                                    <p:animScale>
                                      <p:cBhvr>
                                        <p:cTn id="28" dur="166" decel="50000">
                                          <p:stCondLst>
                                            <p:cond delay="1338"/>
                                          </p:stCondLst>
                                        </p:cTn>
                                        <p:tgtEl>
                                          <p:spTgt spid="4">
                                            <p:txEl>
                                              <p:pRg st="0" end="0"/>
                                            </p:txEl>
                                          </p:spTgt>
                                        </p:tgtEl>
                                      </p:cBhvr>
                                      <p:to x="100000" y="100000"/>
                                    </p:animScale>
                                    <p:animScale>
                                      <p:cBhvr>
                                        <p:cTn id="29" dur="26">
                                          <p:stCondLst>
                                            <p:cond delay="1642"/>
                                          </p:stCondLst>
                                        </p:cTn>
                                        <p:tgtEl>
                                          <p:spTgt spid="4">
                                            <p:txEl>
                                              <p:pRg st="0" end="0"/>
                                            </p:txEl>
                                          </p:spTgt>
                                        </p:tgtEl>
                                      </p:cBhvr>
                                      <p:to x="100000" y="90000"/>
                                    </p:animScale>
                                    <p:animScale>
                                      <p:cBhvr>
                                        <p:cTn id="30" dur="166" decel="50000">
                                          <p:stCondLst>
                                            <p:cond delay="1668"/>
                                          </p:stCondLst>
                                        </p:cTn>
                                        <p:tgtEl>
                                          <p:spTgt spid="4">
                                            <p:txEl>
                                              <p:pRg st="0" end="0"/>
                                            </p:txEl>
                                          </p:spTgt>
                                        </p:tgtEl>
                                      </p:cBhvr>
                                      <p:to x="100000" y="100000"/>
                                    </p:animScale>
                                    <p:animScale>
                                      <p:cBhvr>
                                        <p:cTn id="31" dur="26">
                                          <p:stCondLst>
                                            <p:cond delay="1808"/>
                                          </p:stCondLst>
                                        </p:cTn>
                                        <p:tgtEl>
                                          <p:spTgt spid="4">
                                            <p:txEl>
                                              <p:pRg st="0" end="0"/>
                                            </p:txEl>
                                          </p:spTgt>
                                        </p:tgtEl>
                                      </p:cBhvr>
                                      <p:to x="100000" y="95000"/>
                                    </p:animScale>
                                    <p:animScale>
                                      <p:cBhvr>
                                        <p:cTn id="32"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francisco\AppData\Local\Microsoft\Windows\Temporary Internet Files\Content.IE5\W9UQ1GIR\MCj00905520000[1].wmf"/>
          <p:cNvPicPr>
            <a:picLocks noChangeAspect="1" noChangeArrowheads="1"/>
          </p:cNvPicPr>
          <p:nvPr/>
        </p:nvPicPr>
        <p:blipFill>
          <a:blip r:embed="rId3"/>
          <a:srcRect/>
          <a:stretch>
            <a:fillRect/>
          </a:stretch>
        </p:blipFill>
        <p:spPr bwMode="auto">
          <a:xfrm>
            <a:off x="1905000" y="1476066"/>
            <a:ext cx="5257800" cy="4467533"/>
          </a:xfrm>
          <a:prstGeom prst="rect">
            <a:avLst/>
          </a:prstGeom>
          <a:noFill/>
        </p:spPr>
      </p:pic>
      <p:pic>
        <p:nvPicPr>
          <p:cNvPr id="8" name="Picture 3" descr="C:\Users\francisco\AppData\Local\Microsoft\Windows\Temporary Internet Files\Content.IE5\V2Z4Q838\MCj00905440000[1].wmf"/>
          <p:cNvPicPr>
            <a:picLocks noChangeAspect="1" noChangeArrowheads="1"/>
          </p:cNvPicPr>
          <p:nvPr/>
        </p:nvPicPr>
        <p:blipFill>
          <a:blip r:embed="rId4"/>
          <a:srcRect/>
          <a:stretch>
            <a:fillRect/>
          </a:stretch>
        </p:blipFill>
        <p:spPr bwMode="auto">
          <a:xfrm>
            <a:off x="1219200" y="1371600"/>
            <a:ext cx="6635858" cy="480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b="1" dirty="0" smtClean="0">
                <a:solidFill>
                  <a:srgbClr val="FF0000"/>
                </a:solidFill>
                <a:effectLst>
                  <a:outerShdw blurRad="38100" dist="38100" dir="2700000" algn="tl">
                    <a:srgbClr val="000000">
                      <a:alpha val="43137"/>
                    </a:srgbClr>
                  </a:outerShdw>
                </a:effectLst>
              </a:rPr>
              <a:t>Topics</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362200"/>
            <a:ext cx="8229600" cy="502920"/>
          </a:xfrm>
        </p:spPr>
        <p:txBody>
          <a:bodyPr>
            <a:normAutofit/>
          </a:bodyPr>
          <a:lstStyle/>
          <a:p>
            <a:pPr>
              <a:buClr>
                <a:schemeClr val="accent2"/>
              </a:buClr>
              <a:buFont typeface="Wingdings" pitchFamily="2" charset="2"/>
              <a:buChar char="ü"/>
            </a:pPr>
            <a:r>
              <a:rPr lang="en-US" dirty="0" smtClean="0"/>
              <a:t>What is Redo?</a:t>
            </a:r>
          </a:p>
          <a:p>
            <a:pPr>
              <a:buFont typeface="Wingdings" pitchFamily="2" charset="2"/>
              <a:buChar char="ü"/>
            </a:pPr>
            <a:endParaRPr lang="en-US" dirty="0" smtClean="0"/>
          </a:p>
        </p:txBody>
      </p:sp>
      <p:pic>
        <p:nvPicPr>
          <p:cNvPr id="4" name="Picture 3" descr="dbis_logo.jpg"/>
          <p:cNvPicPr>
            <a:picLocks noChangeAspect="1"/>
          </p:cNvPicPr>
          <p:nvPr/>
        </p:nvPicPr>
        <p:blipFill>
          <a:blip r:embed="rId3"/>
          <a:stretch>
            <a:fillRect/>
          </a:stretch>
        </p:blipFill>
        <p:spPr>
          <a:xfrm>
            <a:off x="7089297" y="6040192"/>
            <a:ext cx="1978503" cy="685800"/>
          </a:xfrm>
          <a:prstGeom prst="rect">
            <a:avLst/>
          </a:prstGeom>
        </p:spPr>
      </p:pic>
      <p:pic>
        <p:nvPicPr>
          <p:cNvPr id="5" name="Picture 4" descr="insiderbox.png"/>
          <p:cNvPicPr>
            <a:picLocks noChangeAspect="1"/>
          </p:cNvPicPr>
          <p:nvPr/>
        </p:nvPicPr>
        <p:blipFill>
          <a:blip r:embed="rId4"/>
          <a:stretch>
            <a:fillRect/>
          </a:stretch>
        </p:blipFill>
        <p:spPr>
          <a:xfrm>
            <a:off x="6019800" y="5867400"/>
            <a:ext cx="990600" cy="934792"/>
          </a:xfrm>
          <a:prstGeom prst="rect">
            <a:avLst/>
          </a:prstGeom>
        </p:spPr>
      </p:pic>
      <p:sp>
        <p:nvSpPr>
          <p:cNvPr id="6" name="Content Placeholder 2"/>
          <p:cNvSpPr txBox="1">
            <a:spLocks/>
          </p:cNvSpPr>
          <p:nvPr/>
        </p:nvSpPr>
        <p:spPr>
          <a:xfrm>
            <a:off x="457200" y="2743200"/>
            <a:ext cx="8229600" cy="502920"/>
          </a:xfrm>
          <a:prstGeom prst="rect">
            <a:avLst/>
          </a:prstGeom>
        </p:spPr>
        <p:txBody>
          <a:bodyPr vert="horz">
            <a:normAutofit lnSpcReduction="10000"/>
          </a:bodyPr>
          <a:lstStyle/>
          <a:p>
            <a:pPr>
              <a:buClr>
                <a:schemeClr val="accent2"/>
              </a:buClr>
              <a:buFont typeface="Wingdings" pitchFamily="2" charset="2"/>
              <a:buChar char="ü"/>
            </a:pPr>
            <a:r>
              <a:rPr lang="en-US" sz="2800" dirty="0" smtClean="0"/>
              <a:t>Redo Generation and Recoverability</a:t>
            </a:r>
          </a:p>
        </p:txBody>
      </p:sp>
      <p:sp>
        <p:nvSpPr>
          <p:cNvPr id="7" name="Content Placeholder 2"/>
          <p:cNvSpPr txBox="1">
            <a:spLocks/>
          </p:cNvSpPr>
          <p:nvPr/>
        </p:nvSpPr>
        <p:spPr>
          <a:xfrm>
            <a:off x="457200" y="3124200"/>
            <a:ext cx="8229600" cy="502920"/>
          </a:xfrm>
          <a:prstGeom prst="rect">
            <a:avLst/>
          </a:prstGeom>
        </p:spPr>
        <p:txBody>
          <a:bodyPr vert="horz">
            <a:normAutofit lnSpcReduction="10000"/>
          </a:bodyPr>
          <a:lstStyle/>
          <a:p>
            <a:pPr>
              <a:buClr>
                <a:schemeClr val="accent2"/>
              </a:buClr>
              <a:buFont typeface="Wingdings" pitchFamily="2" charset="2"/>
              <a:buChar char="ü"/>
            </a:pPr>
            <a:r>
              <a:rPr lang="en-US" sz="2800" dirty="0" smtClean="0"/>
              <a:t>Redo and Undo</a:t>
            </a:r>
          </a:p>
        </p:txBody>
      </p:sp>
      <p:sp>
        <p:nvSpPr>
          <p:cNvPr id="8" name="Content Placeholder 2"/>
          <p:cNvSpPr txBox="1">
            <a:spLocks/>
          </p:cNvSpPr>
          <p:nvPr/>
        </p:nvSpPr>
        <p:spPr>
          <a:xfrm>
            <a:off x="457200" y="3505200"/>
            <a:ext cx="8229600" cy="502920"/>
          </a:xfrm>
          <a:prstGeom prst="rect">
            <a:avLst/>
          </a:prstGeom>
        </p:spPr>
        <p:txBody>
          <a:bodyPr vert="horz">
            <a:normAutofit lnSpcReduction="10000"/>
          </a:bodyPr>
          <a:lstStyle/>
          <a:p>
            <a:pPr>
              <a:buClr>
                <a:schemeClr val="accent2"/>
              </a:buClr>
              <a:buFont typeface="Wingdings" pitchFamily="2" charset="2"/>
              <a:buChar char="ü"/>
            </a:pPr>
            <a:r>
              <a:rPr lang="en-US" sz="2800" dirty="0" smtClean="0"/>
              <a:t>Important Points about Logging and </a:t>
            </a:r>
            <a:r>
              <a:rPr lang="en-US" sz="2800" dirty="0" err="1" smtClean="0"/>
              <a:t>NoLogging</a:t>
            </a:r>
            <a:endParaRPr lang="en-US" sz="2800" dirty="0" smtClean="0"/>
          </a:p>
        </p:txBody>
      </p:sp>
      <p:sp>
        <p:nvSpPr>
          <p:cNvPr id="9" name="Content Placeholder 2"/>
          <p:cNvSpPr txBox="1">
            <a:spLocks/>
          </p:cNvSpPr>
          <p:nvPr/>
        </p:nvSpPr>
        <p:spPr>
          <a:xfrm>
            <a:off x="457200" y="3931920"/>
            <a:ext cx="8229600" cy="502920"/>
          </a:xfrm>
          <a:prstGeom prst="rect">
            <a:avLst/>
          </a:prstGeom>
        </p:spPr>
        <p:txBody>
          <a:bodyPr vert="horz">
            <a:normAutofit lnSpcReduction="10000"/>
          </a:bodyPr>
          <a:lstStyle/>
          <a:p>
            <a:pPr>
              <a:buClr>
                <a:schemeClr val="accent2"/>
              </a:buClr>
              <a:buFont typeface="Wingdings" pitchFamily="2" charset="2"/>
              <a:buChar char="ü"/>
            </a:pPr>
            <a:r>
              <a:rPr lang="en-US" sz="2800" dirty="0" smtClean="0"/>
              <a:t>Disabling Redo Generation (</a:t>
            </a:r>
            <a:r>
              <a:rPr lang="en-US" sz="2800" dirty="0" err="1" smtClean="0"/>
              <a:t>NoLogging</a:t>
            </a:r>
            <a:r>
              <a:rPr lang="en-US" sz="2800" dirty="0" smtClean="0"/>
              <a:t>)</a:t>
            </a:r>
          </a:p>
        </p:txBody>
      </p:sp>
      <p:sp>
        <p:nvSpPr>
          <p:cNvPr id="10" name="Content Placeholder 2"/>
          <p:cNvSpPr txBox="1">
            <a:spLocks/>
          </p:cNvSpPr>
          <p:nvPr/>
        </p:nvSpPr>
        <p:spPr>
          <a:xfrm>
            <a:off x="457200" y="4343400"/>
            <a:ext cx="8229600" cy="502920"/>
          </a:xfrm>
          <a:prstGeom prst="rect">
            <a:avLst/>
          </a:prstGeom>
        </p:spPr>
        <p:txBody>
          <a:bodyPr vert="horz">
            <a:normAutofit lnSpcReduction="10000"/>
          </a:bodyPr>
          <a:lstStyle/>
          <a:p>
            <a:pPr>
              <a:buClr>
                <a:schemeClr val="accent2"/>
              </a:buClr>
              <a:buFont typeface="Wingdings" pitchFamily="2" charset="2"/>
              <a:buChar char="ü"/>
            </a:pPr>
            <a:r>
              <a:rPr lang="en-US" sz="2800" dirty="0" smtClean="0"/>
              <a:t>Tips</a:t>
            </a:r>
          </a:p>
        </p:txBody>
      </p:sp>
      <p:sp>
        <p:nvSpPr>
          <p:cNvPr id="11" name="Content Placeholder 2"/>
          <p:cNvSpPr txBox="1">
            <a:spLocks/>
          </p:cNvSpPr>
          <p:nvPr/>
        </p:nvSpPr>
        <p:spPr>
          <a:xfrm>
            <a:off x="457200" y="4693920"/>
            <a:ext cx="8229600" cy="502920"/>
          </a:xfrm>
          <a:prstGeom prst="rect">
            <a:avLst/>
          </a:prstGeom>
        </p:spPr>
        <p:txBody>
          <a:bodyPr vert="horz">
            <a:normAutofit lnSpcReduction="10000"/>
          </a:bodyPr>
          <a:lstStyle/>
          <a:p>
            <a:pPr>
              <a:buClr>
                <a:schemeClr val="accent2"/>
              </a:buClr>
              <a:buFont typeface="Wingdings" pitchFamily="2" charset="2"/>
              <a:buChar char="ü"/>
            </a:pPr>
            <a:r>
              <a:rPr lang="en-US" sz="2800" dirty="0" smtClean="0"/>
              <a:t>Common Problems</a:t>
            </a:r>
          </a:p>
        </p:txBody>
      </p:sp>
      <p:sp>
        <p:nvSpPr>
          <p:cNvPr id="12" name="Content Placeholder 2"/>
          <p:cNvSpPr txBox="1">
            <a:spLocks/>
          </p:cNvSpPr>
          <p:nvPr/>
        </p:nvSpPr>
        <p:spPr>
          <a:xfrm>
            <a:off x="457200" y="5074920"/>
            <a:ext cx="8229600" cy="502920"/>
          </a:xfrm>
          <a:prstGeom prst="rect">
            <a:avLst/>
          </a:prstGeom>
        </p:spPr>
        <p:txBody>
          <a:bodyPr vert="horz">
            <a:normAutofit lnSpcReduction="10000"/>
          </a:bodyPr>
          <a:lstStyle/>
          <a:p>
            <a:pPr>
              <a:buClr>
                <a:schemeClr val="accent2"/>
              </a:buClr>
              <a:buFont typeface="Wingdings" pitchFamily="2" charset="2"/>
              <a:buChar char="ü"/>
            </a:pPr>
            <a:r>
              <a:rPr lang="en-US" sz="2800" dirty="0" smtClean="0"/>
              <a:t>How to detect Redo Generation</a:t>
            </a:r>
          </a:p>
        </p:txBody>
      </p:sp>
      <p:pic>
        <p:nvPicPr>
          <p:cNvPr id="15" name="Picture 12" descr="C:\Users\francisco\AppData\Local\Microsoft\Windows\Temporary Internet Files\Content.IE5\DXDT1LR8\MCBD05078_0000[1].wmf"/>
          <p:cNvPicPr>
            <a:picLocks noChangeAspect="1" noChangeArrowheads="1"/>
          </p:cNvPicPr>
          <p:nvPr/>
        </p:nvPicPr>
        <p:blipFill>
          <a:blip r:embed="rId5"/>
          <a:srcRect/>
          <a:stretch>
            <a:fillRect/>
          </a:stretch>
        </p:blipFill>
        <p:spPr bwMode="auto">
          <a:xfrm>
            <a:off x="6485299" y="889317"/>
            <a:ext cx="2277701" cy="2127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870">
                                          <p:stCondLst>
                                            <p:cond delay="0"/>
                                          </p:stCondLst>
                                        </p:cTn>
                                        <p:tgtEl>
                                          <p:spTgt spid="15"/>
                                        </p:tgtEl>
                                      </p:cBhvr>
                                    </p:animEffect>
                                    <p:anim calcmode="lin" valueType="num">
                                      <p:cBhvr>
                                        <p:cTn id="48" dur="2733"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9" dur="99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0" dur="996" tmFilter="0, 0; 0.125,0.2665; 0.25,0.4; 0.375,0.465; 0.5,0.5;  0.625,0.535; 0.75,0.6; 0.875,0.7335; 1,1">
                                          <p:stCondLst>
                                            <p:cond delay="996"/>
                                          </p:stCondLst>
                                        </p:cTn>
                                        <p:tgtEl>
                                          <p:spTgt spid="15"/>
                                        </p:tgtEl>
                                        <p:attrNameLst>
                                          <p:attrName>ppt_y</p:attrName>
                                        </p:attrNameLst>
                                      </p:cBhvr>
                                      <p:tavLst>
                                        <p:tav tm="0" fmla="#ppt_y-sin(pi*$)/9">
                                          <p:val>
                                            <p:fltVal val="0"/>
                                          </p:val>
                                        </p:tav>
                                        <p:tav tm="100000">
                                          <p:val>
                                            <p:fltVal val="1"/>
                                          </p:val>
                                        </p:tav>
                                      </p:tavLst>
                                    </p:anim>
                                    <p:anim calcmode="lin" valueType="num">
                                      <p:cBhvr>
                                        <p:cTn id="51" dur="498" tmFilter="0, 0; 0.125,0.2665; 0.25,0.4; 0.375,0.465; 0.5,0.5;  0.625,0.535; 0.75,0.6; 0.875,0.7335; 1,1">
                                          <p:stCondLst>
                                            <p:cond delay="1986"/>
                                          </p:stCondLst>
                                        </p:cTn>
                                        <p:tgtEl>
                                          <p:spTgt spid="15"/>
                                        </p:tgtEl>
                                        <p:attrNameLst>
                                          <p:attrName>ppt_y</p:attrName>
                                        </p:attrNameLst>
                                      </p:cBhvr>
                                      <p:tavLst>
                                        <p:tav tm="0" fmla="#ppt_y-sin(pi*$)/27">
                                          <p:val>
                                            <p:fltVal val="0"/>
                                          </p:val>
                                        </p:tav>
                                        <p:tav tm="100000">
                                          <p:val>
                                            <p:fltVal val="1"/>
                                          </p:val>
                                        </p:tav>
                                      </p:tavLst>
                                    </p:anim>
                                    <p:anim calcmode="lin" valueType="num">
                                      <p:cBhvr>
                                        <p:cTn id="52" dur="246" tmFilter="0, 0; 0.125,0.2665; 0.25,0.4; 0.375,0.465; 0.5,0.5;  0.625,0.535; 0.75,0.6; 0.875,0.7335; 1,1">
                                          <p:stCondLst>
                                            <p:cond delay="2484"/>
                                          </p:stCondLst>
                                        </p:cTn>
                                        <p:tgtEl>
                                          <p:spTgt spid="15"/>
                                        </p:tgtEl>
                                        <p:attrNameLst>
                                          <p:attrName>ppt_y</p:attrName>
                                        </p:attrNameLst>
                                      </p:cBhvr>
                                      <p:tavLst>
                                        <p:tav tm="0" fmla="#ppt_y-sin(pi*$)/81">
                                          <p:val>
                                            <p:fltVal val="0"/>
                                          </p:val>
                                        </p:tav>
                                        <p:tav tm="100000">
                                          <p:val>
                                            <p:fltVal val="1"/>
                                          </p:val>
                                        </p:tav>
                                      </p:tavLst>
                                    </p:anim>
                                    <p:animScale>
                                      <p:cBhvr>
                                        <p:cTn id="53" dur="39">
                                          <p:stCondLst>
                                            <p:cond delay="975"/>
                                          </p:stCondLst>
                                        </p:cTn>
                                        <p:tgtEl>
                                          <p:spTgt spid="15"/>
                                        </p:tgtEl>
                                      </p:cBhvr>
                                      <p:to x="100000" y="60000"/>
                                    </p:animScale>
                                    <p:animScale>
                                      <p:cBhvr>
                                        <p:cTn id="54" dur="249" decel="50000">
                                          <p:stCondLst>
                                            <p:cond delay="1014"/>
                                          </p:stCondLst>
                                        </p:cTn>
                                        <p:tgtEl>
                                          <p:spTgt spid="15"/>
                                        </p:tgtEl>
                                      </p:cBhvr>
                                      <p:to x="100000" y="100000"/>
                                    </p:animScale>
                                    <p:animScale>
                                      <p:cBhvr>
                                        <p:cTn id="55" dur="39">
                                          <p:stCondLst>
                                            <p:cond delay="1968"/>
                                          </p:stCondLst>
                                        </p:cTn>
                                        <p:tgtEl>
                                          <p:spTgt spid="15"/>
                                        </p:tgtEl>
                                      </p:cBhvr>
                                      <p:to x="100000" y="80000"/>
                                    </p:animScale>
                                    <p:animScale>
                                      <p:cBhvr>
                                        <p:cTn id="56" dur="249" decel="50000">
                                          <p:stCondLst>
                                            <p:cond delay="2007"/>
                                          </p:stCondLst>
                                        </p:cTn>
                                        <p:tgtEl>
                                          <p:spTgt spid="15"/>
                                        </p:tgtEl>
                                      </p:cBhvr>
                                      <p:to x="100000" y="100000"/>
                                    </p:animScale>
                                    <p:animScale>
                                      <p:cBhvr>
                                        <p:cTn id="57" dur="39">
                                          <p:stCondLst>
                                            <p:cond delay="2463"/>
                                          </p:stCondLst>
                                        </p:cTn>
                                        <p:tgtEl>
                                          <p:spTgt spid="15"/>
                                        </p:tgtEl>
                                      </p:cBhvr>
                                      <p:to x="100000" y="90000"/>
                                    </p:animScale>
                                    <p:animScale>
                                      <p:cBhvr>
                                        <p:cTn id="58" dur="249" decel="50000">
                                          <p:stCondLst>
                                            <p:cond delay="2502"/>
                                          </p:stCondLst>
                                        </p:cTn>
                                        <p:tgtEl>
                                          <p:spTgt spid="15"/>
                                        </p:tgtEl>
                                      </p:cBhvr>
                                      <p:to x="100000" y="100000"/>
                                    </p:animScale>
                                    <p:animScale>
                                      <p:cBhvr>
                                        <p:cTn id="59" dur="39">
                                          <p:stCondLst>
                                            <p:cond delay="2712"/>
                                          </p:stCondLst>
                                        </p:cTn>
                                        <p:tgtEl>
                                          <p:spTgt spid="15"/>
                                        </p:tgtEl>
                                      </p:cBhvr>
                                      <p:to x="100000" y="95000"/>
                                    </p:animScale>
                                    <p:animScale>
                                      <p:cBhvr>
                                        <p:cTn id="60" dur="249" decel="50000">
                                          <p:stCondLst>
                                            <p:cond delay="2751"/>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F0000"/>
      </a:hlink>
      <a:folHlink>
        <a:srgbClr val="FF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3151</TotalTime>
  <Words>2928</Words>
  <Application>Microsoft Office PowerPoint</Application>
  <PresentationFormat>On-screen Show (4:3)</PresentationFormat>
  <Paragraphs>624</Paragraphs>
  <Slides>61</Slides>
  <Notes>58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Flow</vt:lpstr>
      <vt:lpstr>Document</vt:lpstr>
      <vt:lpstr>LOGGING OR NOLOGGING  THAT IS THE QUESTION </vt:lpstr>
      <vt:lpstr>LOGGING OR NOLOGGING : THAT IS THE QUESTION </vt:lpstr>
      <vt:lpstr>LOGGING OR NOLOGGING : THAT IS THE QUESTION </vt:lpstr>
      <vt:lpstr>                                                                                </vt:lpstr>
      <vt:lpstr>Common Questions?</vt:lpstr>
      <vt:lpstr>Slide 6</vt:lpstr>
      <vt:lpstr>The Rule:</vt:lpstr>
      <vt:lpstr>Slide 8</vt:lpstr>
      <vt:lpstr>Topics</vt:lpstr>
      <vt:lpstr>What is Redo? (Long Answer)</vt:lpstr>
      <vt:lpstr>Short Answer?</vt:lpstr>
      <vt:lpstr>How it Works</vt:lpstr>
      <vt:lpstr>When Redo is flushed?</vt:lpstr>
      <vt:lpstr>Redo Generation and Recoverability</vt:lpstr>
      <vt:lpstr>Some Frequent Questions:</vt:lpstr>
      <vt:lpstr>Why I have excessive Redo Generation during an Online Backup?</vt:lpstr>
      <vt:lpstr>Why Oracle generates redo and undo for DML?</vt:lpstr>
      <vt:lpstr>Slide 18</vt:lpstr>
      <vt:lpstr>Does temporary tables  generate Redo?</vt:lpstr>
      <vt:lpstr>Can Redo Generation Be Disabled During Materialized View Refresh?</vt:lpstr>
      <vt:lpstr>Why my table on NoLogging mode still Generating Redo?</vt:lpstr>
      <vt:lpstr>Slide 22</vt:lpstr>
      <vt:lpstr>Slide 23</vt:lpstr>
      <vt:lpstr>Slide 24</vt:lpstr>
      <vt:lpstr>Slide 25</vt:lpstr>
      <vt:lpstr>Slide 26</vt:lpstr>
      <vt:lpstr>Slide 27</vt:lpstr>
      <vt:lpstr>Slide 28</vt:lpstr>
      <vt:lpstr>LOGGING and NOLOGGING</vt:lpstr>
      <vt:lpstr>Slide 30</vt:lpstr>
      <vt:lpstr>Slide 31</vt:lpstr>
      <vt:lpstr>Slide 32</vt:lpstr>
      <vt:lpstr>Slide 33</vt:lpstr>
      <vt:lpstr>Slide 34</vt:lpstr>
      <vt:lpstr>Some Tips and Directions when using Logging Mode (DEFAULT)</vt:lpstr>
      <vt:lpstr>While Backing Up</vt:lpstr>
      <vt:lpstr>Bulk Inserts</vt:lpstr>
      <vt:lpstr>Bulk Delete</vt:lpstr>
      <vt:lpstr>Bulk Update</vt:lpstr>
      <vt:lpstr>Tips For Developers</vt:lpstr>
      <vt:lpstr>Slide 41</vt:lpstr>
      <vt:lpstr>Slide 42</vt:lpstr>
      <vt:lpstr>Slide 43</vt:lpstr>
      <vt:lpstr>Some Tips and Directions Now using NoLogging Mode</vt:lpstr>
      <vt:lpstr>DIRECT PATH INSERT</vt:lpstr>
      <vt:lpstr>Slide 46</vt:lpstr>
      <vt:lpstr>Bulk Inserts</vt:lpstr>
      <vt:lpstr>Bulk Delete</vt:lpstr>
      <vt:lpstr>Slide 49</vt:lpstr>
      <vt:lpstr>Bulk Update</vt:lpstr>
      <vt:lpstr>Some Common Problems</vt:lpstr>
      <vt:lpstr>Slide 52</vt:lpstr>
      <vt:lpstr>How to Detect Redo</vt:lpstr>
      <vt:lpstr>Detecting Redo (Part II)</vt:lpstr>
      <vt:lpstr>Slide 55</vt:lpstr>
      <vt:lpstr>Slide 56</vt:lpstr>
      <vt:lpstr>Overview</vt:lpstr>
      <vt:lpstr>Slide 58</vt:lpstr>
      <vt:lpstr>Slide 59</vt:lpstr>
      <vt:lpstr>Slide 60</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LOGGING OR NOLOGGING THAT IS THE QUESTION</dc:title>
  <dc:creator>francisco</dc:creator>
  <cp:lastModifiedBy>francisco</cp:lastModifiedBy>
  <cp:revision>337</cp:revision>
  <dcterms:created xsi:type="dcterms:W3CDTF">2008-10-02T17:49:37Z</dcterms:created>
  <dcterms:modified xsi:type="dcterms:W3CDTF">2008-10-20T23:35:20Z</dcterms:modified>
</cp:coreProperties>
</file>