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9D17C30-4DE1-4D44-90C5-0DF005E00867}" type="datetimeFigureOut">
              <a:rPr lang="en-US" smtClean="0"/>
              <a:t>4/5/2011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7625AF-12E3-4C76-8A47-C70B3D6B657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124200"/>
          </a:xfrm>
        </p:spPr>
        <p:txBody>
          <a:bodyPr>
            <a:normAutofit/>
          </a:bodyPr>
          <a:lstStyle/>
          <a:p>
            <a:r>
              <a:rPr lang="en-US" dirty="0" smtClean="0"/>
              <a:t>Constraints to productivity improvements for female </a:t>
            </a:r>
            <a:r>
              <a:rPr lang="en-US" dirty="0" err="1" smtClean="0"/>
              <a:t>nano</a:t>
            </a:r>
            <a:r>
              <a:rPr lang="en-US" dirty="0" smtClean="0"/>
              <a:t> entrepreneurs –</a:t>
            </a:r>
            <a:br>
              <a:rPr lang="en-US" dirty="0" smtClean="0"/>
            </a:br>
            <a:r>
              <a:rPr lang="en-US" dirty="0" smtClean="0"/>
              <a:t>Is training the answer?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Louise Fox</a:t>
            </a:r>
          </a:p>
          <a:p>
            <a:r>
              <a:rPr lang="en-US" dirty="0" smtClean="0"/>
              <a:t>World Bank</a:t>
            </a:r>
          </a:p>
          <a:p>
            <a:r>
              <a:rPr lang="en-US" dirty="0" smtClean="0"/>
              <a:t>Sub-Saharan Africa Region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524000"/>
          </a:xfrm>
        </p:spPr>
        <p:txBody>
          <a:bodyPr/>
          <a:lstStyle/>
          <a:p>
            <a:pPr algn="ctr"/>
            <a:r>
              <a:rPr lang="en-US" dirty="0" smtClean="0"/>
              <a:t>Regional study on household enterprises (HE)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3" indent="-9525"/>
            <a:r>
              <a:rPr lang="en-US" b="1" dirty="0" smtClean="0"/>
              <a:t>What are they?</a:t>
            </a:r>
          </a:p>
          <a:p>
            <a:pPr marL="411671" lvl="1" indent="-9525"/>
            <a:r>
              <a:rPr lang="en-US" dirty="0" smtClean="0"/>
              <a:t>Household </a:t>
            </a:r>
            <a:r>
              <a:rPr lang="en-US" dirty="0" smtClean="0"/>
              <a:t>enterprises are </a:t>
            </a:r>
            <a:r>
              <a:rPr lang="en-US" dirty="0" smtClean="0"/>
              <a:t>very </a:t>
            </a:r>
            <a:r>
              <a:rPr lang="en-US" dirty="0" smtClean="0"/>
              <a:t>small enterprises not legally separated from household activities. </a:t>
            </a:r>
            <a:endParaRPr lang="en-US" dirty="0" smtClean="0"/>
          </a:p>
          <a:p>
            <a:pPr marL="411671" lvl="1" indent="-9525"/>
            <a:r>
              <a:rPr lang="en-US" dirty="0" smtClean="0"/>
              <a:t>They </a:t>
            </a:r>
            <a:r>
              <a:rPr lang="en-US" dirty="0" smtClean="0"/>
              <a:t>consist of self-employed workers and unpaid family members engaged in non-farm business </a:t>
            </a:r>
            <a:r>
              <a:rPr lang="en-US" dirty="0" smtClean="0"/>
              <a:t>activities. </a:t>
            </a:r>
          </a:p>
          <a:p>
            <a:pPr marL="411671" lvl="1" indent="-9525"/>
            <a:r>
              <a:rPr lang="en-US" dirty="0" smtClean="0"/>
              <a:t>They are at </a:t>
            </a:r>
            <a:r>
              <a:rPr lang="en-US" dirty="0" smtClean="0"/>
              <a:t>the lower end of the spectrum of what is often </a:t>
            </a:r>
            <a:r>
              <a:rPr lang="en-US" dirty="0" smtClean="0"/>
              <a:t>categorized </a:t>
            </a:r>
            <a:r>
              <a:rPr lang="en-US" dirty="0" smtClean="0"/>
              <a:t>as micro, small and medium enterprises. </a:t>
            </a:r>
            <a:endParaRPr lang="en-US" dirty="0" smtClean="0"/>
          </a:p>
          <a:p>
            <a:pPr marL="411671" lvl="1" indent="-9525"/>
            <a:r>
              <a:rPr lang="en-US" b="1" dirty="0" smtClean="0"/>
              <a:t>They are the fastest growing employment category in SSA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Household Enterprises are common in rural and urban </a:t>
            </a:r>
            <a:r>
              <a:rPr lang="en-US" sz="4000" dirty="0" smtClean="0"/>
              <a:t>areas - </a:t>
            </a:r>
            <a:r>
              <a:rPr lang="en-US" dirty="0" smtClean="0"/>
              <a:t>but most </a:t>
            </a:r>
            <a:r>
              <a:rPr lang="en-US" dirty="0" smtClean="0"/>
              <a:t>are </a:t>
            </a:r>
            <a:r>
              <a:rPr lang="en-US" dirty="0" smtClean="0"/>
              <a:t>low </a:t>
            </a:r>
            <a:r>
              <a:rPr lang="en-US" sz="4000" dirty="0" smtClean="0"/>
              <a:t>productivity</a:t>
            </a:r>
            <a:endParaRPr lang="en-US" sz="4000" dirty="0"/>
          </a:p>
        </p:txBody>
      </p:sp>
      <p:pic>
        <p:nvPicPr>
          <p:cNvPr id="28677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57400"/>
            <a:ext cx="7418070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Why are HEs growing?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/>
          <a:lstStyle/>
          <a:p>
            <a:r>
              <a:rPr lang="en-US" dirty="0" smtClean="0"/>
              <a:t>Low qualifications of labor force </a:t>
            </a:r>
          </a:p>
          <a:p>
            <a:r>
              <a:rPr lang="en-US" dirty="0" smtClean="0"/>
              <a:t>Initial conditions – few wage and salary jobs relative to growth of labor force</a:t>
            </a:r>
          </a:p>
          <a:p>
            <a:r>
              <a:rPr lang="en-US" dirty="0" smtClean="0"/>
              <a:t>Household need for cash (more “push than “pull”)</a:t>
            </a:r>
          </a:p>
          <a:p>
            <a:r>
              <a:rPr lang="en-US" dirty="0" smtClean="0"/>
              <a:t>Growing demand for goods and services (traditional and non-traditional) with economic growth</a:t>
            </a:r>
          </a:p>
          <a:p>
            <a:r>
              <a:rPr lang="en-US" dirty="0" smtClean="0"/>
              <a:t>In E. Africa, equally males and females; in Ghana and some other W. Africa countries traditionally female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do HEs identify as constraints?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Work spaces, markets, security</a:t>
            </a:r>
          </a:p>
          <a:p>
            <a:pPr lvl="1"/>
            <a:r>
              <a:rPr lang="en-US" dirty="0" smtClean="0"/>
              <a:t>u</a:t>
            </a:r>
            <a:r>
              <a:rPr lang="en-US" dirty="0" smtClean="0"/>
              <a:t>rban planning not include this group, market stall are expensive, lax security brings theft</a:t>
            </a:r>
          </a:p>
          <a:p>
            <a:r>
              <a:rPr lang="en-US" dirty="0" smtClean="0"/>
              <a:t>Access to markets, lack of demand</a:t>
            </a:r>
          </a:p>
          <a:p>
            <a:pPr lvl="1"/>
            <a:r>
              <a:rPr lang="en-US" dirty="0" smtClean="0"/>
              <a:t>need for infrastructure to lower transport charges, bring connectivity, but</a:t>
            </a:r>
          </a:p>
          <a:p>
            <a:pPr lvl="1"/>
            <a:r>
              <a:rPr lang="en-US" dirty="0" smtClean="0"/>
              <a:t> often in easy-entry sectors such as trading</a:t>
            </a:r>
          </a:p>
          <a:p>
            <a:r>
              <a:rPr lang="en-US" dirty="0" smtClean="0"/>
              <a:t>Working capital, access to finance</a:t>
            </a:r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ost households in SSA lack access to financial services (savings and lending)</a:t>
            </a:r>
          </a:p>
          <a:p>
            <a:pPr lvl="1"/>
            <a:r>
              <a:rPr lang="en-US" dirty="0" smtClean="0"/>
              <a:t>u</a:t>
            </a:r>
            <a:r>
              <a:rPr lang="en-US" dirty="0" smtClean="0"/>
              <a:t>nder both for profit and non-profit models, micro-finance interest charges are high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1828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HE owners rarely access training programs </a:t>
            </a:r>
            <a:r>
              <a:rPr lang="en-US" sz="3200" dirty="0" smtClean="0"/>
              <a:t>– especially females because apprenticeship programs biased toward men</a:t>
            </a:r>
            <a:endParaRPr lang="en-US" sz="3200" dirty="0"/>
          </a:p>
        </p:txBody>
      </p:sp>
      <p:pic>
        <p:nvPicPr>
          <p:cNvPr id="276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02850" y="2590800"/>
            <a:ext cx="7373250" cy="34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 training the answer to low productivity?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Our field work did not yield high demand – other constraints more important</a:t>
            </a:r>
          </a:p>
          <a:p>
            <a:r>
              <a:rPr lang="en-US" dirty="0" smtClean="0"/>
              <a:t>Publicly provided training rarely effective (not designed for this group at all)</a:t>
            </a:r>
          </a:p>
          <a:p>
            <a:r>
              <a:rPr lang="en-US" dirty="0" smtClean="0"/>
              <a:t>Donor financed NGO: very limited success</a:t>
            </a:r>
          </a:p>
          <a:p>
            <a:r>
              <a:rPr lang="en-US" dirty="0" smtClean="0"/>
              <a:t>Need to organize the target group to be effective</a:t>
            </a:r>
          </a:p>
          <a:p>
            <a:pPr lvl="1"/>
            <a:r>
              <a:rPr lang="en-US" dirty="0" smtClean="0"/>
              <a:t>Ghana model: organize into associations at district level</a:t>
            </a:r>
          </a:p>
          <a:p>
            <a:pPr lvl="1"/>
            <a:r>
              <a:rPr lang="en-US" dirty="0" smtClean="0"/>
              <a:t>Assess demand for technical training (e.g. soap making), find providers (IFAD, JICA finance)</a:t>
            </a:r>
          </a:p>
          <a:p>
            <a:r>
              <a:rPr lang="en-US" dirty="0" smtClean="0"/>
              <a:t>Micro finance model could work</a:t>
            </a:r>
          </a:p>
          <a:p>
            <a:pPr lvl="1"/>
            <a:r>
              <a:rPr lang="en-US" dirty="0" smtClean="0"/>
              <a:t>Combine basic business skills w/loan – some evidence for effectiveness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49</TotalTime>
  <Words>371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Constraints to productivity improvements for female nano entrepreneurs – Is training the answer?</vt:lpstr>
      <vt:lpstr>Regional study on household enterprises (HE)</vt:lpstr>
      <vt:lpstr>Household Enterprises are common in rural and urban areas - but most are low productivity</vt:lpstr>
      <vt:lpstr>Why are HEs growing? </vt:lpstr>
      <vt:lpstr>What do HEs identify as constraints? </vt:lpstr>
      <vt:lpstr>HE owners rarely access training programs – especially females because apprenticeship programs biased toward men</vt:lpstr>
      <vt:lpstr>Is training the answer to low productivity?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Constraints to productivity improvements for female nano entrepreneurs – Is training the answer?</dc:title>
  <dc:creator>wb12704</dc:creator>
  <cp:lastModifiedBy>wb12704</cp:lastModifiedBy>
  <cp:revision>6</cp:revision>
  <dcterms:created xsi:type="dcterms:W3CDTF">2011-04-05T17:19:55Z</dcterms:created>
  <dcterms:modified xsi:type="dcterms:W3CDTF">2011-04-05T18:09:15Z</dcterms:modified>
</cp:coreProperties>
</file>