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 id="2147483685" r:id="rId14"/>
    <p:sldMasterId id="2147483687" r:id="rId15"/>
    <p:sldMasterId id="2147483689" r:id="rId16"/>
    <p:sldMasterId id="2147483691" r:id="rId17"/>
    <p:sldMasterId id="2147483693" r:id="rId18"/>
    <p:sldMasterId id="2147483695" r:id="rId19"/>
    <p:sldMasterId id="2147483697" r:id="rId20"/>
    <p:sldMasterId id="2147483699" r:id="rId21"/>
    <p:sldMasterId id="2147483701" r:id="rId22"/>
    <p:sldMasterId id="2147483703" r:id="rId23"/>
    <p:sldMasterId id="2147483705" r:id="rId24"/>
    <p:sldMasterId id="2147483707" r:id="rId25"/>
    <p:sldMasterId id="2147483709" r:id="rId26"/>
    <p:sldMasterId id="2147483711" r:id="rId27"/>
    <p:sldMasterId id="2147483713" r:id="rId28"/>
    <p:sldMasterId id="2147483715" r:id="rId29"/>
    <p:sldMasterId id="2147483717" r:id="rId30"/>
    <p:sldMasterId id="2147483719" r:id="rId31"/>
    <p:sldMasterId id="2147483721" r:id="rId32"/>
    <p:sldMasterId id="2147483723" r:id="rId33"/>
    <p:sldMasterId id="2147483725" r:id="rId34"/>
    <p:sldMasterId id="2147483727" r:id="rId35"/>
  </p:sldMasterIdLst>
  <p:notesMasterIdLst>
    <p:notesMasterId r:id="rId85"/>
  </p:notesMasterIdLst>
  <p:handoutMasterIdLst>
    <p:handoutMasterId r:id="rId86"/>
  </p:handoutMasterIdLst>
  <p:sldIdLst>
    <p:sldId id="257" r:id="rId36"/>
    <p:sldId id="396" r:id="rId37"/>
    <p:sldId id="397" r:id="rId38"/>
    <p:sldId id="410" r:id="rId39"/>
    <p:sldId id="411" r:id="rId40"/>
    <p:sldId id="412" r:id="rId41"/>
    <p:sldId id="388" r:id="rId42"/>
    <p:sldId id="413" r:id="rId43"/>
    <p:sldId id="414" r:id="rId44"/>
    <p:sldId id="400" r:id="rId45"/>
    <p:sldId id="420" r:id="rId46"/>
    <p:sldId id="415" r:id="rId47"/>
    <p:sldId id="416" r:id="rId48"/>
    <p:sldId id="417" r:id="rId49"/>
    <p:sldId id="398"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Lst>
  <p:sldSz cx="9144000" cy="6858000" type="screen4x3"/>
  <p:notesSz cx="6791325" cy="9923463"/>
  <p:defaultTextStyle>
    <a:defPPr>
      <a:defRPr lang="en-GB"/>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a:srgbClr val="FAA4A4"/>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49" autoAdjust="0"/>
    <p:restoredTop sz="94660"/>
  </p:normalViewPr>
  <p:slideViewPr>
    <p:cSldViewPr>
      <p:cViewPr varScale="1">
        <p:scale>
          <a:sx n="70" d="100"/>
          <a:sy n="70" d="100"/>
        </p:scale>
        <p:origin x="-90" y="-1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6" Type="http://schemas.openxmlformats.org/officeDocument/2006/relationships/slide" Target="slides/slide41.xml"/><Relationship Id="rId84" Type="http://schemas.openxmlformats.org/officeDocument/2006/relationships/slide" Target="slides/slide49.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47107" name="Rectangle 3"/>
          <p:cNvSpPr>
            <a:spLocks noGrp="1" noChangeArrowheads="1"/>
          </p:cNvSpPr>
          <p:nvPr>
            <p:ph type="dt" sz="quarter"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47108" name="Rectangle 4"/>
          <p:cNvSpPr>
            <a:spLocks noGrp="1" noChangeArrowheads="1"/>
          </p:cNvSpPr>
          <p:nvPr>
            <p:ph type="ftr" sz="quarter" idx="2"/>
          </p:nvPr>
        </p:nvSpPr>
        <p:spPr bwMode="auto">
          <a:xfrm>
            <a:off x="0"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47109" name="Rectangle 5"/>
          <p:cNvSpPr>
            <a:spLocks noGrp="1" noChangeArrowheads="1"/>
          </p:cNvSpPr>
          <p:nvPr>
            <p:ph type="sldNum" sz="quarter" idx="3"/>
          </p:nvPr>
        </p:nvSpPr>
        <p:spPr bwMode="auto">
          <a:xfrm>
            <a:off x="3846513"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9A7F538-87A1-44AD-B8B5-C63D4C295EDC}"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10243" name="Rectangle 3"/>
          <p:cNvSpPr>
            <a:spLocks noGrp="1" noChangeArrowheads="1"/>
          </p:cNvSpPr>
          <p:nvPr>
            <p:ph type="dt"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10244" name="Rectangle 4"/>
          <p:cNvSpPr>
            <a:spLocks noRot="1" noChangeArrowheads="1" noTextEdit="1"/>
          </p:cNvSpPr>
          <p:nvPr>
            <p:ph type="sldImg" idx="2"/>
          </p:nvPr>
        </p:nvSpPr>
        <p:spPr bwMode="auto">
          <a:xfrm>
            <a:off x="915988" y="744538"/>
            <a:ext cx="4960937" cy="37211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79450" y="4713288"/>
            <a:ext cx="543242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6" name="Rectangle 6"/>
          <p:cNvSpPr>
            <a:spLocks noGrp="1" noChangeArrowheads="1"/>
          </p:cNvSpPr>
          <p:nvPr>
            <p:ph type="ftr" sz="quarter" idx="4"/>
          </p:nvPr>
        </p:nvSpPr>
        <p:spPr bwMode="auto">
          <a:xfrm>
            <a:off x="0"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10247" name="Rectangle 7"/>
          <p:cNvSpPr>
            <a:spLocks noGrp="1" noChangeArrowheads="1"/>
          </p:cNvSpPr>
          <p:nvPr>
            <p:ph type="sldNum" sz="quarter" idx="5"/>
          </p:nvPr>
        </p:nvSpPr>
        <p:spPr bwMode="auto">
          <a:xfrm>
            <a:off x="3846513"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379109A-91B5-45FC-B2BB-E8A141A2F6F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5695C-41A5-4CD4-96EF-D641A4A33591}" type="slidenum">
              <a:rPr lang="en-GB"/>
              <a:pPr/>
              <a:t>14</a:t>
            </a:fld>
            <a:endParaRPr lang="en-GB"/>
          </a:p>
        </p:txBody>
      </p:sp>
      <p:sp>
        <p:nvSpPr>
          <p:cNvPr id="245762" name="Rectangle 2"/>
          <p:cNvSpPr>
            <a:spLocks noRo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GB"/>
              <a:t>Our reflections on actions to address inequalities as developed by the three test sites:</a:t>
            </a:r>
          </a:p>
          <a:p>
            <a:endParaRPr lang="en-GB"/>
          </a:p>
          <a:p>
            <a:r>
              <a:rPr lang="en-GB"/>
              <a:t>Some things clearly needed to be in place to carry through the work as suggested by research. We felt that we were bringing some of that to some teams which is not what they were looking for and suggests that further development might be helpful?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D38E0-4D53-4CC8-845B-C2AE852DEFDF}" type="slidenum">
              <a:rPr lang="en-GB">
                <a:solidFill>
                  <a:srgbClr val="000000"/>
                </a:solidFill>
              </a:rPr>
              <a:pPr/>
              <a:t>16</a:t>
            </a:fld>
            <a:endParaRPr lang="en-GB">
              <a:solidFill>
                <a:srgbClr val="000000"/>
              </a:solidFill>
            </a:endParaRPr>
          </a:p>
        </p:txBody>
      </p:sp>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4A278-6449-4A6F-9B8B-F78E947AA013}" type="slidenum">
              <a:rPr lang="en-GB">
                <a:solidFill>
                  <a:srgbClr val="000000"/>
                </a:solidFill>
              </a:rPr>
              <a:pPr/>
              <a:t>19</a:t>
            </a:fld>
            <a:endParaRPr lang="en-GB">
              <a:solidFill>
                <a:srgbClr val="000000"/>
              </a:solidFill>
            </a:endParaRPr>
          </a:p>
        </p:txBody>
      </p:sp>
      <p:sp>
        <p:nvSpPr>
          <p:cNvPr id="425986" name="Rectangle 2"/>
          <p:cNvSpPr>
            <a:spLocks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GB"/>
          </a:p>
          <a:p>
            <a:r>
              <a:rPr lang="en-GB"/>
              <a:t>Mention that most indicators available at CHP level or below, but we have included a small number of indicators available only at LA level – e.g. some of the social care and housing ones, because only available at that level….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9A0DA-A35C-4474-B904-C250782415F5}" type="slidenum">
              <a:rPr lang="en-GB">
                <a:solidFill>
                  <a:srgbClr val="000000"/>
                </a:solidFill>
              </a:rPr>
              <a:pPr/>
              <a:t>20</a:t>
            </a:fld>
            <a:endParaRPr lang="en-GB">
              <a:solidFill>
                <a:srgbClr val="000000"/>
              </a:solidFill>
            </a:endParaRPr>
          </a:p>
        </p:txBody>
      </p:sp>
      <p:sp>
        <p:nvSpPr>
          <p:cNvPr id="627714" name="Rectangle 2"/>
          <p:cNvSpPr>
            <a:spLocks noChangeArrowheads="1" noTextEdit="1"/>
          </p:cNvSpPr>
          <p:nvPr>
            <p:ph type="sldImg"/>
          </p:nvPr>
        </p:nvSpPr>
        <p:spPr>
          <a:xfrm>
            <a:off x="2254724" y="744083"/>
            <a:ext cx="2280790" cy="3720412"/>
          </a:xfrm>
          <a:ln/>
        </p:spPr>
      </p:sp>
      <p:sp>
        <p:nvSpPr>
          <p:cNvPr id="627715"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22E24-3662-43A0-8E01-F40C52DF0DA2}" type="slidenum">
              <a:rPr lang="en-GB">
                <a:solidFill>
                  <a:srgbClr val="000000"/>
                </a:solidFill>
              </a:rPr>
              <a:pPr/>
              <a:t>21</a:t>
            </a:fld>
            <a:endParaRPr lang="en-GB">
              <a:solidFill>
                <a:srgbClr val="000000"/>
              </a:solidFill>
            </a:endParaRPr>
          </a:p>
        </p:txBody>
      </p:sp>
      <p:sp>
        <p:nvSpPr>
          <p:cNvPr id="623618" name="Rectangle 2"/>
          <p:cNvSpPr>
            <a:spLocks noChangeArrowheads="1" noTextEdit="1"/>
          </p:cNvSpPr>
          <p:nvPr>
            <p:ph type="sldImg"/>
          </p:nvPr>
        </p:nvSpPr>
        <p:spPr>
          <a:xfrm>
            <a:off x="2254724" y="744083"/>
            <a:ext cx="2280790" cy="3720412"/>
          </a:xfrm>
          <a:ln/>
        </p:spPr>
      </p:sp>
      <p:sp>
        <p:nvSpPr>
          <p:cNvPr id="623619"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56B60-E350-44AF-AB0A-9D5F079BA5E3}" type="slidenum">
              <a:rPr lang="en-GB">
                <a:solidFill>
                  <a:srgbClr val="000000"/>
                </a:solidFill>
              </a:rPr>
              <a:pPr/>
              <a:t>22</a:t>
            </a:fld>
            <a:endParaRPr lang="en-GB">
              <a:solidFill>
                <a:srgbClr val="000000"/>
              </a:solidFill>
            </a:endParaRPr>
          </a:p>
        </p:txBody>
      </p:sp>
      <p:sp>
        <p:nvSpPr>
          <p:cNvPr id="625666" name="Rectangle 2"/>
          <p:cNvSpPr>
            <a:spLocks noChangeArrowheads="1" noTextEdit="1"/>
          </p:cNvSpPr>
          <p:nvPr>
            <p:ph type="sldImg"/>
          </p:nvPr>
        </p:nvSpPr>
        <p:spPr>
          <a:xfrm>
            <a:off x="2254724" y="744083"/>
            <a:ext cx="2280790" cy="3720412"/>
          </a:xfrm>
          <a:ln/>
        </p:spPr>
      </p:sp>
      <p:sp>
        <p:nvSpPr>
          <p:cNvPr id="625667"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82BC3-E5B8-42F1-9230-46D37EACAF03}" type="slidenum">
              <a:rPr lang="en-GB">
                <a:solidFill>
                  <a:srgbClr val="000000"/>
                </a:solidFill>
              </a:rPr>
              <a:pPr/>
              <a:t>23</a:t>
            </a:fld>
            <a:endParaRPr lang="en-GB">
              <a:solidFill>
                <a:srgbClr val="000000"/>
              </a:solidFill>
            </a:endParaRPr>
          </a:p>
        </p:txBody>
      </p:sp>
      <p:sp>
        <p:nvSpPr>
          <p:cNvPr id="629762" name="Rectangle 2"/>
          <p:cNvSpPr>
            <a:spLocks noChangeArrowheads="1" noTextEdit="1"/>
          </p:cNvSpPr>
          <p:nvPr>
            <p:ph type="sldImg"/>
          </p:nvPr>
        </p:nvSpPr>
        <p:spPr>
          <a:xfrm>
            <a:off x="2254724" y="744083"/>
            <a:ext cx="2280790" cy="3720412"/>
          </a:xfrm>
          <a:ln/>
        </p:spPr>
      </p:sp>
      <p:sp>
        <p:nvSpPr>
          <p:cNvPr id="629763"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5D279-15BE-4B45-B42D-416DD7747D45}" type="slidenum">
              <a:rPr lang="en-GB">
                <a:solidFill>
                  <a:srgbClr val="000000"/>
                </a:solidFill>
              </a:rPr>
              <a:pPr/>
              <a:t>24</a:t>
            </a:fld>
            <a:endParaRPr lang="en-GB">
              <a:solidFill>
                <a:srgbClr val="000000"/>
              </a:solidFill>
            </a:endParaRPr>
          </a:p>
        </p:txBody>
      </p:sp>
      <p:sp>
        <p:nvSpPr>
          <p:cNvPr id="594946" name="Rectangle 2"/>
          <p:cNvSpPr>
            <a:spLocks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72498-4C09-40FB-8388-B5248A14EBC0}" type="slidenum">
              <a:rPr lang="en-GB">
                <a:solidFill>
                  <a:srgbClr val="000000"/>
                </a:solidFill>
              </a:rPr>
              <a:pPr/>
              <a:t>25</a:t>
            </a:fld>
            <a:endParaRPr lang="en-GB">
              <a:solidFill>
                <a:srgbClr val="000000"/>
              </a:solidFill>
            </a:endParaRPr>
          </a:p>
        </p:txBody>
      </p:sp>
      <p:sp>
        <p:nvSpPr>
          <p:cNvPr id="635906" name="Rectangle 2"/>
          <p:cNvSpPr>
            <a:spLocks noChangeArrowheads="1" noTextEdit="1"/>
          </p:cNvSpPr>
          <p:nvPr>
            <p:ph type="sldImg"/>
          </p:nvPr>
        </p:nvSpPr>
        <p:spPr>
          <a:xfrm>
            <a:off x="2254724" y="744083"/>
            <a:ext cx="2280790" cy="3720412"/>
          </a:xfrm>
          <a:ln/>
        </p:spPr>
      </p:sp>
      <p:sp>
        <p:nvSpPr>
          <p:cNvPr id="635907"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0EA8F-0FBB-4E0A-B120-DA5E2E04D1E0}" type="slidenum">
              <a:rPr lang="en-GB">
                <a:solidFill>
                  <a:srgbClr val="000000"/>
                </a:solidFill>
              </a:rPr>
              <a:pPr/>
              <a:t>26</a:t>
            </a:fld>
            <a:endParaRPr lang="en-GB">
              <a:solidFill>
                <a:srgbClr val="000000"/>
              </a:solidFill>
            </a:endParaRPr>
          </a:p>
        </p:txBody>
      </p:sp>
      <p:sp>
        <p:nvSpPr>
          <p:cNvPr id="637954" name="Rectangle 2"/>
          <p:cNvSpPr>
            <a:spLocks noChangeArrowheads="1" noTextEdit="1"/>
          </p:cNvSpPr>
          <p:nvPr>
            <p:ph type="sldImg"/>
          </p:nvPr>
        </p:nvSpPr>
        <p:spPr>
          <a:xfrm>
            <a:off x="2254724" y="744083"/>
            <a:ext cx="2280790" cy="3720412"/>
          </a:xfrm>
          <a:ln/>
        </p:spPr>
      </p:sp>
      <p:sp>
        <p:nvSpPr>
          <p:cNvPr id="637955"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E3FB4-4A7A-49EF-8340-9E1391AC8DD5}" type="slidenum">
              <a:rPr lang="en-GB">
                <a:solidFill>
                  <a:srgbClr val="000000"/>
                </a:solidFill>
              </a:rPr>
              <a:pPr/>
              <a:t>27</a:t>
            </a:fld>
            <a:endParaRPr lang="en-GB">
              <a:solidFill>
                <a:srgbClr val="000000"/>
              </a:solidFill>
            </a:endParaRPr>
          </a:p>
        </p:txBody>
      </p:sp>
      <p:sp>
        <p:nvSpPr>
          <p:cNvPr id="631810" name="Rectangle 2"/>
          <p:cNvSpPr>
            <a:spLocks noChangeArrowheads="1" noTextEdit="1"/>
          </p:cNvSpPr>
          <p:nvPr>
            <p:ph type="sldImg"/>
          </p:nvPr>
        </p:nvSpPr>
        <p:spPr>
          <a:xfrm>
            <a:off x="2254724" y="744083"/>
            <a:ext cx="2280790" cy="3720412"/>
          </a:xfrm>
          <a:ln/>
        </p:spPr>
      </p:sp>
      <p:sp>
        <p:nvSpPr>
          <p:cNvPr id="631811"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A670A-D3A4-4EB5-A7CD-B88FA8002FD3}" type="slidenum">
              <a:rPr lang="en-GB">
                <a:solidFill>
                  <a:srgbClr val="000000"/>
                </a:solidFill>
              </a:rPr>
              <a:pPr/>
              <a:t>28</a:t>
            </a:fld>
            <a:endParaRPr lang="en-GB">
              <a:solidFill>
                <a:srgbClr val="000000"/>
              </a:solidFill>
            </a:endParaRPr>
          </a:p>
        </p:txBody>
      </p:sp>
      <p:sp>
        <p:nvSpPr>
          <p:cNvPr id="660482" name="Rectangle 2"/>
          <p:cNvSpPr>
            <a:spLocks noChangeArrowheads="1" noTextEdit="1"/>
          </p:cNvSpPr>
          <p:nvPr>
            <p:ph type="sldImg"/>
          </p:nvPr>
        </p:nvSpPr>
        <p:spPr>
          <a:ln/>
        </p:spPr>
      </p:sp>
      <p:sp>
        <p:nvSpPr>
          <p:cNvPr id="660483" name="Rectangle 3"/>
          <p:cNvSpPr>
            <a:spLocks noGrp="1" noChangeArrowheads="1"/>
          </p:cNvSpPr>
          <p:nvPr>
            <p:ph type="body" idx="1"/>
          </p:nvPr>
        </p:nvSpPr>
        <p:spPr/>
        <p:txBody>
          <a:bodyPr/>
          <a:lstStyle/>
          <a:p>
            <a:pPr>
              <a:lnSpc>
                <a:spcPct val="80000"/>
              </a:lnSpc>
            </a:pPr>
            <a:r>
              <a:rPr lang="en-GB" sz="800"/>
              <a:t>“Used to highlight vulnerable communities. To influence service redesign in community nursing/children's services. Disease specific information”. </a:t>
            </a:r>
          </a:p>
          <a:p>
            <a:pPr>
              <a:lnSpc>
                <a:spcPct val="80000"/>
              </a:lnSpc>
            </a:pPr>
            <a:r>
              <a:rPr lang="en-GB" sz="800"/>
              <a:t>“Used as part of our annual planning for 2009/10 and will be used again for 2010/11. Used to provide a comparison to Scotland as a whole which provides justification for certain work streams. To provide information on alcohol for use within a project proposal”. </a:t>
            </a:r>
          </a:p>
          <a:p>
            <a:pPr>
              <a:lnSpc>
                <a:spcPct val="80000"/>
              </a:lnSpc>
            </a:pPr>
            <a:r>
              <a:rPr lang="en-GB" sz="800"/>
              <a:t>“Used in maternity strategy development. Helped agree priorities for SOA”. </a:t>
            </a:r>
          </a:p>
          <a:p>
            <a:pPr>
              <a:lnSpc>
                <a:spcPct val="80000"/>
              </a:lnSpc>
            </a:pPr>
            <a:r>
              <a:rPr lang="en-GB" sz="800"/>
              <a:t>“Used within health &amp; wellbeing themed planning group for developing the SOA. Used to provide a local context for identifying priorities within the SOA &amp; Community Plan”. </a:t>
            </a:r>
          </a:p>
          <a:p>
            <a:pPr>
              <a:lnSpc>
                <a:spcPct val="80000"/>
              </a:lnSpc>
            </a:pPr>
            <a:r>
              <a:rPr lang="en-GB" sz="800"/>
              <a:t>“SOA, Improving Health and Wellbeing Action Plan of the Community Plan Children, and Young People's Service Plan”. </a:t>
            </a:r>
          </a:p>
          <a:p>
            <a:pPr>
              <a:lnSpc>
                <a:spcPct val="80000"/>
              </a:lnSpc>
            </a:pPr>
            <a:r>
              <a:rPr lang="en-GB" sz="800"/>
              <a:t>“Some of the information has helped support the development of the SOA for 2009/12. Used in the local Health Improvement Plan”. </a:t>
            </a:r>
          </a:p>
          <a:p>
            <a:pPr>
              <a:lnSpc>
                <a:spcPct val="80000"/>
              </a:lnSpc>
            </a:pPr>
            <a:r>
              <a:rPr lang="en-GB" sz="800"/>
              <a:t>“As a resource for a local authority joint health improvement plan development &amp; steering group. Key aspects of findings presented to Operating Management Group of one of our Community Health Partnerships”. </a:t>
            </a:r>
          </a:p>
          <a:p>
            <a:pPr>
              <a:lnSpc>
                <a:spcPct val="80000"/>
              </a:lnSpc>
            </a:pPr>
            <a:r>
              <a:rPr lang="en-GB" sz="800"/>
              <a:t>“To support capital planning bid. To support Healthy Weight Community programme. To inform 'Enquiry by Design' programme - planning model village - Prince's Trust”. </a:t>
            </a:r>
          </a:p>
          <a:p>
            <a:pPr>
              <a:lnSpc>
                <a:spcPct val="80000"/>
              </a:lnSpc>
            </a:pPr>
            <a:r>
              <a:rPr lang="en-GB" sz="800"/>
              <a:t>“To target walking booklets at particular areas of deprivation. Used within the team to get a better understanding of the local picture Will be using to help forward planning and development in terms of the health improvement work plan”. </a:t>
            </a:r>
          </a:p>
          <a:p>
            <a:pPr>
              <a:lnSpc>
                <a:spcPct val="80000"/>
              </a:lnSpc>
            </a:pPr>
            <a:r>
              <a:rPr lang="en-GB" sz="800"/>
              <a:t>“With elected members to provide them with the information they need in working with community groups on local projects, and to inform/challenge what they know about their area. Shared with public health practitioners working within CHP areas. With senior managers to give them an at a glance overview of a geographic area”. </a:t>
            </a:r>
          </a:p>
          <a:p>
            <a:pPr>
              <a:lnSpc>
                <a:spcPct val="80000"/>
              </a:lnSpc>
            </a:pPr>
            <a:r>
              <a:rPr lang="en-GB" sz="800"/>
              <a:t>“Incorporated into briefing notes for elected members to strengthen the decision making process, to inform the development of locality based programmes, to support service development”. </a:t>
            </a:r>
          </a:p>
          <a:p>
            <a:pPr>
              <a:lnSpc>
                <a:spcPct val="80000"/>
              </a:lnSpc>
            </a:pPr>
            <a:r>
              <a:rPr lang="en-GB" sz="800"/>
              <a:t>“During teaching of health promotion units”. </a:t>
            </a:r>
          </a:p>
          <a:p>
            <a:pPr>
              <a:lnSpc>
                <a:spcPct val="80000"/>
              </a:lnSpc>
            </a:pPr>
            <a:r>
              <a:rPr lang="en-GB" sz="800"/>
              <a:t>“Used to illustrate patterns of health in Scotland in lectures to nursing students”. </a:t>
            </a:r>
          </a:p>
          <a:p>
            <a:pPr>
              <a:lnSpc>
                <a:spcPct val="80000"/>
              </a:lnSpc>
            </a:pPr>
            <a:r>
              <a:rPr lang="en-GB" sz="800"/>
              <a:t>“Information used to enhance discussions at meetings”. </a:t>
            </a:r>
          </a:p>
          <a:p>
            <a:pPr>
              <a:lnSpc>
                <a:spcPct val="80000"/>
              </a:lnSpc>
            </a:pPr>
            <a:r>
              <a:rPr lang="en-GB" sz="800"/>
              <a:t>“Review of health issues to inform priorities”. </a:t>
            </a:r>
          </a:p>
          <a:p>
            <a:pPr>
              <a:lnSpc>
                <a:spcPct val="80000"/>
              </a:lnSpc>
            </a:pPr>
            <a:r>
              <a:rPr lang="en-GB" sz="800"/>
              <a:t>“Use in gathering info and data for a needs assessment”. </a:t>
            </a:r>
          </a:p>
          <a:p>
            <a:pPr>
              <a:lnSpc>
                <a:spcPct val="80000"/>
              </a:lnSpc>
            </a:pPr>
            <a:r>
              <a:rPr lang="en-GB" sz="800"/>
              <a:t>“Implementation of smoking cessation groups”. </a:t>
            </a:r>
          </a:p>
          <a:p>
            <a:pPr>
              <a:lnSpc>
                <a:spcPct val="80000"/>
              </a:lnSpc>
            </a:pPr>
            <a:r>
              <a:rPr lang="en-GB" sz="800"/>
              <a:t>“The profiles have been used to highlight areas of concern and to improve understanding of why we have that profile e.g. non-intentional injury in the home. This led to discussion on the partners potential input to improve that result. The statistics on alcohol have been used to inform discussion on resource allocation and partnership working”. </a:t>
            </a:r>
          </a:p>
          <a:p>
            <a:pPr>
              <a:lnSpc>
                <a:spcPct val="80000"/>
              </a:lnSpc>
            </a:pPr>
            <a:r>
              <a:rPr lang="en-GB" sz="800"/>
              <a:t>“Connecting health and other data to deprivation e.g. showing the alcohol related illness matches deprivation (and other illness) and not simply consumption”. </a:t>
            </a:r>
          </a:p>
          <a:p>
            <a:pPr>
              <a:lnSpc>
                <a:spcPct val="80000"/>
              </a:lnSpc>
            </a:pPr>
            <a:r>
              <a:rPr lang="en-GB" sz="800"/>
              <a:t>“An example is around there was the feeling that suicide rates were higher in Orkney than other areas - however death from suicide published in 2008 ScotPHO - health and wellbeing profile demonstrated that Orkney death rates from suicide </a:t>
            </a:r>
          </a:p>
          <a:p>
            <a:pPr>
              <a:lnSpc>
                <a:spcPct val="80000"/>
              </a:lnSpc>
            </a:pPr>
            <a:r>
              <a:rPr lang="en-GB" sz="800"/>
              <a:t>6 </a:t>
            </a:r>
          </a:p>
          <a:p>
            <a:pPr>
              <a:lnSpc>
                <a:spcPct val="80000"/>
              </a:lnSpc>
            </a:pPr>
            <a:r>
              <a:rPr lang="en-GB" sz="800"/>
              <a:t>matched the national average. This was great hard evidence to influence the mental health strategy, and then this discussion took place why do we think there is more ... know the people? reported in our local paper? National averages were also used in the alcohol and drugs partnership strategy, to help in planning services”. </a:t>
            </a:r>
          </a:p>
          <a:p>
            <a:pPr>
              <a:lnSpc>
                <a:spcPct val="80000"/>
              </a:lnSpc>
            </a:pPr>
            <a:r>
              <a:rPr lang="en-GB" sz="800"/>
              <a:t>“Alcohol planning policy, Keep Well, Local 'traffic light' system”. </a:t>
            </a:r>
          </a:p>
          <a:p>
            <a:pPr>
              <a:lnSpc>
                <a:spcPct val="80000"/>
              </a:lnSpc>
            </a:pPr>
            <a:r>
              <a:rPr lang="en-GB" sz="800"/>
              <a:t>“To look at specific targeting of areas for delivery of Keep well health checks. To increase understanding for staff on health indicators within deprived communities. To inform local documents, proposals and reports as an evidence base”. </a:t>
            </a:r>
          </a:p>
          <a:p>
            <a:pPr>
              <a:lnSpc>
                <a:spcPct val="80000"/>
              </a:lnSpc>
            </a:pPr>
            <a:r>
              <a:rPr lang="en-GB" sz="800"/>
              <a:t>“Translated into more accessible traffic lights form separating demographic from health data, these have been used to support plans, policy, programmes and applications for funding and used with every level of organisation including third sector. On their own the community health profiles are not accessed by key decision makers, in our experience, but rather more by middle managers and the very 'switched on' executive…”. </a:t>
            </a:r>
          </a:p>
          <a:p>
            <a:pPr>
              <a:lnSpc>
                <a:spcPct val="80000"/>
              </a:lnSpc>
            </a:pPr>
            <a:r>
              <a:rPr lang="en-GB" sz="800"/>
              <a:t>“Used to develop local action plan to improve sexual health info. Used to base funding apps on for voluntary organisations”. </a:t>
            </a:r>
          </a:p>
          <a:p>
            <a:pPr>
              <a:lnSpc>
                <a:spcPct val="80000"/>
              </a:lnSpc>
            </a:pPr>
            <a:r>
              <a:rPr lang="en-GB" sz="800"/>
              <a:t>“Local Area has many different sub-communities, each with different needs. Useful to compare the likenesses and differences when making funding decisions on thematic projects (e.g. addictions where these levels were highest). Used information in local profile as justification for project briefs to other funding bodies. Used comparisons of health board areas against local areas to convince national groups/organisations of the benefit to targeting our (specific) area for pilot projects and seed funding”. </a:t>
            </a:r>
          </a:p>
          <a:p>
            <a:pPr>
              <a:lnSpc>
                <a:spcPct val="80000"/>
              </a:lnSpc>
            </a:pPr>
            <a:r>
              <a:rPr lang="en-GB" sz="800"/>
              <a:t>“I used the profiles to compare Oxgangs and Firrhill against Edinburgh CHP on certain indicators as part of a project to decide what type of community health promotion support the Oxgangs community would most benefit from. Part of community service planning”. </a:t>
            </a:r>
          </a:p>
          <a:p>
            <a:pPr>
              <a:lnSpc>
                <a:spcPct val="80000"/>
              </a:lnSpc>
            </a:pPr>
            <a:r>
              <a:rPr lang="en-GB" sz="800"/>
              <a:t>“NHS D&amp;G is currently undergoing formal consultation of Clinical Services Strategy. IG profiles have been extremely helpful in providing some quick responses to consultation queries”. </a:t>
            </a:r>
          </a:p>
          <a:p>
            <a:pPr>
              <a:lnSpc>
                <a:spcPct val="80000"/>
              </a:lnSpc>
            </a:pPr>
            <a:r>
              <a:rPr lang="en-GB" sz="800"/>
              <a:t>“I have used the profiles to inform partner agencies about health data. I have used the profiles to compare 2 similar CHP areas”. </a:t>
            </a:r>
          </a:p>
          <a:p>
            <a:pPr>
              <a:lnSpc>
                <a:spcPct val="80000"/>
              </a:lnSpc>
            </a:pPr>
            <a:r>
              <a:rPr lang="en-GB" sz="800"/>
              <a:t>“Redesigning services: medical practice amalgamation; community nursing profiles; mental health services”.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1DDC1-09F9-449D-AF49-0D51FA419217}" type="slidenum">
              <a:rPr lang="en-GB">
                <a:solidFill>
                  <a:srgbClr val="000000"/>
                </a:solidFill>
              </a:rPr>
              <a:pPr/>
              <a:t>31</a:t>
            </a:fld>
            <a:endParaRPr lang="en-GB">
              <a:solidFill>
                <a:srgbClr val="000000"/>
              </a:solidFill>
            </a:endParaRPr>
          </a:p>
        </p:txBody>
      </p:sp>
      <p:sp>
        <p:nvSpPr>
          <p:cNvPr id="666626" name="Rectangle 2"/>
          <p:cNvSpPr>
            <a:spLocks noChangeArrowheads="1" noTextEdit="1"/>
          </p:cNvSpPr>
          <p:nvPr>
            <p:ph type="sldImg"/>
          </p:nvPr>
        </p:nvSpPr>
        <p:spPr>
          <a:ln/>
        </p:spPr>
      </p:sp>
      <p:sp>
        <p:nvSpPr>
          <p:cNvPr id="666627" name="Rectangle 3"/>
          <p:cNvSpPr>
            <a:spLocks noGrp="1" noChangeArrowheads="1"/>
          </p:cNvSpPr>
          <p:nvPr>
            <p:ph type="body" idx="1"/>
          </p:nvPr>
        </p:nvSpPr>
        <p:spPr/>
        <p:txBody>
          <a:bodyPr/>
          <a:lstStyle/>
          <a:p>
            <a:r>
              <a:rPr lang="en-GB"/>
              <a:t>In Ruchill and Possilpark </a:t>
            </a:r>
            <a:r>
              <a:rPr lang="en-GB" b="1" i="1"/>
              <a:t>male life expectancy is 63.4</a:t>
            </a:r>
            <a:r>
              <a:rPr lang="en-GB"/>
              <a:t> (more than 12 years less than the average in Kelvindale and Kelvinside and female life expectancy is 72.1 (9 years less than Kelvindale and Kelvinside).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B3DFC-A2FA-46DD-8A8F-FA50EC46CEC0}" type="slidenum">
              <a:rPr lang="en-GB">
                <a:solidFill>
                  <a:srgbClr val="000000"/>
                </a:solidFill>
              </a:rPr>
              <a:pPr/>
              <a:t>34</a:t>
            </a:fld>
            <a:endParaRPr lang="en-GB">
              <a:solidFill>
                <a:srgbClr val="000000"/>
              </a:solidFill>
            </a:endParaRPr>
          </a:p>
        </p:txBody>
      </p:sp>
      <p:sp>
        <p:nvSpPr>
          <p:cNvPr id="669698" name="Rectangle 2"/>
          <p:cNvSpPr>
            <a:spLocks noChangeArrowheads="1" noTextEdit="1"/>
          </p:cNvSpPr>
          <p:nvPr>
            <p:ph type="sldImg"/>
          </p:nvPr>
        </p:nvSpPr>
        <p:spPr>
          <a:ln/>
        </p:spPr>
      </p:sp>
      <p:sp>
        <p:nvSpPr>
          <p:cNvPr id="669699" name="Rectangle 3"/>
          <p:cNvSpPr>
            <a:spLocks noGrp="1" noChangeArrowheads="1"/>
          </p:cNvSpPr>
          <p:nvPr>
            <p:ph type="body" idx="1"/>
          </p:nvPr>
        </p:nvSpPr>
        <p:spPr/>
        <p:txBody>
          <a:bodyPr/>
          <a:lstStyle/>
          <a:p>
            <a:r>
              <a:rPr lang="en-GB"/>
              <a:t>Colour-coded picture of health status in our communities, making it easier to see 'at a glance' the issues that may need to be addressed. </a:t>
            </a:r>
          </a:p>
          <a:p>
            <a:r>
              <a:rPr lang="en-GB"/>
              <a:t>Red - more than 5% </a:t>
            </a:r>
            <a:r>
              <a:rPr lang="en-GB" b="1"/>
              <a:t>worse</a:t>
            </a:r>
            <a:r>
              <a:rPr lang="en-GB"/>
              <a:t> than Scotland average; Green – more than 5% </a:t>
            </a:r>
            <a:r>
              <a:rPr lang="en-GB" b="1"/>
              <a:t>better</a:t>
            </a:r>
            <a:r>
              <a:rPr lang="en-GB"/>
              <a:t> than Scotland average; Amber – within + or – 5% of Scotland average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82F70-311A-4F67-9CD1-7602DE2B43DE}" type="slidenum">
              <a:rPr lang="en-GB">
                <a:solidFill>
                  <a:srgbClr val="000000"/>
                </a:solidFill>
              </a:rPr>
              <a:pPr/>
              <a:t>36</a:t>
            </a:fld>
            <a:endParaRPr lang="en-GB">
              <a:solidFill>
                <a:srgbClr val="000000"/>
              </a:solidFill>
            </a:endParaRPr>
          </a:p>
        </p:txBody>
      </p:sp>
      <p:sp>
        <p:nvSpPr>
          <p:cNvPr id="672770" name="Rectangle 2"/>
          <p:cNvSpPr>
            <a:spLocks noChangeArrowheads="1" noTextEdit="1"/>
          </p:cNvSpPr>
          <p:nvPr>
            <p:ph type="sldImg"/>
          </p:nvPr>
        </p:nvSpPr>
        <p:spPr>
          <a:ln/>
        </p:spPr>
      </p:sp>
      <p:sp>
        <p:nvSpPr>
          <p:cNvPr id="672771" name="Rectangle 3"/>
          <p:cNvSpPr>
            <a:spLocks noGrp="1" noChangeArrowheads="1"/>
          </p:cNvSpPr>
          <p:nvPr>
            <p:ph type="body" idx="1"/>
          </p:nvPr>
        </p:nvSpPr>
        <p:spPr/>
        <p:txBody>
          <a:bodyPr/>
          <a:lstStyle/>
          <a:p>
            <a:r>
              <a:rPr lang="en-GB"/>
              <a:t>Colour-coded picture of health status in our communities, making it easier to see 'at a glance' the issues that may need to be addressed. </a:t>
            </a:r>
          </a:p>
          <a:p>
            <a:r>
              <a:rPr lang="en-GB"/>
              <a:t>Red - more than 5% </a:t>
            </a:r>
            <a:r>
              <a:rPr lang="en-GB" b="1"/>
              <a:t>worse</a:t>
            </a:r>
            <a:r>
              <a:rPr lang="en-GB"/>
              <a:t> than Scotland average; Green – more than 5% </a:t>
            </a:r>
            <a:r>
              <a:rPr lang="en-GB" b="1"/>
              <a:t>better</a:t>
            </a:r>
            <a:r>
              <a:rPr lang="en-GB"/>
              <a:t> than Scotland average; Amber – within + or – 5% of Scotland average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C8E1F-2E29-4CB3-9F72-D6E276676C30}" type="slidenum">
              <a:rPr lang="en-GB">
                <a:solidFill>
                  <a:srgbClr val="000000"/>
                </a:solidFill>
              </a:rPr>
              <a:pPr/>
              <a:t>38</a:t>
            </a:fld>
            <a:endParaRPr lang="en-GB">
              <a:solidFill>
                <a:srgbClr val="000000"/>
              </a:solidFill>
            </a:endParaRPr>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p:txBody>
          <a:bodyPr/>
          <a:lstStyle/>
          <a:p>
            <a:pPr>
              <a:lnSpc>
                <a:spcPct val="80000"/>
              </a:lnSpc>
            </a:pPr>
            <a:r>
              <a:rPr lang="en-GB" sz="800"/>
              <a:t>“Used to highlight vulnerable communities. To influence service redesign in community nursing/children's services. Disease specific information”. </a:t>
            </a:r>
          </a:p>
          <a:p>
            <a:pPr>
              <a:lnSpc>
                <a:spcPct val="80000"/>
              </a:lnSpc>
            </a:pPr>
            <a:r>
              <a:rPr lang="en-GB" sz="800"/>
              <a:t>“Used as part of our annual planning for 2009/10 and will be used again for 2010/11. Used to provide a comparison to Scotland as a whole which provides justification for certain work streams. To provide information on alcohol for use within a project proposal”. </a:t>
            </a:r>
          </a:p>
          <a:p>
            <a:pPr>
              <a:lnSpc>
                <a:spcPct val="80000"/>
              </a:lnSpc>
            </a:pPr>
            <a:r>
              <a:rPr lang="en-GB" sz="800"/>
              <a:t>“Used in maternity strategy development. Helped agree priorities for SOA”. </a:t>
            </a:r>
          </a:p>
          <a:p>
            <a:pPr>
              <a:lnSpc>
                <a:spcPct val="80000"/>
              </a:lnSpc>
            </a:pPr>
            <a:r>
              <a:rPr lang="en-GB" sz="800"/>
              <a:t>“Used within health &amp; wellbeing themed planning group for developing the SOA. Used to provide a local context for identifying priorities within the SOA &amp; Community Plan”. </a:t>
            </a:r>
          </a:p>
          <a:p>
            <a:pPr>
              <a:lnSpc>
                <a:spcPct val="80000"/>
              </a:lnSpc>
            </a:pPr>
            <a:r>
              <a:rPr lang="en-GB" sz="800"/>
              <a:t>“SOA, Improving Health and Wellbeing Action Plan of the Community Plan Children, and Young People's Service Plan”. </a:t>
            </a:r>
          </a:p>
          <a:p>
            <a:pPr>
              <a:lnSpc>
                <a:spcPct val="80000"/>
              </a:lnSpc>
            </a:pPr>
            <a:r>
              <a:rPr lang="en-GB" sz="800"/>
              <a:t>“Some of the information has helped support the development of the SOA for 2009/12. Used in the local Health Improvement Plan”. </a:t>
            </a:r>
          </a:p>
          <a:p>
            <a:pPr>
              <a:lnSpc>
                <a:spcPct val="80000"/>
              </a:lnSpc>
            </a:pPr>
            <a:r>
              <a:rPr lang="en-GB" sz="800"/>
              <a:t>“As a resource for a local authority joint health improvement plan development &amp; steering group. Key aspects of findings presented to Operating Management Group of one of our Community Health Partnerships”. </a:t>
            </a:r>
          </a:p>
          <a:p>
            <a:pPr>
              <a:lnSpc>
                <a:spcPct val="80000"/>
              </a:lnSpc>
            </a:pPr>
            <a:r>
              <a:rPr lang="en-GB" sz="800"/>
              <a:t>“To support capital planning bid. To support Healthy Weight Community programme. To inform 'Enquiry by Design' programme - planning model village - Prince's Trust”. </a:t>
            </a:r>
          </a:p>
          <a:p>
            <a:pPr>
              <a:lnSpc>
                <a:spcPct val="80000"/>
              </a:lnSpc>
            </a:pPr>
            <a:r>
              <a:rPr lang="en-GB" sz="800"/>
              <a:t>“To target walking booklets at particular areas of deprivation. Used within the team to get a better understanding of the local picture Will be using to help forward planning and development in terms of the health improvement work plan”. </a:t>
            </a:r>
          </a:p>
          <a:p>
            <a:pPr>
              <a:lnSpc>
                <a:spcPct val="80000"/>
              </a:lnSpc>
            </a:pPr>
            <a:r>
              <a:rPr lang="en-GB" sz="800"/>
              <a:t>“With elected members to provide them with the information they need in working with community groups on local projects, and to inform/challenge what they know about their area. Shared with public health practitioners working within CHP areas. With senior managers to give them an at a glance overview of a geographic area”. </a:t>
            </a:r>
          </a:p>
          <a:p>
            <a:pPr>
              <a:lnSpc>
                <a:spcPct val="80000"/>
              </a:lnSpc>
            </a:pPr>
            <a:r>
              <a:rPr lang="en-GB" sz="800"/>
              <a:t>“Incorporated into briefing notes for elected members to strengthen the decision making process, to inform the development of locality based programmes, to support service development”. </a:t>
            </a:r>
          </a:p>
          <a:p>
            <a:pPr>
              <a:lnSpc>
                <a:spcPct val="80000"/>
              </a:lnSpc>
            </a:pPr>
            <a:r>
              <a:rPr lang="en-GB" sz="800"/>
              <a:t>“During teaching of health promotion units”. </a:t>
            </a:r>
          </a:p>
          <a:p>
            <a:pPr>
              <a:lnSpc>
                <a:spcPct val="80000"/>
              </a:lnSpc>
            </a:pPr>
            <a:r>
              <a:rPr lang="en-GB" sz="800"/>
              <a:t>“Used to illustrate patterns of health in Scotland in lectures to nursing students”. </a:t>
            </a:r>
          </a:p>
          <a:p>
            <a:pPr>
              <a:lnSpc>
                <a:spcPct val="80000"/>
              </a:lnSpc>
            </a:pPr>
            <a:r>
              <a:rPr lang="en-GB" sz="800"/>
              <a:t>“Information used to enhance discussions at meetings”. </a:t>
            </a:r>
          </a:p>
          <a:p>
            <a:pPr>
              <a:lnSpc>
                <a:spcPct val="80000"/>
              </a:lnSpc>
            </a:pPr>
            <a:r>
              <a:rPr lang="en-GB" sz="800"/>
              <a:t>“Review of health issues to inform priorities”. </a:t>
            </a:r>
          </a:p>
          <a:p>
            <a:pPr>
              <a:lnSpc>
                <a:spcPct val="80000"/>
              </a:lnSpc>
            </a:pPr>
            <a:r>
              <a:rPr lang="en-GB" sz="800"/>
              <a:t>“Use in gathering info and data for a needs assessment”. </a:t>
            </a:r>
          </a:p>
          <a:p>
            <a:pPr>
              <a:lnSpc>
                <a:spcPct val="80000"/>
              </a:lnSpc>
            </a:pPr>
            <a:r>
              <a:rPr lang="en-GB" sz="800"/>
              <a:t>“Implementation of smoking cessation groups”. </a:t>
            </a:r>
          </a:p>
          <a:p>
            <a:pPr>
              <a:lnSpc>
                <a:spcPct val="80000"/>
              </a:lnSpc>
            </a:pPr>
            <a:r>
              <a:rPr lang="en-GB" sz="800"/>
              <a:t>“The profiles have been used to highlight areas of concern and to improve understanding of why we have that profile e.g. non-intentional injury in the home. This led to discussion on the partners potential input to improve that result. The statistics on alcohol have been used to inform discussion on resource allocation and partnership working”. </a:t>
            </a:r>
          </a:p>
          <a:p>
            <a:pPr>
              <a:lnSpc>
                <a:spcPct val="80000"/>
              </a:lnSpc>
            </a:pPr>
            <a:r>
              <a:rPr lang="en-GB" sz="800"/>
              <a:t>“Connecting health and other data to deprivation e.g. showing the alcohol related illness matches deprivation (and other illness) and not simply consumption”. </a:t>
            </a:r>
          </a:p>
          <a:p>
            <a:pPr>
              <a:lnSpc>
                <a:spcPct val="80000"/>
              </a:lnSpc>
            </a:pPr>
            <a:r>
              <a:rPr lang="en-GB" sz="800"/>
              <a:t>“An example is around there was the feeling that suicide rates were higher in Orkney than other areas - however death from suicide published in 2008 ScotPHO - health and wellbeing profile demonstrated that Orkney death rates from suicide </a:t>
            </a:r>
          </a:p>
          <a:p>
            <a:pPr>
              <a:lnSpc>
                <a:spcPct val="80000"/>
              </a:lnSpc>
            </a:pPr>
            <a:r>
              <a:rPr lang="en-GB" sz="800"/>
              <a:t>6 </a:t>
            </a:r>
          </a:p>
          <a:p>
            <a:pPr>
              <a:lnSpc>
                <a:spcPct val="80000"/>
              </a:lnSpc>
            </a:pPr>
            <a:r>
              <a:rPr lang="en-GB" sz="800"/>
              <a:t>matched the national average. This was great hard evidence to influence the mental health strategy, and then this discussion took place why do we think there is more ... know the people? reported in our local paper? National averages were also used in the alcohol and drugs partnership strategy, to help in planning services”. </a:t>
            </a:r>
          </a:p>
          <a:p>
            <a:pPr>
              <a:lnSpc>
                <a:spcPct val="80000"/>
              </a:lnSpc>
            </a:pPr>
            <a:r>
              <a:rPr lang="en-GB" sz="800"/>
              <a:t>“Alcohol planning policy, Keep Well, Local 'traffic light' system”. </a:t>
            </a:r>
          </a:p>
          <a:p>
            <a:pPr>
              <a:lnSpc>
                <a:spcPct val="80000"/>
              </a:lnSpc>
            </a:pPr>
            <a:r>
              <a:rPr lang="en-GB" sz="800"/>
              <a:t>“To look at specific targeting of areas for delivery of Keep well health checks. To increase understanding for staff on health indicators within deprived communities. To inform local documents, proposals and reports as an evidence base”. </a:t>
            </a:r>
          </a:p>
          <a:p>
            <a:pPr>
              <a:lnSpc>
                <a:spcPct val="80000"/>
              </a:lnSpc>
            </a:pPr>
            <a:r>
              <a:rPr lang="en-GB" sz="800"/>
              <a:t>“Translated into more accessible traffic lights form separating demographic from health data, these have been used to support plans, policy, programmes and applications for funding and used with every level of organisation including third sector. On their own the community health profiles are not accessed by key decision makers, in our experience, but rather more by middle managers and the very 'switched on' executive…”. </a:t>
            </a:r>
          </a:p>
          <a:p>
            <a:pPr>
              <a:lnSpc>
                <a:spcPct val="80000"/>
              </a:lnSpc>
            </a:pPr>
            <a:r>
              <a:rPr lang="en-GB" sz="800"/>
              <a:t>“Used to develop local action plan to improve sexual health info. Used to base funding apps on for voluntary organisations”. </a:t>
            </a:r>
          </a:p>
          <a:p>
            <a:pPr>
              <a:lnSpc>
                <a:spcPct val="80000"/>
              </a:lnSpc>
            </a:pPr>
            <a:r>
              <a:rPr lang="en-GB" sz="800"/>
              <a:t>“Local Area has many different sub-communities, each with different needs. Useful to compare the likenesses and differences when making funding decisions on thematic projects (e.g. addictions where these levels were highest). Used information in local profile as justification for project briefs to other funding bodies. Used comparisons of health board areas against local areas to convince national groups/organisations of the benefit to targeting our (specific) area for pilot projects and seed funding”. </a:t>
            </a:r>
          </a:p>
          <a:p>
            <a:pPr>
              <a:lnSpc>
                <a:spcPct val="80000"/>
              </a:lnSpc>
            </a:pPr>
            <a:r>
              <a:rPr lang="en-GB" sz="800"/>
              <a:t>“I used the profiles to compare Oxgangs and Firrhill against Edinburgh CHP on certain indicators as part of a project to decide what type of community health promotion support the Oxgangs community would most benefit from. Part of community service planning”. </a:t>
            </a:r>
          </a:p>
          <a:p>
            <a:pPr>
              <a:lnSpc>
                <a:spcPct val="80000"/>
              </a:lnSpc>
            </a:pPr>
            <a:r>
              <a:rPr lang="en-GB" sz="800"/>
              <a:t>“NHS D&amp;G is currently undergoing formal consultation of Clinical Services Strategy. IG profiles have been extremely helpful in providing some quick responses to consultation queries”. </a:t>
            </a:r>
          </a:p>
          <a:p>
            <a:pPr>
              <a:lnSpc>
                <a:spcPct val="80000"/>
              </a:lnSpc>
            </a:pPr>
            <a:r>
              <a:rPr lang="en-GB" sz="800"/>
              <a:t>“I have used the profiles to inform partner agencies about health data. I have used the profiles to compare 2 similar CHP areas”. </a:t>
            </a:r>
          </a:p>
          <a:p>
            <a:pPr>
              <a:lnSpc>
                <a:spcPct val="80000"/>
              </a:lnSpc>
            </a:pPr>
            <a:r>
              <a:rPr lang="en-GB" sz="800"/>
              <a:t>“Redesigning services: medical practice amalgamation; community nursing profiles; mental health services”.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418F6-4EAC-4801-A462-A00EB23FE528}" type="slidenum">
              <a:rPr lang="en-GB">
                <a:solidFill>
                  <a:srgbClr val="000000"/>
                </a:solidFill>
              </a:rPr>
              <a:pPr/>
              <a:t>39</a:t>
            </a:fld>
            <a:endParaRPr lang="en-GB">
              <a:solidFill>
                <a:srgbClr val="000000"/>
              </a:solidFill>
            </a:endParaRPr>
          </a:p>
        </p:txBody>
      </p:sp>
      <p:sp>
        <p:nvSpPr>
          <p:cNvPr id="679938" name="Rectangle 2"/>
          <p:cNvSpPr>
            <a:spLocks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66B7B-2007-4407-8BD8-1A7FB743AA37}" type="slidenum">
              <a:rPr lang="en-GB">
                <a:solidFill>
                  <a:srgbClr val="000000"/>
                </a:solidFill>
              </a:rPr>
              <a:pPr/>
              <a:t>42</a:t>
            </a:fld>
            <a:endParaRPr lang="en-GB">
              <a:solidFill>
                <a:srgbClr val="000000"/>
              </a:solidFill>
            </a:endParaRPr>
          </a:p>
        </p:txBody>
      </p:sp>
      <p:sp>
        <p:nvSpPr>
          <p:cNvPr id="681986" name="Rectangle 2"/>
          <p:cNvSpPr>
            <a:spLocks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A8033-22F0-48A6-9C76-3EFC54E02D09}" type="slidenum">
              <a:rPr lang="en-GB">
                <a:solidFill>
                  <a:srgbClr val="000000"/>
                </a:solidFill>
              </a:rPr>
              <a:pPr/>
              <a:t>43</a:t>
            </a:fld>
            <a:endParaRPr lang="en-GB">
              <a:solidFill>
                <a:srgbClr val="000000"/>
              </a:solidFill>
            </a:endParaRPr>
          </a:p>
        </p:txBody>
      </p:sp>
      <p:sp>
        <p:nvSpPr>
          <p:cNvPr id="649218" name="Rectangle 2"/>
          <p:cNvSpPr>
            <a:spLocks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977D5-2834-47E7-8EE1-1C06BC47F1EE}" type="slidenum">
              <a:rPr lang="en-GB">
                <a:solidFill>
                  <a:srgbClr val="000000"/>
                </a:solidFill>
              </a:rPr>
              <a:pPr/>
              <a:t>44</a:t>
            </a:fld>
            <a:endParaRPr lang="en-GB">
              <a:solidFill>
                <a:srgbClr val="000000"/>
              </a:solidFill>
            </a:endParaRPr>
          </a:p>
        </p:txBody>
      </p:sp>
      <p:sp>
        <p:nvSpPr>
          <p:cNvPr id="684034" name="Rectangle 2"/>
          <p:cNvSpPr>
            <a:spLocks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4B59C-E89E-4347-BC4D-372ECC25A819}" type="slidenum">
              <a:rPr lang="en-GB">
                <a:solidFill>
                  <a:srgbClr val="000000"/>
                </a:solidFill>
              </a:rPr>
              <a:pPr/>
              <a:t>47</a:t>
            </a:fld>
            <a:endParaRPr lang="en-GB">
              <a:solidFill>
                <a:srgbClr val="000000"/>
              </a:solidFill>
            </a:endParaRPr>
          </a:p>
        </p:txBody>
      </p:sp>
      <p:sp>
        <p:nvSpPr>
          <p:cNvPr id="652290" name="Rectangle 2"/>
          <p:cNvSpPr>
            <a:spLocks noChangeArrowheads="1" noTextEdit="1"/>
          </p:cNvSpPr>
          <p:nvPr>
            <p:ph type="sldImg"/>
          </p:nvPr>
        </p:nvSpPr>
        <p:spPr>
          <a:ln/>
        </p:spPr>
      </p:sp>
      <p:sp>
        <p:nvSpPr>
          <p:cNvPr id="652291" name="Rectangle 3"/>
          <p:cNvSpPr>
            <a:spLocks noGrp="1" noChangeArrowheads="1"/>
          </p:cNvSpPr>
          <p:nvPr>
            <p:ph type="body" idx="1"/>
          </p:nvPr>
        </p:nvSpPr>
        <p:spPr/>
        <p:txBody>
          <a:bodyPr/>
          <a:lstStyle/>
          <a:p>
            <a:pPr>
              <a:lnSpc>
                <a:spcPct val="80000"/>
              </a:lnSpc>
            </a:pPr>
            <a:endParaRPr lang="en-US"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821BB-7132-4DAF-826A-96DB0558589A}" type="slidenum">
              <a:rPr lang="en-GB">
                <a:solidFill>
                  <a:srgbClr val="000000"/>
                </a:solidFill>
              </a:rPr>
              <a:pPr/>
              <a:t>48</a:t>
            </a:fld>
            <a:endParaRPr lang="en-GB">
              <a:solidFill>
                <a:srgbClr val="000000"/>
              </a:solidFill>
            </a:endParaRPr>
          </a:p>
        </p:txBody>
      </p:sp>
      <p:sp>
        <p:nvSpPr>
          <p:cNvPr id="691202" name="Rectangle 2"/>
          <p:cNvSpPr>
            <a:spLocks noChangeArrowheads="1" noTextEdit="1"/>
          </p:cNvSpPr>
          <p:nvPr>
            <p:ph type="sldImg"/>
          </p:nvPr>
        </p:nvSpPr>
        <p:spPr>
          <a:xfrm>
            <a:off x="2254724" y="744083"/>
            <a:ext cx="2280790" cy="3720412"/>
          </a:xfrm>
          <a:ln/>
        </p:spPr>
      </p:sp>
      <p:sp>
        <p:nvSpPr>
          <p:cNvPr id="691203" name="Rectangle 3"/>
          <p:cNvSpPr>
            <a:spLocks noGrp="1" noChangeArrowheads="1"/>
          </p:cNvSpPr>
          <p:nvPr>
            <p:ph type="body" idx="1"/>
          </p:nvPr>
        </p:nvSpPr>
        <p:spPr>
          <a:xfrm>
            <a:off x="678807" y="4712524"/>
            <a:ext cx="5433711" cy="446685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379109A-91B5-45FC-B2BB-E8A141A2F6F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7C77436-1D87-4729-A15D-1E71FEB790A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A7F8771-1FB3-4F18-8EF2-953C96CCB72C}"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F0C10C7-D5CE-4602-BCD8-E5927F3A8645}"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5AC9A2D-C3D5-4EED-9F61-AC6490DBE945}"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72406A-E452-4FC4-99F8-94C440A416E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15C77C-FB12-40DD-9C78-2A2B0952B64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3E657D8-A83F-49E2-AF18-37114A65002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8C1BA7A-801A-4073-A8AB-1BB967CBDB46}"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15C77C-FB12-40DD-9C78-2A2B0952B64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88537CD-2844-49F8-AF0B-B3E636A7A7C1}"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4CAB183-5CE0-4193-B2E2-29DA883AC3C2}"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BBF509-811A-4EE5-A712-C7576AFA210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574D9F-51BA-4CF2-A874-4EDDAE7089F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7221E014-7EFC-4DAB-9701-DB37EBDD6BF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35DA4DB-4249-4E13-BD29-0CB2F8D564F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2469ED9-7977-4ECF-BF36-4E05187F5D4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E2CC355-845C-483D-A5CF-DB9C64790BD6}"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1F047A5-7AE6-44BB-8FC2-DB0C85D7933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FFFFCC"/>
            </a:gs>
          </a:gsLst>
          <a:lin ang="5400000" scaled="1"/>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64ADBD4-7282-407F-B596-AFAD848A7106}" type="slidenum">
              <a:rPr lang="en-GB"/>
              <a:pPr/>
              <a:t>‹#›</a:t>
            </a:fld>
            <a:endParaRPr lang="en-GB"/>
          </a:p>
        </p:txBody>
      </p:sp>
      <p:pic>
        <p:nvPicPr>
          <p:cNvPr id="1031" name="Picture 7" descr="GCPH logo_high resolution"/>
          <p:cNvPicPr>
            <a:picLocks noChangeAspect="1" noChangeArrowheads="1"/>
          </p:cNvPicPr>
          <p:nvPr/>
        </p:nvPicPr>
        <p:blipFill>
          <a:blip r:embed="rId14" cstate="print"/>
          <a:srcRect/>
          <a:stretch>
            <a:fillRect/>
          </a:stretch>
        </p:blipFill>
        <p:spPr bwMode="auto">
          <a:xfrm>
            <a:off x="7308850" y="5805488"/>
            <a:ext cx="1655763" cy="8445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7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7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latin typeface="Arial" charset="0"/>
            </a:endParaRPr>
          </a:p>
        </p:txBody>
      </p:sp>
      <p:sp>
        <p:nvSpPr>
          <p:cNvPr id="67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latin typeface="Arial" charset="0"/>
            </a:endParaRPr>
          </a:p>
        </p:txBody>
      </p:sp>
      <p:sp>
        <p:nvSpPr>
          <p:cNvPr id="67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FCC6B9-DEE4-4AE8-A571-31755CF1A05E}" type="slidenum">
              <a:rPr lang="en-GB">
                <a:solidFill>
                  <a:srgbClr val="000000"/>
                </a:solidFill>
                <a:latin typeface="Arial" charset="0"/>
              </a:rPr>
              <a:pPr/>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628775"/>
            <a:ext cx="8229600" cy="2305050"/>
          </a:xfrm>
          <a:noFill/>
          <a:ln>
            <a:miter lim="800000"/>
            <a:headEnd/>
            <a:tailEnd/>
          </a:ln>
        </p:spPr>
        <p:txBody>
          <a:bodyPr vert="horz" wrap="square" lIns="91440" tIns="45720" rIns="91440" bIns="45720" numCol="1" anchor="t" anchorCtr="0" compatLnSpc="1">
            <a:prstTxWarp prst="textNoShape">
              <a:avLst/>
            </a:prstTxWarp>
          </a:bodyPr>
          <a:lstStyle/>
          <a:p>
            <a:r>
              <a:rPr lang="en-GB" sz="3600" b="1"/>
              <a:t>Framework for planning and evaluating action on inequalities</a:t>
            </a:r>
            <a:endParaRPr lang="en-GB" b="1"/>
          </a:p>
        </p:txBody>
      </p:sp>
      <p:sp>
        <p:nvSpPr>
          <p:cNvPr id="3075" name="Rectangle 3"/>
          <p:cNvSpPr>
            <a:spLocks noGrp="1" noChangeArrowheads="1"/>
          </p:cNvSpPr>
          <p:nvPr>
            <p:ph type="body" idx="1"/>
          </p:nvPr>
        </p:nvSpPr>
        <p:spPr bwMode="auto">
          <a:xfrm>
            <a:off x="457200" y="4581525"/>
            <a:ext cx="8229600" cy="1544638"/>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sz="2400" b="1"/>
              <a:t>Pauline Craig</a:t>
            </a:r>
          </a:p>
          <a:p>
            <a:pPr algn="ctr">
              <a:buFontTx/>
              <a:buNone/>
            </a:pPr>
            <a:r>
              <a:rPr lang="en-GB" sz="2400" b="1"/>
              <a:t>Public Health Programme Manager</a:t>
            </a:r>
          </a:p>
          <a:p>
            <a:pPr algn="ctr">
              <a:buFontTx/>
              <a:buNone/>
            </a:pPr>
            <a:r>
              <a:rPr lang="en-GB" sz="2400" b="1"/>
              <a:t>Glasgow Centre for Population Health</a:t>
            </a:r>
          </a:p>
          <a:p>
            <a:pPr algn="ctr">
              <a:buFontTx/>
              <a:buNone/>
            </a:pPr>
            <a:endParaRPr lang="en-GB" sz="2400" b="1"/>
          </a:p>
          <a:p>
            <a:pPr algn="ctr">
              <a:buFontTx/>
              <a:buNone/>
            </a:pPr>
            <a:endParaRPr lang="en-GB" sz="24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a:t>Application: strategy and evaluation</a:t>
            </a:r>
          </a:p>
        </p:txBody>
      </p:sp>
      <p:sp>
        <p:nvSpPr>
          <p:cNvPr id="21606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t>Primary care mental health team (SE Glasgow)</a:t>
            </a:r>
          </a:p>
          <a:p>
            <a:pPr>
              <a:lnSpc>
                <a:spcPct val="80000"/>
              </a:lnSpc>
              <a:buFontTx/>
              <a:buNone/>
            </a:pPr>
            <a:endParaRPr lang="en-US" sz="2400"/>
          </a:p>
          <a:p>
            <a:pPr>
              <a:lnSpc>
                <a:spcPct val="80000"/>
              </a:lnSpc>
            </a:pPr>
            <a:r>
              <a:rPr lang="en-US" sz="2400"/>
              <a:t>Children’s services (East Glasgow)</a:t>
            </a:r>
          </a:p>
          <a:p>
            <a:pPr>
              <a:lnSpc>
                <a:spcPct val="80000"/>
              </a:lnSpc>
              <a:buFontTx/>
              <a:buNone/>
            </a:pPr>
            <a:endParaRPr lang="en-US" sz="2400"/>
          </a:p>
          <a:p>
            <a:pPr>
              <a:lnSpc>
                <a:spcPct val="80000"/>
              </a:lnSpc>
            </a:pPr>
            <a:r>
              <a:rPr lang="en-US" sz="2400"/>
              <a:t>Diabetes (GG&amp;C)</a:t>
            </a:r>
          </a:p>
          <a:p>
            <a:pPr>
              <a:lnSpc>
                <a:spcPct val="80000"/>
              </a:lnSpc>
              <a:buFontTx/>
              <a:buNone/>
            </a:pPr>
            <a:endParaRPr lang="en-US" sz="2400"/>
          </a:p>
          <a:p>
            <a:pPr>
              <a:lnSpc>
                <a:spcPct val="80000"/>
              </a:lnSpc>
            </a:pPr>
            <a:r>
              <a:rPr lang="en-US" sz="2400"/>
              <a:t>Three </a:t>
            </a:r>
            <a:r>
              <a:rPr lang="en-US" sz="2400" i="1"/>
              <a:t>Equally Well</a:t>
            </a:r>
            <a:r>
              <a:rPr lang="en-US" sz="2400"/>
              <a:t> test sites (SE Glasgow, </a:t>
            </a:r>
          </a:p>
          <a:p>
            <a:pPr>
              <a:lnSpc>
                <a:spcPct val="80000"/>
              </a:lnSpc>
              <a:buFontTx/>
              <a:buNone/>
            </a:pPr>
            <a:r>
              <a:rPr lang="en-US" sz="2400"/>
              <a:t>     East Lothian and Fife)</a:t>
            </a:r>
          </a:p>
          <a:p>
            <a:pPr>
              <a:lnSpc>
                <a:spcPct val="80000"/>
              </a:lnSpc>
              <a:buFontTx/>
              <a:buNone/>
            </a:pPr>
            <a:endParaRPr lang="en-US" sz="2400"/>
          </a:p>
          <a:p>
            <a:pPr>
              <a:lnSpc>
                <a:spcPct val="80000"/>
              </a:lnSpc>
            </a:pPr>
            <a:r>
              <a:rPr lang="en-US" sz="2400"/>
              <a:t>Dundee CHP Health Equity Action Plan</a:t>
            </a:r>
          </a:p>
          <a:p>
            <a:pPr>
              <a:lnSpc>
                <a:spcPct val="80000"/>
              </a:lnSpc>
              <a:buFontTx/>
              <a:buNone/>
            </a:pPr>
            <a:endParaRPr lang="en-US" sz="2400"/>
          </a:p>
          <a:p>
            <a:pPr>
              <a:lnSpc>
                <a:spcPct val="80000"/>
              </a:lnSpc>
            </a:pPr>
            <a:r>
              <a:rPr lang="en-US" sz="2400"/>
              <a:t>Child Poverty Strategy (Glasgow City)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title"/>
          </p:nvPr>
        </p:nvSpPr>
        <p:spPr bwMode="auto">
          <a:xfrm>
            <a:off x="457200" y="274638"/>
            <a:ext cx="8229600" cy="777875"/>
          </a:xfrm>
          <a:noFill/>
          <a:ln>
            <a:miter lim="800000"/>
            <a:headEnd/>
            <a:tailEnd/>
          </a:ln>
        </p:spPr>
        <p:txBody>
          <a:bodyPr vert="horz" wrap="square" lIns="91440" tIns="45720" rIns="91440" bIns="45720" numCol="1" anchor="t" anchorCtr="0" compatLnSpc="1">
            <a:prstTxWarp prst="textNoShape">
              <a:avLst/>
            </a:prstTxWarp>
          </a:bodyPr>
          <a:lstStyle/>
          <a:p>
            <a:r>
              <a:rPr lang="en-GB" sz="4000"/>
              <a:t>Child poverty strategy</a:t>
            </a:r>
          </a:p>
        </p:txBody>
      </p:sp>
      <p:graphicFrame>
        <p:nvGraphicFramePr>
          <p:cNvPr id="249896" name="Group 40"/>
          <p:cNvGraphicFramePr>
            <a:graphicFrameLocks noGrp="1"/>
          </p:cNvGraphicFramePr>
          <p:nvPr>
            <p:ph type="tbl" idx="1"/>
          </p:nvPr>
        </p:nvGraphicFramePr>
        <p:xfrm>
          <a:off x="457200" y="1125538"/>
          <a:ext cx="8229600" cy="5543550"/>
        </p:xfrm>
        <a:graphic>
          <a:graphicData uri="http://schemas.openxmlformats.org/drawingml/2006/table">
            <a:tbl>
              <a:tblPr/>
              <a:tblGrid>
                <a:gridCol w="4114800"/>
                <a:gridCol w="4114800"/>
              </a:tblGrid>
              <a:tr h="158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Targeting families experiencing child poverty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Increase incomes</a:t>
                      </a:r>
                      <a:r>
                        <a:rPr kumimoji="0" lang="en-GB" sz="1800" b="0" i="0" u="none" strike="noStrike" cap="none" normalizeH="0" baseline="0" smtClean="0">
                          <a:ln>
                            <a:noFill/>
                          </a:ln>
                          <a:solidFill>
                            <a:schemeClr val="tx1"/>
                          </a:solidFill>
                          <a:effectLst/>
                          <a:latin typeface="Arial" charset="0"/>
                        </a:rPr>
                        <a:t> for families in, or at risk of falling into poverty, eg through income maximisation and supporting parents into and within employment</a:t>
                      </a:r>
                      <a:endParaRPr kumimoji="0" lang="en-GB" sz="1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Acting on social circumstances (reducing the gap)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Reduce outgoings</a:t>
                      </a:r>
                      <a:r>
                        <a:rPr kumimoji="0" lang="en-GB" sz="1800" b="0" i="0" u="none" strike="noStrike" cap="none" normalizeH="0" baseline="0" smtClean="0">
                          <a:ln>
                            <a:noFill/>
                          </a:ln>
                          <a:solidFill>
                            <a:schemeClr val="tx1"/>
                          </a:solidFill>
                          <a:effectLst/>
                          <a:latin typeface="Arial" charset="0"/>
                        </a:rPr>
                        <a:t> of families by ensuring that services contributing to children reaching their potential are affordable, equitable and of high quality, eg childcare, education, nutritious food, health enhancing environments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Improving outcomes for targeted group from population programmes and services (reducing the gap)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Mitigation</a:t>
                      </a:r>
                      <a:r>
                        <a:rPr kumimoji="0" lang="en-GB" sz="1800" b="0" i="0" u="none" strike="noStrike" cap="none" normalizeH="0" baseline="0" smtClean="0">
                          <a:ln>
                            <a:noFill/>
                          </a:ln>
                          <a:solidFill>
                            <a:schemeClr val="tx1"/>
                          </a:solidFill>
                          <a:effectLst/>
                          <a:latin typeface="Arial" charset="0"/>
                        </a:rPr>
                        <a:t> of the impact of poverty eg  service planning and delivery considers risk factors for poverty and its impact on the health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wellbeing of children.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Application: practice</a:t>
            </a:r>
          </a:p>
        </p:txBody>
      </p:sp>
      <p:sp>
        <p:nvSpPr>
          <p:cNvPr id="24064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a:p>
            <a:r>
              <a:rPr lang="en-US" sz="2400"/>
              <a:t>Capacity building in health promotion (Lothian) </a:t>
            </a:r>
          </a:p>
          <a:p>
            <a:endParaRPr lang="en-US" sz="2400"/>
          </a:p>
          <a:p>
            <a:r>
              <a:rPr lang="en-US" sz="2400"/>
              <a:t>Antenatal inequalities (MSAG)</a:t>
            </a:r>
          </a:p>
          <a:p>
            <a:endParaRPr lang="en-US" sz="2400"/>
          </a:p>
          <a:p>
            <a:r>
              <a:rPr lang="en-US" sz="2400"/>
              <a:t>Tools for CH/CPs for </a:t>
            </a:r>
            <a:r>
              <a:rPr lang="en-US" sz="2400" i="1"/>
              <a:t>Shifting the Balance</a:t>
            </a:r>
            <a:r>
              <a:rPr lang="en-US" sz="2400"/>
              <a:t> (QIS)</a:t>
            </a:r>
          </a:p>
          <a:p>
            <a:pPr>
              <a:buFontTx/>
              <a:buNone/>
            </a:pPr>
            <a:endParaRPr lang="en-US" sz="2400"/>
          </a:p>
          <a:p>
            <a:pPr>
              <a:buFontTx/>
              <a:buNone/>
            </a:pPr>
            <a:endParaRPr lang="en-US" sz="2400"/>
          </a:p>
          <a:p>
            <a:pPr>
              <a:buFontTx/>
              <a:buNone/>
            </a:pPr>
            <a:r>
              <a:rPr lang="en-US" sz="2400"/>
              <a:t>(Volunteers?)</a:t>
            </a:r>
          </a:p>
          <a:p>
            <a:endParaRPr lang="en-US"/>
          </a:p>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734" name="Group 46"/>
          <p:cNvGrpSpPr>
            <a:grpSpLocks noChangeAspect="1"/>
          </p:cNvGrpSpPr>
          <p:nvPr/>
        </p:nvGrpSpPr>
        <p:grpSpPr bwMode="auto">
          <a:xfrm>
            <a:off x="481013" y="476250"/>
            <a:ext cx="7091362" cy="5689600"/>
            <a:chOff x="2362" y="7710"/>
            <a:chExt cx="7200" cy="5760"/>
          </a:xfrm>
        </p:grpSpPr>
        <p:sp>
          <p:nvSpPr>
            <p:cNvPr id="242735" name="AutoShape 47"/>
            <p:cNvSpPr>
              <a:spLocks noChangeAspect="1" noChangeArrowheads="1"/>
            </p:cNvSpPr>
            <p:nvPr/>
          </p:nvSpPr>
          <p:spPr bwMode="auto">
            <a:xfrm>
              <a:off x="2362" y="7710"/>
              <a:ext cx="7200" cy="5760"/>
            </a:xfrm>
            <a:prstGeom prst="rect">
              <a:avLst/>
            </a:prstGeom>
            <a:noFill/>
            <a:ln w="9525">
              <a:solidFill>
                <a:srgbClr val="000000"/>
              </a:solidFill>
              <a:miter lim="800000"/>
              <a:headEnd/>
              <a:tailEnd/>
            </a:ln>
          </p:spPr>
          <p:txBody>
            <a:bodyPr/>
            <a:lstStyle/>
            <a:p>
              <a:endParaRPr lang="en-GB"/>
            </a:p>
          </p:txBody>
        </p:sp>
        <p:sp>
          <p:nvSpPr>
            <p:cNvPr id="242736" name="Text Box 48"/>
            <p:cNvSpPr txBox="1">
              <a:spLocks noChangeArrowheads="1"/>
            </p:cNvSpPr>
            <p:nvPr/>
          </p:nvSpPr>
          <p:spPr bwMode="auto">
            <a:xfrm>
              <a:off x="2832" y="8030"/>
              <a:ext cx="5947" cy="1440"/>
            </a:xfrm>
            <a:prstGeom prst="rect">
              <a:avLst/>
            </a:prstGeom>
            <a:solidFill>
              <a:srgbClr val="FFFFFF"/>
            </a:solidFill>
            <a:ln w="12700">
              <a:solidFill>
                <a:srgbClr val="000000"/>
              </a:solidFill>
              <a:miter lim="800000"/>
              <a:headEnd/>
              <a:tailEnd/>
            </a:ln>
          </p:spPr>
          <p:txBody>
            <a:bodyPr/>
            <a:lstStyle/>
            <a:p>
              <a:pPr algn="ctr"/>
              <a:r>
                <a:rPr lang="en-GB" sz="1200" b="1">
                  <a:solidFill>
                    <a:srgbClr val="000000"/>
                  </a:solidFill>
                  <a:latin typeface="Arial" charset="0"/>
                </a:rPr>
                <a:t>Addressing antenatal inequalities</a:t>
              </a:r>
            </a:p>
            <a:p>
              <a:r>
                <a:rPr lang="en-GB" sz="1200">
                  <a:solidFill>
                    <a:srgbClr val="000000"/>
                  </a:solidFill>
                  <a:latin typeface="Arial" charset="0"/>
                </a:rPr>
                <a:t>Aim to reduce inequalities in outcomes for mother and child. Knowledge of SIMD and age/sex/ethnicity etc of a population; understanding of levels of risk and the impact of social circumstances on health of the people in the area; evaluations of interventions; decisions made so that those at high risk have greater input that those at low risk. Planning through services for individuals and action on social circumstances. </a:t>
              </a:r>
            </a:p>
            <a:p>
              <a:endParaRPr lang="en-GB">
                <a:latin typeface="Arial" charset="0"/>
              </a:endParaRPr>
            </a:p>
          </p:txBody>
        </p:sp>
        <p:sp>
          <p:nvSpPr>
            <p:cNvPr id="242737" name="Text Box 49"/>
            <p:cNvSpPr txBox="1">
              <a:spLocks noChangeArrowheads="1"/>
            </p:cNvSpPr>
            <p:nvPr/>
          </p:nvSpPr>
          <p:spPr bwMode="auto">
            <a:xfrm>
              <a:off x="2519" y="9950"/>
              <a:ext cx="1908" cy="749"/>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Target high risk group</a:t>
              </a:r>
              <a:r>
                <a:rPr lang="en-GB" sz="1200">
                  <a:solidFill>
                    <a:srgbClr val="000000"/>
                  </a:solidFill>
                  <a:latin typeface="Arial" charset="0"/>
                </a:rPr>
                <a:t> </a:t>
              </a:r>
            </a:p>
            <a:p>
              <a:r>
                <a:rPr lang="en-GB" sz="1000">
                  <a:solidFill>
                    <a:srgbClr val="000000"/>
                  </a:solidFill>
                  <a:latin typeface="Arial" charset="0"/>
                </a:rPr>
                <a:t>Eg MH, Subs misuse, homelessness, asylum </a:t>
              </a:r>
            </a:p>
            <a:p>
              <a:r>
                <a:rPr lang="en-GB" sz="1000">
                  <a:solidFill>
                    <a:srgbClr val="000000"/>
                  </a:solidFill>
                  <a:latin typeface="Arial" charset="0"/>
                </a:rPr>
                <a:t>seekers</a:t>
              </a:r>
              <a:endParaRPr lang="en-GB">
                <a:latin typeface="Arial" charset="0"/>
              </a:endParaRPr>
            </a:p>
          </p:txBody>
        </p:sp>
        <p:sp>
          <p:nvSpPr>
            <p:cNvPr id="242738" name="Text Box 50"/>
            <p:cNvSpPr txBox="1">
              <a:spLocks noChangeArrowheads="1"/>
            </p:cNvSpPr>
            <p:nvPr/>
          </p:nvSpPr>
          <p:spPr bwMode="auto">
            <a:xfrm>
              <a:off x="4659" y="9950"/>
              <a:ext cx="2437" cy="865"/>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Agree targeted high risk and low risk groups</a:t>
              </a:r>
              <a:r>
                <a:rPr lang="en-GB" sz="1200">
                  <a:solidFill>
                    <a:srgbClr val="000000"/>
                  </a:solidFill>
                  <a:latin typeface="Arial" charset="0"/>
                </a:rPr>
                <a:t>  </a:t>
              </a:r>
            </a:p>
            <a:p>
              <a:r>
                <a:rPr lang="en-GB" sz="1000">
                  <a:solidFill>
                    <a:srgbClr val="000000"/>
                  </a:solidFill>
                  <a:latin typeface="Arial" charset="0"/>
                </a:rPr>
                <a:t>Eg </a:t>
              </a:r>
              <a:r>
                <a:rPr lang="en-GB" sz="1200">
                  <a:solidFill>
                    <a:srgbClr val="000000"/>
                  </a:solidFill>
                  <a:latin typeface="Arial" charset="0"/>
                </a:rPr>
                <a:t>asylum seekers vs general population, deprived area vs CH/CP</a:t>
              </a:r>
              <a:endParaRPr lang="en-GB">
                <a:latin typeface="Arial" charset="0"/>
              </a:endParaRPr>
            </a:p>
          </p:txBody>
        </p:sp>
        <p:sp>
          <p:nvSpPr>
            <p:cNvPr id="242739" name="Text Box 51"/>
            <p:cNvSpPr txBox="1">
              <a:spLocks noChangeArrowheads="1"/>
            </p:cNvSpPr>
            <p:nvPr/>
          </p:nvSpPr>
          <p:spPr bwMode="auto">
            <a:xfrm>
              <a:off x="7371" y="9950"/>
              <a:ext cx="2034" cy="749"/>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Reduce inequalities across the population</a:t>
              </a:r>
              <a:r>
                <a:rPr lang="en-GB" sz="1200">
                  <a:solidFill>
                    <a:srgbClr val="000000"/>
                  </a:solidFill>
                  <a:latin typeface="Arial" charset="0"/>
                </a:rPr>
                <a:t> </a:t>
              </a:r>
            </a:p>
            <a:p>
              <a:r>
                <a:rPr lang="en-GB" sz="1000">
                  <a:solidFill>
                    <a:srgbClr val="000000"/>
                  </a:solidFill>
                  <a:latin typeface="Arial" charset="0"/>
                </a:rPr>
                <a:t>Eg equality legislation</a:t>
              </a:r>
              <a:r>
                <a:rPr lang="en-GB" sz="1200">
                  <a:solidFill>
                    <a:srgbClr val="000000"/>
                  </a:solidFill>
                  <a:latin typeface="Arial" charset="0"/>
                </a:rPr>
                <a:t>, person-centredness</a:t>
              </a:r>
              <a:endParaRPr lang="en-GB">
                <a:latin typeface="Arial" charset="0"/>
              </a:endParaRPr>
            </a:p>
          </p:txBody>
        </p:sp>
        <p:sp>
          <p:nvSpPr>
            <p:cNvPr id="242740" name="Text Box 52"/>
            <p:cNvSpPr txBox="1">
              <a:spLocks noChangeArrowheads="1"/>
            </p:cNvSpPr>
            <p:nvPr/>
          </p:nvSpPr>
          <p:spPr bwMode="auto">
            <a:xfrm>
              <a:off x="2519" y="12190"/>
              <a:ext cx="2024" cy="800"/>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Identify indicators</a:t>
              </a:r>
              <a:r>
                <a:rPr lang="en-GB" sz="1200">
                  <a:solidFill>
                    <a:srgbClr val="000000"/>
                  </a:solidFill>
                  <a:latin typeface="Arial" charset="0"/>
                </a:rPr>
                <a:t> </a:t>
              </a:r>
            </a:p>
            <a:p>
              <a:r>
                <a:rPr lang="en-GB" sz="1200">
                  <a:solidFill>
                    <a:srgbClr val="000000"/>
                  </a:solidFill>
                  <a:latin typeface="Arial" charset="0"/>
                </a:rPr>
                <a:t>progress in targeted group eg audit under-20s booking by 12 weeks</a:t>
              </a:r>
              <a:endParaRPr lang="en-GB">
                <a:latin typeface="Arial" charset="0"/>
              </a:endParaRPr>
            </a:p>
          </p:txBody>
        </p:sp>
        <p:sp>
          <p:nvSpPr>
            <p:cNvPr id="242741" name="Text Box 53"/>
            <p:cNvSpPr txBox="1">
              <a:spLocks noChangeArrowheads="1"/>
            </p:cNvSpPr>
            <p:nvPr/>
          </p:nvSpPr>
          <p:spPr bwMode="auto">
            <a:xfrm>
              <a:off x="4866" y="12190"/>
              <a:ext cx="2192" cy="960"/>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Identify indicators</a:t>
              </a:r>
              <a:r>
                <a:rPr lang="en-GB" sz="1200">
                  <a:solidFill>
                    <a:srgbClr val="000000"/>
                  </a:solidFill>
                  <a:latin typeface="Arial" charset="0"/>
                </a:rPr>
                <a:t> </a:t>
              </a:r>
            </a:p>
            <a:p>
              <a:r>
                <a:rPr lang="en-GB" sz="1200">
                  <a:solidFill>
                    <a:srgbClr val="000000"/>
                  </a:solidFill>
                  <a:latin typeface="Arial" charset="0"/>
                </a:rPr>
                <a:t>absolute or relative differences between groups</a:t>
              </a:r>
            </a:p>
            <a:p>
              <a:endParaRPr lang="en-GB">
                <a:latin typeface="Arial" charset="0"/>
              </a:endParaRPr>
            </a:p>
          </p:txBody>
        </p:sp>
        <p:sp>
          <p:nvSpPr>
            <p:cNvPr id="242742" name="Text Box 54"/>
            <p:cNvSpPr txBox="1">
              <a:spLocks noChangeArrowheads="1"/>
            </p:cNvSpPr>
            <p:nvPr/>
          </p:nvSpPr>
          <p:spPr bwMode="auto">
            <a:xfrm>
              <a:off x="7212" y="12190"/>
              <a:ext cx="2037" cy="1055"/>
            </a:xfrm>
            <a:prstGeom prst="rect">
              <a:avLst/>
            </a:prstGeom>
            <a:solidFill>
              <a:srgbClr val="FFFFFF"/>
            </a:solidFill>
            <a:ln w="9525">
              <a:solidFill>
                <a:srgbClr val="000000"/>
              </a:solidFill>
              <a:miter lim="800000"/>
              <a:headEnd/>
              <a:tailEnd/>
            </a:ln>
          </p:spPr>
          <p:txBody>
            <a:bodyPr/>
            <a:lstStyle/>
            <a:p>
              <a:r>
                <a:rPr lang="en-GB" sz="1200" b="1">
                  <a:solidFill>
                    <a:srgbClr val="000000"/>
                  </a:solidFill>
                  <a:latin typeface="Arial" charset="0"/>
                </a:rPr>
                <a:t>Identify indicators</a:t>
              </a:r>
              <a:r>
                <a:rPr lang="en-GB" sz="1200">
                  <a:solidFill>
                    <a:srgbClr val="000000"/>
                  </a:solidFill>
                  <a:latin typeface="Arial" charset="0"/>
                </a:rPr>
                <a:t>  </a:t>
              </a:r>
            </a:p>
            <a:p>
              <a:r>
                <a:rPr lang="en-GB" sz="1200">
                  <a:solidFill>
                    <a:srgbClr val="000000"/>
                  </a:solidFill>
                  <a:latin typeface="Arial" charset="0"/>
                </a:rPr>
                <a:t>- sensitivity to inequalities, eg EQIA; research: different responses to different groups</a:t>
              </a:r>
              <a:endParaRPr lang="en-GB">
                <a:latin typeface="Arial" charset="0"/>
              </a:endParaRPr>
            </a:p>
          </p:txBody>
        </p:sp>
        <p:sp>
          <p:nvSpPr>
            <p:cNvPr id="242743" name="Line 55"/>
            <p:cNvSpPr>
              <a:spLocks noChangeShapeType="1"/>
            </p:cNvSpPr>
            <p:nvPr/>
          </p:nvSpPr>
          <p:spPr bwMode="auto">
            <a:xfrm flipH="1">
              <a:off x="3771" y="9470"/>
              <a:ext cx="2034" cy="480"/>
            </a:xfrm>
            <a:prstGeom prst="line">
              <a:avLst/>
            </a:prstGeom>
            <a:noFill/>
            <a:ln w="9525">
              <a:solidFill>
                <a:srgbClr val="000000"/>
              </a:solidFill>
              <a:round/>
              <a:headEnd/>
              <a:tailEnd type="triangle" w="med" len="med"/>
            </a:ln>
          </p:spPr>
          <p:txBody>
            <a:bodyPr/>
            <a:lstStyle/>
            <a:p>
              <a:endParaRPr lang="en-GB"/>
            </a:p>
          </p:txBody>
        </p:sp>
        <p:sp>
          <p:nvSpPr>
            <p:cNvPr id="242744" name="Line 56"/>
            <p:cNvSpPr>
              <a:spLocks noChangeShapeType="1"/>
            </p:cNvSpPr>
            <p:nvPr/>
          </p:nvSpPr>
          <p:spPr bwMode="auto">
            <a:xfrm>
              <a:off x="5805" y="9470"/>
              <a:ext cx="0" cy="480"/>
            </a:xfrm>
            <a:prstGeom prst="line">
              <a:avLst/>
            </a:prstGeom>
            <a:noFill/>
            <a:ln w="9525">
              <a:solidFill>
                <a:srgbClr val="000000"/>
              </a:solidFill>
              <a:round/>
              <a:headEnd/>
              <a:tailEnd type="triangle" w="med" len="med"/>
            </a:ln>
          </p:spPr>
          <p:txBody>
            <a:bodyPr/>
            <a:lstStyle/>
            <a:p>
              <a:endParaRPr lang="en-GB"/>
            </a:p>
          </p:txBody>
        </p:sp>
        <p:sp>
          <p:nvSpPr>
            <p:cNvPr id="242745" name="Line 57"/>
            <p:cNvSpPr>
              <a:spLocks noChangeShapeType="1"/>
            </p:cNvSpPr>
            <p:nvPr/>
          </p:nvSpPr>
          <p:spPr bwMode="auto">
            <a:xfrm>
              <a:off x="5805" y="9470"/>
              <a:ext cx="2192" cy="480"/>
            </a:xfrm>
            <a:prstGeom prst="line">
              <a:avLst/>
            </a:prstGeom>
            <a:noFill/>
            <a:ln w="9525">
              <a:solidFill>
                <a:srgbClr val="000000"/>
              </a:solidFill>
              <a:round/>
              <a:headEnd/>
              <a:tailEnd type="triangle" w="med" len="med"/>
            </a:ln>
          </p:spPr>
          <p:txBody>
            <a:bodyPr/>
            <a:lstStyle/>
            <a:p>
              <a:endParaRPr lang="en-GB"/>
            </a:p>
          </p:txBody>
        </p:sp>
        <p:sp>
          <p:nvSpPr>
            <p:cNvPr id="242746" name="Line 58"/>
            <p:cNvSpPr>
              <a:spLocks noChangeShapeType="1"/>
            </p:cNvSpPr>
            <p:nvPr/>
          </p:nvSpPr>
          <p:spPr bwMode="auto">
            <a:xfrm>
              <a:off x="3498" y="10815"/>
              <a:ext cx="1" cy="204"/>
            </a:xfrm>
            <a:prstGeom prst="line">
              <a:avLst/>
            </a:prstGeom>
            <a:noFill/>
            <a:ln w="9525">
              <a:solidFill>
                <a:srgbClr val="000000"/>
              </a:solidFill>
              <a:round/>
              <a:headEnd/>
              <a:tailEnd type="triangle" w="med" len="med"/>
            </a:ln>
          </p:spPr>
          <p:txBody>
            <a:bodyPr/>
            <a:lstStyle/>
            <a:p>
              <a:endParaRPr lang="en-GB"/>
            </a:p>
          </p:txBody>
        </p:sp>
        <p:sp>
          <p:nvSpPr>
            <p:cNvPr id="242747" name="Line 59"/>
            <p:cNvSpPr>
              <a:spLocks noChangeShapeType="1"/>
            </p:cNvSpPr>
            <p:nvPr/>
          </p:nvSpPr>
          <p:spPr bwMode="auto">
            <a:xfrm>
              <a:off x="5935" y="10815"/>
              <a:ext cx="1" cy="204"/>
            </a:xfrm>
            <a:prstGeom prst="line">
              <a:avLst/>
            </a:prstGeom>
            <a:noFill/>
            <a:ln w="9525">
              <a:solidFill>
                <a:srgbClr val="000000"/>
              </a:solidFill>
              <a:round/>
              <a:headEnd/>
              <a:tailEnd type="triangle" w="med" len="med"/>
            </a:ln>
          </p:spPr>
          <p:txBody>
            <a:bodyPr/>
            <a:lstStyle/>
            <a:p>
              <a:endParaRPr lang="en-GB"/>
            </a:p>
          </p:txBody>
        </p:sp>
        <p:sp>
          <p:nvSpPr>
            <p:cNvPr id="242748" name="Line 60"/>
            <p:cNvSpPr>
              <a:spLocks noChangeShapeType="1"/>
            </p:cNvSpPr>
            <p:nvPr/>
          </p:nvSpPr>
          <p:spPr bwMode="auto">
            <a:xfrm>
              <a:off x="8372" y="10699"/>
              <a:ext cx="2" cy="320"/>
            </a:xfrm>
            <a:prstGeom prst="line">
              <a:avLst/>
            </a:prstGeom>
            <a:noFill/>
            <a:ln w="9525">
              <a:solidFill>
                <a:srgbClr val="000000"/>
              </a:solidFill>
              <a:round/>
              <a:headEnd/>
              <a:tailEnd type="triangle" w="med" len="med"/>
            </a:ln>
          </p:spPr>
          <p:txBody>
            <a:bodyPr/>
            <a:lstStyle/>
            <a:p>
              <a:endParaRPr lang="en-GB"/>
            </a:p>
          </p:txBody>
        </p:sp>
        <p:sp>
          <p:nvSpPr>
            <p:cNvPr id="242749" name="Text Box 61"/>
            <p:cNvSpPr txBox="1">
              <a:spLocks noChangeArrowheads="1"/>
            </p:cNvSpPr>
            <p:nvPr/>
          </p:nvSpPr>
          <p:spPr bwMode="auto">
            <a:xfrm>
              <a:off x="2675" y="11046"/>
              <a:ext cx="1878" cy="824"/>
            </a:xfrm>
            <a:prstGeom prst="rect">
              <a:avLst/>
            </a:prstGeom>
            <a:solidFill>
              <a:srgbClr val="FFFFFF"/>
            </a:solidFill>
            <a:ln w="9525">
              <a:solidFill>
                <a:srgbClr val="000000"/>
              </a:solidFill>
              <a:miter lim="800000"/>
              <a:headEnd/>
              <a:tailEnd/>
            </a:ln>
          </p:spPr>
          <p:txBody>
            <a:bodyPr/>
            <a:lstStyle/>
            <a:p>
              <a:r>
                <a:rPr lang="en-GB" sz="1200">
                  <a:solidFill>
                    <a:srgbClr val="000000"/>
                  </a:solidFill>
                  <a:latin typeface="Arial" charset="0"/>
                </a:rPr>
                <a:t>Planning action in partnership with agencies and targeted group</a:t>
              </a:r>
              <a:endParaRPr lang="en-GB">
                <a:latin typeface="Arial" charset="0"/>
              </a:endParaRPr>
            </a:p>
          </p:txBody>
        </p:sp>
        <p:sp>
          <p:nvSpPr>
            <p:cNvPr id="242750" name="Text Box 62"/>
            <p:cNvSpPr txBox="1">
              <a:spLocks noChangeArrowheads="1"/>
            </p:cNvSpPr>
            <p:nvPr/>
          </p:nvSpPr>
          <p:spPr bwMode="auto">
            <a:xfrm>
              <a:off x="4891" y="11046"/>
              <a:ext cx="2010" cy="824"/>
            </a:xfrm>
            <a:prstGeom prst="rect">
              <a:avLst/>
            </a:prstGeom>
            <a:solidFill>
              <a:srgbClr val="FFFFFF"/>
            </a:solidFill>
            <a:ln w="9525">
              <a:solidFill>
                <a:srgbClr val="000000"/>
              </a:solidFill>
              <a:miter lim="800000"/>
              <a:headEnd/>
              <a:tailEnd/>
            </a:ln>
          </p:spPr>
          <p:txBody>
            <a:bodyPr/>
            <a:lstStyle/>
            <a:p>
              <a:r>
                <a:rPr lang="en-GB" sz="1200">
                  <a:solidFill>
                    <a:srgbClr val="000000"/>
                  </a:solidFill>
                  <a:latin typeface="Arial" charset="0"/>
                </a:rPr>
                <a:t>Planning action in partnership with agencies and communities</a:t>
              </a:r>
              <a:endParaRPr lang="en-GB">
                <a:latin typeface="Arial" charset="0"/>
              </a:endParaRPr>
            </a:p>
          </p:txBody>
        </p:sp>
        <p:sp>
          <p:nvSpPr>
            <p:cNvPr id="242751" name="Text Box 63"/>
            <p:cNvSpPr txBox="1">
              <a:spLocks noChangeArrowheads="1"/>
            </p:cNvSpPr>
            <p:nvPr/>
          </p:nvSpPr>
          <p:spPr bwMode="auto">
            <a:xfrm>
              <a:off x="7212" y="11046"/>
              <a:ext cx="2037" cy="824"/>
            </a:xfrm>
            <a:prstGeom prst="rect">
              <a:avLst/>
            </a:prstGeom>
            <a:solidFill>
              <a:srgbClr val="FFFFFF"/>
            </a:solidFill>
            <a:ln w="9525">
              <a:solidFill>
                <a:srgbClr val="000000"/>
              </a:solidFill>
              <a:miter lim="800000"/>
              <a:headEnd/>
              <a:tailEnd/>
            </a:ln>
          </p:spPr>
          <p:txBody>
            <a:bodyPr/>
            <a:lstStyle/>
            <a:p>
              <a:r>
                <a:rPr lang="en-GB" sz="1200">
                  <a:solidFill>
                    <a:srgbClr val="000000"/>
                  </a:solidFill>
                  <a:latin typeface="Arial" charset="0"/>
                </a:rPr>
                <a:t>Planning action in partnership with agencies and communities</a:t>
              </a:r>
              <a:endParaRPr lang="en-GB">
                <a:latin typeface="Arial" charset="0"/>
              </a:endParaRPr>
            </a:p>
          </p:txBody>
        </p:sp>
        <p:sp>
          <p:nvSpPr>
            <p:cNvPr id="242752" name="Line 64"/>
            <p:cNvSpPr>
              <a:spLocks noChangeShapeType="1"/>
            </p:cNvSpPr>
            <p:nvPr/>
          </p:nvSpPr>
          <p:spPr bwMode="auto">
            <a:xfrm>
              <a:off x="3458" y="11870"/>
              <a:ext cx="1" cy="320"/>
            </a:xfrm>
            <a:prstGeom prst="line">
              <a:avLst/>
            </a:prstGeom>
            <a:noFill/>
            <a:ln w="9525">
              <a:solidFill>
                <a:srgbClr val="000000"/>
              </a:solidFill>
              <a:round/>
              <a:headEnd/>
              <a:tailEnd type="triangle" w="med" len="med"/>
            </a:ln>
          </p:spPr>
          <p:txBody>
            <a:bodyPr/>
            <a:lstStyle/>
            <a:p>
              <a:endParaRPr lang="en-GB"/>
            </a:p>
          </p:txBody>
        </p:sp>
        <p:sp>
          <p:nvSpPr>
            <p:cNvPr id="242753" name="Line 65"/>
            <p:cNvSpPr>
              <a:spLocks noChangeShapeType="1"/>
            </p:cNvSpPr>
            <p:nvPr/>
          </p:nvSpPr>
          <p:spPr bwMode="auto">
            <a:xfrm>
              <a:off x="5962" y="11870"/>
              <a:ext cx="1" cy="320"/>
            </a:xfrm>
            <a:prstGeom prst="line">
              <a:avLst/>
            </a:prstGeom>
            <a:noFill/>
            <a:ln w="9525">
              <a:solidFill>
                <a:srgbClr val="000000"/>
              </a:solidFill>
              <a:round/>
              <a:headEnd/>
              <a:tailEnd type="triangle" w="med" len="med"/>
            </a:ln>
          </p:spPr>
          <p:txBody>
            <a:bodyPr/>
            <a:lstStyle/>
            <a:p>
              <a:endParaRPr lang="en-GB"/>
            </a:p>
          </p:txBody>
        </p:sp>
        <p:sp>
          <p:nvSpPr>
            <p:cNvPr id="242754" name="Line 66"/>
            <p:cNvSpPr>
              <a:spLocks noChangeShapeType="1"/>
            </p:cNvSpPr>
            <p:nvPr/>
          </p:nvSpPr>
          <p:spPr bwMode="auto">
            <a:xfrm>
              <a:off x="8310" y="11870"/>
              <a:ext cx="1" cy="320"/>
            </a:xfrm>
            <a:prstGeom prst="line">
              <a:avLst/>
            </a:prstGeom>
            <a:noFill/>
            <a:ln w="9525">
              <a:solidFill>
                <a:srgbClr val="000000"/>
              </a:solidFill>
              <a:round/>
              <a:headEn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Making it happen</a:t>
            </a:r>
            <a:br>
              <a:rPr lang="en-GB" sz="4000"/>
            </a:br>
            <a:endParaRPr lang="en-GB" sz="4000"/>
          </a:p>
        </p:txBody>
      </p:sp>
      <p:sp>
        <p:nvSpPr>
          <p:cNvPr id="244739" name="Rectangle 3"/>
          <p:cNvSpPr>
            <a:spLocks noGrp="1" noChangeArrowheads="1"/>
          </p:cNvSpPr>
          <p:nvPr>
            <p:ph type="body" idx="1"/>
          </p:nvPr>
        </p:nvSpPr>
        <p:spPr bwMode="auto">
          <a:xfrm>
            <a:off x="457200" y="1268413"/>
            <a:ext cx="8229600" cy="485775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GB" sz="2400"/>
              <a:t>To implement interventions as proposed by research, teams need capacity for or access to: </a:t>
            </a:r>
          </a:p>
          <a:p>
            <a:pPr>
              <a:lnSpc>
                <a:spcPct val="80000"/>
              </a:lnSpc>
              <a:buFontTx/>
              <a:buNone/>
            </a:pPr>
            <a:endParaRPr lang="en-GB" sz="2400"/>
          </a:p>
          <a:p>
            <a:pPr lvl="1">
              <a:lnSpc>
                <a:spcPct val="80000"/>
              </a:lnSpc>
            </a:pPr>
            <a:r>
              <a:rPr lang="en-GB" sz="2000"/>
              <a:t>community engagement, </a:t>
            </a:r>
          </a:p>
          <a:p>
            <a:pPr lvl="1">
              <a:lnSpc>
                <a:spcPct val="80000"/>
              </a:lnSpc>
            </a:pPr>
            <a:r>
              <a:rPr lang="en-GB" sz="2000"/>
              <a:t>agency engagement,</a:t>
            </a:r>
          </a:p>
          <a:p>
            <a:pPr lvl="1">
              <a:lnSpc>
                <a:spcPct val="80000"/>
              </a:lnSpc>
            </a:pPr>
            <a:r>
              <a:rPr lang="en-GB" sz="2000"/>
              <a:t>planning, </a:t>
            </a:r>
          </a:p>
          <a:p>
            <a:pPr lvl="1">
              <a:lnSpc>
                <a:spcPct val="80000"/>
              </a:lnSpc>
            </a:pPr>
            <a:r>
              <a:rPr lang="en-GB" sz="2000"/>
              <a:t>inequalities research, </a:t>
            </a:r>
          </a:p>
          <a:p>
            <a:pPr lvl="1">
              <a:lnSpc>
                <a:spcPct val="80000"/>
              </a:lnSpc>
            </a:pPr>
            <a:r>
              <a:rPr lang="en-GB" sz="2000"/>
              <a:t>data analysis, </a:t>
            </a:r>
          </a:p>
          <a:p>
            <a:pPr lvl="1">
              <a:lnSpc>
                <a:spcPct val="80000"/>
              </a:lnSpc>
            </a:pPr>
            <a:r>
              <a:rPr lang="en-GB" sz="2000"/>
              <a:t>evaluation, </a:t>
            </a:r>
          </a:p>
          <a:p>
            <a:pPr lvl="1">
              <a:lnSpc>
                <a:spcPct val="80000"/>
              </a:lnSpc>
            </a:pPr>
            <a:r>
              <a:rPr lang="en-GB" sz="2000"/>
              <a:t>service redesign,</a:t>
            </a:r>
          </a:p>
          <a:p>
            <a:pPr lvl="1">
              <a:lnSpc>
                <a:spcPct val="80000"/>
              </a:lnSpc>
            </a:pPr>
            <a:r>
              <a:rPr lang="en-GB" sz="2000"/>
              <a:t>change management, </a:t>
            </a:r>
          </a:p>
          <a:p>
            <a:pPr lvl="1">
              <a:lnSpc>
                <a:spcPct val="80000"/>
              </a:lnSpc>
            </a:pPr>
            <a:r>
              <a:rPr lang="en-GB" sz="2000"/>
              <a:t>working differently, and</a:t>
            </a:r>
          </a:p>
          <a:p>
            <a:pPr lvl="1">
              <a:lnSpc>
                <a:spcPct val="80000"/>
              </a:lnSpc>
            </a:pPr>
            <a:r>
              <a:rPr lang="en-GB" sz="2000"/>
              <a:t>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Learning from application</a:t>
            </a:r>
          </a:p>
        </p:txBody>
      </p:sp>
      <p:sp>
        <p:nvSpPr>
          <p:cNvPr id="199683" name="Rectangle 3"/>
          <p:cNvSpPr>
            <a:spLocks noGrp="1" noChangeArrowheads="1"/>
          </p:cNvSpPr>
          <p:nvPr>
            <p:ph type="body" idx="1"/>
          </p:nvPr>
        </p:nvSpPr>
        <p:spPr bwMode="auto">
          <a:xfrm>
            <a:off x="457200" y="1773238"/>
            <a:ext cx="8229600" cy="435292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400"/>
              <a:t>The framework has filled a theory-practice gap for understanding inequalities in all its complexity:  helped to pin down the what, why, how and areas for development in addressing inequalities</a:t>
            </a:r>
          </a:p>
          <a:p>
            <a:pPr>
              <a:lnSpc>
                <a:spcPct val="80000"/>
              </a:lnSpc>
            </a:pPr>
            <a:endParaRPr lang="en-GB" sz="2400"/>
          </a:p>
          <a:p>
            <a:pPr>
              <a:lnSpc>
                <a:spcPct val="80000"/>
              </a:lnSpc>
            </a:pPr>
            <a:r>
              <a:rPr lang="en-GB" sz="2400"/>
              <a:t>Linked equality agenda with health inequalities</a:t>
            </a:r>
          </a:p>
          <a:p>
            <a:pPr>
              <a:lnSpc>
                <a:spcPct val="80000"/>
              </a:lnSpc>
            </a:pPr>
            <a:endParaRPr lang="en-GB" sz="2400"/>
          </a:p>
          <a:p>
            <a:pPr>
              <a:lnSpc>
                <a:spcPct val="80000"/>
              </a:lnSpc>
            </a:pPr>
            <a:r>
              <a:rPr lang="en-GB" sz="2400"/>
              <a:t>Applicable to a variety of settings and topics</a:t>
            </a:r>
          </a:p>
          <a:p>
            <a:pPr>
              <a:lnSpc>
                <a:spcPct val="80000"/>
              </a:lnSpc>
              <a:buFontTx/>
              <a:buNone/>
            </a:pPr>
            <a:endParaRPr lang="en-GB" sz="2400"/>
          </a:p>
          <a:p>
            <a:pPr>
              <a:lnSpc>
                <a:spcPct val="80000"/>
              </a:lnSpc>
            </a:pPr>
            <a:r>
              <a:rPr lang="en-GB" sz="2400"/>
              <a:t>Established the starting point for planning interventions on inequalities and evaluation and monitoring of progress.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250825" y="260350"/>
            <a:ext cx="8713788" cy="1728788"/>
          </a:xfrm>
        </p:spPr>
        <p:txBody>
          <a:bodyPr/>
          <a:lstStyle/>
          <a:p>
            <a:r>
              <a:rPr lang="en-GB"/>
              <a:t/>
            </a:r>
            <a:br>
              <a:rPr lang="en-GB"/>
            </a:br>
            <a:r>
              <a:rPr lang="en-GB"/>
              <a:t>ScotPHO Health &amp; Wellbeing </a:t>
            </a:r>
            <a:br>
              <a:rPr lang="en-GB"/>
            </a:br>
            <a:r>
              <a:rPr lang="en-GB"/>
              <a:t>Profiles</a:t>
            </a:r>
            <a:br>
              <a:rPr lang="en-GB"/>
            </a:br>
            <a:r>
              <a:rPr lang="en-GB"/>
              <a:t>CASE STUDIES</a:t>
            </a:r>
          </a:p>
        </p:txBody>
      </p:sp>
      <p:sp>
        <p:nvSpPr>
          <p:cNvPr id="204803" name="Rectangle 3"/>
          <p:cNvSpPr>
            <a:spLocks noGrp="1" noChangeArrowheads="1"/>
          </p:cNvSpPr>
          <p:nvPr>
            <p:ph type="subTitle" idx="1"/>
          </p:nvPr>
        </p:nvSpPr>
        <p:spPr>
          <a:xfrm>
            <a:off x="1979613" y="2636838"/>
            <a:ext cx="5976937" cy="1752600"/>
          </a:xfrm>
        </p:spPr>
        <p:txBody>
          <a:bodyPr/>
          <a:lstStyle/>
          <a:p>
            <a:r>
              <a:rPr lang="en-GB">
                <a:solidFill>
                  <a:srgbClr val="0000FF"/>
                </a:solidFill>
              </a:rPr>
              <a:t>Dr Diane Stockton</a:t>
            </a:r>
          </a:p>
        </p:txBody>
      </p:sp>
      <p:sp>
        <p:nvSpPr>
          <p:cNvPr id="204804" name="Rectangle 4"/>
          <p:cNvSpPr>
            <a:spLocks noChangeArrowheads="1"/>
          </p:cNvSpPr>
          <p:nvPr/>
        </p:nvSpPr>
        <p:spPr bwMode="auto">
          <a:xfrm>
            <a:off x="4724400" y="3886200"/>
            <a:ext cx="4572000" cy="1752600"/>
          </a:xfrm>
          <a:prstGeom prst="rect">
            <a:avLst/>
          </a:prstGeom>
          <a:noFill/>
          <a:ln w="9525">
            <a:noFill/>
            <a:miter lim="800000"/>
            <a:headEnd/>
            <a:tailEnd/>
          </a:ln>
          <a:effectLst/>
        </p:spPr>
        <p:txBody>
          <a:bodyPr/>
          <a:lstStyle/>
          <a:p>
            <a:pPr algn="ctr">
              <a:spcBef>
                <a:spcPct val="20000"/>
              </a:spcBef>
            </a:pPr>
            <a:endParaRPr lang="en-US" sz="2400">
              <a:solidFill>
                <a:srgbClr val="0000FF"/>
              </a:solidFill>
              <a:latin typeface="Arial" charset="0"/>
            </a:endParaRPr>
          </a:p>
        </p:txBody>
      </p:sp>
      <p:pic>
        <p:nvPicPr>
          <p:cNvPr id="204808" name="Picture 8" descr="N H S NATIONAL SERVICESLOG"/>
          <p:cNvPicPr>
            <a:picLocks noChangeAspect="1" noChangeArrowheads="1"/>
          </p:cNvPicPr>
          <p:nvPr/>
        </p:nvPicPr>
        <p:blipFill>
          <a:blip r:embed="rId4" cstate="print"/>
          <a:srcRect/>
          <a:stretch>
            <a:fillRect/>
          </a:stretch>
        </p:blipFill>
        <p:spPr bwMode="auto">
          <a:xfrm>
            <a:off x="5435600" y="5530850"/>
            <a:ext cx="1258888" cy="1211263"/>
          </a:xfrm>
          <a:prstGeom prst="rect">
            <a:avLst/>
          </a:prstGeom>
          <a:noFill/>
        </p:spPr>
      </p:pic>
      <p:sp>
        <p:nvSpPr>
          <p:cNvPr id="204811" name="Rectangle 11"/>
          <p:cNvSpPr>
            <a:spLocks noChangeArrowheads="1"/>
          </p:cNvSpPr>
          <p:nvPr/>
        </p:nvSpPr>
        <p:spPr bwMode="auto">
          <a:xfrm>
            <a:off x="3567113" y="2914650"/>
            <a:ext cx="9144000" cy="0"/>
          </a:xfrm>
          <a:prstGeom prst="rect">
            <a:avLst/>
          </a:prstGeom>
          <a:noFill/>
          <a:ln w="9525">
            <a:noFill/>
            <a:miter lim="800000"/>
            <a:headEnd/>
            <a:tailEnd/>
          </a:ln>
          <a:effectLst/>
        </p:spPr>
        <p:txBody>
          <a:bodyPr>
            <a:spAutoFit/>
          </a:bodyPr>
          <a:lstStyle/>
          <a:p>
            <a:endParaRPr lang="en-GB">
              <a:solidFill>
                <a:srgbClr val="000000"/>
              </a:solidFill>
              <a:latin typeface="Arial" charset="0"/>
            </a:endParaRPr>
          </a:p>
        </p:txBody>
      </p:sp>
      <p:graphicFrame>
        <p:nvGraphicFramePr>
          <p:cNvPr id="204812" name="Object 12"/>
          <p:cNvGraphicFramePr>
            <a:graphicFrameLocks noChangeAspect="1"/>
          </p:cNvGraphicFramePr>
          <p:nvPr/>
        </p:nvGraphicFramePr>
        <p:xfrm>
          <a:off x="6804025" y="5516563"/>
          <a:ext cx="2519363" cy="1154112"/>
        </p:xfrm>
        <a:graphic>
          <a:graphicData uri="http://schemas.openxmlformats.org/presentationml/2006/ole">
            <p:oleObj spid="_x0000_s252930" name="Photo Editor Photo" r:id="rId5" imgW="5619048" imgH="2457143" progId="MSPhotoEd.3">
              <p:embed/>
            </p:oleObj>
          </a:graphicData>
        </a:graphic>
      </p:graphicFrame>
      <p:pic>
        <p:nvPicPr>
          <p:cNvPr id="204813" name="Picture 13"/>
          <p:cNvPicPr>
            <a:picLocks noChangeAspect="1" noChangeArrowheads="1"/>
          </p:cNvPicPr>
          <p:nvPr/>
        </p:nvPicPr>
        <p:blipFill>
          <a:blip r:embed="rId6" cstate="print"/>
          <a:srcRect/>
          <a:stretch>
            <a:fillRect/>
          </a:stretch>
        </p:blipFill>
        <p:spPr bwMode="auto">
          <a:xfrm>
            <a:off x="468313" y="3429000"/>
            <a:ext cx="1717675" cy="2332038"/>
          </a:xfrm>
          <a:prstGeom prst="rect">
            <a:avLst/>
          </a:prstGeom>
          <a:noFill/>
          <a:ln w="9525">
            <a:noFill/>
            <a:miter lim="800000"/>
            <a:headEnd/>
            <a:tailEnd/>
          </a:ln>
          <a:effectLst/>
        </p:spPr>
      </p:pic>
      <p:pic>
        <p:nvPicPr>
          <p:cNvPr id="204814" name="Picture 14"/>
          <p:cNvPicPr>
            <a:picLocks noChangeAspect="1" noChangeArrowheads="1"/>
          </p:cNvPicPr>
          <p:nvPr/>
        </p:nvPicPr>
        <p:blipFill>
          <a:blip r:embed="rId7" cstate="print"/>
          <a:srcRect/>
          <a:stretch>
            <a:fillRect/>
          </a:stretch>
        </p:blipFill>
        <p:spPr bwMode="auto">
          <a:xfrm>
            <a:off x="2339975" y="4005263"/>
            <a:ext cx="1749425" cy="2519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algn="l"/>
            <a:r>
              <a:rPr lang="en-GB"/>
              <a:t>In this session I will</a:t>
            </a:r>
          </a:p>
        </p:txBody>
      </p:sp>
      <p:sp>
        <p:nvSpPr>
          <p:cNvPr id="621571" name="Rectangle 3"/>
          <p:cNvSpPr>
            <a:spLocks noGrp="1" noChangeArrowheads="1"/>
          </p:cNvSpPr>
          <p:nvPr>
            <p:ph type="body" idx="1"/>
          </p:nvPr>
        </p:nvSpPr>
        <p:spPr/>
        <p:txBody>
          <a:bodyPr/>
          <a:lstStyle/>
          <a:p>
            <a:r>
              <a:rPr lang="en-GB"/>
              <a:t>Provide an overview of the profiles</a:t>
            </a:r>
          </a:p>
          <a:p>
            <a:endParaRPr lang="en-GB"/>
          </a:p>
          <a:p>
            <a:r>
              <a:rPr lang="en-GB"/>
              <a:t>Summarise three case studies</a:t>
            </a:r>
          </a:p>
          <a:p>
            <a:endParaRPr lang="en-GB"/>
          </a:p>
          <a:p>
            <a:pPr>
              <a:buFontTx/>
              <a:buNone/>
            </a:pPr>
            <a:endParaRPr lang="en-GB"/>
          </a:p>
          <a:p>
            <a:endParaRPr lang="en-GB"/>
          </a:p>
          <a:p>
            <a:pPr lvl="1"/>
            <a:endParaRPr lang="en-GB"/>
          </a:p>
          <a:p>
            <a:pPr lvl="1"/>
            <a:endParaRPr lang="en-GB"/>
          </a:p>
          <a:p>
            <a:pPr lvl="1"/>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179388" y="0"/>
            <a:ext cx="7772400" cy="1143000"/>
          </a:xfrm>
        </p:spPr>
        <p:txBody>
          <a:bodyPr/>
          <a:lstStyle/>
          <a:p>
            <a:pPr algn="l"/>
            <a:r>
              <a:rPr lang="en-GB"/>
              <a:t>www.scotpho.org.uk/profiles</a:t>
            </a:r>
          </a:p>
        </p:txBody>
      </p:sp>
      <p:sp>
        <p:nvSpPr>
          <p:cNvPr id="642051" name="Rectangle 3"/>
          <p:cNvSpPr>
            <a:spLocks noGrp="1" noChangeArrowheads="1"/>
          </p:cNvSpPr>
          <p:nvPr>
            <p:ph type="body" idx="1"/>
          </p:nvPr>
        </p:nvSpPr>
        <p:spPr/>
        <p:txBody>
          <a:bodyPr/>
          <a:lstStyle/>
          <a:p>
            <a:endParaRPr lang="en-US"/>
          </a:p>
        </p:txBody>
      </p:sp>
      <p:pic>
        <p:nvPicPr>
          <p:cNvPr id="642052" name="Picture 4"/>
          <p:cNvPicPr>
            <a:picLocks noChangeAspect="1" noChangeArrowheads="1"/>
          </p:cNvPicPr>
          <p:nvPr/>
        </p:nvPicPr>
        <p:blipFill>
          <a:blip r:embed="rId2" cstate="print"/>
          <a:srcRect/>
          <a:stretch>
            <a:fillRect/>
          </a:stretch>
        </p:blipFill>
        <p:spPr bwMode="auto">
          <a:xfrm>
            <a:off x="0" y="1125538"/>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68313" y="333375"/>
            <a:ext cx="7772400" cy="1143000"/>
          </a:xfrm>
        </p:spPr>
        <p:txBody>
          <a:bodyPr/>
          <a:lstStyle/>
          <a:p>
            <a:r>
              <a:rPr lang="en-GB"/>
              <a:t/>
            </a:r>
            <a:br>
              <a:rPr lang="en-GB"/>
            </a:br>
            <a:r>
              <a:rPr lang="en-GB"/>
              <a:t>12 domains (68 indicators)</a:t>
            </a:r>
          </a:p>
        </p:txBody>
      </p:sp>
      <p:sp>
        <p:nvSpPr>
          <p:cNvPr id="401411" name="Rectangle 3"/>
          <p:cNvSpPr>
            <a:spLocks noGrp="1" noChangeArrowheads="1"/>
          </p:cNvSpPr>
          <p:nvPr>
            <p:ph type="body" idx="1"/>
          </p:nvPr>
        </p:nvSpPr>
        <p:spPr>
          <a:xfrm>
            <a:off x="684213" y="1773238"/>
            <a:ext cx="7772400" cy="4114800"/>
          </a:xfrm>
        </p:spPr>
        <p:txBody>
          <a:bodyPr/>
          <a:lstStyle/>
          <a:p>
            <a:pPr marL="533400" indent="-533400">
              <a:lnSpc>
                <a:spcPct val="90000"/>
              </a:lnSpc>
              <a:buFontTx/>
              <a:buAutoNum type="arabicPeriod"/>
            </a:pPr>
            <a:r>
              <a:rPr lang="en-GB" sz="2400">
                <a:solidFill>
                  <a:srgbClr val="0000FF"/>
                </a:solidFill>
              </a:rPr>
              <a:t>Population profile</a:t>
            </a:r>
          </a:p>
          <a:p>
            <a:pPr marL="533400" indent="-533400">
              <a:lnSpc>
                <a:spcPct val="90000"/>
              </a:lnSpc>
              <a:buFontTx/>
              <a:buAutoNum type="arabicPeriod"/>
            </a:pPr>
            <a:r>
              <a:rPr lang="en-GB" sz="2400">
                <a:solidFill>
                  <a:srgbClr val="0000FF"/>
                </a:solidFill>
              </a:rPr>
              <a:t>Life expectancy and mortality</a:t>
            </a:r>
          </a:p>
          <a:p>
            <a:pPr marL="533400" indent="-533400">
              <a:lnSpc>
                <a:spcPct val="90000"/>
              </a:lnSpc>
              <a:buFontTx/>
              <a:buAutoNum type="arabicPeriod"/>
            </a:pPr>
            <a:r>
              <a:rPr lang="en-GB" sz="2400">
                <a:solidFill>
                  <a:srgbClr val="0000FF"/>
                </a:solidFill>
              </a:rPr>
              <a:t>Behaviours</a:t>
            </a:r>
          </a:p>
          <a:p>
            <a:pPr marL="533400" indent="-533400">
              <a:lnSpc>
                <a:spcPct val="90000"/>
              </a:lnSpc>
              <a:buFontTx/>
              <a:buAutoNum type="arabicPeriod"/>
            </a:pPr>
            <a:r>
              <a:rPr lang="en-GB" sz="2400">
                <a:solidFill>
                  <a:srgbClr val="0000FF"/>
                </a:solidFill>
              </a:rPr>
              <a:t>Ill health &amp; injury</a:t>
            </a:r>
          </a:p>
          <a:p>
            <a:pPr marL="533400" indent="-533400">
              <a:lnSpc>
                <a:spcPct val="90000"/>
              </a:lnSpc>
              <a:buFontTx/>
              <a:buAutoNum type="arabicPeriod"/>
            </a:pPr>
            <a:r>
              <a:rPr lang="en-GB" sz="2400">
                <a:solidFill>
                  <a:srgbClr val="0000FF"/>
                </a:solidFill>
              </a:rPr>
              <a:t>Mental health &amp; function</a:t>
            </a:r>
          </a:p>
          <a:p>
            <a:pPr marL="533400" indent="-533400">
              <a:lnSpc>
                <a:spcPct val="90000"/>
              </a:lnSpc>
              <a:buFontTx/>
              <a:buAutoNum type="arabicPeriod"/>
            </a:pPr>
            <a:r>
              <a:rPr lang="en-GB" sz="2400">
                <a:solidFill>
                  <a:srgbClr val="0000FF"/>
                </a:solidFill>
              </a:rPr>
              <a:t>Social care, function &amp; housing</a:t>
            </a:r>
          </a:p>
          <a:p>
            <a:pPr marL="533400" indent="-533400">
              <a:lnSpc>
                <a:spcPct val="90000"/>
              </a:lnSpc>
              <a:buFontTx/>
              <a:buAutoNum type="arabicPeriod"/>
            </a:pPr>
            <a:r>
              <a:rPr lang="en-GB" sz="2400">
                <a:solidFill>
                  <a:srgbClr val="0000FF"/>
                </a:solidFill>
              </a:rPr>
              <a:t>Education</a:t>
            </a:r>
          </a:p>
          <a:p>
            <a:pPr marL="533400" indent="-533400">
              <a:lnSpc>
                <a:spcPct val="90000"/>
              </a:lnSpc>
              <a:buFontTx/>
              <a:buAutoNum type="arabicPeriod"/>
            </a:pPr>
            <a:r>
              <a:rPr lang="en-GB" sz="2400">
                <a:solidFill>
                  <a:srgbClr val="0000FF"/>
                </a:solidFill>
              </a:rPr>
              <a:t>Economy</a:t>
            </a:r>
          </a:p>
          <a:p>
            <a:pPr marL="533400" indent="-533400">
              <a:lnSpc>
                <a:spcPct val="90000"/>
              </a:lnSpc>
              <a:buFontTx/>
              <a:buAutoNum type="arabicPeriod"/>
            </a:pPr>
            <a:r>
              <a:rPr lang="en-GB" sz="2400">
                <a:solidFill>
                  <a:srgbClr val="0000FF"/>
                </a:solidFill>
              </a:rPr>
              <a:t>Crime</a:t>
            </a:r>
          </a:p>
          <a:p>
            <a:pPr marL="533400" indent="-533400">
              <a:lnSpc>
                <a:spcPct val="90000"/>
              </a:lnSpc>
              <a:buFontTx/>
              <a:buAutoNum type="arabicPeriod"/>
            </a:pPr>
            <a:r>
              <a:rPr lang="en-GB" sz="2400">
                <a:solidFill>
                  <a:srgbClr val="0000FF"/>
                </a:solidFill>
              </a:rPr>
              <a:t>Environment</a:t>
            </a:r>
          </a:p>
          <a:p>
            <a:pPr marL="533400" indent="-533400">
              <a:lnSpc>
                <a:spcPct val="90000"/>
              </a:lnSpc>
              <a:buFontTx/>
              <a:buAutoNum type="arabicPeriod"/>
            </a:pPr>
            <a:r>
              <a:rPr lang="en-GB" sz="2400">
                <a:solidFill>
                  <a:srgbClr val="0000FF"/>
                </a:solidFill>
              </a:rPr>
              <a:t>Child &amp; maternal health</a:t>
            </a:r>
          </a:p>
          <a:p>
            <a:pPr marL="533400" indent="-533400">
              <a:lnSpc>
                <a:spcPct val="90000"/>
              </a:lnSpc>
              <a:buFontTx/>
              <a:buAutoNum type="arabicPeriod"/>
            </a:pPr>
            <a:r>
              <a:rPr lang="en-GB" sz="2400">
                <a:solidFill>
                  <a:srgbClr val="0000FF"/>
                </a:solidFill>
              </a:rPr>
              <a:t>Immunisation and screening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Development of the framework</a:t>
            </a:r>
          </a:p>
        </p:txBody>
      </p:sp>
      <p:sp>
        <p:nvSpPr>
          <p:cNvPr id="197635" name="Rectangle 3"/>
          <p:cNvSpPr>
            <a:spLocks noGrp="1" noChangeArrowheads="1"/>
          </p:cNvSpPr>
          <p:nvPr>
            <p:ph type="body" idx="1"/>
          </p:nvPr>
        </p:nvSpPr>
        <p:spPr bwMode="auto">
          <a:xfrm>
            <a:off x="250825" y="1557338"/>
            <a:ext cx="8642350" cy="456882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000"/>
              <a:t>Analysis of Greater Glasgow and Clyde NHS CH/CP strengths and areas for development in addressing health inequalities through development plans and three service plans</a:t>
            </a:r>
          </a:p>
          <a:p>
            <a:pPr>
              <a:lnSpc>
                <a:spcPct val="80000"/>
              </a:lnSpc>
            </a:pPr>
            <a:endParaRPr lang="en-GB" sz="2000"/>
          </a:p>
          <a:p>
            <a:pPr>
              <a:lnSpc>
                <a:spcPct val="80000"/>
              </a:lnSpc>
            </a:pPr>
            <a:r>
              <a:rPr lang="en-GB" sz="2000"/>
              <a:t>Analysis used Whitehead and Dahlgren’s 10 principles for policy action on social inequities in health (</a:t>
            </a:r>
            <a:r>
              <a:rPr lang="en-GB" sz="2000" i="1"/>
              <a:t>Levelling Up</a:t>
            </a:r>
            <a:r>
              <a:rPr lang="en-GB" sz="2000"/>
              <a:t>)</a:t>
            </a:r>
          </a:p>
          <a:p>
            <a:pPr>
              <a:lnSpc>
                <a:spcPct val="80000"/>
              </a:lnSpc>
            </a:pPr>
            <a:endParaRPr lang="en-GB" sz="2000"/>
          </a:p>
          <a:p>
            <a:pPr>
              <a:lnSpc>
                <a:spcPct val="80000"/>
              </a:lnSpc>
            </a:pPr>
            <a:r>
              <a:rPr lang="en-GB" sz="2000"/>
              <a:t>Search for indicators relevant to CH/CP actions for evaluation and review</a:t>
            </a:r>
          </a:p>
          <a:p>
            <a:pPr>
              <a:lnSpc>
                <a:spcPct val="80000"/>
              </a:lnSpc>
            </a:pPr>
            <a:endParaRPr lang="en-GB" sz="2000"/>
          </a:p>
          <a:p>
            <a:pPr>
              <a:lnSpc>
                <a:spcPct val="80000"/>
              </a:lnSpc>
            </a:pPr>
            <a:r>
              <a:rPr lang="en-GB" sz="2000"/>
              <a:t>Issues of variation across CH/CPs in addressing inequalities and their capacity for indicator analysis and tracking: generic framework produced for CH/CPs to use to identify own indicators</a:t>
            </a:r>
          </a:p>
          <a:p>
            <a:pPr>
              <a:lnSpc>
                <a:spcPct val="80000"/>
              </a:lnSpc>
              <a:buFontTx/>
              <a:buNone/>
            </a:pPr>
            <a:endParaRPr lang="en-GB"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6690" name="Picture 2"/>
          <p:cNvPicPr>
            <a:picLocks noChangeAspect="1" noChangeArrowheads="1"/>
          </p:cNvPicPr>
          <p:nvPr/>
        </p:nvPicPr>
        <p:blipFill>
          <a:blip r:embed="rId3" cstate="print"/>
          <a:srcRect/>
          <a:stretch>
            <a:fillRect/>
          </a:stretch>
        </p:blipFill>
        <p:spPr bwMode="auto">
          <a:xfrm>
            <a:off x="107950" y="2349500"/>
            <a:ext cx="8820150" cy="3465513"/>
          </a:xfrm>
          <a:prstGeom prst="rect">
            <a:avLst/>
          </a:prstGeom>
          <a:noFill/>
          <a:ln w="9525">
            <a:noFill/>
            <a:miter lim="800000"/>
            <a:headEnd/>
            <a:tailEnd/>
          </a:ln>
          <a:effectLst/>
        </p:spPr>
      </p:pic>
      <p:sp>
        <p:nvSpPr>
          <p:cNvPr id="626691" name="Rectangle 3"/>
          <p:cNvSpPr>
            <a:spLocks noGrp="1" noChangeArrowheads="1"/>
          </p:cNvSpPr>
          <p:nvPr>
            <p:ph type="title"/>
          </p:nvPr>
        </p:nvSpPr>
        <p:spPr>
          <a:xfrm>
            <a:off x="250825" y="765175"/>
            <a:ext cx="6997700" cy="1143000"/>
          </a:xfrm>
        </p:spPr>
        <p:txBody>
          <a:bodyPr/>
          <a:lstStyle/>
          <a:p>
            <a:r>
              <a:rPr lang="en-GB"/>
              <a:t>Spine charts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cstate="print"/>
          <a:srcRect/>
          <a:stretch>
            <a:fillRect/>
          </a:stretch>
        </p:blipFill>
        <p:spPr bwMode="auto">
          <a:xfrm>
            <a:off x="0" y="1916113"/>
            <a:ext cx="9067800" cy="3978275"/>
          </a:xfrm>
          <a:prstGeom prst="rect">
            <a:avLst/>
          </a:prstGeom>
          <a:noFill/>
          <a:ln w="9525">
            <a:noFill/>
            <a:miter lim="800000"/>
            <a:headEnd/>
            <a:tailEnd/>
          </a:ln>
          <a:effectLst/>
        </p:spPr>
      </p:pic>
      <p:sp>
        <p:nvSpPr>
          <p:cNvPr id="622595" name="Rectangle 3"/>
          <p:cNvSpPr>
            <a:spLocks noChangeArrowheads="1"/>
          </p:cNvSpPr>
          <p:nvPr/>
        </p:nvSpPr>
        <p:spPr bwMode="auto">
          <a:xfrm>
            <a:off x="250825" y="765175"/>
            <a:ext cx="6997700" cy="1143000"/>
          </a:xfrm>
          <a:prstGeom prst="rect">
            <a:avLst/>
          </a:prstGeom>
          <a:noFill/>
          <a:ln w="9525">
            <a:noFill/>
            <a:miter lim="800000"/>
            <a:headEnd/>
            <a:tailEnd/>
          </a:ln>
          <a:effectLst/>
        </p:spPr>
        <p:txBody>
          <a:bodyPr anchor="ctr"/>
          <a:lstStyle/>
          <a:p>
            <a:pPr algn="ctr"/>
            <a:r>
              <a:rPr lang="en-GB" sz="4400">
                <a:solidFill>
                  <a:srgbClr val="000000"/>
                </a:solidFill>
                <a:latin typeface="Arial" charset="0"/>
              </a:rPr>
              <a:t>Time trend graphs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Picture 2"/>
          <p:cNvPicPr>
            <a:picLocks noChangeAspect="1" noChangeArrowheads="1"/>
          </p:cNvPicPr>
          <p:nvPr/>
        </p:nvPicPr>
        <p:blipFill>
          <a:blip r:embed="rId3" cstate="print"/>
          <a:srcRect/>
          <a:stretch>
            <a:fillRect/>
          </a:stretch>
        </p:blipFill>
        <p:spPr bwMode="auto">
          <a:xfrm>
            <a:off x="0" y="0"/>
            <a:ext cx="5118100" cy="6858000"/>
          </a:xfrm>
          <a:prstGeom prst="rect">
            <a:avLst/>
          </a:prstGeom>
          <a:noFill/>
          <a:ln w="9525">
            <a:noFill/>
            <a:miter lim="800000"/>
            <a:headEnd/>
            <a:tailEnd/>
          </a:ln>
          <a:effectLst/>
        </p:spPr>
      </p:pic>
      <p:sp>
        <p:nvSpPr>
          <p:cNvPr id="624643" name="Text Box 3"/>
          <p:cNvSpPr txBox="1">
            <a:spLocks noChangeArrowheads="1"/>
          </p:cNvSpPr>
          <p:nvPr/>
        </p:nvSpPr>
        <p:spPr bwMode="auto">
          <a:xfrm>
            <a:off x="5795963" y="2852738"/>
            <a:ext cx="3097212" cy="1187450"/>
          </a:xfrm>
          <a:prstGeom prst="rect">
            <a:avLst/>
          </a:prstGeom>
          <a:noFill/>
          <a:ln w="9525">
            <a:noFill/>
            <a:miter lim="800000"/>
            <a:headEnd/>
            <a:tailEnd/>
          </a:ln>
          <a:effectLst/>
        </p:spPr>
        <p:txBody>
          <a:bodyPr>
            <a:spAutoFit/>
          </a:bodyPr>
          <a:lstStyle/>
          <a:p>
            <a:pPr eaLnBrk="0" hangingPunct="0">
              <a:spcBef>
                <a:spcPct val="50000"/>
              </a:spcBef>
            </a:pPr>
            <a:r>
              <a:rPr lang="en-GB" sz="2400">
                <a:solidFill>
                  <a:srgbClr val="000000"/>
                </a:solidFill>
                <a:latin typeface="Times" charset="0"/>
              </a:rPr>
              <a:t>Alcohol related and attributable hospital patients</a:t>
            </a:r>
          </a:p>
        </p:txBody>
      </p:sp>
      <p:sp>
        <p:nvSpPr>
          <p:cNvPr id="624645" name="Rectangle 5"/>
          <p:cNvSpPr>
            <a:spLocks noGrp="1" noChangeArrowheads="1"/>
          </p:cNvSpPr>
          <p:nvPr>
            <p:ph type="body" sz="half" idx="1"/>
          </p:nvPr>
        </p:nvSpPr>
        <p:spPr>
          <a:xfrm>
            <a:off x="457200" y="1600200"/>
            <a:ext cx="4033838" cy="4525963"/>
          </a:xfrm>
        </p:spPr>
        <p:txBody>
          <a:bodyPr/>
          <a:lstStyle/>
          <a:p>
            <a:endParaRPr lang="en-US" sz="2800"/>
          </a:p>
        </p:txBody>
      </p:sp>
      <p:sp>
        <p:nvSpPr>
          <p:cNvPr id="624646" name="Rectangle 6"/>
          <p:cNvSpPr>
            <a:spLocks noGrp="1" noChangeArrowheads="1"/>
          </p:cNvSpPr>
          <p:nvPr>
            <p:ph type="title"/>
          </p:nvPr>
        </p:nvSpPr>
        <p:spPr>
          <a:xfrm>
            <a:off x="6372225" y="188913"/>
            <a:ext cx="6997700" cy="1143000"/>
          </a:xfrm>
          <a:noFill/>
          <a:ln/>
        </p:spPr>
        <p:txBody>
          <a:bodyPr/>
          <a:lstStyle/>
          <a:p>
            <a:pPr algn="l"/>
            <a:r>
              <a:rPr lang="en-GB"/>
              <a:t>Maps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2"/>
          <p:cNvPicPr>
            <a:picLocks noChangeAspect="1" noChangeArrowheads="1"/>
          </p:cNvPicPr>
          <p:nvPr/>
        </p:nvPicPr>
        <p:blipFill>
          <a:blip r:embed="rId3" cstate="print"/>
          <a:srcRect/>
          <a:stretch>
            <a:fillRect/>
          </a:stretch>
        </p:blipFill>
        <p:spPr bwMode="auto">
          <a:xfrm>
            <a:off x="0" y="2060575"/>
            <a:ext cx="8856663" cy="3074988"/>
          </a:xfrm>
          <a:prstGeom prst="rect">
            <a:avLst/>
          </a:prstGeom>
          <a:noFill/>
          <a:ln w="9525">
            <a:noFill/>
            <a:miter lim="800000"/>
            <a:headEnd/>
            <a:tailEnd/>
          </a:ln>
          <a:effectLst/>
        </p:spPr>
      </p:pic>
      <p:sp>
        <p:nvSpPr>
          <p:cNvPr id="628739" name="Rectangle 3"/>
          <p:cNvSpPr>
            <a:spLocks noChangeArrowheads="1"/>
          </p:cNvSpPr>
          <p:nvPr/>
        </p:nvSpPr>
        <p:spPr bwMode="auto">
          <a:xfrm>
            <a:off x="250825" y="765175"/>
            <a:ext cx="6997700" cy="1143000"/>
          </a:xfrm>
          <a:prstGeom prst="rect">
            <a:avLst/>
          </a:prstGeom>
          <a:noFill/>
          <a:ln w="9525">
            <a:noFill/>
            <a:miter lim="800000"/>
            <a:headEnd/>
            <a:tailEnd/>
          </a:ln>
          <a:effectLst/>
        </p:spPr>
        <p:txBody>
          <a:bodyPr anchor="ctr"/>
          <a:lstStyle/>
          <a:p>
            <a:pPr algn="ctr"/>
            <a:r>
              <a:rPr lang="en-GB" sz="4400">
                <a:solidFill>
                  <a:srgbClr val="000000"/>
                </a:solidFill>
                <a:latin typeface="Arial" charset="0"/>
              </a:rPr>
              <a:t>Rank charts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852"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
        <p:nvSpPr>
          <p:cNvPr id="590853" name="Rectangle 5"/>
          <p:cNvSpPr>
            <a:spLocks noGrp="1" noChangeArrowheads="1"/>
          </p:cNvSpPr>
          <p:nvPr>
            <p:ph type="title"/>
          </p:nvPr>
        </p:nvSpPr>
        <p:spPr>
          <a:xfrm>
            <a:off x="-252413" y="-171450"/>
            <a:ext cx="9396413" cy="1143000"/>
          </a:xfrm>
          <a:solidFill>
            <a:schemeClr val="bg1"/>
          </a:solidFill>
        </p:spPr>
        <p:txBody>
          <a:bodyPr/>
          <a:lstStyle/>
          <a:p>
            <a:r>
              <a:rPr lang="en-GB"/>
              <a:t>Online small area tool: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11188" y="981075"/>
            <a:ext cx="8281987" cy="1143000"/>
          </a:xfrm>
        </p:spPr>
        <p:txBody>
          <a:bodyPr/>
          <a:lstStyle/>
          <a:p>
            <a:r>
              <a:rPr lang="en-US" sz="4000"/>
              <a:t>Socio-economic circumstances / behaviours strongly associated with health outcomes</a:t>
            </a:r>
            <a:br>
              <a:rPr lang="en-US" sz="4000"/>
            </a:br>
            <a:endParaRPr lang="en-GB" sz="4000"/>
          </a:p>
        </p:txBody>
      </p:sp>
      <p:sp>
        <p:nvSpPr>
          <p:cNvPr id="634883" name="Rectangle 3"/>
          <p:cNvSpPr>
            <a:spLocks noGrp="1" noChangeArrowheads="1"/>
          </p:cNvSpPr>
          <p:nvPr>
            <p:ph type="body" idx="1"/>
          </p:nvPr>
        </p:nvSpPr>
        <p:spPr>
          <a:xfrm>
            <a:off x="539750" y="2492375"/>
            <a:ext cx="8353425" cy="3889375"/>
          </a:xfrm>
        </p:spPr>
        <p:txBody>
          <a:bodyPr/>
          <a:lstStyle/>
          <a:p>
            <a:r>
              <a:rPr lang="en-GB" sz="2200"/>
              <a:t>For example, the areas with the lowest life expectancy, highest mortality and poorest self-assessed health tend to also have the highest levels of income deprivation, worklessness, violence and smoking, and the lowest educational attainment.</a:t>
            </a:r>
          </a:p>
          <a:p>
            <a:pPr>
              <a:buFontTx/>
              <a:buNone/>
            </a:pPr>
            <a:endParaRPr lang="en-GB" sz="2200"/>
          </a:p>
          <a:p>
            <a:r>
              <a:rPr lang="en-GB" sz="2200"/>
              <a:t>Conversely, the areas with highest life expectancy and best health overall are significantly more affluent, have more people in work, better educational attainment, are far less affected by violence and show healthier behaviours e.g. less smoking, and higher breastfeeding levels.</a:t>
            </a:r>
          </a:p>
          <a:p>
            <a:endParaRPr lang="en-GB"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798513" y="312738"/>
            <a:ext cx="7470775" cy="1081087"/>
          </a:xfrm>
        </p:spPr>
        <p:txBody>
          <a:bodyPr/>
          <a:lstStyle/>
          <a:p>
            <a:r>
              <a:rPr lang="en-US" sz="4000"/>
              <a:t>Positive trends in Profiles 2008</a:t>
            </a:r>
            <a:endParaRPr lang="en-GB" sz="4000"/>
          </a:p>
        </p:txBody>
      </p:sp>
      <p:sp>
        <p:nvSpPr>
          <p:cNvPr id="636931" name="Rectangle 3"/>
          <p:cNvSpPr>
            <a:spLocks noGrp="1" noChangeArrowheads="1"/>
          </p:cNvSpPr>
          <p:nvPr>
            <p:ph type="body" idx="1"/>
          </p:nvPr>
        </p:nvSpPr>
        <p:spPr>
          <a:xfrm>
            <a:off x="860425" y="1608138"/>
            <a:ext cx="7408863" cy="3643312"/>
          </a:xfrm>
        </p:spPr>
        <p:txBody>
          <a:bodyPr/>
          <a:lstStyle/>
          <a:p>
            <a:pPr>
              <a:lnSpc>
                <a:spcPct val="80000"/>
              </a:lnSpc>
            </a:pPr>
            <a:r>
              <a:rPr lang="en-GB" sz="2600"/>
              <a:t>Deaths from heart disease have fallen significantly in all CHPs, and cancer and stroke mortality has dropped in the majority of areas.</a:t>
            </a:r>
          </a:p>
          <a:p>
            <a:pPr>
              <a:lnSpc>
                <a:spcPct val="80000"/>
              </a:lnSpc>
            </a:pPr>
            <a:endParaRPr lang="en-GB" sz="2600"/>
          </a:p>
          <a:p>
            <a:pPr>
              <a:lnSpc>
                <a:spcPct val="80000"/>
              </a:lnSpc>
            </a:pPr>
            <a:r>
              <a:rPr lang="en-GB" sz="2600"/>
              <a:t>Rises in breastfeeding in a number of CHPs</a:t>
            </a:r>
          </a:p>
          <a:p>
            <a:pPr>
              <a:lnSpc>
                <a:spcPct val="80000"/>
              </a:lnSpc>
            </a:pPr>
            <a:endParaRPr lang="en-GB" sz="2600"/>
          </a:p>
          <a:p>
            <a:pPr>
              <a:lnSpc>
                <a:spcPct val="80000"/>
              </a:lnSpc>
            </a:pPr>
            <a:r>
              <a:rPr lang="en-GB" sz="2600"/>
              <a:t>Downward trends in levels of worklessness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36931">
                                            <p:txEl>
                                              <p:pRg st="0" end="0"/>
                                            </p:txEl>
                                          </p:spTgt>
                                        </p:tgtEl>
                                        <p:attrNameLst>
                                          <p:attrName>style.visibility</p:attrName>
                                        </p:attrNameLst>
                                      </p:cBhvr>
                                      <p:to>
                                        <p:strVal val="visible"/>
                                      </p:to>
                                    </p:set>
                                    <p:anim calcmode="lin" valueType="num">
                                      <p:cBhvr>
                                        <p:cTn id="7" dur="1000" fill="hold"/>
                                        <p:tgtEl>
                                          <p:spTgt spid="6369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369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6931">
                                            <p:txEl>
                                              <p:pRg st="0" end="0"/>
                                            </p:txEl>
                                          </p:spTgt>
                                        </p:tgtEl>
                                      </p:cBhvr>
                                    </p:animEffect>
                                  </p:childTnLst>
                                  <p:subTnLst>
                                    <p:animClr>
                                      <p:cBhvr override="childStyle">
                                        <p:cTn dur="1" fill="hold" display="0" masterRel="nextClick" afterEffect="1"/>
                                        <p:tgtEl>
                                          <p:spTgt spid="636931">
                                            <p:txEl>
                                              <p:pRg st="0" end="0"/>
                                            </p:txEl>
                                          </p:spTgt>
                                        </p:tgtEl>
                                        <p:attrNameLst>
                                          <p:attrName>ppt_c</p:attrName>
                                        </p:attrNameLst>
                                      </p:cBhvr>
                                      <p:to>
                                        <a:schemeClr val="folHlink"/>
                                      </p:to>
                                    </p:animClr>
                                  </p:sub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36931">
                                            <p:txEl>
                                              <p:pRg st="2" end="2"/>
                                            </p:txEl>
                                          </p:spTgt>
                                        </p:tgtEl>
                                        <p:attrNameLst>
                                          <p:attrName>style.visibility</p:attrName>
                                        </p:attrNameLst>
                                      </p:cBhvr>
                                      <p:to>
                                        <p:strVal val="visible"/>
                                      </p:to>
                                    </p:set>
                                    <p:anim calcmode="lin" valueType="num">
                                      <p:cBhvr>
                                        <p:cTn id="14" dur="1000" fill="hold"/>
                                        <p:tgtEl>
                                          <p:spTgt spid="636931">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369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36931">
                                            <p:txEl>
                                              <p:pRg st="2" end="2"/>
                                            </p:txEl>
                                          </p:spTgt>
                                        </p:tgtEl>
                                      </p:cBhvr>
                                    </p:animEffect>
                                  </p:childTnLst>
                                  <p:subTnLst>
                                    <p:animClr>
                                      <p:cBhvr override="childStyle">
                                        <p:cTn dur="1" fill="hold" display="0" masterRel="nextClick" afterEffect="1"/>
                                        <p:tgtEl>
                                          <p:spTgt spid="636931">
                                            <p:txEl>
                                              <p:pRg st="2" end="2"/>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36931">
                                            <p:txEl>
                                              <p:pRg st="4" end="4"/>
                                            </p:txEl>
                                          </p:spTgt>
                                        </p:tgtEl>
                                        <p:attrNameLst>
                                          <p:attrName>style.visibility</p:attrName>
                                        </p:attrNameLst>
                                      </p:cBhvr>
                                      <p:to>
                                        <p:strVal val="visible"/>
                                      </p:to>
                                    </p:set>
                                    <p:anim calcmode="lin" valueType="num">
                                      <p:cBhvr>
                                        <p:cTn id="21" dur="1000" fill="hold"/>
                                        <p:tgtEl>
                                          <p:spTgt spid="636931">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63693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36931">
                                            <p:txEl>
                                              <p:pRg st="4" end="4"/>
                                            </p:txEl>
                                          </p:spTgt>
                                        </p:tgtEl>
                                      </p:cBhvr>
                                    </p:animEffect>
                                  </p:childTnLst>
                                  <p:subTnLst>
                                    <p:animClr>
                                      <p:cBhvr override="childStyle">
                                        <p:cTn dur="1" fill="hold" display="0" masterRel="nextClick" afterEffect="1"/>
                                        <p:tgtEl>
                                          <p:spTgt spid="636931">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GB" sz="4000"/>
              <a:t>Some key findings in Profiles 2008</a:t>
            </a:r>
          </a:p>
        </p:txBody>
      </p:sp>
      <p:sp>
        <p:nvSpPr>
          <p:cNvPr id="630787" name="Rectangle 3"/>
          <p:cNvSpPr>
            <a:spLocks noGrp="1" noChangeArrowheads="1"/>
          </p:cNvSpPr>
          <p:nvPr>
            <p:ph type="body" idx="1"/>
          </p:nvPr>
        </p:nvSpPr>
        <p:spPr>
          <a:xfrm>
            <a:off x="539750" y="1773238"/>
            <a:ext cx="8280400" cy="4608512"/>
          </a:xfrm>
        </p:spPr>
        <p:txBody>
          <a:bodyPr/>
          <a:lstStyle/>
          <a:p>
            <a:pPr>
              <a:lnSpc>
                <a:spcPct val="90000"/>
              </a:lnSpc>
            </a:pPr>
            <a:r>
              <a:rPr lang="en-GB" sz="2400"/>
              <a:t>Life expectancy improving overall in all CHPs but there are wide gaps in life expectancy</a:t>
            </a:r>
          </a:p>
          <a:p>
            <a:pPr lvl="1">
              <a:lnSpc>
                <a:spcPct val="90000"/>
              </a:lnSpc>
            </a:pPr>
            <a:r>
              <a:rPr lang="en-GB" sz="2000"/>
              <a:t>77.3 years / 67.9 years in best and worst CHPs</a:t>
            </a:r>
          </a:p>
          <a:p>
            <a:pPr lvl="1">
              <a:lnSpc>
                <a:spcPct val="90000"/>
              </a:lnSpc>
            </a:pPr>
            <a:r>
              <a:rPr lang="en-GB" sz="2000"/>
              <a:t>In a number of the more deprived intermediate zones there has been a reduction or flat trend in life expectancy over the period. This is particularly notable for men.</a:t>
            </a:r>
          </a:p>
          <a:p>
            <a:pPr lvl="1">
              <a:lnSpc>
                <a:spcPct val="90000"/>
              </a:lnSpc>
            </a:pPr>
            <a:endParaRPr lang="en-GB" sz="2000"/>
          </a:p>
          <a:p>
            <a:pPr>
              <a:lnSpc>
                <a:spcPct val="90000"/>
              </a:lnSpc>
            </a:pPr>
            <a:r>
              <a:rPr lang="en-GB" sz="2400"/>
              <a:t>Striking (and increasing) impact of alcohol on health with wide inequalities</a:t>
            </a:r>
          </a:p>
          <a:p>
            <a:pPr>
              <a:lnSpc>
                <a:spcPct val="90000"/>
              </a:lnSpc>
            </a:pPr>
            <a:endParaRPr lang="en-GB" sz="2400"/>
          </a:p>
          <a:p>
            <a:pPr>
              <a:lnSpc>
                <a:spcPct val="90000"/>
              </a:lnSpc>
            </a:pPr>
            <a:r>
              <a:rPr lang="en-GB" sz="2400"/>
              <a:t>Wide inequalities in behaviours like breastfeeding (14.3% to 42.5%) and smoking</a:t>
            </a:r>
          </a:p>
          <a:p>
            <a:pPr>
              <a:lnSpc>
                <a:spcPct val="90000"/>
              </a:lnSpc>
            </a:pPr>
            <a:endParaRPr lang="en-GB"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539750" y="1700213"/>
            <a:ext cx="8207375" cy="1143000"/>
          </a:xfrm>
        </p:spPr>
        <p:txBody>
          <a:bodyPr/>
          <a:lstStyle/>
          <a:p>
            <a:r>
              <a:rPr lang="en-GB" sz="4000"/>
              <a:t>CASE STUDY 1:</a:t>
            </a:r>
            <a:br>
              <a:rPr lang="en-GB" sz="4000"/>
            </a:br>
            <a:r>
              <a:rPr lang="en-GB" sz="4000"/>
              <a:t/>
            </a:r>
            <a:br>
              <a:rPr lang="en-GB" sz="4000"/>
            </a:br>
            <a:r>
              <a:rPr lang="en-GB" sz="4000"/>
              <a:t>Building a business case for a new health centre in North Glasgow (Evelyn Borland)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r>
              <a:rPr lang="en-GB"/>
              <a:t>Extract from the business case</a:t>
            </a:r>
          </a:p>
        </p:txBody>
      </p:sp>
      <p:sp>
        <p:nvSpPr>
          <p:cNvPr id="661507" name="Rectangle 3"/>
          <p:cNvSpPr>
            <a:spLocks noGrp="1" noChangeArrowheads="1"/>
          </p:cNvSpPr>
          <p:nvPr>
            <p:ph type="body" idx="1"/>
          </p:nvPr>
        </p:nvSpPr>
        <p:spPr/>
        <p:txBody>
          <a:bodyPr/>
          <a:lstStyle/>
          <a:p>
            <a:pPr>
              <a:lnSpc>
                <a:spcPct val="90000"/>
              </a:lnSpc>
              <a:buFontTx/>
              <a:buNone/>
            </a:pPr>
            <a:r>
              <a:rPr lang="en-GB" sz="2400"/>
              <a:t>The profiles ….. “confirm the situation of North Glasgow as one where people’s difficult circumstances result in poor quality of life, high rates of  ill-health and low life expectancy.   The profiles also highlight the differences between different neighbourhoods in North Glasgow, and will therefore help us to target our services to greatest impact.”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Inequalities framework</a:t>
            </a:r>
          </a:p>
        </p:txBody>
      </p:sp>
      <p:sp>
        <p:nvSpPr>
          <p:cNvPr id="1986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2400"/>
              <a:t>Final framework based on CH/CP actions to address inequalities together with knowledge from over 30 years of inequalities research</a:t>
            </a:r>
          </a:p>
          <a:p>
            <a:endParaRPr lang="en-GB" sz="2400"/>
          </a:p>
          <a:p>
            <a:r>
              <a:rPr lang="en-GB" sz="2400"/>
              <a:t>Key concepts</a:t>
            </a:r>
          </a:p>
          <a:p>
            <a:pPr lvl="1"/>
            <a:r>
              <a:rPr lang="en-GB" sz="2000"/>
              <a:t>Aim to reduce inequalities (vs population health improvement)</a:t>
            </a:r>
          </a:p>
          <a:p>
            <a:pPr lvl="1"/>
            <a:r>
              <a:rPr lang="en-GB" sz="2000"/>
              <a:t>Know your population: complexity of gender, ethnicity, deprivation</a:t>
            </a:r>
          </a:p>
          <a:p>
            <a:pPr lvl="1"/>
            <a:r>
              <a:rPr lang="en-GB" sz="2000"/>
              <a:t>Individual health improvement plus action on social circumstances</a:t>
            </a:r>
          </a:p>
          <a:p>
            <a:pPr lvl="1"/>
            <a:r>
              <a:rPr lang="en-GB" sz="2000"/>
              <a:t>Three interlinked but distinct approaches to addressing inequalities and consequently to measuring progress</a:t>
            </a:r>
          </a:p>
          <a:p>
            <a:endParaRPr lang="en-GB"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2" name="Picture 4"/>
          <p:cNvPicPr>
            <a:picLocks noChangeAspect="1" noChangeArrowheads="1"/>
          </p:cNvPicPr>
          <p:nvPr>
            <p:ph type="body" idx="1"/>
          </p:nvPr>
        </p:nvPicPr>
        <p:blipFill>
          <a:blip r:embed="rId2" cstate="print"/>
          <a:srcRect/>
          <a:stretch>
            <a:fillRect/>
          </a:stretch>
        </p:blipFill>
        <p:spPr>
          <a:xfrm>
            <a:off x="395288" y="1125538"/>
            <a:ext cx="8748712" cy="5327650"/>
          </a:xfrm>
          <a:noFill/>
          <a:ln/>
        </p:spPr>
      </p:pic>
      <p:pic>
        <p:nvPicPr>
          <p:cNvPr id="662533" name="Picture 5"/>
          <p:cNvPicPr>
            <a:picLocks noChangeAspect="1" noChangeArrowheads="1"/>
          </p:cNvPicPr>
          <p:nvPr>
            <p:ph type="title"/>
          </p:nvPr>
        </p:nvPicPr>
        <p:blipFill>
          <a:blip r:embed="rId3" cstate="print"/>
          <a:srcRect/>
          <a:stretch>
            <a:fillRect/>
          </a:stretch>
        </p:blipFill>
        <p:spPr>
          <a:xfrm>
            <a:off x="323850" y="0"/>
            <a:ext cx="8820150" cy="1125538"/>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p:nvPr>
        </p:nvSpPr>
        <p:spPr/>
        <p:txBody>
          <a:bodyPr/>
          <a:lstStyle/>
          <a:p>
            <a:r>
              <a:rPr lang="en-GB" sz="4000"/>
              <a:t>Life expectancy variation within North Glasgow CHP (Males)</a:t>
            </a:r>
          </a:p>
        </p:txBody>
      </p:sp>
      <p:graphicFrame>
        <p:nvGraphicFramePr>
          <p:cNvPr id="664579" name="Object 3"/>
          <p:cNvGraphicFramePr>
            <a:graphicFrameLocks noChangeAspect="1"/>
          </p:cNvGraphicFramePr>
          <p:nvPr>
            <p:ph idx="1"/>
          </p:nvPr>
        </p:nvGraphicFramePr>
        <p:xfrm>
          <a:off x="250825" y="1700213"/>
          <a:ext cx="8459788" cy="5014912"/>
        </p:xfrm>
        <a:graphic>
          <a:graphicData uri="http://schemas.openxmlformats.org/presentationml/2006/ole">
            <p:oleObj spid="_x0000_s253954" name="Chart" r:id="rId4" imgW="8258251" imgH="4896002" progId="Excel.Chart.8">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en-GB"/>
              <a:t>The local Possilpark profile</a:t>
            </a:r>
          </a:p>
        </p:txBody>
      </p:sp>
      <p:sp>
        <p:nvSpPr>
          <p:cNvPr id="667651" name="Rectangle 3"/>
          <p:cNvSpPr>
            <a:spLocks noGrp="1" noChangeArrowheads="1"/>
          </p:cNvSpPr>
          <p:nvPr>
            <p:ph type="body" idx="1"/>
          </p:nvPr>
        </p:nvSpPr>
        <p:spPr>
          <a:xfrm>
            <a:off x="684213" y="1628775"/>
            <a:ext cx="7772400" cy="5475288"/>
          </a:xfrm>
        </p:spPr>
        <p:txBody>
          <a:bodyPr/>
          <a:lstStyle/>
          <a:p>
            <a:pPr algn="just"/>
            <a:r>
              <a:rPr lang="en-GB" sz="2800"/>
              <a:t>Highlighted that its residents experience a range of health and social problems that are related to living in circumstances of deprivation.</a:t>
            </a:r>
          </a:p>
          <a:p>
            <a:pPr algn="just"/>
            <a:endParaRPr lang="en-GB" sz="2800"/>
          </a:p>
          <a:p>
            <a:pPr algn="just"/>
            <a:r>
              <a:rPr lang="en-GB" sz="2800"/>
              <a:t>It particularly highlighted high levels of addiction (smoking, alcohol and drugs).</a:t>
            </a:r>
          </a:p>
          <a:p>
            <a:pPr algn="just"/>
            <a:endParaRPr lang="en-GB" sz="2800"/>
          </a:p>
          <a:p>
            <a:pPr algn="just"/>
            <a:r>
              <a:rPr lang="en-GB" sz="2800"/>
              <a:t>These issues were pulled out in the business case.</a:t>
            </a:r>
          </a:p>
          <a:p>
            <a:pPr algn="just"/>
            <a:endParaRPr lang="en-GB" sz="2800"/>
          </a:p>
          <a:p>
            <a:pPr algn="just"/>
            <a:endParaRPr lang="en-GB" sz="2800"/>
          </a:p>
          <a:p>
            <a:pPr algn="just"/>
            <a:endParaRPr lang="en-GB"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84213" y="0"/>
            <a:ext cx="7772400" cy="1143000"/>
          </a:xfrm>
        </p:spPr>
        <p:txBody>
          <a:bodyPr/>
          <a:lstStyle/>
          <a:p>
            <a:r>
              <a:rPr lang="en-GB"/>
              <a:t>Outcome</a:t>
            </a:r>
          </a:p>
        </p:txBody>
      </p:sp>
      <p:sp>
        <p:nvSpPr>
          <p:cNvPr id="663555" name="Rectangle 3"/>
          <p:cNvSpPr>
            <a:spLocks noGrp="1" noChangeArrowheads="1"/>
          </p:cNvSpPr>
          <p:nvPr>
            <p:ph type="body" idx="1"/>
          </p:nvPr>
        </p:nvSpPr>
        <p:spPr>
          <a:xfrm>
            <a:off x="684213" y="1125538"/>
            <a:ext cx="8207375" cy="5546725"/>
          </a:xfrm>
        </p:spPr>
        <p:txBody>
          <a:bodyPr/>
          <a:lstStyle/>
          <a:p>
            <a:pPr>
              <a:lnSpc>
                <a:spcPct val="90000"/>
              </a:lnSpc>
            </a:pPr>
            <a:r>
              <a:rPr lang="en-GB" sz="2400"/>
              <a:t>The profiles allowed a clear evidence-based demonstration of why Possilpark needed investment</a:t>
            </a:r>
          </a:p>
          <a:p>
            <a:pPr>
              <a:lnSpc>
                <a:spcPct val="90000"/>
              </a:lnSpc>
            </a:pPr>
            <a:endParaRPr lang="en-GB" sz="2400"/>
          </a:p>
          <a:p>
            <a:pPr>
              <a:lnSpc>
                <a:spcPct val="90000"/>
              </a:lnSpc>
            </a:pPr>
            <a:r>
              <a:rPr lang="en-GB" sz="2400"/>
              <a:t>Consultants putting together the bid were so shocked by some of the profiles data that they queried the figures – they were correct</a:t>
            </a:r>
          </a:p>
          <a:p>
            <a:pPr>
              <a:lnSpc>
                <a:spcPct val="90000"/>
              </a:lnSpc>
            </a:pPr>
            <a:endParaRPr lang="en-GB" sz="2400"/>
          </a:p>
          <a:p>
            <a:pPr>
              <a:lnSpc>
                <a:spcPct val="90000"/>
              </a:lnSpc>
            </a:pPr>
            <a:r>
              <a:rPr lang="en-GB" sz="2400"/>
              <a:t>Firstly the team competed to get NHS Board approval</a:t>
            </a:r>
          </a:p>
          <a:p>
            <a:pPr>
              <a:lnSpc>
                <a:spcPct val="90000"/>
              </a:lnSpc>
            </a:pPr>
            <a:endParaRPr lang="en-GB" sz="2400"/>
          </a:p>
          <a:p>
            <a:pPr>
              <a:lnSpc>
                <a:spcPct val="90000"/>
              </a:lnSpc>
            </a:pPr>
            <a:r>
              <a:rPr lang="en-GB" sz="2400"/>
              <a:t>Then they successfully received Scottish Government's Primary Care modernisation fund (for £9m)</a:t>
            </a:r>
          </a:p>
          <a:p>
            <a:pPr>
              <a:lnSpc>
                <a:spcPct val="90000"/>
              </a:lnSpc>
            </a:pPr>
            <a:endParaRPr lang="en-GB" sz="2400"/>
          </a:p>
          <a:p>
            <a:pPr>
              <a:lnSpc>
                <a:spcPct val="90000"/>
              </a:lnSpc>
            </a:pPr>
            <a:r>
              <a:rPr lang="en-GB" sz="2400"/>
              <a:t>The objective figures in the profiles made a strong case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5" name="Rectangle 3"/>
          <p:cNvSpPr>
            <a:spLocks noChangeArrowheads="1"/>
          </p:cNvSpPr>
          <p:nvPr/>
        </p:nvSpPr>
        <p:spPr bwMode="auto">
          <a:xfrm>
            <a:off x="2627313" y="1052513"/>
            <a:ext cx="4752975" cy="936625"/>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Arial" charset="0"/>
            </a:endParaRPr>
          </a:p>
        </p:txBody>
      </p:sp>
      <p:sp>
        <p:nvSpPr>
          <p:cNvPr id="668676" name="Rectangle 4"/>
          <p:cNvSpPr>
            <a:spLocks noGrp="1" noChangeArrowheads="1"/>
          </p:cNvSpPr>
          <p:nvPr>
            <p:ph type="title"/>
          </p:nvPr>
        </p:nvSpPr>
        <p:spPr>
          <a:xfrm>
            <a:off x="539750" y="1628775"/>
            <a:ext cx="7772400" cy="1143000"/>
          </a:xfrm>
        </p:spPr>
        <p:txBody>
          <a:bodyPr/>
          <a:lstStyle/>
          <a:p>
            <a:r>
              <a:rPr lang="en-GB" sz="4000"/>
              <a:t>CASE STUDY 2:</a:t>
            </a:r>
            <a:br>
              <a:rPr lang="en-GB" sz="4000"/>
            </a:br>
            <a:r>
              <a:rPr lang="en-GB" sz="4000"/>
              <a:t/>
            </a:r>
            <a:br>
              <a:rPr lang="en-GB" sz="4000"/>
            </a:br>
            <a:r>
              <a:rPr lang="en-GB" sz="4000"/>
              <a:t>Grampian “Traffic Light” charts</a:t>
            </a:r>
            <a:br>
              <a:rPr lang="en-GB" sz="4000"/>
            </a:br>
            <a:r>
              <a:rPr lang="en-GB" sz="4000"/>
              <a:t>(Linda Leighton-Beck)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323850" y="609600"/>
            <a:ext cx="8820150" cy="1306513"/>
          </a:xfrm>
        </p:spPr>
        <p:txBody>
          <a:bodyPr/>
          <a:lstStyle/>
          <a:p>
            <a:r>
              <a:rPr lang="en-GB" sz="4000"/>
              <a:t>Wanted a simple approach to integrate health data in local planning</a:t>
            </a:r>
          </a:p>
        </p:txBody>
      </p:sp>
      <p:sp>
        <p:nvSpPr>
          <p:cNvPr id="673795" name="Rectangle 3"/>
          <p:cNvSpPr>
            <a:spLocks noGrp="1" noChangeArrowheads="1"/>
          </p:cNvSpPr>
          <p:nvPr>
            <p:ph type="body" idx="1"/>
          </p:nvPr>
        </p:nvSpPr>
        <p:spPr>
          <a:xfrm>
            <a:off x="684213" y="2276475"/>
            <a:ext cx="7772400" cy="4114800"/>
          </a:xfrm>
        </p:spPr>
        <p:txBody>
          <a:bodyPr/>
          <a:lstStyle/>
          <a:p>
            <a:pPr>
              <a:buFontTx/>
              <a:buNone/>
            </a:pPr>
            <a:r>
              <a:rPr lang="en-GB" sz="2800"/>
              <a:t>The profiles…… “have allowed us to take health inequalities to the heart of service planning ….. our interface has helped to move it along. They have made a difference here.” </a:t>
            </a:r>
          </a:p>
          <a:p>
            <a:endParaRPr lang="en-GB" sz="2800"/>
          </a:p>
          <a:p>
            <a:endParaRPr lang="en-GB"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46" name="Picture 2"/>
          <p:cNvPicPr>
            <a:picLocks noChangeAspect="1" noChangeArrowheads="1"/>
          </p:cNvPicPr>
          <p:nvPr>
            <p:ph type="body" idx="1"/>
          </p:nvPr>
        </p:nvPicPr>
        <p:blipFill>
          <a:blip r:embed="rId3" cstate="print"/>
          <a:srcRect/>
          <a:stretch>
            <a:fillRect/>
          </a:stretch>
        </p:blipFill>
        <p:spPr>
          <a:xfrm>
            <a:off x="971550" y="917575"/>
            <a:ext cx="7494588" cy="11880850"/>
          </a:xfrm>
          <a:noFill/>
          <a:ln/>
        </p:spPr>
      </p:pic>
      <p:sp>
        <p:nvSpPr>
          <p:cNvPr id="671747" name="Rectangle 3"/>
          <p:cNvSpPr>
            <a:spLocks noChangeArrowheads="1"/>
          </p:cNvSpPr>
          <p:nvPr/>
        </p:nvSpPr>
        <p:spPr bwMode="auto">
          <a:xfrm>
            <a:off x="2627313" y="1052513"/>
            <a:ext cx="4752975" cy="936625"/>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Arial" charset="0"/>
            </a:endParaRPr>
          </a:p>
        </p:txBody>
      </p:sp>
      <p:sp>
        <p:nvSpPr>
          <p:cNvPr id="671748" name="Rectangle 4"/>
          <p:cNvSpPr>
            <a:spLocks noGrp="1" noChangeArrowheads="1"/>
          </p:cNvSpPr>
          <p:nvPr>
            <p:ph type="title"/>
          </p:nvPr>
        </p:nvSpPr>
        <p:spPr>
          <a:xfrm>
            <a:off x="611188" y="476250"/>
            <a:ext cx="8064500" cy="1143000"/>
          </a:xfrm>
        </p:spPr>
        <p:txBody>
          <a:bodyPr/>
          <a:lstStyle/>
          <a:p>
            <a:r>
              <a:rPr lang="en-GB" sz="4000"/>
              <a:t>Example of Grampian traffic light chart</a:t>
            </a:r>
          </a:p>
        </p:txBody>
      </p:sp>
      <p:sp>
        <p:nvSpPr>
          <p:cNvPr id="671749" name="Rectangle 5"/>
          <p:cNvSpPr>
            <a:spLocks noChangeArrowheads="1"/>
          </p:cNvSpPr>
          <p:nvPr/>
        </p:nvSpPr>
        <p:spPr bwMode="auto">
          <a:xfrm>
            <a:off x="250825" y="6453188"/>
            <a:ext cx="8497888" cy="1439862"/>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GB"/>
              <a:t>Outcome</a:t>
            </a:r>
          </a:p>
        </p:txBody>
      </p:sp>
      <p:sp>
        <p:nvSpPr>
          <p:cNvPr id="670723" name="Rectangle 3"/>
          <p:cNvSpPr>
            <a:spLocks noGrp="1" noChangeArrowheads="1"/>
          </p:cNvSpPr>
          <p:nvPr>
            <p:ph type="body" idx="1"/>
          </p:nvPr>
        </p:nvSpPr>
        <p:spPr>
          <a:xfrm>
            <a:off x="323850" y="1557338"/>
            <a:ext cx="8640763" cy="4467225"/>
          </a:xfrm>
        </p:spPr>
        <p:txBody>
          <a:bodyPr/>
          <a:lstStyle/>
          <a:p>
            <a:r>
              <a:rPr lang="en-GB" sz="2200"/>
              <a:t>Used in a number of funding bids to highlight specific issues in areas of deprivation.</a:t>
            </a:r>
          </a:p>
          <a:p>
            <a:endParaRPr lang="en-GB" sz="2200"/>
          </a:p>
          <a:p>
            <a:r>
              <a:rPr lang="en-GB" sz="2200"/>
              <a:t>Used to induct all new Health Visitors in NHS Grampian – leading to rapid understanding of local issues and so improved quality and service locally.</a:t>
            </a:r>
          </a:p>
          <a:p>
            <a:pPr>
              <a:buFontTx/>
              <a:buNone/>
            </a:pPr>
            <a:endParaRPr lang="en-GB" sz="2200"/>
          </a:p>
          <a:p>
            <a:r>
              <a:rPr lang="en-GB" sz="2200"/>
              <a:t>Used within community planning and board planning to focus debate on areas that are evidence-based; giving a clear rationale for the topics discussed.</a:t>
            </a:r>
          </a:p>
          <a:p>
            <a:endParaRPr lang="en-GB" sz="2200"/>
          </a:p>
          <a:p>
            <a:r>
              <a:rPr lang="en-GB" sz="2200"/>
              <a:t>Used by elective members in their neighbourhood statistics, ensuring that health data is integrated in their thinking.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539750" y="1700213"/>
            <a:ext cx="8207375" cy="1143000"/>
          </a:xfrm>
        </p:spPr>
        <p:txBody>
          <a:bodyPr/>
          <a:lstStyle/>
          <a:p>
            <a:r>
              <a:rPr lang="en-GB" sz="4000"/>
              <a:t>CASE STUDY 3:</a:t>
            </a:r>
            <a:br>
              <a:rPr lang="en-GB" sz="4000"/>
            </a:br>
            <a:r>
              <a:rPr lang="en-GB" sz="4000"/>
              <a:t/>
            </a:r>
            <a:br>
              <a:rPr lang="en-GB" sz="4000"/>
            </a:br>
            <a:r>
              <a:rPr lang="en-GB" sz="4000"/>
              <a:t>Community planning and </a:t>
            </a:r>
            <a:br>
              <a:rPr lang="en-GB" sz="4000"/>
            </a:br>
            <a:r>
              <a:rPr lang="en-GB" sz="4000"/>
              <a:t>Single Outcome Agreement </a:t>
            </a:r>
            <a:br>
              <a:rPr lang="en-GB" sz="4000"/>
            </a:br>
            <a:r>
              <a:rPr lang="en-GB" sz="4000"/>
              <a:t>North Lanarkshire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91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
        <p:nvSpPr>
          <p:cNvPr id="678915" name="Rectangle 3"/>
          <p:cNvSpPr>
            <a:spLocks noGrp="1" noChangeArrowheads="1"/>
          </p:cNvSpPr>
          <p:nvPr>
            <p:ph type="title"/>
          </p:nvPr>
        </p:nvSpPr>
        <p:spPr>
          <a:xfrm>
            <a:off x="-252413" y="-171450"/>
            <a:ext cx="9396413" cy="1143000"/>
          </a:xfrm>
          <a:solidFill>
            <a:schemeClr val="bg1"/>
          </a:solidFill>
        </p:spPr>
        <p:txBody>
          <a:bodyPr/>
          <a:lstStyle/>
          <a:p>
            <a:r>
              <a:rPr lang="en-GB"/>
              <a:t>Online small area tool: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Target the worst off</a:t>
            </a:r>
          </a:p>
        </p:txBody>
      </p:sp>
      <p:sp>
        <p:nvSpPr>
          <p:cNvPr id="231427"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US"/>
          </a:p>
        </p:txBody>
      </p:sp>
      <p:sp>
        <p:nvSpPr>
          <p:cNvPr id="231428" name="Rectangle 4"/>
          <p:cNvSpPr>
            <a:spLocks noGrp="1" noChangeArrowheads="1"/>
          </p:cNvSpPr>
          <p:nvPr>
            <p:ph type="body" sz="half" idx="2"/>
          </p:nvPr>
        </p:nvSpPr>
        <p:spPr bwMode="auto">
          <a:xfrm>
            <a:off x="4211638" y="1628775"/>
            <a:ext cx="44704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GB" sz="2400"/>
          </a:p>
          <a:p>
            <a:pPr>
              <a:lnSpc>
                <a:spcPct val="90000"/>
              </a:lnSpc>
              <a:buFontTx/>
              <a:buNone/>
            </a:pPr>
            <a:endParaRPr lang="en-GB" sz="2400"/>
          </a:p>
          <a:p>
            <a:pPr>
              <a:lnSpc>
                <a:spcPct val="90000"/>
              </a:lnSpc>
              <a:buFontTx/>
              <a:buNone/>
            </a:pPr>
            <a:endParaRPr lang="en-GB" sz="2400"/>
          </a:p>
          <a:p>
            <a:pPr>
              <a:lnSpc>
                <a:spcPct val="90000"/>
              </a:lnSpc>
              <a:buFontTx/>
              <a:buNone/>
            </a:pPr>
            <a:endParaRPr lang="en-GB" sz="2400"/>
          </a:p>
          <a:p>
            <a:pPr>
              <a:lnSpc>
                <a:spcPct val="90000"/>
              </a:lnSpc>
              <a:buFontTx/>
              <a:buNone/>
            </a:pPr>
            <a:endParaRPr lang="en-GB" sz="2400"/>
          </a:p>
          <a:p>
            <a:pPr>
              <a:lnSpc>
                <a:spcPct val="90000"/>
              </a:lnSpc>
              <a:buFontTx/>
              <a:buNone/>
            </a:pPr>
            <a:r>
              <a:rPr lang="en-GB" sz="2400"/>
              <a:t>Examples of actions: Regeneration, employability, targeted health improvement, services for vulnerable children</a:t>
            </a:r>
            <a:endParaRPr lang="en-GB" sz="2000"/>
          </a:p>
        </p:txBody>
      </p:sp>
      <p:grpSp>
        <p:nvGrpSpPr>
          <p:cNvPr id="231429" name="Group 5"/>
          <p:cNvGrpSpPr>
            <a:grpSpLocks noChangeAspect="1"/>
          </p:cNvGrpSpPr>
          <p:nvPr/>
        </p:nvGrpSpPr>
        <p:grpSpPr bwMode="auto">
          <a:xfrm>
            <a:off x="611188" y="2205038"/>
            <a:ext cx="3889375" cy="3384550"/>
            <a:chOff x="2354" y="1064"/>
            <a:chExt cx="7200" cy="4320"/>
          </a:xfrm>
        </p:grpSpPr>
        <p:sp>
          <p:nvSpPr>
            <p:cNvPr id="231430" name="AutoShape 6"/>
            <p:cNvSpPr>
              <a:spLocks noChangeAspect="1" noChangeArrowheads="1"/>
            </p:cNvSpPr>
            <p:nvPr/>
          </p:nvSpPr>
          <p:spPr bwMode="auto">
            <a:xfrm>
              <a:off x="2354" y="1064"/>
              <a:ext cx="7200" cy="4320"/>
            </a:xfrm>
            <a:prstGeom prst="rect">
              <a:avLst/>
            </a:prstGeom>
            <a:noFill/>
            <a:ln w="9525">
              <a:noFill/>
              <a:miter lim="800000"/>
              <a:headEnd/>
              <a:tailEnd/>
            </a:ln>
          </p:spPr>
          <p:txBody>
            <a:bodyPr/>
            <a:lstStyle/>
            <a:p>
              <a:endParaRPr lang="en-GB"/>
            </a:p>
          </p:txBody>
        </p:sp>
        <p:sp>
          <p:nvSpPr>
            <p:cNvPr id="231431" name="Line 7"/>
            <p:cNvSpPr>
              <a:spLocks noChangeShapeType="1"/>
            </p:cNvSpPr>
            <p:nvPr/>
          </p:nvSpPr>
          <p:spPr bwMode="auto">
            <a:xfrm>
              <a:off x="2824" y="4904"/>
              <a:ext cx="939" cy="1"/>
            </a:xfrm>
            <a:prstGeom prst="line">
              <a:avLst/>
            </a:prstGeom>
            <a:noFill/>
            <a:ln w="114300">
              <a:solidFill>
                <a:srgbClr val="0000FF"/>
              </a:solidFill>
              <a:round/>
              <a:headEnd/>
              <a:tailEnd/>
            </a:ln>
          </p:spPr>
          <p:txBody>
            <a:bodyPr/>
            <a:lstStyle/>
            <a:p>
              <a:endParaRPr lang="en-GB"/>
            </a:p>
          </p:txBody>
        </p:sp>
        <p:sp>
          <p:nvSpPr>
            <p:cNvPr id="231432" name="Line 8"/>
            <p:cNvSpPr>
              <a:spLocks noChangeShapeType="1"/>
            </p:cNvSpPr>
            <p:nvPr/>
          </p:nvSpPr>
          <p:spPr bwMode="auto">
            <a:xfrm>
              <a:off x="4389" y="3944"/>
              <a:ext cx="939" cy="1"/>
            </a:xfrm>
            <a:prstGeom prst="line">
              <a:avLst/>
            </a:prstGeom>
            <a:noFill/>
            <a:ln w="114300">
              <a:solidFill>
                <a:srgbClr val="0000FF"/>
              </a:solidFill>
              <a:round/>
              <a:headEnd/>
              <a:tailEnd/>
            </a:ln>
          </p:spPr>
          <p:txBody>
            <a:bodyPr/>
            <a:lstStyle/>
            <a:p>
              <a:endParaRPr lang="en-GB"/>
            </a:p>
          </p:txBody>
        </p:sp>
        <p:sp>
          <p:nvSpPr>
            <p:cNvPr id="231433" name="Line 9"/>
            <p:cNvSpPr>
              <a:spLocks noChangeShapeType="1"/>
            </p:cNvSpPr>
            <p:nvPr/>
          </p:nvSpPr>
          <p:spPr bwMode="auto">
            <a:xfrm>
              <a:off x="7206" y="2504"/>
              <a:ext cx="939" cy="1"/>
            </a:xfrm>
            <a:prstGeom prst="line">
              <a:avLst/>
            </a:prstGeom>
            <a:noFill/>
            <a:ln w="114300">
              <a:solidFill>
                <a:srgbClr val="0000FF"/>
              </a:solidFill>
              <a:round/>
              <a:headEnd/>
              <a:tailEnd/>
            </a:ln>
          </p:spPr>
          <p:txBody>
            <a:bodyPr/>
            <a:lstStyle/>
            <a:p>
              <a:endParaRPr lang="en-GB"/>
            </a:p>
          </p:txBody>
        </p:sp>
        <p:sp>
          <p:nvSpPr>
            <p:cNvPr id="231434" name="Line 10"/>
            <p:cNvSpPr>
              <a:spLocks noChangeShapeType="1"/>
            </p:cNvSpPr>
            <p:nvPr/>
          </p:nvSpPr>
          <p:spPr bwMode="auto">
            <a:xfrm>
              <a:off x="8458" y="1544"/>
              <a:ext cx="783" cy="1"/>
            </a:xfrm>
            <a:prstGeom prst="line">
              <a:avLst/>
            </a:prstGeom>
            <a:noFill/>
            <a:ln w="114300">
              <a:solidFill>
                <a:srgbClr val="0000FF"/>
              </a:solidFill>
              <a:round/>
              <a:headEnd/>
              <a:tailEnd/>
            </a:ln>
          </p:spPr>
          <p:txBody>
            <a:bodyPr/>
            <a:lstStyle/>
            <a:p>
              <a:endParaRPr lang="en-GB"/>
            </a:p>
          </p:txBody>
        </p:sp>
        <p:sp>
          <p:nvSpPr>
            <p:cNvPr id="231435" name="Line 11"/>
            <p:cNvSpPr>
              <a:spLocks noChangeShapeType="1"/>
            </p:cNvSpPr>
            <p:nvPr/>
          </p:nvSpPr>
          <p:spPr bwMode="auto">
            <a:xfrm>
              <a:off x="5797" y="3304"/>
              <a:ext cx="940" cy="1"/>
            </a:xfrm>
            <a:prstGeom prst="line">
              <a:avLst/>
            </a:prstGeom>
            <a:noFill/>
            <a:ln w="114300">
              <a:solidFill>
                <a:srgbClr val="0000FF"/>
              </a:solidFill>
              <a:round/>
              <a:headEnd/>
              <a:tailEnd/>
            </a:ln>
          </p:spPr>
          <p:txBody>
            <a:bodyPr/>
            <a:lstStyle/>
            <a:p>
              <a:endParaRPr lang="en-GB"/>
            </a:p>
          </p:txBody>
        </p:sp>
        <p:sp>
          <p:nvSpPr>
            <p:cNvPr id="231436" name="Line 12"/>
            <p:cNvSpPr>
              <a:spLocks noChangeShapeType="1"/>
            </p:cNvSpPr>
            <p:nvPr/>
          </p:nvSpPr>
          <p:spPr bwMode="auto">
            <a:xfrm flipV="1">
              <a:off x="3293" y="3784"/>
              <a:ext cx="2" cy="960"/>
            </a:xfrm>
            <a:prstGeom prst="line">
              <a:avLst/>
            </a:prstGeom>
            <a:noFill/>
            <a:ln w="76200">
              <a:solidFill>
                <a:srgbClr val="99CC00"/>
              </a:solidFill>
              <a:round/>
              <a:headEn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endParaRPr lang="en-US"/>
          </a:p>
        </p:txBody>
      </p:sp>
      <p:sp>
        <p:nvSpPr>
          <p:cNvPr id="609283" name="Rectangle 3"/>
          <p:cNvSpPr>
            <a:spLocks noGrp="1" noChangeArrowheads="1"/>
          </p:cNvSpPr>
          <p:nvPr>
            <p:ph type="body" idx="1"/>
          </p:nvPr>
        </p:nvSpPr>
        <p:spPr/>
        <p:txBody>
          <a:bodyPr/>
          <a:lstStyle/>
          <a:p>
            <a:endParaRPr lang="en-US"/>
          </a:p>
        </p:txBody>
      </p:sp>
      <p:pic>
        <p:nvPicPr>
          <p:cNvPr id="609284" name="Picture 4" descr="Male_LE_nlan1"/>
          <p:cNvPicPr>
            <a:picLocks noChangeAspect="1" noChangeArrowheads="1"/>
          </p:cNvPicPr>
          <p:nvPr/>
        </p:nvPicPr>
        <p:blipFill>
          <a:blip r:embed="rId2" cstate="print"/>
          <a:srcRect/>
          <a:stretch>
            <a:fillRect/>
          </a:stretch>
        </p:blipFill>
        <p:spPr bwMode="auto">
          <a:xfrm>
            <a:off x="0" y="0"/>
            <a:ext cx="9396413" cy="68246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endParaRPr lang="en-US"/>
          </a:p>
        </p:txBody>
      </p:sp>
      <p:sp>
        <p:nvSpPr>
          <p:cNvPr id="615427" name="Rectangle 3"/>
          <p:cNvSpPr>
            <a:spLocks noGrp="1" noChangeArrowheads="1"/>
          </p:cNvSpPr>
          <p:nvPr>
            <p:ph type="body" idx="1"/>
          </p:nvPr>
        </p:nvSpPr>
        <p:spPr/>
        <p:txBody>
          <a:bodyPr/>
          <a:lstStyle/>
          <a:p>
            <a:endParaRPr lang="en-US"/>
          </a:p>
        </p:txBody>
      </p:sp>
      <p:pic>
        <p:nvPicPr>
          <p:cNvPr id="615428" name="Picture 4" descr="Male_alc_nlan1"/>
          <p:cNvPicPr>
            <a:picLocks noChangeAspect="1" noChangeArrowheads="1"/>
          </p:cNvPicPr>
          <p:nvPr/>
        </p:nvPicPr>
        <p:blipFill>
          <a:blip r:embed="rId2" cstate="print"/>
          <a:srcRect/>
          <a:stretch>
            <a:fillRect/>
          </a:stretch>
        </p:blipFill>
        <p:spPr bwMode="auto">
          <a:xfrm>
            <a:off x="0" y="0"/>
            <a:ext cx="9396413" cy="68262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2"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
        <p:nvSpPr>
          <p:cNvPr id="680963" name="Rectangle 3"/>
          <p:cNvSpPr>
            <a:spLocks noGrp="1" noChangeArrowheads="1"/>
          </p:cNvSpPr>
          <p:nvPr>
            <p:ph type="title"/>
          </p:nvPr>
        </p:nvSpPr>
        <p:spPr>
          <a:xfrm>
            <a:off x="-252413" y="-171450"/>
            <a:ext cx="9396413" cy="1143000"/>
          </a:xfrm>
          <a:solidFill>
            <a:schemeClr val="bg1"/>
          </a:solidFill>
        </p:spPr>
        <p:txBody>
          <a:bodyPr/>
          <a:lstStyle/>
          <a:p>
            <a:r>
              <a:rPr lang="en-GB"/>
              <a:t>Online small area tool: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6"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10"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
        <p:nvSpPr>
          <p:cNvPr id="683011" name="Rectangle 3"/>
          <p:cNvSpPr>
            <a:spLocks noGrp="1" noChangeArrowheads="1"/>
          </p:cNvSpPr>
          <p:nvPr>
            <p:ph type="title"/>
          </p:nvPr>
        </p:nvSpPr>
        <p:spPr>
          <a:xfrm>
            <a:off x="-252413" y="-171450"/>
            <a:ext cx="9396413" cy="1143000"/>
          </a:xfrm>
          <a:solidFill>
            <a:schemeClr val="bg1"/>
          </a:solidFill>
        </p:spPr>
        <p:txBody>
          <a:bodyPr/>
          <a:lstStyle/>
          <a:p>
            <a:r>
              <a:rPr lang="en-GB"/>
              <a:t>Online small area tool: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lstStyle/>
          <a:p>
            <a:endParaRPr lang="en-US"/>
          </a:p>
        </p:txBody>
      </p:sp>
      <p:pic>
        <p:nvPicPr>
          <p:cNvPr id="647171" name="Picture 3"/>
          <p:cNvPicPr>
            <a:picLocks noChangeAspect="1" noChangeArrowheads="1"/>
          </p:cNvPicPr>
          <p:nvPr/>
        </p:nvPicPr>
        <p:blipFill>
          <a:blip r:embed="rId2" cstate="print"/>
          <a:srcRect/>
          <a:stretch>
            <a:fillRect/>
          </a:stretch>
        </p:blipFill>
        <p:spPr bwMode="auto">
          <a:xfrm>
            <a:off x="179388" y="0"/>
            <a:ext cx="9145587" cy="674688"/>
          </a:xfrm>
          <a:prstGeom prst="rect">
            <a:avLst/>
          </a:prstGeom>
          <a:noFill/>
          <a:ln w="9525">
            <a:noFill/>
            <a:miter lim="800000"/>
            <a:headEnd/>
            <a:tailEnd/>
          </a:ln>
          <a:effectLst/>
        </p:spPr>
      </p:pic>
      <p:pic>
        <p:nvPicPr>
          <p:cNvPr id="647172" name="Picture 4"/>
          <p:cNvPicPr>
            <a:picLocks noChangeAspect="1" noChangeArrowheads="1"/>
          </p:cNvPicPr>
          <p:nvPr>
            <p:ph type="body" idx="1"/>
          </p:nvPr>
        </p:nvPicPr>
        <p:blipFill>
          <a:blip r:embed="rId3" cstate="print"/>
          <a:srcRect/>
          <a:stretch>
            <a:fillRect/>
          </a:stretch>
        </p:blipFill>
        <p:spPr>
          <a:xfrm>
            <a:off x="179388" y="549275"/>
            <a:ext cx="9145587" cy="6308725"/>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GB"/>
              <a:t>Outcome</a:t>
            </a:r>
          </a:p>
        </p:txBody>
      </p:sp>
      <p:sp>
        <p:nvSpPr>
          <p:cNvPr id="685059" name="Rectangle 3"/>
          <p:cNvSpPr>
            <a:spLocks noGrp="1" noChangeArrowheads="1"/>
          </p:cNvSpPr>
          <p:nvPr>
            <p:ph type="body" idx="1"/>
          </p:nvPr>
        </p:nvSpPr>
        <p:spPr>
          <a:xfrm>
            <a:off x="323850" y="1557338"/>
            <a:ext cx="8640763" cy="4467225"/>
          </a:xfrm>
        </p:spPr>
        <p:txBody>
          <a:bodyPr/>
          <a:lstStyle/>
          <a:p>
            <a:r>
              <a:rPr lang="en-GB" sz="2200"/>
              <a:t>Appropriate and evidence-based measures included in their Single Outcome Agreement and their Community plan.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GB" sz="4000"/>
              <a:t/>
            </a:r>
            <a:br>
              <a:rPr lang="en-GB" sz="4000"/>
            </a:br>
            <a:r>
              <a:rPr lang="en-GB" sz="4000"/>
              <a:t/>
            </a:r>
            <a:br>
              <a:rPr lang="en-GB" sz="4000"/>
            </a:br>
            <a:r>
              <a:rPr lang="en-GB" sz="4000"/>
              <a:t/>
            </a:r>
            <a:br>
              <a:rPr lang="en-GB" sz="4000"/>
            </a:br>
            <a:r>
              <a:rPr lang="en-GB" sz="4000"/>
              <a:t/>
            </a:r>
            <a:br>
              <a:rPr lang="en-GB" sz="4000"/>
            </a:br>
            <a:r>
              <a:rPr lang="en-GB" sz="4000"/>
              <a:t/>
            </a:r>
            <a:br>
              <a:rPr lang="en-GB" sz="4000"/>
            </a:br>
            <a:r>
              <a:rPr lang="en-GB" sz="4000"/>
              <a:t>Further examples of uses of the profiles data </a:t>
            </a:r>
            <a:br>
              <a:rPr lang="en-GB" sz="4000"/>
            </a:br>
            <a:r>
              <a:rPr lang="en-GB" sz="4000"/>
              <a:t/>
            </a:r>
            <a:br>
              <a:rPr lang="en-GB" sz="4000"/>
            </a:br>
            <a:r>
              <a:rPr lang="en-GB" sz="4000"/>
              <a:t>(from our evaulation)</a:t>
            </a:r>
          </a:p>
        </p:txBody>
      </p:sp>
      <p:sp>
        <p:nvSpPr>
          <p:cNvPr id="65126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Rectangle 3"/>
          <p:cNvSpPr>
            <a:spLocks noGrp="1" noChangeArrowheads="1"/>
          </p:cNvSpPr>
          <p:nvPr>
            <p:ph type="body" idx="1"/>
          </p:nvPr>
        </p:nvSpPr>
        <p:spPr>
          <a:xfrm>
            <a:off x="395288" y="260350"/>
            <a:ext cx="8497887" cy="6597650"/>
          </a:xfrm>
        </p:spPr>
        <p:txBody>
          <a:bodyPr/>
          <a:lstStyle/>
          <a:p>
            <a:pPr>
              <a:lnSpc>
                <a:spcPct val="80000"/>
              </a:lnSpc>
            </a:pPr>
            <a:r>
              <a:rPr lang="en-GB" sz="2000"/>
              <a:t>Influenced service redesign in community nursing/children's services</a:t>
            </a:r>
          </a:p>
          <a:p>
            <a:pPr>
              <a:lnSpc>
                <a:spcPct val="80000"/>
              </a:lnSpc>
            </a:pPr>
            <a:r>
              <a:rPr lang="en-GB" sz="2000"/>
              <a:t>Used to agree priorities for SOA</a:t>
            </a:r>
          </a:p>
          <a:p>
            <a:pPr>
              <a:lnSpc>
                <a:spcPct val="80000"/>
              </a:lnSpc>
            </a:pPr>
            <a:r>
              <a:rPr lang="en-GB" sz="2000"/>
              <a:t>Influenced maternity strategy development</a:t>
            </a:r>
          </a:p>
          <a:p>
            <a:pPr>
              <a:lnSpc>
                <a:spcPct val="80000"/>
              </a:lnSpc>
            </a:pPr>
            <a:r>
              <a:rPr lang="en-GB" sz="2000"/>
              <a:t>Used for local authority joint health improvement plan development &amp; steering group</a:t>
            </a:r>
          </a:p>
          <a:p>
            <a:pPr>
              <a:lnSpc>
                <a:spcPct val="80000"/>
              </a:lnSpc>
            </a:pPr>
            <a:r>
              <a:rPr lang="en-GB" sz="2000"/>
              <a:t>Supported a capital planning bid</a:t>
            </a:r>
          </a:p>
          <a:p>
            <a:pPr>
              <a:lnSpc>
                <a:spcPct val="80000"/>
              </a:lnSpc>
            </a:pPr>
            <a:r>
              <a:rPr lang="en-GB" sz="2000"/>
              <a:t>Incorporated into briefing notes for elected members to strengthen the decision making process</a:t>
            </a:r>
          </a:p>
          <a:p>
            <a:pPr>
              <a:lnSpc>
                <a:spcPct val="80000"/>
              </a:lnSpc>
            </a:pPr>
            <a:r>
              <a:rPr lang="en-GB" sz="2000"/>
              <a:t>Used during training and teaching nurses and health promotion staff</a:t>
            </a:r>
          </a:p>
          <a:p>
            <a:pPr>
              <a:lnSpc>
                <a:spcPct val="80000"/>
              </a:lnSpc>
            </a:pPr>
            <a:r>
              <a:rPr lang="en-GB" sz="2000"/>
              <a:t>Used to implement smoking cessation groups</a:t>
            </a:r>
          </a:p>
          <a:p>
            <a:pPr>
              <a:lnSpc>
                <a:spcPct val="80000"/>
              </a:lnSpc>
            </a:pPr>
            <a:r>
              <a:rPr lang="en-GB" sz="2000"/>
              <a:t>Alcohol statistics informed discussion on resource allocation and partnership working</a:t>
            </a:r>
          </a:p>
          <a:p>
            <a:pPr>
              <a:lnSpc>
                <a:spcPct val="80000"/>
              </a:lnSpc>
            </a:pPr>
            <a:r>
              <a:rPr lang="en-GB" sz="2000"/>
              <a:t>Used in health needs assessments</a:t>
            </a:r>
          </a:p>
          <a:p>
            <a:pPr>
              <a:lnSpc>
                <a:spcPct val="80000"/>
              </a:lnSpc>
            </a:pPr>
            <a:r>
              <a:rPr lang="en-GB" sz="2000"/>
              <a:t>Used to develop local action plan to improve sexual health information</a:t>
            </a:r>
          </a:p>
          <a:p>
            <a:pPr>
              <a:lnSpc>
                <a:spcPct val="80000"/>
              </a:lnSpc>
            </a:pPr>
            <a:r>
              <a:rPr lang="en-GB" sz="2000"/>
              <a:t>Used for funding applications for voluntary organisations</a:t>
            </a:r>
          </a:p>
          <a:p>
            <a:pPr>
              <a:lnSpc>
                <a:spcPct val="80000"/>
              </a:lnSpc>
            </a:pPr>
            <a:r>
              <a:rPr lang="en-GB" sz="2000"/>
              <a:t>Comparisons of health board areas against local areas used to convince national groups/organisations of the benefit to targeting (specific) area for pilot projects and seed funding </a:t>
            </a:r>
          </a:p>
          <a:p>
            <a:pPr>
              <a:lnSpc>
                <a:spcPct val="80000"/>
              </a:lnSpc>
            </a:pPr>
            <a:r>
              <a:rPr lang="en-GB" sz="2000"/>
              <a:t>Used to decide what type of community health promotion support local areas would most benefit from</a:t>
            </a:r>
          </a:p>
          <a:p>
            <a:pPr>
              <a:lnSpc>
                <a:spcPct val="80000"/>
              </a:lnSpc>
            </a:pPr>
            <a:r>
              <a:rPr lang="en-GB" sz="2000"/>
              <a:t>Used in redesigning services: medical practice amalgamation; community nursing profiles; mental health services</a:t>
            </a:r>
          </a:p>
        </p:txBody>
      </p:sp>
      <p:sp>
        <p:nvSpPr>
          <p:cNvPr id="690180" name="Rectangle 4"/>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childTnLst>
                                  <p:subTnLst>
                                    <p:animClr>
                                      <p:cBhvr override="childStyle">
                                        <p:cTn dur="1" fill="hold" display="0" masterRel="nextClick" afterEffect="1"/>
                                        <p:tgtEl>
                                          <p:spTgt spid="69017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0179">
                                            <p:txEl>
                                              <p:pRg st="1" end="1"/>
                                            </p:txEl>
                                          </p:spTgt>
                                        </p:tgtEl>
                                        <p:attrNameLst>
                                          <p:attrName>style.visibility</p:attrName>
                                        </p:attrNameLst>
                                      </p:cBhvr>
                                      <p:to>
                                        <p:strVal val="visible"/>
                                      </p:to>
                                    </p:set>
                                  </p:childTnLst>
                                  <p:subTnLst>
                                    <p:animClr>
                                      <p:cBhvr override="childStyle">
                                        <p:cTn dur="1" fill="hold" display="0" masterRel="nextClick" afterEffect="1"/>
                                        <p:tgtEl>
                                          <p:spTgt spid="69017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179">
                                            <p:txEl>
                                              <p:pRg st="2" end="2"/>
                                            </p:txEl>
                                          </p:spTgt>
                                        </p:tgtEl>
                                        <p:attrNameLst>
                                          <p:attrName>style.visibility</p:attrName>
                                        </p:attrNameLst>
                                      </p:cBhvr>
                                      <p:to>
                                        <p:strVal val="visible"/>
                                      </p:to>
                                    </p:set>
                                  </p:childTnLst>
                                  <p:subTnLst>
                                    <p:animClr>
                                      <p:cBhvr override="childStyle">
                                        <p:cTn dur="1" fill="hold" display="0" masterRel="nextClick" afterEffect="1"/>
                                        <p:tgtEl>
                                          <p:spTgt spid="69017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0179">
                                            <p:txEl>
                                              <p:pRg st="3" end="3"/>
                                            </p:txEl>
                                          </p:spTgt>
                                        </p:tgtEl>
                                        <p:attrNameLst>
                                          <p:attrName>style.visibility</p:attrName>
                                        </p:attrNameLst>
                                      </p:cBhvr>
                                      <p:to>
                                        <p:strVal val="visible"/>
                                      </p:to>
                                    </p:set>
                                  </p:childTnLst>
                                  <p:subTnLst>
                                    <p:animClr>
                                      <p:cBhvr override="childStyle">
                                        <p:cTn dur="1" fill="hold" display="0" masterRel="nextClick" afterEffect="1"/>
                                        <p:tgtEl>
                                          <p:spTgt spid="690179">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0179">
                                            <p:txEl>
                                              <p:pRg st="4" end="4"/>
                                            </p:txEl>
                                          </p:spTgt>
                                        </p:tgtEl>
                                        <p:attrNameLst>
                                          <p:attrName>style.visibility</p:attrName>
                                        </p:attrNameLst>
                                      </p:cBhvr>
                                      <p:to>
                                        <p:strVal val="visible"/>
                                      </p:to>
                                    </p:set>
                                  </p:childTnLst>
                                  <p:subTnLst>
                                    <p:animClr>
                                      <p:cBhvr override="childStyle">
                                        <p:cTn dur="1" fill="hold" display="0" masterRel="nextClick" afterEffect="1"/>
                                        <p:tgtEl>
                                          <p:spTgt spid="690179">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0179">
                                            <p:txEl>
                                              <p:pRg st="5" end="5"/>
                                            </p:txEl>
                                          </p:spTgt>
                                        </p:tgtEl>
                                        <p:attrNameLst>
                                          <p:attrName>style.visibility</p:attrName>
                                        </p:attrNameLst>
                                      </p:cBhvr>
                                      <p:to>
                                        <p:strVal val="visible"/>
                                      </p:to>
                                    </p:set>
                                  </p:childTnLst>
                                  <p:subTnLst>
                                    <p:animClr>
                                      <p:cBhvr override="childStyle">
                                        <p:cTn dur="1" fill="hold" display="0" masterRel="nextClick" afterEffect="1"/>
                                        <p:tgtEl>
                                          <p:spTgt spid="690179">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0179">
                                            <p:txEl>
                                              <p:pRg st="6" end="6"/>
                                            </p:txEl>
                                          </p:spTgt>
                                        </p:tgtEl>
                                        <p:attrNameLst>
                                          <p:attrName>style.visibility</p:attrName>
                                        </p:attrNameLst>
                                      </p:cBhvr>
                                      <p:to>
                                        <p:strVal val="visible"/>
                                      </p:to>
                                    </p:set>
                                  </p:childTnLst>
                                  <p:subTnLst>
                                    <p:animClr>
                                      <p:cBhvr override="childStyle">
                                        <p:cTn dur="1" fill="hold" display="0" masterRel="nextClick" afterEffect="1"/>
                                        <p:tgtEl>
                                          <p:spTgt spid="690179">
                                            <p:txEl>
                                              <p:pRg st="6" end="6"/>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0179">
                                            <p:txEl>
                                              <p:pRg st="7" end="7"/>
                                            </p:txEl>
                                          </p:spTgt>
                                        </p:tgtEl>
                                        <p:attrNameLst>
                                          <p:attrName>style.visibility</p:attrName>
                                        </p:attrNameLst>
                                      </p:cBhvr>
                                      <p:to>
                                        <p:strVal val="visible"/>
                                      </p:to>
                                    </p:set>
                                  </p:childTnLst>
                                  <p:subTnLst>
                                    <p:animClr>
                                      <p:cBhvr override="childStyle">
                                        <p:cTn dur="1" fill="hold" display="0" masterRel="nextClick" afterEffect="1"/>
                                        <p:tgtEl>
                                          <p:spTgt spid="690179">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0179">
                                            <p:txEl>
                                              <p:pRg st="8" end="8"/>
                                            </p:txEl>
                                          </p:spTgt>
                                        </p:tgtEl>
                                        <p:attrNameLst>
                                          <p:attrName>style.visibility</p:attrName>
                                        </p:attrNameLst>
                                      </p:cBhvr>
                                      <p:to>
                                        <p:strVal val="visible"/>
                                      </p:to>
                                    </p:set>
                                  </p:childTnLst>
                                  <p:subTnLst>
                                    <p:animClr>
                                      <p:cBhvr override="childStyle">
                                        <p:cTn dur="1" fill="hold" display="0" masterRel="nextClick" afterEffect="1"/>
                                        <p:tgtEl>
                                          <p:spTgt spid="690179">
                                            <p:txEl>
                                              <p:pRg st="8" end="8"/>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0179">
                                            <p:txEl>
                                              <p:pRg st="9" end="9"/>
                                            </p:txEl>
                                          </p:spTgt>
                                        </p:tgtEl>
                                        <p:attrNameLst>
                                          <p:attrName>style.visibility</p:attrName>
                                        </p:attrNameLst>
                                      </p:cBhvr>
                                      <p:to>
                                        <p:strVal val="visible"/>
                                      </p:to>
                                    </p:set>
                                  </p:childTnLst>
                                  <p:subTnLst>
                                    <p:animClr>
                                      <p:cBhvr override="childStyle">
                                        <p:cTn dur="1" fill="hold" display="0" masterRel="nextClick" afterEffect="1"/>
                                        <p:tgtEl>
                                          <p:spTgt spid="690179">
                                            <p:txEl>
                                              <p:pRg st="9" end="9"/>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0179">
                                            <p:txEl>
                                              <p:pRg st="10" end="10"/>
                                            </p:txEl>
                                          </p:spTgt>
                                        </p:tgtEl>
                                        <p:attrNameLst>
                                          <p:attrName>style.visibility</p:attrName>
                                        </p:attrNameLst>
                                      </p:cBhvr>
                                      <p:to>
                                        <p:strVal val="visible"/>
                                      </p:to>
                                    </p:set>
                                  </p:childTnLst>
                                  <p:subTnLst>
                                    <p:animClr>
                                      <p:cBhvr override="childStyle">
                                        <p:cTn dur="1" fill="hold" display="0" masterRel="nextClick" afterEffect="1"/>
                                        <p:tgtEl>
                                          <p:spTgt spid="690179">
                                            <p:txEl>
                                              <p:pRg st="10" end="10"/>
                                            </p:txEl>
                                          </p:spTgt>
                                        </p:tgtEl>
                                        <p:attrNameLst>
                                          <p:attrName>ppt_c</p:attrName>
                                        </p:attrNameLst>
                                      </p:cBhvr>
                                      <p:to>
                                        <a:schemeClr val="folHlink"/>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0179">
                                            <p:txEl>
                                              <p:pRg st="11" end="11"/>
                                            </p:txEl>
                                          </p:spTgt>
                                        </p:tgtEl>
                                        <p:attrNameLst>
                                          <p:attrName>style.visibility</p:attrName>
                                        </p:attrNameLst>
                                      </p:cBhvr>
                                      <p:to>
                                        <p:strVal val="visible"/>
                                      </p:to>
                                    </p:set>
                                  </p:childTnLst>
                                  <p:subTnLst>
                                    <p:animClr>
                                      <p:cBhvr override="childStyle">
                                        <p:cTn dur="1" fill="hold" display="0" masterRel="nextClick" afterEffect="1"/>
                                        <p:tgtEl>
                                          <p:spTgt spid="690179">
                                            <p:txEl>
                                              <p:pRg st="11" end="11"/>
                                            </p:txEl>
                                          </p:spTgt>
                                        </p:tgtEl>
                                        <p:attrNameLst>
                                          <p:attrName>ppt_c</p:attrName>
                                        </p:attrNameLst>
                                      </p:cBhvr>
                                      <p:to>
                                        <a:schemeClr val="folHlink"/>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0179">
                                            <p:txEl>
                                              <p:pRg st="12" end="12"/>
                                            </p:txEl>
                                          </p:spTgt>
                                        </p:tgtEl>
                                        <p:attrNameLst>
                                          <p:attrName>style.visibility</p:attrName>
                                        </p:attrNameLst>
                                      </p:cBhvr>
                                      <p:to>
                                        <p:strVal val="visible"/>
                                      </p:to>
                                    </p:set>
                                  </p:childTnLst>
                                  <p:subTnLst>
                                    <p:animClr>
                                      <p:cBhvr override="childStyle">
                                        <p:cTn dur="1" fill="hold" display="0" masterRel="nextClick" afterEffect="1"/>
                                        <p:tgtEl>
                                          <p:spTgt spid="690179">
                                            <p:txEl>
                                              <p:pRg st="12" end="12"/>
                                            </p:txEl>
                                          </p:spTgt>
                                        </p:tgtEl>
                                        <p:attrNameLst>
                                          <p:attrName>ppt_c</p:attrName>
                                        </p:attrNameLst>
                                      </p:cBhvr>
                                      <p:to>
                                        <a:schemeClr val="folHlink"/>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90179">
                                            <p:txEl>
                                              <p:pRg st="13" end="13"/>
                                            </p:txEl>
                                          </p:spTgt>
                                        </p:tgtEl>
                                        <p:attrNameLst>
                                          <p:attrName>style.visibility</p:attrName>
                                        </p:attrNameLst>
                                      </p:cBhvr>
                                      <p:to>
                                        <p:strVal val="visible"/>
                                      </p:to>
                                    </p:set>
                                  </p:childTnLst>
                                  <p:subTnLst>
                                    <p:animClr>
                                      <p:cBhvr override="childStyle">
                                        <p:cTn dur="1" fill="hold" display="0" masterRel="nextClick" afterEffect="1"/>
                                        <p:tgtEl>
                                          <p:spTgt spid="690179">
                                            <p:txEl>
                                              <p:pRg st="13" end="13"/>
                                            </p:txEl>
                                          </p:spTgt>
                                        </p:tgtEl>
                                        <p:attrNameLst>
                                          <p:attrName>ppt_c</p:attrName>
                                        </p:attrNameLst>
                                      </p:cBhvr>
                                      <p:to>
                                        <a:schemeClr val="folHlink"/>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90179">
                                            <p:txEl>
                                              <p:pRg st="14" end="14"/>
                                            </p:txEl>
                                          </p:spTgt>
                                        </p:tgtEl>
                                        <p:attrNameLst>
                                          <p:attrName>style.visibility</p:attrName>
                                        </p:attrNameLst>
                                      </p:cBhvr>
                                      <p:to>
                                        <p:strVal val="visible"/>
                                      </p:to>
                                    </p:set>
                                  </p:childTnLst>
                                  <p:subTnLst>
                                    <p:animClr>
                                      <p:cBhvr override="childStyle">
                                        <p:cTn dur="1" fill="hold" display="0" masterRel="nextClick" afterEffect="1"/>
                                        <p:tgtEl>
                                          <p:spTgt spid="690179">
                                            <p:txEl>
                                              <p:pRg st="14" end="1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r>
              <a:rPr lang="en-GB" sz="4000"/>
              <a:t>Do you use your local profiles data effectively?</a:t>
            </a:r>
          </a:p>
        </p:txBody>
      </p:sp>
      <p:sp>
        <p:nvSpPr>
          <p:cNvPr id="675843" name="Rectangle 3"/>
          <p:cNvSpPr>
            <a:spLocks noGrp="1" noChangeArrowheads="1"/>
          </p:cNvSpPr>
          <p:nvPr>
            <p:ph type="body" idx="1"/>
          </p:nvPr>
        </p:nvSpPr>
        <p:spPr>
          <a:xfrm>
            <a:off x="685800" y="1981200"/>
            <a:ext cx="8278813" cy="4114800"/>
          </a:xfrm>
        </p:spPr>
        <p:txBody>
          <a:bodyPr/>
          <a:lstStyle/>
          <a:p>
            <a:pPr lvl="1">
              <a:lnSpc>
                <a:spcPct val="120000"/>
              </a:lnSpc>
            </a:pPr>
            <a:r>
              <a:rPr lang="en-GB" sz="2400"/>
              <a:t>Profiles 2010 will be published on 30</a:t>
            </a:r>
            <a:r>
              <a:rPr lang="en-GB" sz="2400" baseline="30000"/>
              <a:t>th</a:t>
            </a:r>
            <a:r>
              <a:rPr lang="en-GB" sz="2400"/>
              <a:t> November 2010</a:t>
            </a:r>
          </a:p>
          <a:p>
            <a:pPr lvl="1">
              <a:lnSpc>
                <a:spcPct val="120000"/>
              </a:lnSpc>
            </a:pPr>
            <a:r>
              <a:rPr lang="en-GB" sz="2400"/>
              <a:t>Similar indicators to last time with some additions; it includes data up to end 2009 wherever possible</a:t>
            </a:r>
          </a:p>
          <a:p>
            <a:pPr lvl="1">
              <a:lnSpc>
                <a:spcPct val="120000"/>
              </a:lnSpc>
            </a:pPr>
            <a:r>
              <a:rPr lang="en-GB" sz="2400"/>
              <a:t>Scotland report, CHP reports, IZ spine packs, online small area presentation tools, technical report</a:t>
            </a:r>
          </a:p>
          <a:p>
            <a:pPr lvl="1">
              <a:lnSpc>
                <a:spcPct val="120000"/>
              </a:lnSpc>
            </a:pPr>
            <a:r>
              <a:rPr lang="en-GB" sz="2400"/>
              <a:t>Children and Young People profiles will be published at the same time</a:t>
            </a:r>
          </a:p>
          <a:p>
            <a:pPr>
              <a:lnSpc>
                <a:spcPct val="90000"/>
              </a:lnSpc>
            </a:pPr>
            <a:endParaRPr lang="en-GB" sz="2400"/>
          </a:p>
          <a:p>
            <a:pPr>
              <a:lnSpc>
                <a:spcPct val="90000"/>
              </a:lnSpc>
            </a:pPr>
            <a:endParaRPr lang="en-GB"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Reduce the gap</a:t>
            </a:r>
          </a:p>
        </p:txBody>
      </p:sp>
      <p:sp>
        <p:nvSpPr>
          <p:cNvPr id="232451"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en-US"/>
          </a:p>
        </p:txBody>
      </p:sp>
      <p:sp>
        <p:nvSpPr>
          <p:cNvPr id="232452" name="Rectangle 4"/>
          <p:cNvSpPr>
            <a:spLocks noGrp="1" noChangeArrowheads="1"/>
          </p:cNvSpPr>
          <p:nvPr>
            <p:ph type="body"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GB"/>
          </a:p>
          <a:p>
            <a:pPr>
              <a:lnSpc>
                <a:spcPct val="90000"/>
              </a:lnSpc>
              <a:buFontTx/>
              <a:buNone/>
            </a:pPr>
            <a:endParaRPr lang="en-GB"/>
          </a:p>
          <a:p>
            <a:pPr>
              <a:lnSpc>
                <a:spcPct val="90000"/>
              </a:lnSpc>
              <a:buFontTx/>
              <a:buNone/>
            </a:pPr>
            <a:endParaRPr lang="en-GB" sz="2400"/>
          </a:p>
          <a:p>
            <a:pPr>
              <a:lnSpc>
                <a:spcPct val="90000"/>
              </a:lnSpc>
              <a:buFontTx/>
              <a:buNone/>
            </a:pPr>
            <a:endParaRPr lang="en-GB" sz="2400"/>
          </a:p>
          <a:p>
            <a:pPr>
              <a:lnSpc>
                <a:spcPct val="90000"/>
              </a:lnSpc>
              <a:buFontTx/>
              <a:buNone/>
            </a:pPr>
            <a:r>
              <a:rPr lang="en-GB" sz="2400"/>
              <a:t>Examples of actions: increase minimum wage alongside a millionaire prevention programme, re-allocation of resources from affluent to poor areas</a:t>
            </a:r>
          </a:p>
        </p:txBody>
      </p:sp>
      <p:grpSp>
        <p:nvGrpSpPr>
          <p:cNvPr id="232453" name="Group 5"/>
          <p:cNvGrpSpPr>
            <a:grpSpLocks noChangeAspect="1"/>
          </p:cNvGrpSpPr>
          <p:nvPr/>
        </p:nvGrpSpPr>
        <p:grpSpPr bwMode="auto">
          <a:xfrm>
            <a:off x="468313" y="1268413"/>
            <a:ext cx="4175125" cy="4814887"/>
            <a:chOff x="2350" y="2201"/>
            <a:chExt cx="7200" cy="4320"/>
          </a:xfrm>
        </p:grpSpPr>
        <p:sp>
          <p:nvSpPr>
            <p:cNvPr id="232454" name="AutoShape 6"/>
            <p:cNvSpPr>
              <a:spLocks noChangeAspect="1" noChangeArrowheads="1"/>
            </p:cNvSpPr>
            <p:nvPr/>
          </p:nvSpPr>
          <p:spPr bwMode="auto">
            <a:xfrm>
              <a:off x="2350" y="2201"/>
              <a:ext cx="7200" cy="4320"/>
            </a:xfrm>
            <a:prstGeom prst="rect">
              <a:avLst/>
            </a:prstGeom>
            <a:noFill/>
            <a:ln w="9525">
              <a:noFill/>
              <a:miter lim="800000"/>
              <a:headEnd/>
              <a:tailEnd/>
            </a:ln>
          </p:spPr>
          <p:txBody>
            <a:bodyPr/>
            <a:lstStyle/>
            <a:p>
              <a:endParaRPr lang="en-GB"/>
            </a:p>
          </p:txBody>
        </p:sp>
        <p:sp>
          <p:nvSpPr>
            <p:cNvPr id="232455" name="Line 7"/>
            <p:cNvSpPr>
              <a:spLocks noChangeShapeType="1"/>
            </p:cNvSpPr>
            <p:nvPr/>
          </p:nvSpPr>
          <p:spPr bwMode="auto">
            <a:xfrm>
              <a:off x="2976" y="6041"/>
              <a:ext cx="783" cy="1"/>
            </a:xfrm>
            <a:prstGeom prst="line">
              <a:avLst/>
            </a:prstGeom>
            <a:noFill/>
            <a:ln w="101600">
              <a:solidFill>
                <a:srgbClr val="0000FF"/>
              </a:solidFill>
              <a:round/>
              <a:headEnd/>
              <a:tailEnd/>
            </a:ln>
          </p:spPr>
          <p:txBody>
            <a:bodyPr/>
            <a:lstStyle/>
            <a:p>
              <a:endParaRPr lang="en-GB"/>
            </a:p>
          </p:txBody>
        </p:sp>
        <p:sp>
          <p:nvSpPr>
            <p:cNvPr id="232456" name="Line 8"/>
            <p:cNvSpPr>
              <a:spLocks noChangeShapeType="1"/>
            </p:cNvSpPr>
            <p:nvPr/>
          </p:nvSpPr>
          <p:spPr bwMode="auto">
            <a:xfrm>
              <a:off x="4385" y="5401"/>
              <a:ext cx="782" cy="1"/>
            </a:xfrm>
            <a:prstGeom prst="line">
              <a:avLst/>
            </a:prstGeom>
            <a:noFill/>
            <a:ln w="101600">
              <a:solidFill>
                <a:srgbClr val="0000FF"/>
              </a:solidFill>
              <a:round/>
              <a:headEnd/>
              <a:tailEnd/>
            </a:ln>
          </p:spPr>
          <p:txBody>
            <a:bodyPr/>
            <a:lstStyle/>
            <a:p>
              <a:endParaRPr lang="en-GB"/>
            </a:p>
          </p:txBody>
        </p:sp>
        <p:sp>
          <p:nvSpPr>
            <p:cNvPr id="232457" name="Line 9"/>
            <p:cNvSpPr>
              <a:spLocks noChangeShapeType="1"/>
            </p:cNvSpPr>
            <p:nvPr/>
          </p:nvSpPr>
          <p:spPr bwMode="auto">
            <a:xfrm>
              <a:off x="5637" y="4761"/>
              <a:ext cx="783" cy="1"/>
            </a:xfrm>
            <a:prstGeom prst="line">
              <a:avLst/>
            </a:prstGeom>
            <a:noFill/>
            <a:ln w="101600">
              <a:solidFill>
                <a:srgbClr val="0000FF"/>
              </a:solidFill>
              <a:round/>
              <a:headEnd/>
              <a:tailEnd/>
            </a:ln>
          </p:spPr>
          <p:txBody>
            <a:bodyPr/>
            <a:lstStyle/>
            <a:p>
              <a:endParaRPr lang="en-GB"/>
            </a:p>
          </p:txBody>
        </p:sp>
        <p:sp>
          <p:nvSpPr>
            <p:cNvPr id="232458" name="Line 10"/>
            <p:cNvSpPr>
              <a:spLocks noChangeShapeType="1"/>
            </p:cNvSpPr>
            <p:nvPr/>
          </p:nvSpPr>
          <p:spPr bwMode="auto">
            <a:xfrm>
              <a:off x="6733" y="4121"/>
              <a:ext cx="782" cy="1"/>
            </a:xfrm>
            <a:prstGeom prst="line">
              <a:avLst/>
            </a:prstGeom>
            <a:noFill/>
            <a:ln w="101600">
              <a:solidFill>
                <a:srgbClr val="0000FF"/>
              </a:solidFill>
              <a:round/>
              <a:headEnd/>
              <a:tailEnd/>
            </a:ln>
          </p:spPr>
          <p:txBody>
            <a:bodyPr/>
            <a:lstStyle/>
            <a:p>
              <a:endParaRPr lang="en-GB"/>
            </a:p>
          </p:txBody>
        </p:sp>
        <p:sp>
          <p:nvSpPr>
            <p:cNvPr id="232459" name="Line 11"/>
            <p:cNvSpPr>
              <a:spLocks noChangeShapeType="1"/>
            </p:cNvSpPr>
            <p:nvPr/>
          </p:nvSpPr>
          <p:spPr bwMode="auto">
            <a:xfrm>
              <a:off x="7672" y="3481"/>
              <a:ext cx="781" cy="1"/>
            </a:xfrm>
            <a:prstGeom prst="line">
              <a:avLst/>
            </a:prstGeom>
            <a:noFill/>
            <a:ln w="101600">
              <a:solidFill>
                <a:srgbClr val="0000FF"/>
              </a:solidFill>
              <a:round/>
              <a:headEnd/>
              <a:tailEnd/>
            </a:ln>
          </p:spPr>
          <p:txBody>
            <a:bodyPr/>
            <a:lstStyle/>
            <a:p>
              <a:endParaRPr lang="en-GB"/>
            </a:p>
          </p:txBody>
        </p:sp>
        <p:sp>
          <p:nvSpPr>
            <p:cNvPr id="232460" name="Line 12"/>
            <p:cNvSpPr>
              <a:spLocks noChangeShapeType="1"/>
            </p:cNvSpPr>
            <p:nvPr/>
          </p:nvSpPr>
          <p:spPr bwMode="auto">
            <a:xfrm flipV="1">
              <a:off x="3446" y="5081"/>
              <a:ext cx="1" cy="800"/>
            </a:xfrm>
            <a:prstGeom prst="line">
              <a:avLst/>
            </a:prstGeom>
            <a:noFill/>
            <a:ln w="76200">
              <a:solidFill>
                <a:srgbClr val="99CC00"/>
              </a:solidFill>
              <a:round/>
              <a:headEnd/>
              <a:tailEnd type="triangle" w="med" len="med"/>
            </a:ln>
          </p:spPr>
          <p:txBody>
            <a:bodyPr/>
            <a:lstStyle/>
            <a:p>
              <a:endParaRPr lang="en-GB"/>
            </a:p>
          </p:txBody>
        </p:sp>
        <p:sp>
          <p:nvSpPr>
            <p:cNvPr id="232461" name="Line 13"/>
            <p:cNvSpPr>
              <a:spLocks noChangeShapeType="1"/>
            </p:cNvSpPr>
            <p:nvPr/>
          </p:nvSpPr>
          <p:spPr bwMode="auto">
            <a:xfrm flipH="1">
              <a:off x="6420" y="3481"/>
              <a:ext cx="940" cy="1"/>
            </a:xfrm>
            <a:prstGeom prst="line">
              <a:avLst/>
            </a:prstGeom>
            <a:noFill/>
            <a:ln w="76200">
              <a:solidFill>
                <a:srgbClr val="99CC00"/>
              </a:solidFill>
              <a:round/>
              <a:headEn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Reducing the gradient</a:t>
            </a:r>
          </a:p>
        </p:txBody>
      </p:sp>
      <p:sp>
        <p:nvSpPr>
          <p:cNvPr id="233475"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233476" name="Rectangle 4"/>
          <p:cNvSpPr>
            <a:spLocks noGrp="1" noChangeArrowheads="1"/>
          </p:cNvSpPr>
          <p:nvPr>
            <p:ph type="body" sz="half" idx="2"/>
          </p:nvPr>
        </p:nvSpPr>
        <p:spPr bwMode="auto">
          <a:xfrm>
            <a:off x="4648200" y="2924175"/>
            <a:ext cx="4038600" cy="320198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GB" sz="2400"/>
          </a:p>
          <a:p>
            <a:pPr>
              <a:lnSpc>
                <a:spcPct val="90000"/>
              </a:lnSpc>
              <a:buFontTx/>
              <a:buNone/>
            </a:pPr>
            <a:endParaRPr lang="en-GB" sz="2400"/>
          </a:p>
          <a:p>
            <a:pPr>
              <a:lnSpc>
                <a:spcPct val="90000"/>
              </a:lnSpc>
              <a:buFontTx/>
              <a:buNone/>
            </a:pPr>
            <a:r>
              <a:rPr lang="en-GB" sz="2400"/>
              <a:t>Reducing systematic inequalities for income, gender, ethnicity, disability etc ie improve access and opportunities, inequalities sensitive practice</a:t>
            </a:r>
          </a:p>
        </p:txBody>
      </p:sp>
      <p:grpSp>
        <p:nvGrpSpPr>
          <p:cNvPr id="233477" name="Group 5"/>
          <p:cNvGrpSpPr>
            <a:grpSpLocks noChangeAspect="1"/>
          </p:cNvGrpSpPr>
          <p:nvPr/>
        </p:nvGrpSpPr>
        <p:grpSpPr bwMode="auto">
          <a:xfrm>
            <a:off x="539750" y="2781300"/>
            <a:ext cx="3816350" cy="2649538"/>
            <a:chOff x="2354" y="1064"/>
            <a:chExt cx="7200" cy="4320"/>
          </a:xfrm>
        </p:grpSpPr>
        <p:sp>
          <p:nvSpPr>
            <p:cNvPr id="233478" name="AutoShape 6"/>
            <p:cNvSpPr>
              <a:spLocks noChangeAspect="1" noChangeArrowheads="1"/>
            </p:cNvSpPr>
            <p:nvPr/>
          </p:nvSpPr>
          <p:spPr bwMode="auto">
            <a:xfrm>
              <a:off x="2354" y="1064"/>
              <a:ext cx="7200" cy="4320"/>
            </a:xfrm>
            <a:prstGeom prst="rect">
              <a:avLst/>
            </a:prstGeom>
            <a:noFill/>
            <a:ln w="9525">
              <a:noFill/>
              <a:miter lim="800000"/>
              <a:headEnd/>
              <a:tailEnd/>
            </a:ln>
          </p:spPr>
          <p:txBody>
            <a:bodyPr/>
            <a:lstStyle/>
            <a:p>
              <a:endParaRPr lang="en-GB"/>
            </a:p>
          </p:txBody>
        </p:sp>
        <p:sp>
          <p:nvSpPr>
            <p:cNvPr id="233479" name="Line 7"/>
            <p:cNvSpPr>
              <a:spLocks noChangeShapeType="1"/>
            </p:cNvSpPr>
            <p:nvPr/>
          </p:nvSpPr>
          <p:spPr bwMode="auto">
            <a:xfrm>
              <a:off x="2824" y="4904"/>
              <a:ext cx="939" cy="1"/>
            </a:xfrm>
            <a:prstGeom prst="line">
              <a:avLst/>
            </a:prstGeom>
            <a:noFill/>
            <a:ln w="114300">
              <a:solidFill>
                <a:srgbClr val="0000FF"/>
              </a:solidFill>
              <a:round/>
              <a:headEnd/>
              <a:tailEnd/>
            </a:ln>
          </p:spPr>
          <p:txBody>
            <a:bodyPr/>
            <a:lstStyle/>
            <a:p>
              <a:endParaRPr lang="en-GB"/>
            </a:p>
          </p:txBody>
        </p:sp>
        <p:sp>
          <p:nvSpPr>
            <p:cNvPr id="233480" name="Line 8"/>
            <p:cNvSpPr>
              <a:spLocks noChangeShapeType="1"/>
            </p:cNvSpPr>
            <p:nvPr/>
          </p:nvSpPr>
          <p:spPr bwMode="auto">
            <a:xfrm>
              <a:off x="4389" y="3944"/>
              <a:ext cx="939" cy="1"/>
            </a:xfrm>
            <a:prstGeom prst="line">
              <a:avLst/>
            </a:prstGeom>
            <a:noFill/>
            <a:ln w="114300">
              <a:solidFill>
                <a:srgbClr val="0000FF"/>
              </a:solidFill>
              <a:round/>
              <a:headEnd/>
              <a:tailEnd/>
            </a:ln>
          </p:spPr>
          <p:txBody>
            <a:bodyPr/>
            <a:lstStyle/>
            <a:p>
              <a:endParaRPr lang="en-GB"/>
            </a:p>
          </p:txBody>
        </p:sp>
        <p:sp>
          <p:nvSpPr>
            <p:cNvPr id="233481" name="Line 9"/>
            <p:cNvSpPr>
              <a:spLocks noChangeShapeType="1"/>
            </p:cNvSpPr>
            <p:nvPr/>
          </p:nvSpPr>
          <p:spPr bwMode="auto">
            <a:xfrm>
              <a:off x="7206" y="2504"/>
              <a:ext cx="939" cy="1"/>
            </a:xfrm>
            <a:prstGeom prst="line">
              <a:avLst/>
            </a:prstGeom>
            <a:noFill/>
            <a:ln w="114300">
              <a:solidFill>
                <a:srgbClr val="0000FF"/>
              </a:solidFill>
              <a:round/>
              <a:headEnd/>
              <a:tailEnd/>
            </a:ln>
          </p:spPr>
          <p:txBody>
            <a:bodyPr/>
            <a:lstStyle/>
            <a:p>
              <a:endParaRPr lang="en-GB"/>
            </a:p>
          </p:txBody>
        </p:sp>
        <p:sp>
          <p:nvSpPr>
            <p:cNvPr id="233482" name="Line 10"/>
            <p:cNvSpPr>
              <a:spLocks noChangeShapeType="1"/>
            </p:cNvSpPr>
            <p:nvPr/>
          </p:nvSpPr>
          <p:spPr bwMode="auto">
            <a:xfrm>
              <a:off x="8458" y="1544"/>
              <a:ext cx="783" cy="1"/>
            </a:xfrm>
            <a:prstGeom prst="line">
              <a:avLst/>
            </a:prstGeom>
            <a:noFill/>
            <a:ln w="114300">
              <a:solidFill>
                <a:srgbClr val="0000FF"/>
              </a:solidFill>
              <a:round/>
              <a:headEnd/>
              <a:tailEnd/>
            </a:ln>
          </p:spPr>
          <p:txBody>
            <a:bodyPr/>
            <a:lstStyle/>
            <a:p>
              <a:endParaRPr lang="en-GB"/>
            </a:p>
          </p:txBody>
        </p:sp>
        <p:sp>
          <p:nvSpPr>
            <p:cNvPr id="233483" name="Line 11"/>
            <p:cNvSpPr>
              <a:spLocks noChangeShapeType="1"/>
            </p:cNvSpPr>
            <p:nvPr/>
          </p:nvSpPr>
          <p:spPr bwMode="auto">
            <a:xfrm>
              <a:off x="5797" y="3304"/>
              <a:ext cx="940" cy="1"/>
            </a:xfrm>
            <a:prstGeom prst="line">
              <a:avLst/>
            </a:prstGeom>
            <a:noFill/>
            <a:ln w="114300">
              <a:solidFill>
                <a:srgbClr val="0000FF"/>
              </a:solidFill>
              <a:round/>
              <a:headEnd/>
              <a:tailEnd/>
            </a:ln>
          </p:spPr>
          <p:txBody>
            <a:bodyPr/>
            <a:lstStyle/>
            <a:p>
              <a:endParaRPr lang="en-GB"/>
            </a:p>
          </p:txBody>
        </p:sp>
        <p:sp>
          <p:nvSpPr>
            <p:cNvPr id="233484" name="Line 12"/>
            <p:cNvSpPr>
              <a:spLocks noChangeShapeType="1"/>
            </p:cNvSpPr>
            <p:nvPr/>
          </p:nvSpPr>
          <p:spPr bwMode="auto">
            <a:xfrm flipV="1">
              <a:off x="3293" y="3784"/>
              <a:ext cx="2" cy="960"/>
            </a:xfrm>
            <a:prstGeom prst="line">
              <a:avLst/>
            </a:prstGeom>
            <a:noFill/>
            <a:ln w="76200">
              <a:solidFill>
                <a:srgbClr val="99CC00"/>
              </a:solidFill>
              <a:round/>
              <a:headEnd/>
              <a:tailEnd type="triangle" w="med" len="med"/>
            </a:ln>
          </p:spPr>
          <p:txBody>
            <a:bodyPr/>
            <a:lstStyle/>
            <a:p>
              <a:endParaRPr lang="en-GB"/>
            </a:p>
          </p:txBody>
        </p:sp>
        <p:sp>
          <p:nvSpPr>
            <p:cNvPr id="233485" name="Line 13"/>
            <p:cNvSpPr>
              <a:spLocks noChangeShapeType="1"/>
            </p:cNvSpPr>
            <p:nvPr/>
          </p:nvSpPr>
          <p:spPr bwMode="auto">
            <a:xfrm flipV="1">
              <a:off x="4858" y="2984"/>
              <a:ext cx="1" cy="800"/>
            </a:xfrm>
            <a:prstGeom prst="line">
              <a:avLst/>
            </a:prstGeom>
            <a:noFill/>
            <a:ln w="76200">
              <a:solidFill>
                <a:srgbClr val="99CC00"/>
              </a:solidFill>
              <a:round/>
              <a:headEnd/>
              <a:tailEnd type="triangle" w="med" len="med"/>
            </a:ln>
          </p:spPr>
          <p:txBody>
            <a:bodyPr/>
            <a:lstStyle/>
            <a:p>
              <a:endParaRPr lang="en-GB"/>
            </a:p>
          </p:txBody>
        </p:sp>
        <p:sp>
          <p:nvSpPr>
            <p:cNvPr id="233486" name="Line 14"/>
            <p:cNvSpPr>
              <a:spLocks noChangeShapeType="1"/>
            </p:cNvSpPr>
            <p:nvPr/>
          </p:nvSpPr>
          <p:spPr bwMode="auto">
            <a:xfrm flipV="1">
              <a:off x="7676" y="1864"/>
              <a:ext cx="1" cy="480"/>
            </a:xfrm>
            <a:prstGeom prst="line">
              <a:avLst/>
            </a:prstGeom>
            <a:noFill/>
            <a:ln w="76200">
              <a:solidFill>
                <a:srgbClr val="99CC00"/>
              </a:solidFill>
              <a:round/>
              <a:headEnd/>
              <a:tailEnd type="triangle" w="med" len="med"/>
            </a:ln>
          </p:spPr>
          <p:txBody>
            <a:bodyPr/>
            <a:lstStyle/>
            <a:p>
              <a:endParaRPr lang="en-GB"/>
            </a:p>
          </p:txBody>
        </p:sp>
        <p:sp>
          <p:nvSpPr>
            <p:cNvPr id="233487" name="Line 15"/>
            <p:cNvSpPr>
              <a:spLocks noChangeShapeType="1"/>
            </p:cNvSpPr>
            <p:nvPr/>
          </p:nvSpPr>
          <p:spPr bwMode="auto">
            <a:xfrm flipH="1" flipV="1">
              <a:off x="6267" y="2504"/>
              <a:ext cx="1" cy="640"/>
            </a:xfrm>
            <a:prstGeom prst="line">
              <a:avLst/>
            </a:prstGeom>
            <a:noFill/>
            <a:ln w="76200">
              <a:solidFill>
                <a:srgbClr val="99CC00"/>
              </a:solidFill>
              <a:round/>
              <a:headEnd/>
              <a:tailEnd type="triangle" w="med" len="med"/>
            </a:ln>
          </p:spPr>
          <p:txBody>
            <a:bodyPr/>
            <a:lstStyle/>
            <a:p>
              <a:endParaRPr lang="en-GB"/>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3563938" y="1844675"/>
            <a:ext cx="1871662" cy="431800"/>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Reducing the gap between groups</a:t>
            </a:r>
            <a:endParaRPr lang="en-GB" sz="1100">
              <a:latin typeface="Arial" charset="0"/>
              <a:ea typeface="Times" charset="0"/>
              <a:cs typeface="Times New Roman" pitchFamily="18" charset="0"/>
            </a:endParaRPr>
          </a:p>
        </p:txBody>
      </p:sp>
      <p:sp>
        <p:nvSpPr>
          <p:cNvPr id="189443" name="Text Box 3"/>
          <p:cNvSpPr txBox="1">
            <a:spLocks noChangeArrowheads="1"/>
          </p:cNvSpPr>
          <p:nvPr/>
        </p:nvSpPr>
        <p:spPr bwMode="auto">
          <a:xfrm>
            <a:off x="1692275" y="1844675"/>
            <a:ext cx="1655763" cy="360363"/>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Targeting the worst off</a:t>
            </a:r>
            <a:endParaRPr lang="en-GB" sz="1100">
              <a:latin typeface="Arial" charset="0"/>
              <a:ea typeface="Times" charset="0"/>
              <a:cs typeface="Times New Roman" pitchFamily="18" charset="0"/>
            </a:endParaRPr>
          </a:p>
        </p:txBody>
      </p:sp>
      <p:sp>
        <p:nvSpPr>
          <p:cNvPr id="189444" name="Text Box 4"/>
          <p:cNvSpPr txBox="1">
            <a:spLocks noChangeArrowheads="1"/>
          </p:cNvSpPr>
          <p:nvPr/>
        </p:nvSpPr>
        <p:spPr bwMode="auto">
          <a:xfrm>
            <a:off x="5795963" y="1844675"/>
            <a:ext cx="1714500" cy="431800"/>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Reducing inequalities across the population</a:t>
            </a:r>
            <a:endParaRPr lang="en-GB" sz="1100">
              <a:latin typeface="Arial" charset="0"/>
              <a:ea typeface="Times" charset="0"/>
              <a:cs typeface="Times New Roman" pitchFamily="18" charset="0"/>
            </a:endParaRPr>
          </a:p>
          <a:p>
            <a:pPr eaLnBrk="0" hangingPunct="0"/>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45" name="Text Box 5"/>
          <p:cNvSpPr txBox="1">
            <a:spLocks noChangeArrowheads="1"/>
          </p:cNvSpPr>
          <p:nvPr/>
        </p:nvSpPr>
        <p:spPr bwMode="auto">
          <a:xfrm>
            <a:off x="2195513" y="1052513"/>
            <a:ext cx="4464050" cy="587375"/>
          </a:xfrm>
          <a:prstGeom prst="rect">
            <a:avLst/>
          </a:prstGeom>
          <a:solidFill>
            <a:srgbClr val="FFFFFF"/>
          </a:solidFill>
          <a:ln w="9525">
            <a:solidFill>
              <a:srgbClr val="000000"/>
            </a:solidFill>
            <a:miter lim="800000"/>
            <a:headEnd/>
            <a:tailEnd/>
          </a:ln>
        </p:spPr>
        <p:txBody>
          <a:bodyPr/>
          <a:lstStyle/>
          <a:p>
            <a:pPr algn="ctr"/>
            <a:r>
              <a:rPr lang="en-GB" sz="1600">
                <a:solidFill>
                  <a:schemeClr val="accent2"/>
                </a:solidFill>
                <a:latin typeface="Arial" charset="0"/>
                <a:ea typeface="Times" charset="0"/>
                <a:cs typeface="Times New Roman" pitchFamily="18" charset="0"/>
              </a:rPr>
              <a:t>     </a:t>
            </a:r>
            <a:r>
              <a:rPr lang="en-GB" sz="1600" b="1">
                <a:solidFill>
                  <a:schemeClr val="accent2"/>
                </a:solidFill>
                <a:latin typeface="Arial" charset="0"/>
                <a:ea typeface="Times" charset="0"/>
                <a:cs typeface="Times New Roman" pitchFamily="18" charset="0"/>
              </a:rPr>
              <a:t>Stated aims for reducing inequalities</a:t>
            </a:r>
            <a:r>
              <a:rPr lang="en-GB" sz="1600">
                <a:solidFill>
                  <a:schemeClr val="accent2"/>
                </a:solidFill>
                <a:latin typeface="Arial" charset="0"/>
                <a:ea typeface="Times" charset="0"/>
                <a:cs typeface="Times New Roman" pitchFamily="18" charset="0"/>
              </a:rPr>
              <a:t>                        </a:t>
            </a:r>
            <a:r>
              <a:rPr lang="en-GB" sz="1600" b="1">
                <a:solidFill>
                  <a:schemeClr val="accent2"/>
                </a:solidFill>
                <a:latin typeface="Arial" charset="0"/>
                <a:ea typeface="Times" charset="0"/>
                <a:cs typeface="Times New Roman" pitchFamily="18" charset="0"/>
              </a:rPr>
              <a:t>Three approaches</a:t>
            </a:r>
          </a:p>
        </p:txBody>
      </p:sp>
      <p:sp>
        <p:nvSpPr>
          <p:cNvPr id="189446" name="Text Box 6"/>
          <p:cNvSpPr txBox="1">
            <a:spLocks noChangeArrowheads="1"/>
          </p:cNvSpPr>
          <p:nvPr/>
        </p:nvSpPr>
        <p:spPr bwMode="auto">
          <a:xfrm>
            <a:off x="3059113" y="2565400"/>
            <a:ext cx="2630487" cy="558800"/>
          </a:xfrm>
          <a:prstGeom prst="rect">
            <a:avLst/>
          </a:prstGeom>
          <a:solidFill>
            <a:srgbClr val="FFFFFF"/>
          </a:solidFill>
          <a:ln w="9525">
            <a:solidFill>
              <a:srgbClr val="000000"/>
            </a:solidFill>
            <a:miter lim="800000"/>
            <a:headEnd/>
            <a:tailEnd/>
          </a:ln>
        </p:spPr>
        <p:txBody>
          <a:bodyPr/>
          <a:lstStyle/>
          <a:p>
            <a:pPr algn="ctr"/>
            <a:r>
              <a:rPr lang="en-GB" sz="1600" b="1">
                <a:solidFill>
                  <a:schemeClr val="hlink"/>
                </a:solidFill>
                <a:latin typeface="Arial" charset="0"/>
                <a:ea typeface="Times" charset="0"/>
                <a:cs typeface="Times New Roman" pitchFamily="18" charset="0"/>
              </a:rPr>
              <a:t>Identification of need and baseline position</a:t>
            </a:r>
            <a:endParaRPr lang="en-GB" sz="2800">
              <a:solidFill>
                <a:schemeClr val="hlink"/>
              </a:solidFill>
              <a:latin typeface="Arial" charset="0"/>
              <a:ea typeface="Times" charset="0"/>
              <a:cs typeface="Times New Roman" pitchFamily="18" charset="0"/>
            </a:endParaRPr>
          </a:p>
        </p:txBody>
      </p:sp>
      <p:sp>
        <p:nvSpPr>
          <p:cNvPr id="189447" name="Text Box 7"/>
          <p:cNvSpPr txBox="1">
            <a:spLocks noChangeArrowheads="1"/>
          </p:cNvSpPr>
          <p:nvPr/>
        </p:nvSpPr>
        <p:spPr bwMode="auto">
          <a:xfrm>
            <a:off x="1476375" y="3357563"/>
            <a:ext cx="1657350" cy="287337"/>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Data about individuals</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48" name="Text Box 8"/>
          <p:cNvSpPr txBox="1">
            <a:spLocks noChangeArrowheads="1"/>
          </p:cNvSpPr>
          <p:nvPr/>
        </p:nvSpPr>
        <p:spPr bwMode="auto">
          <a:xfrm>
            <a:off x="3708400" y="3357563"/>
            <a:ext cx="1295400" cy="431800"/>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Data about the population</a:t>
            </a:r>
            <a:endParaRPr lang="en-GB" sz="1100">
              <a:latin typeface="Arial" charset="0"/>
              <a:ea typeface="Times" charset="0"/>
              <a:cs typeface="Times New Roman" pitchFamily="18" charset="0"/>
            </a:endParaRPr>
          </a:p>
          <a:p>
            <a:pPr eaLnBrk="0" hangingPunct="0"/>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49" name="Text Box 9"/>
          <p:cNvSpPr txBox="1">
            <a:spLocks noChangeArrowheads="1"/>
          </p:cNvSpPr>
          <p:nvPr/>
        </p:nvSpPr>
        <p:spPr bwMode="auto">
          <a:xfrm>
            <a:off x="5580063" y="3213100"/>
            <a:ext cx="1830387" cy="431800"/>
          </a:xfrm>
          <a:prstGeom prst="rect">
            <a:avLst/>
          </a:prstGeom>
          <a:solidFill>
            <a:srgbClr val="FFFFFF"/>
          </a:solidFill>
          <a:ln w="9525">
            <a:solidFill>
              <a:srgbClr val="000000"/>
            </a:solidFill>
            <a:miter lim="800000"/>
            <a:headEnd/>
            <a:tailEnd/>
          </a:ln>
        </p:spPr>
        <p:txBody>
          <a:bodyPr/>
          <a:lstStyle/>
          <a:p>
            <a:endParaRPr lang="en-GB" sz="1000" b="1" i="1">
              <a:latin typeface="Arial" charset="0"/>
              <a:ea typeface="Times" charset="0"/>
              <a:cs typeface="Times New Roman" pitchFamily="18" charset="0"/>
            </a:endParaRPr>
          </a:p>
          <a:p>
            <a:pPr eaLnBrk="0" hangingPunct="0"/>
            <a:r>
              <a:rPr lang="en-GB" sz="1000" b="1" i="1">
                <a:latin typeface="Arial" charset="0"/>
                <a:ea typeface="Times" charset="0"/>
                <a:cs typeface="Times New Roman" pitchFamily="18" charset="0"/>
              </a:rPr>
              <a:t>Additional research</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50" name="Text Box 10"/>
          <p:cNvSpPr txBox="1">
            <a:spLocks noChangeArrowheads="1"/>
          </p:cNvSpPr>
          <p:nvPr/>
        </p:nvSpPr>
        <p:spPr bwMode="auto">
          <a:xfrm>
            <a:off x="3419475" y="4005263"/>
            <a:ext cx="1800225" cy="358775"/>
          </a:xfrm>
          <a:prstGeom prst="rect">
            <a:avLst/>
          </a:prstGeom>
          <a:solidFill>
            <a:srgbClr val="FFFFFF"/>
          </a:solidFill>
          <a:ln w="9525">
            <a:solidFill>
              <a:srgbClr val="000000"/>
            </a:solidFill>
            <a:miter lim="800000"/>
            <a:headEnd/>
            <a:tailEnd/>
          </a:ln>
        </p:spPr>
        <p:txBody>
          <a:bodyPr/>
          <a:lstStyle/>
          <a:p>
            <a:r>
              <a:rPr lang="en-GB" sz="1400" b="1">
                <a:solidFill>
                  <a:srgbClr val="FAA4A4"/>
                </a:solidFill>
                <a:latin typeface="Arial" charset="0"/>
                <a:ea typeface="Times" charset="0"/>
                <a:cs typeface="Times New Roman" pitchFamily="18" charset="0"/>
              </a:rPr>
              <a:t>     </a:t>
            </a:r>
            <a:r>
              <a:rPr lang="en-GB" sz="1600" b="1">
                <a:solidFill>
                  <a:srgbClr val="CC0000"/>
                </a:solidFill>
                <a:latin typeface="Arial" charset="0"/>
                <a:ea typeface="Times" charset="0"/>
                <a:cs typeface="Times New Roman" pitchFamily="18" charset="0"/>
              </a:rPr>
              <a:t>Interventions</a:t>
            </a:r>
            <a:endParaRPr lang="en-GB" sz="2800">
              <a:solidFill>
                <a:srgbClr val="CC0000"/>
              </a:solidFill>
              <a:latin typeface="Arial" charset="0"/>
              <a:ea typeface="Times" charset="0"/>
              <a:cs typeface="Times New Roman" pitchFamily="18" charset="0"/>
            </a:endParaRPr>
          </a:p>
        </p:txBody>
      </p:sp>
      <p:sp>
        <p:nvSpPr>
          <p:cNvPr id="189451" name="Text Box 11"/>
          <p:cNvSpPr txBox="1">
            <a:spLocks noChangeArrowheads="1"/>
          </p:cNvSpPr>
          <p:nvPr/>
        </p:nvSpPr>
        <p:spPr bwMode="auto">
          <a:xfrm>
            <a:off x="2124075" y="4652963"/>
            <a:ext cx="2160588" cy="360362"/>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Evidence informed services for individuals</a:t>
            </a:r>
            <a:endParaRPr lang="en-GB" sz="1100">
              <a:latin typeface="Arial" charset="0"/>
              <a:ea typeface="Times" charset="0"/>
              <a:cs typeface="Times New Roman" pitchFamily="18" charset="0"/>
            </a:endParaRPr>
          </a:p>
        </p:txBody>
      </p:sp>
      <p:sp>
        <p:nvSpPr>
          <p:cNvPr id="189452" name="Text Box 12"/>
          <p:cNvSpPr txBox="1">
            <a:spLocks noChangeArrowheads="1"/>
          </p:cNvSpPr>
          <p:nvPr/>
        </p:nvSpPr>
        <p:spPr bwMode="auto">
          <a:xfrm>
            <a:off x="5003800" y="4652963"/>
            <a:ext cx="2016125" cy="358775"/>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Action on social and economic circumstances</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53" name="Text Box 13"/>
          <p:cNvSpPr txBox="1">
            <a:spLocks noChangeArrowheads="1"/>
          </p:cNvSpPr>
          <p:nvPr/>
        </p:nvSpPr>
        <p:spPr bwMode="auto">
          <a:xfrm>
            <a:off x="2411413" y="5229225"/>
            <a:ext cx="4032250" cy="576263"/>
          </a:xfrm>
          <a:prstGeom prst="rect">
            <a:avLst/>
          </a:prstGeom>
          <a:solidFill>
            <a:srgbClr val="FFFFFF"/>
          </a:solidFill>
          <a:ln w="9525">
            <a:solidFill>
              <a:srgbClr val="000000"/>
            </a:solidFill>
            <a:miter lim="800000"/>
            <a:headEnd/>
            <a:tailEnd/>
          </a:ln>
        </p:spPr>
        <p:txBody>
          <a:bodyPr/>
          <a:lstStyle/>
          <a:p>
            <a:pPr algn="ctr"/>
            <a:r>
              <a:rPr lang="en-GB" sz="1600" b="1">
                <a:solidFill>
                  <a:schemeClr val="folHlink"/>
                </a:solidFill>
                <a:latin typeface="Arial" charset="0"/>
                <a:ea typeface="Times" charset="0"/>
                <a:cs typeface="Times New Roman" pitchFamily="18" charset="0"/>
              </a:rPr>
              <a:t>     </a:t>
            </a:r>
            <a:r>
              <a:rPr lang="en-GB" sz="1600" b="1">
                <a:solidFill>
                  <a:srgbClr val="008000"/>
                </a:solidFill>
                <a:latin typeface="Arial" charset="0"/>
                <a:ea typeface="Times" charset="0"/>
                <a:cs typeface="Times New Roman" pitchFamily="18" charset="0"/>
              </a:rPr>
              <a:t>Outcome measurement and review Three approaches</a:t>
            </a:r>
            <a:endParaRPr lang="en-GB" sz="1700">
              <a:solidFill>
                <a:srgbClr val="008000"/>
              </a:solidFill>
              <a:latin typeface="Arial" charset="0"/>
              <a:ea typeface="Times" charset="0"/>
              <a:cs typeface="Times New Roman" pitchFamily="18" charset="0"/>
            </a:endParaRPr>
          </a:p>
          <a:p>
            <a:pPr eaLnBrk="0" hangingPunct="0"/>
            <a:r>
              <a:rPr lang="en-GB" sz="1000">
                <a:latin typeface="Arial" charset="0"/>
                <a:ea typeface="Times" charset="0"/>
                <a:cs typeface="Times New Roman" pitchFamily="18" charset="0"/>
              </a:rPr>
              <a:t>                         </a:t>
            </a:r>
          </a:p>
        </p:txBody>
      </p:sp>
      <p:sp>
        <p:nvSpPr>
          <p:cNvPr id="189454" name="Text Box 14"/>
          <p:cNvSpPr txBox="1">
            <a:spLocks noChangeArrowheads="1"/>
          </p:cNvSpPr>
          <p:nvPr/>
        </p:nvSpPr>
        <p:spPr bwMode="auto">
          <a:xfrm>
            <a:off x="1692275" y="6237288"/>
            <a:ext cx="1584325" cy="288925"/>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Targeting the worst off</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55" name="Text Box 15"/>
          <p:cNvSpPr txBox="1">
            <a:spLocks noChangeArrowheads="1"/>
          </p:cNvSpPr>
          <p:nvPr/>
        </p:nvSpPr>
        <p:spPr bwMode="auto">
          <a:xfrm>
            <a:off x="3635375" y="6092825"/>
            <a:ext cx="1800225" cy="431800"/>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Reducing the gap between groups</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56" name="Text Box 16"/>
          <p:cNvSpPr txBox="1">
            <a:spLocks noChangeArrowheads="1"/>
          </p:cNvSpPr>
          <p:nvPr/>
        </p:nvSpPr>
        <p:spPr bwMode="auto">
          <a:xfrm>
            <a:off x="5580063" y="6165850"/>
            <a:ext cx="1800225" cy="431800"/>
          </a:xfrm>
          <a:prstGeom prst="rect">
            <a:avLst/>
          </a:prstGeom>
          <a:solidFill>
            <a:srgbClr val="FFFFFF"/>
          </a:solidFill>
          <a:ln w="9525">
            <a:solidFill>
              <a:srgbClr val="000000"/>
            </a:solidFill>
            <a:miter lim="800000"/>
            <a:headEnd/>
            <a:tailEnd/>
          </a:ln>
        </p:spPr>
        <p:txBody>
          <a:bodyPr/>
          <a:lstStyle/>
          <a:p>
            <a:r>
              <a:rPr lang="en-GB" sz="1000" b="1" i="1">
                <a:latin typeface="Arial" charset="0"/>
                <a:ea typeface="Times" charset="0"/>
                <a:cs typeface="Times New Roman" pitchFamily="18" charset="0"/>
              </a:rPr>
              <a:t>Reducing inequalities across the population</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57" name="Line 17"/>
          <p:cNvSpPr>
            <a:spLocks noChangeShapeType="1"/>
          </p:cNvSpPr>
          <p:nvPr/>
        </p:nvSpPr>
        <p:spPr bwMode="auto">
          <a:xfrm flipH="1">
            <a:off x="2843213" y="1628775"/>
            <a:ext cx="341312" cy="227013"/>
          </a:xfrm>
          <a:prstGeom prst="line">
            <a:avLst/>
          </a:prstGeom>
          <a:noFill/>
          <a:ln w="9525">
            <a:solidFill>
              <a:srgbClr val="000000"/>
            </a:solidFill>
            <a:round/>
            <a:headEnd/>
            <a:tailEnd/>
          </a:ln>
        </p:spPr>
        <p:txBody>
          <a:bodyPr/>
          <a:lstStyle/>
          <a:p>
            <a:endParaRPr lang="en-GB"/>
          </a:p>
        </p:txBody>
      </p:sp>
      <p:sp>
        <p:nvSpPr>
          <p:cNvPr id="189458" name="Line 18"/>
          <p:cNvSpPr>
            <a:spLocks noChangeShapeType="1"/>
          </p:cNvSpPr>
          <p:nvPr/>
        </p:nvSpPr>
        <p:spPr bwMode="auto">
          <a:xfrm>
            <a:off x="4356100" y="3141663"/>
            <a:ext cx="0" cy="215900"/>
          </a:xfrm>
          <a:prstGeom prst="line">
            <a:avLst/>
          </a:prstGeom>
          <a:noFill/>
          <a:ln w="9525">
            <a:solidFill>
              <a:srgbClr val="000000"/>
            </a:solidFill>
            <a:round/>
            <a:headEnd/>
            <a:tailEnd/>
          </a:ln>
        </p:spPr>
        <p:txBody>
          <a:bodyPr/>
          <a:lstStyle/>
          <a:p>
            <a:endParaRPr lang="en-GB"/>
          </a:p>
        </p:txBody>
      </p:sp>
      <p:sp>
        <p:nvSpPr>
          <p:cNvPr id="189459" name="Line 19"/>
          <p:cNvSpPr>
            <a:spLocks noChangeShapeType="1"/>
          </p:cNvSpPr>
          <p:nvPr/>
        </p:nvSpPr>
        <p:spPr bwMode="auto">
          <a:xfrm>
            <a:off x="5795963" y="1628775"/>
            <a:ext cx="342900" cy="228600"/>
          </a:xfrm>
          <a:prstGeom prst="line">
            <a:avLst/>
          </a:prstGeom>
          <a:noFill/>
          <a:ln w="9525">
            <a:solidFill>
              <a:srgbClr val="000000"/>
            </a:solidFill>
            <a:round/>
            <a:headEnd/>
            <a:tailEnd/>
          </a:ln>
        </p:spPr>
        <p:txBody>
          <a:bodyPr/>
          <a:lstStyle/>
          <a:p>
            <a:endParaRPr lang="en-GB"/>
          </a:p>
        </p:txBody>
      </p:sp>
      <p:sp>
        <p:nvSpPr>
          <p:cNvPr id="189460" name="Line 20"/>
          <p:cNvSpPr>
            <a:spLocks noChangeShapeType="1"/>
          </p:cNvSpPr>
          <p:nvPr/>
        </p:nvSpPr>
        <p:spPr bwMode="auto">
          <a:xfrm flipH="1">
            <a:off x="3276600" y="4365625"/>
            <a:ext cx="215900" cy="269875"/>
          </a:xfrm>
          <a:prstGeom prst="line">
            <a:avLst/>
          </a:prstGeom>
          <a:noFill/>
          <a:ln w="9525">
            <a:solidFill>
              <a:srgbClr val="000000"/>
            </a:solidFill>
            <a:round/>
            <a:headEnd/>
            <a:tailEnd/>
          </a:ln>
        </p:spPr>
        <p:txBody>
          <a:bodyPr/>
          <a:lstStyle/>
          <a:p>
            <a:endParaRPr lang="en-GB"/>
          </a:p>
        </p:txBody>
      </p:sp>
      <p:sp>
        <p:nvSpPr>
          <p:cNvPr id="189461" name="Line 21"/>
          <p:cNvSpPr>
            <a:spLocks noChangeShapeType="1"/>
          </p:cNvSpPr>
          <p:nvPr/>
        </p:nvSpPr>
        <p:spPr bwMode="auto">
          <a:xfrm flipH="1">
            <a:off x="4500563" y="1628775"/>
            <a:ext cx="0" cy="215900"/>
          </a:xfrm>
          <a:prstGeom prst="line">
            <a:avLst/>
          </a:prstGeom>
          <a:noFill/>
          <a:ln w="9525">
            <a:solidFill>
              <a:srgbClr val="000000"/>
            </a:solidFill>
            <a:round/>
            <a:headEnd/>
            <a:tailEnd/>
          </a:ln>
        </p:spPr>
        <p:txBody>
          <a:bodyPr/>
          <a:lstStyle/>
          <a:p>
            <a:endParaRPr lang="en-GB"/>
          </a:p>
        </p:txBody>
      </p:sp>
      <p:sp>
        <p:nvSpPr>
          <p:cNvPr id="189462" name="Line 22"/>
          <p:cNvSpPr>
            <a:spLocks noChangeShapeType="1"/>
          </p:cNvSpPr>
          <p:nvPr/>
        </p:nvSpPr>
        <p:spPr bwMode="auto">
          <a:xfrm>
            <a:off x="5148263" y="4365625"/>
            <a:ext cx="360362" cy="287338"/>
          </a:xfrm>
          <a:prstGeom prst="line">
            <a:avLst/>
          </a:prstGeom>
          <a:noFill/>
          <a:ln w="9525">
            <a:solidFill>
              <a:srgbClr val="000000"/>
            </a:solidFill>
            <a:round/>
            <a:headEnd/>
            <a:tailEnd/>
          </a:ln>
        </p:spPr>
        <p:txBody>
          <a:bodyPr/>
          <a:lstStyle/>
          <a:p>
            <a:endParaRPr lang="en-GB"/>
          </a:p>
        </p:txBody>
      </p:sp>
      <p:sp>
        <p:nvSpPr>
          <p:cNvPr id="189463" name="Line 23"/>
          <p:cNvSpPr>
            <a:spLocks noChangeShapeType="1"/>
          </p:cNvSpPr>
          <p:nvPr/>
        </p:nvSpPr>
        <p:spPr bwMode="auto">
          <a:xfrm flipH="1">
            <a:off x="2627313" y="3141663"/>
            <a:ext cx="342900" cy="201612"/>
          </a:xfrm>
          <a:prstGeom prst="line">
            <a:avLst/>
          </a:prstGeom>
          <a:noFill/>
          <a:ln w="9525">
            <a:solidFill>
              <a:srgbClr val="000000"/>
            </a:solidFill>
            <a:round/>
            <a:headEnd/>
            <a:tailEnd/>
          </a:ln>
        </p:spPr>
        <p:txBody>
          <a:bodyPr/>
          <a:lstStyle/>
          <a:p>
            <a:endParaRPr lang="en-GB"/>
          </a:p>
        </p:txBody>
      </p:sp>
      <p:sp>
        <p:nvSpPr>
          <p:cNvPr id="189464" name="Line 24"/>
          <p:cNvSpPr>
            <a:spLocks noChangeShapeType="1"/>
          </p:cNvSpPr>
          <p:nvPr/>
        </p:nvSpPr>
        <p:spPr bwMode="auto">
          <a:xfrm>
            <a:off x="5795963" y="2924175"/>
            <a:ext cx="342900" cy="228600"/>
          </a:xfrm>
          <a:prstGeom prst="line">
            <a:avLst/>
          </a:prstGeom>
          <a:noFill/>
          <a:ln w="9525">
            <a:solidFill>
              <a:srgbClr val="000000"/>
            </a:solidFill>
            <a:round/>
            <a:headEnd/>
            <a:tailEnd/>
          </a:ln>
        </p:spPr>
        <p:txBody>
          <a:bodyPr/>
          <a:lstStyle/>
          <a:p>
            <a:endParaRPr lang="en-GB"/>
          </a:p>
        </p:txBody>
      </p:sp>
      <p:sp>
        <p:nvSpPr>
          <p:cNvPr id="189465" name="Line 25"/>
          <p:cNvSpPr>
            <a:spLocks noChangeShapeType="1"/>
          </p:cNvSpPr>
          <p:nvPr/>
        </p:nvSpPr>
        <p:spPr bwMode="auto">
          <a:xfrm flipH="1">
            <a:off x="2555875" y="5876925"/>
            <a:ext cx="576263" cy="360363"/>
          </a:xfrm>
          <a:prstGeom prst="line">
            <a:avLst/>
          </a:prstGeom>
          <a:noFill/>
          <a:ln w="9525">
            <a:solidFill>
              <a:srgbClr val="000000"/>
            </a:solidFill>
            <a:round/>
            <a:headEnd/>
            <a:tailEnd/>
          </a:ln>
        </p:spPr>
        <p:txBody>
          <a:bodyPr/>
          <a:lstStyle/>
          <a:p>
            <a:endParaRPr lang="en-GB"/>
          </a:p>
        </p:txBody>
      </p:sp>
      <p:sp>
        <p:nvSpPr>
          <p:cNvPr id="189466" name="Line 26"/>
          <p:cNvSpPr>
            <a:spLocks noChangeShapeType="1"/>
          </p:cNvSpPr>
          <p:nvPr/>
        </p:nvSpPr>
        <p:spPr bwMode="auto">
          <a:xfrm>
            <a:off x="4356100" y="5876925"/>
            <a:ext cx="0" cy="217488"/>
          </a:xfrm>
          <a:prstGeom prst="line">
            <a:avLst/>
          </a:prstGeom>
          <a:noFill/>
          <a:ln w="9525">
            <a:solidFill>
              <a:srgbClr val="000000"/>
            </a:solidFill>
            <a:round/>
            <a:headEnd/>
            <a:tailEnd/>
          </a:ln>
        </p:spPr>
        <p:txBody>
          <a:bodyPr/>
          <a:lstStyle/>
          <a:p>
            <a:endParaRPr lang="en-GB"/>
          </a:p>
        </p:txBody>
      </p:sp>
      <p:sp>
        <p:nvSpPr>
          <p:cNvPr id="189467" name="Line 27"/>
          <p:cNvSpPr>
            <a:spLocks noChangeShapeType="1"/>
          </p:cNvSpPr>
          <p:nvPr/>
        </p:nvSpPr>
        <p:spPr bwMode="auto">
          <a:xfrm>
            <a:off x="5867400" y="5805488"/>
            <a:ext cx="431800" cy="288925"/>
          </a:xfrm>
          <a:prstGeom prst="line">
            <a:avLst/>
          </a:prstGeom>
          <a:noFill/>
          <a:ln w="9525">
            <a:solidFill>
              <a:srgbClr val="000000"/>
            </a:solidFill>
            <a:round/>
            <a:headEnd/>
            <a:tailEnd/>
          </a:ln>
        </p:spPr>
        <p:txBody>
          <a:bodyPr/>
          <a:lstStyle/>
          <a:p>
            <a:endParaRPr lang="en-GB"/>
          </a:p>
        </p:txBody>
      </p:sp>
      <p:sp>
        <p:nvSpPr>
          <p:cNvPr id="189468" name="Text Box 28"/>
          <p:cNvSpPr txBox="1">
            <a:spLocks noChangeArrowheads="1"/>
          </p:cNvSpPr>
          <p:nvPr/>
        </p:nvSpPr>
        <p:spPr bwMode="auto">
          <a:xfrm>
            <a:off x="2195513" y="260350"/>
            <a:ext cx="4608512" cy="576263"/>
          </a:xfrm>
          <a:prstGeom prst="rect">
            <a:avLst/>
          </a:prstGeom>
          <a:solidFill>
            <a:srgbClr val="FFFFFF"/>
          </a:solidFill>
          <a:ln w="9525">
            <a:solidFill>
              <a:srgbClr val="000000"/>
            </a:solidFill>
            <a:miter lim="800000"/>
            <a:headEnd/>
            <a:tailEnd/>
          </a:ln>
        </p:spPr>
        <p:txBody>
          <a:bodyPr/>
          <a:lstStyle/>
          <a:p>
            <a:pPr algn="ctr"/>
            <a:r>
              <a:rPr lang="en-GB" b="1"/>
              <a:t>Framework for reviewing action on inequalities</a:t>
            </a:r>
            <a:endParaRPr lang="en-GB" sz="1200" b="1">
              <a:latin typeface="Arial" charset="0"/>
            </a:endParaRPr>
          </a:p>
          <a:p>
            <a:pPr eaLnBrk="0" hangingPunct="0"/>
            <a:r>
              <a:rPr lang="en-GB" sz="1000">
                <a:latin typeface="Arial" charset="0"/>
                <a:ea typeface="Times" charset="0"/>
                <a:cs typeface="Times New Roman" pitchFamily="18" charset="0"/>
              </a:rPr>
              <a:t>                           </a:t>
            </a:r>
          </a:p>
        </p:txBody>
      </p:sp>
      <p:sp>
        <p:nvSpPr>
          <p:cNvPr id="189469" name="Text Box 29"/>
          <p:cNvSpPr txBox="1">
            <a:spLocks noChangeArrowheads="1"/>
          </p:cNvSpPr>
          <p:nvPr/>
        </p:nvSpPr>
        <p:spPr bwMode="auto">
          <a:xfrm>
            <a:off x="827088" y="1196975"/>
            <a:ext cx="792162" cy="431800"/>
          </a:xfrm>
          <a:prstGeom prst="rect">
            <a:avLst/>
          </a:prstGeom>
          <a:solidFill>
            <a:srgbClr val="FFFFFF"/>
          </a:solidFill>
          <a:ln w="38100" cmpd="dbl">
            <a:solidFill>
              <a:srgbClr val="000000"/>
            </a:solidFill>
            <a:miter lim="800000"/>
            <a:headEnd/>
            <a:tailEnd/>
          </a:ln>
        </p:spPr>
        <p:txBody>
          <a:bodyPr/>
          <a:lstStyle/>
          <a:p>
            <a:r>
              <a:rPr lang="en-GB" b="1">
                <a:solidFill>
                  <a:schemeClr val="accent2"/>
                </a:solidFill>
                <a:latin typeface="Arial" charset="0"/>
                <a:ea typeface="Times" charset="0"/>
                <a:cs typeface="Times New Roman" pitchFamily="18" charset="0"/>
              </a:rPr>
              <a:t>What</a:t>
            </a:r>
            <a:r>
              <a:rPr lang="en-GB" sz="1400" b="1">
                <a:latin typeface="Arial" charset="0"/>
                <a:ea typeface="Times" charset="0"/>
                <a:cs typeface="Times New Roman" pitchFamily="18" charset="0"/>
              </a:rPr>
              <a:t> </a:t>
            </a:r>
            <a:r>
              <a:rPr lang="en-GB" sz="1000" b="1">
                <a:latin typeface="Arial" charset="0"/>
                <a:ea typeface="Times" charset="0"/>
                <a:cs typeface="Times New Roman" pitchFamily="18" charset="0"/>
              </a:rPr>
              <a:t>      </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70" name="Text Box 30"/>
          <p:cNvSpPr txBox="1">
            <a:spLocks noChangeArrowheads="1"/>
          </p:cNvSpPr>
          <p:nvPr/>
        </p:nvSpPr>
        <p:spPr bwMode="auto">
          <a:xfrm>
            <a:off x="827088" y="2565400"/>
            <a:ext cx="714375" cy="503238"/>
          </a:xfrm>
          <a:prstGeom prst="rect">
            <a:avLst/>
          </a:prstGeom>
          <a:solidFill>
            <a:srgbClr val="FFFFFF"/>
          </a:solidFill>
          <a:ln w="38100" cmpd="dbl">
            <a:solidFill>
              <a:srgbClr val="000000"/>
            </a:solidFill>
            <a:miter lim="800000"/>
            <a:headEnd/>
            <a:tailEnd/>
          </a:ln>
        </p:spPr>
        <p:txBody>
          <a:bodyPr/>
          <a:lstStyle/>
          <a:p>
            <a:r>
              <a:rPr lang="en-GB" b="1">
                <a:solidFill>
                  <a:schemeClr val="hlink"/>
                </a:solidFill>
                <a:latin typeface="Arial" charset="0"/>
                <a:ea typeface="Times" charset="0"/>
                <a:cs typeface="Times New Roman" pitchFamily="18" charset="0"/>
              </a:rPr>
              <a:t>Why</a:t>
            </a:r>
            <a:r>
              <a:rPr lang="en-GB" sz="1000" b="1">
                <a:latin typeface="Arial" charset="0"/>
                <a:ea typeface="Times" charset="0"/>
                <a:cs typeface="Times New Roman" pitchFamily="18" charset="0"/>
              </a:rPr>
              <a:t>       </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71" name="Text Box 31"/>
          <p:cNvSpPr txBox="1">
            <a:spLocks noChangeArrowheads="1"/>
          </p:cNvSpPr>
          <p:nvPr/>
        </p:nvSpPr>
        <p:spPr bwMode="auto">
          <a:xfrm>
            <a:off x="900113" y="3933825"/>
            <a:ext cx="714375" cy="431800"/>
          </a:xfrm>
          <a:prstGeom prst="rect">
            <a:avLst/>
          </a:prstGeom>
          <a:solidFill>
            <a:srgbClr val="FFFFFF"/>
          </a:solidFill>
          <a:ln w="38100" cmpd="dbl">
            <a:solidFill>
              <a:srgbClr val="000000"/>
            </a:solidFill>
            <a:miter lim="800000"/>
            <a:headEnd/>
            <a:tailEnd/>
          </a:ln>
        </p:spPr>
        <p:txBody>
          <a:bodyPr/>
          <a:lstStyle/>
          <a:p>
            <a:r>
              <a:rPr lang="en-GB" b="1">
                <a:solidFill>
                  <a:srgbClr val="CC0000"/>
                </a:solidFill>
                <a:latin typeface="Arial" charset="0"/>
                <a:ea typeface="Times" charset="0"/>
                <a:cs typeface="Times New Roman" pitchFamily="18" charset="0"/>
              </a:rPr>
              <a:t>How</a:t>
            </a:r>
            <a:r>
              <a:rPr lang="en-GB" sz="1000" b="1">
                <a:solidFill>
                  <a:srgbClr val="CC0000"/>
                </a:solidFill>
                <a:latin typeface="Arial" charset="0"/>
                <a:ea typeface="Times" charset="0"/>
                <a:cs typeface="Times New Roman" pitchFamily="18" charset="0"/>
              </a:rPr>
              <a:t> </a:t>
            </a:r>
            <a:r>
              <a:rPr lang="en-GB" sz="1000" b="1">
                <a:latin typeface="Arial" charset="0"/>
                <a:ea typeface="Times" charset="0"/>
                <a:cs typeface="Times New Roman" pitchFamily="18" charset="0"/>
              </a:rPr>
              <a:t>      </a:t>
            </a:r>
            <a:endParaRPr lang="en-GB" sz="1100">
              <a:latin typeface="Arial" charset="0"/>
              <a:ea typeface="Times" charset="0"/>
              <a:cs typeface="Times New Roman" pitchFamily="18" charset="0"/>
            </a:endParaRPr>
          </a:p>
          <a:p>
            <a:pPr eaLnBrk="0" hangingPunct="0"/>
            <a:endParaRPr lang="en-GB">
              <a:latin typeface="Arial" charset="0"/>
              <a:ea typeface="Times" charset="0"/>
              <a:cs typeface="Times New Roman" pitchFamily="18" charset="0"/>
            </a:endParaRPr>
          </a:p>
        </p:txBody>
      </p:sp>
      <p:sp>
        <p:nvSpPr>
          <p:cNvPr id="189472" name="Text Box 32"/>
          <p:cNvSpPr txBox="1">
            <a:spLocks noChangeArrowheads="1"/>
          </p:cNvSpPr>
          <p:nvPr/>
        </p:nvSpPr>
        <p:spPr bwMode="auto">
          <a:xfrm>
            <a:off x="611188" y="5229225"/>
            <a:ext cx="1295400" cy="528638"/>
          </a:xfrm>
          <a:prstGeom prst="rect">
            <a:avLst/>
          </a:prstGeom>
          <a:solidFill>
            <a:srgbClr val="FFFFFF"/>
          </a:solidFill>
          <a:ln w="38100" cmpd="dbl">
            <a:solidFill>
              <a:srgbClr val="000000"/>
            </a:solidFill>
            <a:miter lim="800000"/>
            <a:headEnd/>
            <a:tailEnd/>
          </a:ln>
        </p:spPr>
        <p:txBody>
          <a:bodyPr/>
          <a:lstStyle/>
          <a:p>
            <a:r>
              <a:rPr lang="en-GB" b="1">
                <a:solidFill>
                  <a:srgbClr val="008000"/>
                </a:solidFill>
                <a:latin typeface="Arial" charset="0"/>
                <a:ea typeface="Times" charset="0"/>
                <a:cs typeface="Times New Roman" pitchFamily="18" charset="0"/>
              </a:rPr>
              <a:t>Progress</a:t>
            </a:r>
            <a:endParaRPr lang="en-GB" sz="1900">
              <a:solidFill>
                <a:srgbClr val="008000"/>
              </a:solidFill>
              <a:latin typeface="Arial" charset="0"/>
              <a:ea typeface="Times" charset="0"/>
              <a:cs typeface="Times New Roman" pitchFamily="18" charset="0"/>
            </a:endParaRPr>
          </a:p>
          <a:p>
            <a:pPr eaLnBrk="0" hangingPunct="0"/>
            <a:endParaRPr lang="en-GB" sz="3200">
              <a:latin typeface="Arial" charset="0"/>
              <a:ea typeface="Times" charset="0"/>
              <a:cs typeface="Times New Roman" pitchFamily="18" charset="0"/>
            </a:endParaRPr>
          </a:p>
        </p:txBody>
      </p:sp>
      <p:sp>
        <p:nvSpPr>
          <p:cNvPr id="189474" name="Rectangle 34"/>
          <p:cNvSpPr>
            <a:spLocks noChangeArrowheads="1"/>
          </p:cNvSpPr>
          <p:nvPr/>
        </p:nvSpPr>
        <p:spPr bwMode="auto">
          <a:xfrm>
            <a:off x="250825" y="914400"/>
            <a:ext cx="184150" cy="534988"/>
          </a:xfrm>
          <a:prstGeom prst="rect">
            <a:avLst/>
          </a:prstGeom>
          <a:noFill/>
          <a:ln w="9525">
            <a:noFill/>
            <a:miter lim="800000"/>
            <a:headEnd/>
            <a:tailEnd/>
          </a:ln>
          <a:effectLst/>
        </p:spPr>
        <p:txBody>
          <a:bodyPr wrap="none" anchor="ctr">
            <a:spAutoFit/>
          </a:bodyPr>
          <a:lstStyle/>
          <a:p>
            <a:endParaRPr lang="en-GB" sz="1100">
              <a:latin typeface="Arial" charset="0"/>
            </a:endParaRPr>
          </a:p>
          <a:p>
            <a:pPr eaLnBrk="0" hangingPunct="0"/>
            <a:endParaRPr lang="en-GB">
              <a:latin typeface="Arial" charset="0"/>
            </a:endParaRPr>
          </a:p>
        </p:txBody>
      </p:sp>
      <p:sp>
        <p:nvSpPr>
          <p:cNvPr id="189475" name="Rectangle 35"/>
          <p:cNvSpPr>
            <a:spLocks noChangeArrowheads="1"/>
          </p:cNvSpPr>
          <p:nvPr/>
        </p:nvSpPr>
        <p:spPr bwMode="auto">
          <a:xfrm>
            <a:off x="1858963" y="136525"/>
            <a:ext cx="222250" cy="1098550"/>
          </a:xfrm>
          <a:prstGeom prst="rect">
            <a:avLst/>
          </a:prstGeom>
          <a:noFill/>
          <a:ln w="9525">
            <a:noFill/>
            <a:miter lim="800000"/>
            <a:headEnd/>
            <a:tailEnd/>
          </a:ln>
          <a:effectLst/>
        </p:spPr>
        <p:txBody>
          <a:bodyPr wrap="none" anchor="ctr">
            <a:spAutoFit/>
          </a:bodyPr>
          <a:lstStyle/>
          <a:p>
            <a:r>
              <a:rPr lang="en-GB">
                <a:latin typeface="Arial" charset="0"/>
              </a:rPr>
              <a:t/>
            </a:r>
            <a:br>
              <a:rPr lang="en-GB">
                <a:latin typeface="Arial" charset="0"/>
              </a:rPr>
            </a:br>
            <a:endParaRPr lang="en-GB">
              <a:latin typeface="Arial" charset="0"/>
            </a:endParaRPr>
          </a:p>
          <a:p>
            <a:pPr eaLnBrk="0" hangingPunct="0"/>
            <a:r>
              <a:rPr lang="en-GB" sz="1200">
                <a:latin typeface="Times New Roman" pitchFamily="18" charset="0"/>
                <a:ea typeface="Times" charset="0"/>
                <a:cs typeface="Times New Roman" pitchFamily="18" charset="0"/>
              </a:rPr>
              <a:t> </a:t>
            </a:r>
            <a:endParaRPr lang="en-GB" sz="1100"/>
          </a:p>
          <a:p>
            <a:pPr eaLnBrk="0" hangingPunct="0"/>
            <a:endParaRPr lang="en-GB">
              <a:latin typeface="Arial" charset="0"/>
            </a:endParaRPr>
          </a:p>
        </p:txBody>
      </p:sp>
      <p:sp>
        <p:nvSpPr>
          <p:cNvPr id="189476" name="Rectangle 36"/>
          <p:cNvSpPr>
            <a:spLocks noChangeArrowheads="1"/>
          </p:cNvSpPr>
          <p:nvPr/>
        </p:nvSpPr>
        <p:spPr bwMode="auto">
          <a:xfrm>
            <a:off x="1858963" y="1235075"/>
            <a:ext cx="184150" cy="809625"/>
          </a:xfrm>
          <a:prstGeom prst="rect">
            <a:avLst/>
          </a:prstGeom>
          <a:noFill/>
          <a:ln w="9525">
            <a:noFill/>
            <a:miter lim="800000"/>
            <a:headEnd/>
            <a:tailEnd/>
          </a:ln>
          <a:effectLst/>
        </p:spPr>
        <p:txBody>
          <a:bodyPr wrap="none" anchor="ctr">
            <a:spAutoFit/>
          </a:bodyPr>
          <a:lstStyle/>
          <a:p>
            <a:r>
              <a:rPr lang="en-GB" sz="1100">
                <a:latin typeface="Arial" charset="0"/>
              </a:rPr>
              <a:t/>
            </a:r>
            <a:br>
              <a:rPr lang="en-GB" sz="1100">
                <a:latin typeface="Arial" charset="0"/>
              </a:rPr>
            </a:br>
            <a:endParaRPr lang="en-GB">
              <a:latin typeface="Arial" charset="0"/>
            </a:endParaRPr>
          </a:p>
          <a:p>
            <a:pPr eaLnBrk="0" hangingPunct="0"/>
            <a:endParaRPr lang="en-GB">
              <a:latin typeface="Arial" charset="0"/>
            </a:endParaRPr>
          </a:p>
        </p:txBody>
      </p:sp>
      <p:sp>
        <p:nvSpPr>
          <p:cNvPr id="189477" name="Rectangle 37"/>
          <p:cNvSpPr>
            <a:spLocks noChangeArrowheads="1"/>
          </p:cNvSpPr>
          <p:nvPr/>
        </p:nvSpPr>
        <p:spPr bwMode="auto">
          <a:xfrm>
            <a:off x="1858963" y="2044700"/>
            <a:ext cx="184150" cy="641350"/>
          </a:xfrm>
          <a:prstGeom prst="rect">
            <a:avLst/>
          </a:prstGeom>
          <a:noFill/>
          <a:ln w="9525">
            <a:noFill/>
            <a:miter lim="800000"/>
            <a:headEnd/>
            <a:tailEnd/>
          </a:ln>
          <a:effectLst/>
        </p:spPr>
        <p:txBody>
          <a:bodyPr wrap="none" anchor="ctr">
            <a:spAutoFit/>
          </a:bodyPr>
          <a:lstStyle/>
          <a:p>
            <a:endParaRPr lang="en-GB">
              <a:latin typeface="Arial" charset="0"/>
            </a:endParaRPr>
          </a:p>
          <a:p>
            <a:pPr eaLnBrk="0" hangingPunct="0"/>
            <a:endParaRPr lang="en-GB">
              <a:latin typeface="Arial" charset="0"/>
            </a:endParaRPr>
          </a:p>
        </p:txBody>
      </p:sp>
      <p:sp>
        <p:nvSpPr>
          <p:cNvPr id="189478" name="Rectangle 38"/>
          <p:cNvSpPr>
            <a:spLocks noChangeArrowheads="1"/>
          </p:cNvSpPr>
          <p:nvPr/>
        </p:nvSpPr>
        <p:spPr bwMode="auto">
          <a:xfrm>
            <a:off x="827088" y="1484313"/>
            <a:ext cx="1098550" cy="809625"/>
          </a:xfrm>
          <a:prstGeom prst="rect">
            <a:avLst/>
          </a:prstGeom>
          <a:noFill/>
          <a:ln w="9525">
            <a:noFill/>
            <a:miter lim="800000"/>
            <a:headEnd/>
            <a:tailEnd/>
          </a:ln>
          <a:effectLst/>
        </p:spPr>
        <p:txBody>
          <a:bodyPr wrap="none" anchor="ctr">
            <a:spAutoFit/>
          </a:bodyPr>
          <a:lstStyle/>
          <a:p>
            <a:endParaRPr lang="en-GB" sz="1100">
              <a:latin typeface="Arial" charset="0"/>
            </a:endParaRPr>
          </a:p>
          <a:p>
            <a:pPr eaLnBrk="0" hangingPunct="0"/>
            <a:r>
              <a:rPr lang="en-GB">
                <a:latin typeface="Arial" charset="0"/>
              </a:rPr>
              <a:t>	</a:t>
            </a:r>
          </a:p>
          <a:p>
            <a:pPr eaLnBrk="0" hangingPunct="0"/>
            <a:endParaRPr lang="en-GB">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p:cNvPicPr>
            <a:picLocks noChangeAspect="1" noChangeArrowheads="1"/>
          </p:cNvPicPr>
          <p:nvPr/>
        </p:nvPicPr>
        <p:blipFill>
          <a:blip r:embed="rId3" cstate="print"/>
          <a:srcRect/>
          <a:stretch>
            <a:fillRect/>
          </a:stretch>
        </p:blipFill>
        <p:spPr bwMode="auto">
          <a:xfrm>
            <a:off x="-768350" y="-349250"/>
            <a:ext cx="10680700" cy="7556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4000"/>
              <a:t>Interaction of approaches</a:t>
            </a:r>
          </a:p>
        </p:txBody>
      </p:sp>
      <p:sp>
        <p:nvSpPr>
          <p:cNvPr id="2365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t>All approaches should be underpinned by inequalities sensitive practice</a:t>
            </a:r>
          </a:p>
          <a:p>
            <a:pPr>
              <a:lnSpc>
                <a:spcPct val="80000"/>
              </a:lnSpc>
            </a:pPr>
            <a:endParaRPr lang="en-US" sz="2400"/>
          </a:p>
          <a:p>
            <a:pPr>
              <a:lnSpc>
                <a:spcPct val="80000"/>
              </a:lnSpc>
            </a:pPr>
            <a:r>
              <a:rPr lang="en-US" sz="2400"/>
              <a:t>Targeting and reducing the gap: resource re-distribution favouring most in need</a:t>
            </a:r>
          </a:p>
          <a:p>
            <a:pPr>
              <a:lnSpc>
                <a:spcPct val="80000"/>
              </a:lnSpc>
            </a:pPr>
            <a:endParaRPr lang="en-US" sz="2400"/>
          </a:p>
          <a:p>
            <a:pPr>
              <a:lnSpc>
                <a:spcPct val="80000"/>
              </a:lnSpc>
            </a:pPr>
            <a:r>
              <a:rPr lang="en-US" sz="2400"/>
              <a:t>Reducing the gradient and targeting: eg antenatal classes for teenagers, audit of service use by ethnic groups</a:t>
            </a:r>
          </a:p>
          <a:p>
            <a:pPr>
              <a:lnSpc>
                <a:spcPct val="80000"/>
              </a:lnSpc>
              <a:buFontTx/>
              <a:buNone/>
            </a:pPr>
            <a:endParaRPr lang="en-US" sz="2400"/>
          </a:p>
          <a:p>
            <a:pPr>
              <a:lnSpc>
                <a:spcPct val="80000"/>
              </a:lnSpc>
            </a:pPr>
            <a:r>
              <a:rPr lang="en-US" sz="2400"/>
              <a:t>Socioeconomic duty: a potential springboard for aligning the three approaches?</a:t>
            </a:r>
            <a:endParaRPr lang="en-US" sz="2000"/>
          </a:p>
          <a:p>
            <a:pPr>
              <a:lnSpc>
                <a:spcPct val="80000"/>
              </a:lnSpc>
            </a:pPr>
            <a:endParaRPr lang="en-GB"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thian Sept 09">
  <a:themeElements>
    <a:clrScheme name="Lothian Sept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othian Sept 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othian Sept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othian Sept 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othian Sept 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othian Sept 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othian Sept 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othian Sept 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othian Sept 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othian Sept 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othian Sept 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othian Sept 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othian Sept 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othian Sept 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Lothian Sept 09</Template>
  <TotalTime>2630</TotalTime>
  <Words>3946</Words>
  <Application>Microsoft Office PowerPoint</Application>
  <PresentationFormat>On-screen Show (4:3)</PresentationFormat>
  <Paragraphs>359</Paragraphs>
  <Slides>49</Slides>
  <Notes>36</Notes>
  <HiddenSlides>0</HiddenSlides>
  <MMClips>0</MMClips>
  <ScaleCrop>false</ScaleCrop>
  <HeadingPairs>
    <vt:vector size="8" baseType="variant">
      <vt:variant>
        <vt:lpstr>Fonts Used</vt:lpstr>
      </vt:variant>
      <vt:variant>
        <vt:i4>4</vt:i4>
      </vt:variant>
      <vt:variant>
        <vt:lpstr>Theme</vt:lpstr>
      </vt:variant>
      <vt:variant>
        <vt:i4>35</vt:i4>
      </vt:variant>
      <vt:variant>
        <vt:lpstr>Embedded OLE Servers</vt:lpstr>
      </vt:variant>
      <vt:variant>
        <vt:i4>2</vt:i4>
      </vt:variant>
      <vt:variant>
        <vt:lpstr>Slide Titles</vt:lpstr>
      </vt:variant>
      <vt:variant>
        <vt:i4>49</vt:i4>
      </vt:variant>
    </vt:vector>
  </HeadingPairs>
  <TitlesOfParts>
    <vt:vector size="90" baseType="lpstr">
      <vt:lpstr>Arial</vt:lpstr>
      <vt:lpstr>Times</vt:lpstr>
      <vt:lpstr>Times New Roman</vt:lpstr>
      <vt:lpstr>Century Gothic</vt:lpstr>
      <vt:lpstr>Lothian Sept 09</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Microsoft Photo Editor 3.0 Photo</vt:lpstr>
      <vt:lpstr>Microsoft Office Excel Chart</vt:lpstr>
      <vt:lpstr>Framework for planning and evaluating action on inequalities</vt:lpstr>
      <vt:lpstr>Development of the framework</vt:lpstr>
      <vt:lpstr>Inequalities framework</vt:lpstr>
      <vt:lpstr>Target the worst off</vt:lpstr>
      <vt:lpstr>Reduce the gap</vt:lpstr>
      <vt:lpstr>Reducing the gradient</vt:lpstr>
      <vt:lpstr>Slide 7</vt:lpstr>
      <vt:lpstr>Slide 8</vt:lpstr>
      <vt:lpstr>Interaction of approaches</vt:lpstr>
      <vt:lpstr>Application: strategy and evaluation</vt:lpstr>
      <vt:lpstr>Child poverty strategy</vt:lpstr>
      <vt:lpstr>Application: practice</vt:lpstr>
      <vt:lpstr>Slide 13</vt:lpstr>
      <vt:lpstr>Making it happen </vt:lpstr>
      <vt:lpstr>Learning from application</vt:lpstr>
      <vt:lpstr> ScotPHO Health &amp; Wellbeing  Profiles CASE STUDIES</vt:lpstr>
      <vt:lpstr>In this session I will</vt:lpstr>
      <vt:lpstr>www.scotpho.org.uk/profiles</vt:lpstr>
      <vt:lpstr> 12 domains (68 indicators)</vt:lpstr>
      <vt:lpstr>Spine charts</vt:lpstr>
      <vt:lpstr>Slide 21</vt:lpstr>
      <vt:lpstr>Maps</vt:lpstr>
      <vt:lpstr>Slide 23</vt:lpstr>
      <vt:lpstr>Online small area tool:</vt:lpstr>
      <vt:lpstr>Socio-economic circumstances / behaviours strongly associated with health outcomes </vt:lpstr>
      <vt:lpstr>Positive trends in Profiles 2008</vt:lpstr>
      <vt:lpstr>Some key findings in Profiles 2008</vt:lpstr>
      <vt:lpstr>CASE STUDY 1:  Building a business case for a new health centre in North Glasgow (Evelyn Borland)</vt:lpstr>
      <vt:lpstr>Extract from the business case</vt:lpstr>
      <vt:lpstr>Slide 30</vt:lpstr>
      <vt:lpstr>Life expectancy variation within North Glasgow CHP (Males)</vt:lpstr>
      <vt:lpstr>The local Possilpark profile</vt:lpstr>
      <vt:lpstr>Outcome</vt:lpstr>
      <vt:lpstr>CASE STUDY 2:  Grampian “Traffic Light” charts (Linda Leighton-Beck)</vt:lpstr>
      <vt:lpstr>Wanted a simple approach to integrate health data in local planning</vt:lpstr>
      <vt:lpstr>Example of Grampian traffic light chart</vt:lpstr>
      <vt:lpstr>Outcome</vt:lpstr>
      <vt:lpstr>CASE STUDY 3:  Community planning and  Single Outcome Agreement  North Lanarkshire</vt:lpstr>
      <vt:lpstr>Online small area tool:</vt:lpstr>
      <vt:lpstr>Slide 40</vt:lpstr>
      <vt:lpstr>Slide 41</vt:lpstr>
      <vt:lpstr>Online small area tool:</vt:lpstr>
      <vt:lpstr>Slide 43</vt:lpstr>
      <vt:lpstr>Online small area tool:</vt:lpstr>
      <vt:lpstr>Slide 45</vt:lpstr>
      <vt:lpstr>Outcome</vt:lpstr>
      <vt:lpstr>     Further examples of uses of the profiles data   (from our evaulation)</vt:lpstr>
      <vt:lpstr>Slide 48</vt:lpstr>
      <vt:lpstr>Do you use your local profiles data effectively?</vt:lpstr>
    </vt:vector>
  </TitlesOfParts>
  <Company>Glasgow City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for Community Health (and Care) Partnerships to review and evaluate action on inequalities</dc:title>
  <dc:creator>Pauline Craig</dc:creator>
  <cp:lastModifiedBy>Campbell McLelland</cp:lastModifiedBy>
  <cp:revision>17</cp:revision>
  <dcterms:created xsi:type="dcterms:W3CDTF">2009-09-25T13:18:59Z</dcterms:created>
  <dcterms:modified xsi:type="dcterms:W3CDTF">2010-09-09T09:18:09Z</dcterms:modified>
</cp:coreProperties>
</file>