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303" r:id="rId2"/>
    <p:sldId id="415" r:id="rId3"/>
    <p:sldId id="461" r:id="rId4"/>
    <p:sldId id="361" r:id="rId5"/>
    <p:sldId id="368" r:id="rId6"/>
    <p:sldId id="363" r:id="rId7"/>
    <p:sldId id="366" r:id="rId8"/>
    <p:sldId id="422" r:id="rId9"/>
    <p:sldId id="371" r:id="rId10"/>
    <p:sldId id="450" r:id="rId11"/>
    <p:sldId id="394" r:id="rId12"/>
    <p:sldId id="451" r:id="rId13"/>
    <p:sldId id="452" r:id="rId14"/>
    <p:sldId id="449" r:id="rId15"/>
    <p:sldId id="411" r:id="rId16"/>
    <p:sldId id="413" r:id="rId17"/>
    <p:sldId id="453" r:id="rId18"/>
    <p:sldId id="446" r:id="rId19"/>
    <p:sldId id="462" r:id="rId20"/>
    <p:sldId id="463" r:id="rId21"/>
    <p:sldId id="464" r:id="rId22"/>
    <p:sldId id="465" r:id="rId23"/>
    <p:sldId id="466" r:id="rId24"/>
    <p:sldId id="403" r:id="rId25"/>
    <p:sldId id="439" r:id="rId26"/>
    <p:sldId id="467" r:id="rId27"/>
    <p:sldId id="447" r:id="rId28"/>
    <p:sldId id="448" r:id="rId29"/>
    <p:sldId id="392" r:id="rId30"/>
    <p:sldId id="458" r:id="rId31"/>
    <p:sldId id="423" r:id="rId32"/>
    <p:sldId id="424" r:id="rId33"/>
    <p:sldId id="425" r:id="rId34"/>
    <p:sldId id="426" r:id="rId35"/>
    <p:sldId id="428" r:id="rId36"/>
    <p:sldId id="429" r:id="rId37"/>
    <p:sldId id="460" r:id="rId38"/>
    <p:sldId id="454" r:id="rId39"/>
    <p:sldId id="455" r:id="rId40"/>
    <p:sldId id="456" r:id="rId41"/>
    <p:sldId id="457" r:id="rId42"/>
    <p:sldId id="376" r:id="rId43"/>
    <p:sldId id="417" r:id="rId44"/>
    <p:sldId id="419" r:id="rId45"/>
    <p:sldId id="420" r:id="rId46"/>
    <p:sldId id="421" r:id="rId47"/>
    <p:sldId id="418" r:id="rId48"/>
    <p:sldId id="389" r:id="rId4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ichwf"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99"/>
    <a:srgbClr val="000000"/>
    <a:srgbClr val="006600"/>
    <a:srgbClr val="0066FF"/>
    <a:srgbClr val="FF0000"/>
    <a:srgbClr val="99CCFF"/>
    <a:srgbClr val="FFCC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4271" autoAdjust="0"/>
    <p:restoredTop sz="99867" autoAdjust="0"/>
  </p:normalViewPr>
  <p:slideViewPr>
    <p:cSldViewPr>
      <p:cViewPr varScale="1">
        <p:scale>
          <a:sx n="88" d="100"/>
          <a:sy n="88" d="100"/>
        </p:scale>
        <p:origin x="-117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2028"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6726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6726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6726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87CF0D7-F451-4F09-B833-E3D746406A9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4198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419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98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4199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EF1B2BA2-E973-4C2F-9645-F2A2E35DBF7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5875" y="3175"/>
            <a:ext cx="9159875" cy="6854825"/>
            <a:chOff x="0" y="2"/>
            <a:chExt cx="5770" cy="4318"/>
          </a:xfrm>
        </p:grpSpPr>
        <p:graphicFrame>
          <p:nvGraphicFramePr>
            <p:cNvPr id="4099" name="Object 3"/>
            <p:cNvGraphicFramePr>
              <a:graphicFrameLocks noChangeAspect="1"/>
            </p:cNvGraphicFramePr>
            <p:nvPr/>
          </p:nvGraphicFramePr>
          <p:xfrm>
            <a:off x="0" y="2"/>
            <a:ext cx="5770" cy="4318"/>
          </p:xfrm>
          <a:graphic>
            <a:graphicData uri="http://schemas.openxmlformats.org/presentationml/2006/ole">
              <p:oleObj spid="_x0000_s4099" name="Bitmap Image" r:id="rId3" imgW="6133333" imgH="4590476" progId="PBrush">
                <p:embed/>
              </p:oleObj>
            </a:graphicData>
          </a:graphic>
        </p:graphicFrame>
        <p:sp>
          <p:nvSpPr>
            <p:cNvPr id="4100" name="Text Box 4"/>
            <p:cNvSpPr txBox="1">
              <a:spLocks noChangeArrowheads="1"/>
            </p:cNvSpPr>
            <p:nvPr/>
          </p:nvSpPr>
          <p:spPr bwMode="auto">
            <a:xfrm>
              <a:off x="1296" y="3984"/>
              <a:ext cx="4272" cy="231"/>
            </a:xfrm>
            <a:prstGeom prst="rect">
              <a:avLst/>
            </a:prstGeom>
            <a:noFill/>
            <a:ln w="9525">
              <a:noFill/>
              <a:miter lim="800000"/>
              <a:headEnd/>
              <a:tailEnd/>
            </a:ln>
            <a:effectLst/>
          </p:spPr>
          <p:txBody>
            <a:bodyPr>
              <a:spAutoFit/>
            </a:bodyPr>
            <a:lstStyle/>
            <a:p>
              <a:pPr eaLnBrk="0" hangingPunct="0">
                <a:spcBef>
                  <a:spcPct val="50000"/>
                </a:spcBef>
              </a:pPr>
              <a:endParaRPr lang="en-US" b="1">
                <a:solidFill>
                  <a:schemeClr val="bg1"/>
                </a:solidFill>
              </a:endParaRPr>
            </a:p>
          </p:txBody>
        </p:sp>
      </p:grpSp>
      <p:sp>
        <p:nvSpPr>
          <p:cNvPr id="4101" name="Rectangle 5"/>
          <p:cNvSpPr>
            <a:spLocks noGrp="1" noChangeArrowheads="1"/>
          </p:cNvSpPr>
          <p:nvPr>
            <p:ph type="ctrTitle"/>
          </p:nvPr>
        </p:nvSpPr>
        <p:spPr>
          <a:xfrm>
            <a:off x="2286000" y="2286000"/>
            <a:ext cx="6477000" cy="1143000"/>
          </a:xfrm>
        </p:spPr>
        <p:txBody>
          <a:bodyPr/>
          <a:lstStyle>
            <a:lvl1pPr>
              <a:defRPr>
                <a:solidFill>
                  <a:srgbClr val="000066"/>
                </a:solidFill>
              </a:defRPr>
            </a:lvl1pPr>
          </a:lstStyle>
          <a:p>
            <a:r>
              <a:rPr lang="en-US"/>
              <a:t>Click to edit Master title style</a:t>
            </a:r>
          </a:p>
        </p:txBody>
      </p:sp>
      <p:sp>
        <p:nvSpPr>
          <p:cNvPr id="4102" name="Rectangle 6"/>
          <p:cNvSpPr>
            <a:spLocks noGrp="1" noChangeArrowheads="1"/>
          </p:cNvSpPr>
          <p:nvPr>
            <p:ph type="subTitle" idx="1"/>
          </p:nvPr>
        </p:nvSpPr>
        <p:spPr>
          <a:xfrm>
            <a:off x="2362200" y="3886200"/>
            <a:ext cx="6400800" cy="1752600"/>
          </a:xfrm>
        </p:spPr>
        <p:txBody>
          <a:bodyPr/>
          <a:lstStyle>
            <a:lvl1pPr marL="0" indent="0" algn="ctr">
              <a:buFontTx/>
              <a:buNone/>
              <a:defRPr b="0"/>
            </a:lvl1pPr>
          </a:lstStyle>
          <a:p>
            <a:r>
              <a:rPr lang="en-US"/>
              <a:t>Click to edit Master subtitle style</a:t>
            </a:r>
          </a:p>
        </p:txBody>
      </p:sp>
      <p:sp>
        <p:nvSpPr>
          <p:cNvPr id="4103" name="Text Box 7"/>
          <p:cNvSpPr txBox="1">
            <a:spLocks noChangeArrowheads="1"/>
          </p:cNvSpPr>
          <p:nvPr/>
        </p:nvSpPr>
        <p:spPr bwMode="auto">
          <a:xfrm>
            <a:off x="3200400" y="6248400"/>
            <a:ext cx="4419600" cy="519113"/>
          </a:xfrm>
          <a:prstGeom prst="rect">
            <a:avLst/>
          </a:prstGeom>
          <a:noFill/>
          <a:ln w="9525">
            <a:noFill/>
            <a:miter lim="800000"/>
            <a:headEnd/>
            <a:tailEnd/>
          </a:ln>
          <a:effectLst/>
        </p:spPr>
        <p:txBody>
          <a:bodyPr>
            <a:spAutoFit/>
          </a:bodyPr>
          <a:lstStyle/>
          <a:p>
            <a:pPr eaLnBrk="0" hangingPunct="0">
              <a:spcBef>
                <a:spcPct val="50000"/>
              </a:spcBef>
            </a:pPr>
            <a:r>
              <a:rPr lang="en-US" sz="2800" b="1" i="1">
                <a:solidFill>
                  <a:srgbClr val="FFFFCC"/>
                </a:solidFill>
                <a:latin typeface="Times New Roman" pitchFamily="18" charset="0"/>
              </a:rPr>
              <a:t>   </a:t>
            </a:r>
            <a:r>
              <a:rPr lang="en-US" sz="2400" b="1" i="1">
                <a:solidFill>
                  <a:schemeClr val="bg1"/>
                </a:solidFill>
                <a:latin typeface="Times New Roman" pitchFamily="18" charset="0"/>
              </a:rPr>
              <a:t>Contingency Contracting Tools</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81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838200" y="1600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Text Box 4"/>
          <p:cNvSpPr txBox="1">
            <a:spLocks noChangeArrowheads="1"/>
          </p:cNvSpPr>
          <p:nvPr userDrawn="1"/>
        </p:nvSpPr>
        <p:spPr bwMode="auto">
          <a:xfrm>
            <a:off x="8839200" y="6553200"/>
            <a:ext cx="155575" cy="130175"/>
          </a:xfrm>
          <a:prstGeom prst="rect">
            <a:avLst/>
          </a:prstGeom>
          <a:noFill/>
          <a:ln w="9525">
            <a:noFill/>
            <a:miter lim="800000"/>
            <a:headEnd/>
            <a:tailEnd/>
          </a:ln>
          <a:effectLst/>
        </p:spPr>
        <p:txBody>
          <a:bodyPr wrap="none" lIns="0" tIns="0" rIns="0" bIns="0" anchor="ctr" anchorCtr="1">
            <a:spAutoFit/>
          </a:bodyPr>
          <a:lstStyle/>
          <a:p>
            <a:pPr eaLnBrk="0" hangingPunct="0">
              <a:lnSpc>
                <a:spcPct val="85000"/>
              </a:lnSpc>
              <a:spcBef>
                <a:spcPct val="50000"/>
              </a:spcBef>
              <a:spcAft>
                <a:spcPct val="35000"/>
              </a:spcAft>
            </a:pPr>
            <a:fld id="{F88409A7-B5B1-43C7-9206-4B196891C56D}" type="slidenum">
              <a:rPr lang="en-US" sz="1000" b="1"/>
              <a:pPr eaLnBrk="0" hangingPunct="0">
                <a:lnSpc>
                  <a:spcPct val="85000"/>
                </a:lnSpc>
                <a:spcBef>
                  <a:spcPct val="50000"/>
                </a:spcBef>
                <a:spcAft>
                  <a:spcPct val="35000"/>
                </a:spcAft>
              </a:pPr>
              <a:t>‹#›</a:t>
            </a:fld>
            <a:endParaRPr lang="en-US" sz="1000" b="1"/>
          </a:p>
        </p:txBody>
      </p:sp>
      <p:pic>
        <p:nvPicPr>
          <p:cNvPr id="3077" name="Picture 5" descr="DODc"/>
          <p:cNvPicPr>
            <a:picLocks noChangeAspect="1" noChangeArrowheads="1"/>
          </p:cNvPicPr>
          <p:nvPr userDrawn="1"/>
        </p:nvPicPr>
        <p:blipFill>
          <a:blip r:embed="rId14" cstate="email"/>
          <a:srcRect/>
          <a:stretch>
            <a:fillRect/>
          </a:stretch>
        </p:blipFill>
        <p:spPr bwMode="auto">
          <a:xfrm>
            <a:off x="228600" y="82550"/>
            <a:ext cx="1066800" cy="1060450"/>
          </a:xfrm>
          <a:prstGeom prst="rect">
            <a:avLst/>
          </a:prstGeom>
          <a:noFill/>
        </p:spPr>
      </p:pic>
      <p:pic>
        <p:nvPicPr>
          <p:cNvPr id="3079" name="Picture 7" descr="BTA Logo"/>
          <p:cNvPicPr>
            <a:picLocks noChangeAspect="1" noChangeArrowheads="1"/>
          </p:cNvPicPr>
          <p:nvPr userDrawn="1"/>
        </p:nvPicPr>
        <p:blipFill>
          <a:blip r:embed="rId15" cstate="email"/>
          <a:srcRect/>
          <a:stretch>
            <a:fillRect/>
          </a:stretch>
        </p:blipFill>
        <p:spPr bwMode="auto">
          <a:xfrm>
            <a:off x="8229600" y="0"/>
            <a:ext cx="914400" cy="914400"/>
          </a:xfrm>
          <a:prstGeom prst="rect">
            <a:avLst/>
          </a:prstGeom>
          <a:noFill/>
        </p:spPr>
      </p:pic>
      <p:pic>
        <p:nvPicPr>
          <p:cNvPr id="3078" name="Picture 27" descr="DPAPlogo(1)"/>
          <p:cNvPicPr>
            <a:picLocks noChangeAspect="1" noChangeArrowheads="1"/>
          </p:cNvPicPr>
          <p:nvPr userDrawn="1"/>
        </p:nvPicPr>
        <p:blipFill>
          <a:blip r:embed="rId16" cstate="email"/>
          <a:srcRect/>
          <a:stretch>
            <a:fillRect/>
          </a:stretch>
        </p:blipFill>
        <p:spPr bwMode="auto">
          <a:xfrm>
            <a:off x="7620000" y="228600"/>
            <a:ext cx="990600"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fontAlgn="base">
        <a:spcBef>
          <a:spcPct val="0"/>
        </a:spcBef>
        <a:spcAft>
          <a:spcPct val="0"/>
        </a:spcAft>
        <a:defRPr sz="3600" b="1">
          <a:solidFill>
            <a:srgbClr val="A50021"/>
          </a:solidFill>
          <a:latin typeface="+mj-lt"/>
          <a:ea typeface="+mj-ea"/>
          <a:cs typeface="+mj-cs"/>
        </a:defRPr>
      </a:lvl1pPr>
      <a:lvl2pPr algn="ctr" rtl="0" fontAlgn="base">
        <a:spcBef>
          <a:spcPct val="0"/>
        </a:spcBef>
        <a:spcAft>
          <a:spcPct val="0"/>
        </a:spcAft>
        <a:defRPr sz="3600" b="1">
          <a:solidFill>
            <a:srgbClr val="A50021"/>
          </a:solidFill>
          <a:latin typeface="Arial" charset="0"/>
        </a:defRPr>
      </a:lvl2pPr>
      <a:lvl3pPr algn="ctr" rtl="0" fontAlgn="base">
        <a:spcBef>
          <a:spcPct val="0"/>
        </a:spcBef>
        <a:spcAft>
          <a:spcPct val="0"/>
        </a:spcAft>
        <a:defRPr sz="3600" b="1">
          <a:solidFill>
            <a:srgbClr val="A50021"/>
          </a:solidFill>
          <a:latin typeface="Arial" charset="0"/>
        </a:defRPr>
      </a:lvl3pPr>
      <a:lvl4pPr algn="ctr" rtl="0" fontAlgn="base">
        <a:spcBef>
          <a:spcPct val="0"/>
        </a:spcBef>
        <a:spcAft>
          <a:spcPct val="0"/>
        </a:spcAft>
        <a:defRPr sz="3600" b="1">
          <a:solidFill>
            <a:srgbClr val="A50021"/>
          </a:solidFill>
          <a:latin typeface="Arial" charset="0"/>
        </a:defRPr>
      </a:lvl4pPr>
      <a:lvl5pPr algn="ctr" rtl="0" fontAlgn="base">
        <a:spcBef>
          <a:spcPct val="0"/>
        </a:spcBef>
        <a:spcAft>
          <a:spcPct val="0"/>
        </a:spcAft>
        <a:defRPr sz="3600" b="1">
          <a:solidFill>
            <a:srgbClr val="A50021"/>
          </a:solidFill>
          <a:latin typeface="Arial" charset="0"/>
        </a:defRPr>
      </a:lvl5pPr>
      <a:lvl6pPr marL="457200" algn="ctr" rtl="0" fontAlgn="base">
        <a:spcBef>
          <a:spcPct val="0"/>
        </a:spcBef>
        <a:spcAft>
          <a:spcPct val="0"/>
        </a:spcAft>
        <a:defRPr sz="3600" b="1">
          <a:solidFill>
            <a:srgbClr val="A50021"/>
          </a:solidFill>
          <a:latin typeface="Arial" charset="0"/>
        </a:defRPr>
      </a:lvl6pPr>
      <a:lvl7pPr marL="914400" algn="ctr" rtl="0" fontAlgn="base">
        <a:spcBef>
          <a:spcPct val="0"/>
        </a:spcBef>
        <a:spcAft>
          <a:spcPct val="0"/>
        </a:spcAft>
        <a:defRPr sz="3600" b="1">
          <a:solidFill>
            <a:srgbClr val="A50021"/>
          </a:solidFill>
          <a:latin typeface="Arial" charset="0"/>
        </a:defRPr>
      </a:lvl7pPr>
      <a:lvl8pPr marL="1371600" algn="ctr" rtl="0" fontAlgn="base">
        <a:spcBef>
          <a:spcPct val="0"/>
        </a:spcBef>
        <a:spcAft>
          <a:spcPct val="0"/>
        </a:spcAft>
        <a:defRPr sz="3600" b="1">
          <a:solidFill>
            <a:srgbClr val="A50021"/>
          </a:solidFill>
          <a:latin typeface="Arial" charset="0"/>
        </a:defRPr>
      </a:lvl8pPr>
      <a:lvl9pPr marL="1828800" algn="ctr" rtl="0" fontAlgn="base">
        <a:spcBef>
          <a:spcPct val="0"/>
        </a:spcBef>
        <a:spcAft>
          <a:spcPct val="0"/>
        </a:spcAft>
        <a:defRPr sz="3600" b="1">
          <a:solidFill>
            <a:srgbClr val="A50021"/>
          </a:solidFill>
          <a:latin typeface="Arial" charset="0"/>
        </a:defRPr>
      </a:lvl9pPr>
    </p:titleStyle>
    <p:bodyStyle>
      <a:lvl1pPr marL="342900" indent="-342900" algn="l" rtl="0" fontAlgn="base">
        <a:spcBef>
          <a:spcPct val="20000"/>
        </a:spcBef>
        <a:spcAft>
          <a:spcPct val="0"/>
        </a:spcAft>
        <a:buChar char="•"/>
        <a:defRPr sz="2800" b="1">
          <a:solidFill>
            <a:srgbClr val="000066"/>
          </a:solidFill>
          <a:latin typeface="+mn-lt"/>
          <a:ea typeface="+mn-ea"/>
          <a:cs typeface="+mn-cs"/>
        </a:defRPr>
      </a:lvl1pPr>
      <a:lvl2pPr marL="742950" indent="-285750" algn="l" rtl="0" fontAlgn="base">
        <a:spcBef>
          <a:spcPct val="20000"/>
        </a:spcBef>
        <a:spcAft>
          <a:spcPct val="0"/>
        </a:spcAft>
        <a:buChar char="•"/>
        <a:defRPr sz="2400" b="1">
          <a:solidFill>
            <a:srgbClr val="000066"/>
          </a:solidFill>
          <a:latin typeface="+mn-lt"/>
        </a:defRPr>
      </a:lvl2pPr>
      <a:lvl3pPr marL="1143000" indent="-228600" algn="l" rtl="0" fontAlgn="base">
        <a:spcBef>
          <a:spcPct val="20000"/>
        </a:spcBef>
        <a:spcAft>
          <a:spcPct val="0"/>
        </a:spcAft>
        <a:buChar char="•"/>
        <a:defRPr sz="2000" b="1">
          <a:solidFill>
            <a:srgbClr val="000066"/>
          </a:solidFill>
          <a:latin typeface="+mn-lt"/>
        </a:defRPr>
      </a:lvl3pPr>
      <a:lvl4pPr marL="1600200" indent="-228600" algn="l" rtl="0" fontAlgn="base">
        <a:spcBef>
          <a:spcPct val="20000"/>
        </a:spcBef>
        <a:spcAft>
          <a:spcPct val="0"/>
        </a:spcAft>
        <a:buChar char="•"/>
        <a:defRPr b="1">
          <a:solidFill>
            <a:srgbClr val="000066"/>
          </a:solidFill>
          <a:latin typeface="+mn-lt"/>
        </a:defRPr>
      </a:lvl4pPr>
      <a:lvl5pPr marL="2057400" indent="-228600" algn="l" rtl="0" fontAlgn="base">
        <a:spcBef>
          <a:spcPct val="20000"/>
        </a:spcBef>
        <a:spcAft>
          <a:spcPct val="0"/>
        </a:spcAft>
        <a:buChar char="•"/>
        <a:defRPr sz="1600" b="1">
          <a:solidFill>
            <a:srgbClr val="000066"/>
          </a:solidFill>
          <a:latin typeface="+mn-lt"/>
        </a:defRPr>
      </a:lvl5pPr>
      <a:lvl6pPr marL="2514600" indent="-228600" algn="l" rtl="0" fontAlgn="base">
        <a:spcBef>
          <a:spcPct val="20000"/>
        </a:spcBef>
        <a:spcAft>
          <a:spcPct val="0"/>
        </a:spcAft>
        <a:buChar char="•"/>
        <a:defRPr sz="1600" b="1">
          <a:solidFill>
            <a:srgbClr val="000066"/>
          </a:solidFill>
          <a:latin typeface="+mn-lt"/>
        </a:defRPr>
      </a:lvl6pPr>
      <a:lvl7pPr marL="2971800" indent="-228600" algn="l" rtl="0" fontAlgn="base">
        <a:spcBef>
          <a:spcPct val="20000"/>
        </a:spcBef>
        <a:spcAft>
          <a:spcPct val="0"/>
        </a:spcAft>
        <a:buChar char="•"/>
        <a:defRPr sz="1600" b="1">
          <a:solidFill>
            <a:srgbClr val="000066"/>
          </a:solidFill>
          <a:latin typeface="+mn-lt"/>
        </a:defRPr>
      </a:lvl7pPr>
      <a:lvl8pPr marL="3429000" indent="-228600" algn="l" rtl="0" fontAlgn="base">
        <a:spcBef>
          <a:spcPct val="20000"/>
        </a:spcBef>
        <a:spcAft>
          <a:spcPct val="0"/>
        </a:spcAft>
        <a:buChar char="•"/>
        <a:defRPr sz="1600" b="1">
          <a:solidFill>
            <a:srgbClr val="000066"/>
          </a:solidFill>
          <a:latin typeface="+mn-lt"/>
        </a:defRPr>
      </a:lvl8pPr>
      <a:lvl9pPr marL="3886200" indent="-228600" algn="l" rtl="0" fontAlgn="base">
        <a:spcBef>
          <a:spcPct val="20000"/>
        </a:spcBef>
        <a:spcAft>
          <a:spcPct val="0"/>
        </a:spcAft>
        <a:buChar char="•"/>
        <a:defRPr sz="16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w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wmf"/><Relationship Id="rId4" Type="http://schemas.openxmlformats.org/officeDocument/2006/relationships/image" Target="../media/image53.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81.wmf"/><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3.wmf"/><Relationship Id="rId12" Type="http://schemas.openxmlformats.org/officeDocument/2006/relationships/image" Target="../media/image18.wmf"/><Relationship Id="rId2" Type="http://schemas.openxmlformats.org/officeDocument/2006/relationships/image" Target="../media/image8.wmf"/><Relationship Id="rId1" Type="http://schemas.openxmlformats.org/officeDocument/2006/relationships/slideLayout" Target="../slideLayouts/slideLayout7.xml"/><Relationship Id="rId6" Type="http://schemas.openxmlformats.org/officeDocument/2006/relationships/image" Target="../media/image12.wmf"/><Relationship Id="rId11" Type="http://schemas.openxmlformats.org/officeDocument/2006/relationships/image" Target="../media/image17.wmf"/><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3.wmf"/><Relationship Id="rId12" Type="http://schemas.openxmlformats.org/officeDocument/2006/relationships/image" Target="../media/image18.wmf"/><Relationship Id="rId2" Type="http://schemas.openxmlformats.org/officeDocument/2006/relationships/image" Target="../media/image8.wmf"/><Relationship Id="rId1" Type="http://schemas.openxmlformats.org/officeDocument/2006/relationships/slideLayout" Target="../slideLayouts/slideLayout7.xml"/><Relationship Id="rId6" Type="http://schemas.openxmlformats.org/officeDocument/2006/relationships/image" Target="../media/image12.wmf"/><Relationship Id="rId11" Type="http://schemas.openxmlformats.org/officeDocument/2006/relationships/image" Target="../media/image17.wmf"/><Relationship Id="rId5" Type="http://schemas.openxmlformats.org/officeDocument/2006/relationships/image" Target="../media/image1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subTitle" idx="1"/>
          </p:nvPr>
        </p:nvSpPr>
        <p:spPr>
          <a:xfrm>
            <a:off x="3429000" y="5486400"/>
            <a:ext cx="4724400" cy="762000"/>
          </a:xfrm>
        </p:spPr>
        <p:txBody>
          <a:bodyPr/>
          <a:lstStyle/>
          <a:p>
            <a:pPr>
              <a:lnSpc>
                <a:spcPct val="90000"/>
              </a:lnSpc>
              <a:spcBef>
                <a:spcPct val="5000"/>
              </a:spcBef>
            </a:pPr>
            <a:r>
              <a:rPr lang="en-US" sz="2000" b="1" dirty="0"/>
              <a:t>Lt Col Ann Christianson</a:t>
            </a:r>
          </a:p>
          <a:p>
            <a:r>
              <a:rPr lang="en-US" sz="1800" b="1" dirty="0"/>
              <a:t>Program </a:t>
            </a:r>
            <a:r>
              <a:rPr lang="en-US" sz="1800" b="1" dirty="0" smtClean="0"/>
              <a:t>Manager</a:t>
            </a:r>
            <a:endParaRPr lang="en-US" sz="1800" b="1" dirty="0"/>
          </a:p>
        </p:txBody>
      </p:sp>
      <p:sp>
        <p:nvSpPr>
          <p:cNvPr id="151556" name="Rectangle 4"/>
          <p:cNvSpPr>
            <a:spLocks noChangeArrowheads="1"/>
          </p:cNvSpPr>
          <p:nvPr/>
        </p:nvSpPr>
        <p:spPr bwMode="auto">
          <a:xfrm>
            <a:off x="1981200" y="76200"/>
            <a:ext cx="7162800" cy="914400"/>
          </a:xfrm>
          <a:prstGeom prst="rect">
            <a:avLst/>
          </a:prstGeom>
          <a:noFill/>
          <a:ln w="9525">
            <a:noFill/>
            <a:miter lim="800000"/>
            <a:headEnd/>
            <a:tailEnd/>
          </a:ln>
          <a:effectLst/>
        </p:spPr>
        <p:txBody>
          <a:bodyPr/>
          <a:lstStyle/>
          <a:p>
            <a:pPr algn="ctr">
              <a:lnSpc>
                <a:spcPct val="80000"/>
              </a:lnSpc>
              <a:spcBef>
                <a:spcPct val="20000"/>
              </a:spcBef>
            </a:pPr>
            <a:r>
              <a:rPr lang="en-US" sz="1600" b="1" dirty="0">
                <a:solidFill>
                  <a:srgbClr val="000066"/>
                </a:solidFill>
              </a:rPr>
              <a:t>Defense Procurement and Acquisition Policy</a:t>
            </a:r>
          </a:p>
          <a:p>
            <a:pPr algn="ctr">
              <a:lnSpc>
                <a:spcPct val="80000"/>
              </a:lnSpc>
              <a:spcBef>
                <a:spcPct val="20000"/>
              </a:spcBef>
            </a:pPr>
            <a:r>
              <a:rPr lang="en-US" sz="1600" b="1" dirty="0">
                <a:solidFill>
                  <a:srgbClr val="000066"/>
                </a:solidFill>
              </a:rPr>
              <a:t>and</a:t>
            </a:r>
          </a:p>
          <a:p>
            <a:pPr algn="ctr">
              <a:lnSpc>
                <a:spcPct val="80000"/>
              </a:lnSpc>
              <a:spcBef>
                <a:spcPct val="20000"/>
              </a:spcBef>
            </a:pPr>
            <a:r>
              <a:rPr lang="en-US" sz="1600" b="1" dirty="0">
                <a:solidFill>
                  <a:srgbClr val="000066"/>
                </a:solidFill>
              </a:rPr>
              <a:t>Business Transformation Agency</a:t>
            </a:r>
          </a:p>
          <a:p>
            <a:pPr algn="ctr">
              <a:lnSpc>
                <a:spcPct val="80000"/>
              </a:lnSpc>
              <a:spcBef>
                <a:spcPct val="20000"/>
              </a:spcBef>
            </a:pPr>
            <a:endParaRPr lang="en-US" sz="1600" dirty="0">
              <a:solidFill>
                <a:srgbClr val="000066"/>
              </a:solidFill>
            </a:endParaRPr>
          </a:p>
        </p:txBody>
      </p:sp>
      <p:sp>
        <p:nvSpPr>
          <p:cNvPr id="151558" name="Rectangle 6"/>
          <p:cNvSpPr>
            <a:spLocks noChangeArrowheads="1"/>
          </p:cNvSpPr>
          <p:nvPr/>
        </p:nvSpPr>
        <p:spPr bwMode="auto">
          <a:xfrm>
            <a:off x="2286000" y="4476750"/>
            <a:ext cx="6858000" cy="685800"/>
          </a:xfrm>
          <a:prstGeom prst="rect">
            <a:avLst/>
          </a:prstGeom>
          <a:noFill/>
          <a:ln w="9525">
            <a:noFill/>
            <a:miter lim="800000"/>
            <a:headEnd/>
            <a:tailEnd/>
          </a:ln>
          <a:effectLst/>
        </p:spPr>
        <p:txBody>
          <a:bodyPr anchor="ctr"/>
          <a:lstStyle/>
          <a:p>
            <a:pPr algn="ctr"/>
            <a:r>
              <a:rPr lang="en-US" sz="3200" b="1" dirty="0">
                <a:solidFill>
                  <a:srgbClr val="000066"/>
                </a:solidFill>
              </a:rPr>
              <a:t/>
            </a:r>
            <a:br>
              <a:rPr lang="en-US" sz="3200" b="1" dirty="0">
                <a:solidFill>
                  <a:srgbClr val="000066"/>
                </a:solidFill>
              </a:rPr>
            </a:br>
            <a:r>
              <a:rPr lang="en-US" sz="3600" b="1" u="sng" dirty="0">
                <a:solidFill>
                  <a:srgbClr val="000066"/>
                </a:solidFill>
                <a:effectLst>
                  <a:outerShdw blurRad="38100" dist="38100" dir="2700000" algn="tl">
                    <a:srgbClr val="C0C0C0"/>
                  </a:outerShdw>
                </a:effectLst>
              </a:rPr>
              <a:t>3in1 Tool Program</a:t>
            </a:r>
            <a:br>
              <a:rPr lang="en-US" sz="3600" b="1" u="sng" dirty="0">
                <a:solidFill>
                  <a:srgbClr val="000066"/>
                </a:solidFill>
                <a:effectLst>
                  <a:outerShdw blurRad="38100" dist="38100" dir="2700000" algn="tl">
                    <a:srgbClr val="C0C0C0"/>
                  </a:outerShdw>
                </a:effectLst>
              </a:rPr>
            </a:br>
            <a:r>
              <a:rPr lang="en-US" sz="3600" b="1" dirty="0" smtClean="0">
                <a:solidFill>
                  <a:srgbClr val="000066"/>
                </a:solidFill>
              </a:rPr>
              <a:t>Information Brief</a:t>
            </a:r>
            <a:r>
              <a:rPr lang="en-US" sz="3600" b="1" dirty="0">
                <a:solidFill>
                  <a:srgbClr val="000066"/>
                </a:solidFill>
              </a:rPr>
              <a:t/>
            </a:r>
            <a:br>
              <a:rPr lang="en-US" sz="3600" b="1" dirty="0">
                <a:solidFill>
                  <a:srgbClr val="000066"/>
                </a:solidFill>
              </a:rPr>
            </a:br>
            <a:r>
              <a:rPr lang="en-US" sz="3600" b="1" dirty="0">
                <a:solidFill>
                  <a:srgbClr val="000066"/>
                </a:solidFill>
              </a:rPr>
              <a:t/>
            </a:r>
            <a:br>
              <a:rPr lang="en-US" sz="3600" b="1" dirty="0">
                <a:solidFill>
                  <a:srgbClr val="000066"/>
                </a:solidFill>
              </a:rPr>
            </a:br>
            <a:endParaRPr lang="en-US" sz="3600" b="1" dirty="0">
              <a:solidFill>
                <a:srgbClr val="000066"/>
              </a:solidFill>
            </a:endParaRPr>
          </a:p>
        </p:txBody>
      </p:sp>
      <p:pic>
        <p:nvPicPr>
          <p:cNvPr id="151560" name="Picture 8" descr="BTA Logo"/>
          <p:cNvPicPr>
            <a:picLocks noChangeAspect="1" noChangeArrowheads="1"/>
          </p:cNvPicPr>
          <p:nvPr/>
        </p:nvPicPr>
        <p:blipFill>
          <a:blip r:embed="rId2" cstate="email"/>
          <a:srcRect/>
          <a:stretch>
            <a:fillRect/>
          </a:stretch>
        </p:blipFill>
        <p:spPr bwMode="auto">
          <a:xfrm>
            <a:off x="7924800" y="0"/>
            <a:ext cx="914400" cy="914400"/>
          </a:xfrm>
          <a:prstGeom prst="rect">
            <a:avLst/>
          </a:prstGeom>
          <a:noFill/>
        </p:spPr>
      </p:pic>
      <p:pic>
        <p:nvPicPr>
          <p:cNvPr id="151561" name="Picture 27" descr="DPAPlogo(1)"/>
          <p:cNvPicPr>
            <a:picLocks noChangeAspect="1" noChangeArrowheads="1"/>
          </p:cNvPicPr>
          <p:nvPr/>
        </p:nvPicPr>
        <p:blipFill>
          <a:blip r:embed="rId3" cstate="email"/>
          <a:srcRect/>
          <a:stretch>
            <a:fillRect/>
          </a:stretch>
        </p:blipFill>
        <p:spPr bwMode="auto">
          <a:xfrm>
            <a:off x="2362200" y="0"/>
            <a:ext cx="990600" cy="990600"/>
          </a:xfrm>
          <a:prstGeom prst="rect">
            <a:avLst/>
          </a:prstGeom>
          <a:noFill/>
          <a:ln w="9525">
            <a:noFill/>
            <a:miter lim="800000"/>
            <a:headEnd/>
            <a:tailEnd/>
          </a:ln>
        </p:spPr>
      </p:pic>
      <p:pic>
        <p:nvPicPr>
          <p:cNvPr id="7" name="Picture 6" descr="3in1logoSM.JPG"/>
          <p:cNvPicPr>
            <a:picLocks noChangeAspect="1"/>
          </p:cNvPicPr>
          <p:nvPr/>
        </p:nvPicPr>
        <p:blipFill>
          <a:blip r:embed="rId4" cstate="print"/>
          <a:srcRect l="11299" t="6425" r="7544" b="8517"/>
          <a:stretch>
            <a:fillRect/>
          </a:stretch>
        </p:blipFill>
        <p:spPr>
          <a:xfrm>
            <a:off x="4343400" y="914400"/>
            <a:ext cx="2667000" cy="2902324"/>
          </a:xfrm>
          <a:prstGeom prst="rect">
            <a:avLst/>
          </a:prstGeom>
        </p:spPr>
      </p:pic>
      <p:sp>
        <p:nvSpPr>
          <p:cNvPr id="8" name="TextBox 7"/>
          <p:cNvSpPr txBox="1"/>
          <p:nvPr/>
        </p:nvSpPr>
        <p:spPr>
          <a:xfrm>
            <a:off x="7486174" y="6596390"/>
            <a:ext cx="1659429" cy="261610"/>
          </a:xfrm>
          <a:prstGeom prst="rect">
            <a:avLst/>
          </a:prstGeom>
          <a:noFill/>
        </p:spPr>
        <p:txBody>
          <a:bodyPr wrap="none" rtlCol="0">
            <a:spAutoFit/>
          </a:bodyPr>
          <a:lstStyle/>
          <a:p>
            <a:r>
              <a:rPr lang="en-US" sz="1100" b="1" i="1" dirty="0" smtClean="0"/>
              <a:t>Updated: </a:t>
            </a:r>
            <a:r>
              <a:rPr lang="en-US" sz="1100" b="1" i="1" dirty="0" smtClean="0"/>
              <a:t>15 Aug </a:t>
            </a:r>
            <a:r>
              <a:rPr lang="en-US" sz="1100" b="1" i="1" dirty="0" smtClean="0"/>
              <a:t>2010</a:t>
            </a:r>
            <a:endParaRPr lang="en-US" sz="11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in1 Process (top level)max.jpg"/>
          <p:cNvPicPr>
            <a:picLocks noChangeAspect="1"/>
          </p:cNvPicPr>
          <p:nvPr/>
        </p:nvPicPr>
        <p:blipFill>
          <a:blip r:embed="rId2" cstate="email"/>
          <a:stretch>
            <a:fillRect/>
          </a:stretch>
        </p:blipFill>
        <p:spPr>
          <a:xfrm>
            <a:off x="138797" y="109868"/>
            <a:ext cx="8866405" cy="6629400"/>
          </a:xfrm>
          <a:prstGeom prst="rect">
            <a:avLst/>
          </a:prstGeom>
        </p:spPr>
      </p:pic>
      <p:pic>
        <p:nvPicPr>
          <p:cNvPr id="5" name="Picture 4" descr="3in1 Process (top level)max.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3276600" cy="1143000"/>
          </a:xfrm>
        </p:spPr>
        <p:txBody>
          <a:bodyPr/>
          <a:lstStyle/>
          <a:p>
            <a:r>
              <a:rPr lang="en-US" dirty="0" smtClean="0"/>
              <a:t>Set Up</a:t>
            </a:r>
            <a:endParaRPr lang="en-US" dirty="0"/>
          </a:p>
        </p:txBody>
      </p:sp>
      <p:sp>
        <p:nvSpPr>
          <p:cNvPr id="3" name="Content Placeholder 2"/>
          <p:cNvSpPr>
            <a:spLocks noGrp="1"/>
          </p:cNvSpPr>
          <p:nvPr>
            <p:ph idx="1"/>
          </p:nvPr>
        </p:nvSpPr>
        <p:spPr>
          <a:xfrm>
            <a:off x="5943600" y="1295400"/>
            <a:ext cx="3200400" cy="4114800"/>
          </a:xfrm>
        </p:spPr>
        <p:txBody>
          <a:bodyPr/>
          <a:lstStyle/>
          <a:p>
            <a:pPr marL="169863" indent="-169863"/>
            <a:r>
              <a:rPr lang="en-US" sz="2000" dirty="0" smtClean="0"/>
              <a:t>AOR structure</a:t>
            </a:r>
          </a:p>
          <a:p>
            <a:pPr marL="169863" indent="-169863"/>
            <a:r>
              <a:rPr lang="en-US" sz="2000" dirty="0" smtClean="0"/>
              <a:t>User Registration</a:t>
            </a:r>
          </a:p>
          <a:p>
            <a:pPr marL="169863" indent="-169863"/>
            <a:r>
              <a:rPr lang="en-US" sz="2000" dirty="0" smtClean="0"/>
              <a:t>CC Letter &amp; PR</a:t>
            </a:r>
          </a:p>
          <a:p>
            <a:pPr marL="169863" indent="-169863"/>
            <a:r>
              <a:rPr lang="en-US" sz="2000" dirty="0" smtClean="0"/>
              <a:t>Provisioning Set Up</a:t>
            </a:r>
          </a:p>
          <a:p>
            <a:pPr marL="457200" lvl="1" indent="-117475"/>
            <a:r>
              <a:rPr lang="en-US" sz="1800" dirty="0" smtClean="0"/>
              <a:t>Resource Mgr--PR Info</a:t>
            </a:r>
          </a:p>
          <a:p>
            <a:pPr marL="457200" lvl="1" indent="-117475"/>
            <a:r>
              <a:rPr lang="en-US" sz="1800" dirty="0" smtClean="0"/>
              <a:t>Disbursing Agent</a:t>
            </a:r>
          </a:p>
          <a:p>
            <a:pPr marL="966788" lvl="2" indent="-169863"/>
            <a:r>
              <a:rPr lang="en-US" sz="1600" dirty="0" smtClean="0"/>
              <a:t>DDS execute disbursement</a:t>
            </a:r>
          </a:p>
          <a:p>
            <a:pPr marL="966788" lvl="2" indent="-169863"/>
            <a:r>
              <a:rPr lang="en-US" sz="1600" dirty="0" smtClean="0"/>
              <a:t>JCCS input  key disbursement info</a:t>
            </a:r>
          </a:p>
          <a:p>
            <a:pPr marL="457200" lvl="1" indent="-117475"/>
            <a:r>
              <a:rPr lang="en-US" sz="1800" dirty="0" smtClean="0"/>
              <a:t>Contracting Officer</a:t>
            </a:r>
          </a:p>
          <a:p>
            <a:pPr marL="966788" lvl="2" indent="-169863"/>
            <a:r>
              <a:rPr lang="en-US" sz="1600" dirty="0" err="1" smtClean="0"/>
              <a:t>Apts</a:t>
            </a:r>
            <a:r>
              <a:rPr lang="en-US" sz="1600" dirty="0" smtClean="0"/>
              <a:t> FOO</a:t>
            </a:r>
          </a:p>
          <a:p>
            <a:pPr marL="966788" lvl="2" indent="-169863"/>
            <a:r>
              <a:rPr lang="en-US" sz="1600" dirty="0" smtClean="0"/>
              <a:t>Issues PIIN Block</a:t>
            </a:r>
          </a:p>
          <a:p>
            <a:pPr marL="966788" lvl="2" indent="-169863"/>
            <a:r>
              <a:rPr lang="en-US" sz="1600" dirty="0" smtClean="0"/>
              <a:t>Assigns Controls</a:t>
            </a:r>
          </a:p>
          <a:p>
            <a:pPr marL="966788" lvl="2" indent="-169863"/>
            <a:r>
              <a:rPr lang="en-US" sz="1600" dirty="0" smtClean="0"/>
              <a:t>Issues Device</a:t>
            </a:r>
          </a:p>
          <a:p>
            <a:pPr marL="169863" indent="-169863"/>
            <a:r>
              <a:rPr lang="en-US" sz="2000" dirty="0" smtClean="0"/>
              <a:t>Sync Device </a:t>
            </a:r>
          </a:p>
          <a:p>
            <a:pPr marL="966788" lvl="2" indent="-169863"/>
            <a:r>
              <a:rPr lang="en-US" sz="1600" dirty="0" smtClean="0"/>
              <a:t>FOO and PA info</a:t>
            </a:r>
          </a:p>
          <a:p>
            <a:pPr lvl="1"/>
            <a:endParaRPr lang="en-US" sz="1800" dirty="0" smtClean="0"/>
          </a:p>
        </p:txBody>
      </p:sp>
      <p:pic>
        <p:nvPicPr>
          <p:cNvPr id="5" name="Picture 4" descr="3in1 Process set up.jpg"/>
          <p:cNvPicPr>
            <a:picLocks noChangeAspect="1"/>
          </p:cNvPicPr>
          <p:nvPr/>
        </p:nvPicPr>
        <p:blipFill>
          <a:blip r:embed="rId2" cstate="print"/>
          <a:stretch>
            <a:fillRect/>
          </a:stretch>
        </p:blipFill>
        <p:spPr>
          <a:xfrm>
            <a:off x="0" y="0"/>
            <a:ext cx="5750516" cy="6858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email"/>
          <a:srcRect/>
          <a:stretch>
            <a:fillRect/>
          </a:stretch>
        </p:blipFill>
        <p:spPr bwMode="auto">
          <a:xfrm>
            <a:off x="2057400" y="4953000"/>
            <a:ext cx="1447800" cy="1629794"/>
          </a:xfrm>
          <a:prstGeom prst="rect">
            <a:avLst/>
          </a:prstGeom>
          <a:noFill/>
          <a:ln w="9525">
            <a:noFill/>
            <a:miter lim="800000"/>
            <a:headEnd/>
            <a:tailEnd/>
          </a:ln>
        </p:spPr>
      </p:pic>
      <p:sp>
        <p:nvSpPr>
          <p:cNvPr id="2" name="Title 1"/>
          <p:cNvSpPr>
            <a:spLocks noGrp="1"/>
          </p:cNvSpPr>
          <p:nvPr>
            <p:ph type="title"/>
          </p:nvPr>
        </p:nvSpPr>
        <p:spPr>
          <a:xfrm>
            <a:off x="1828800" y="0"/>
            <a:ext cx="4953000" cy="1143000"/>
          </a:xfrm>
        </p:spPr>
        <p:txBody>
          <a:bodyPr/>
          <a:lstStyle/>
          <a:p>
            <a:r>
              <a:rPr lang="en-US" dirty="0" smtClean="0"/>
              <a:t>Field Purchases</a:t>
            </a:r>
            <a:endParaRPr lang="en-US" dirty="0"/>
          </a:p>
        </p:txBody>
      </p:sp>
      <p:sp>
        <p:nvSpPr>
          <p:cNvPr id="3" name="Content Placeholder 2"/>
          <p:cNvSpPr>
            <a:spLocks noGrp="1"/>
          </p:cNvSpPr>
          <p:nvPr>
            <p:ph idx="1"/>
          </p:nvPr>
        </p:nvSpPr>
        <p:spPr>
          <a:xfrm>
            <a:off x="228600" y="1219200"/>
            <a:ext cx="4572000" cy="3429000"/>
          </a:xfrm>
        </p:spPr>
        <p:txBody>
          <a:bodyPr/>
          <a:lstStyle/>
          <a:p>
            <a:pPr marL="177800" indent="-177800"/>
            <a:r>
              <a:rPr lang="en-US" sz="2000" dirty="0" smtClean="0"/>
              <a:t>FOO Places Order</a:t>
            </a:r>
          </a:p>
          <a:p>
            <a:pPr marL="404813" indent="-117475">
              <a:buFont typeface="Arial" pitchFamily="34" charset="0"/>
              <a:buChar char="•"/>
            </a:pPr>
            <a:r>
              <a:rPr lang="en-US" sz="1600" dirty="0" smtClean="0"/>
              <a:t>Track Funds</a:t>
            </a:r>
          </a:p>
          <a:p>
            <a:pPr marL="404813" indent="-117475">
              <a:buFont typeface="Arial" pitchFamily="34" charset="0"/>
              <a:buChar char="•"/>
            </a:pPr>
            <a:r>
              <a:rPr lang="en-US" sz="1600" dirty="0" smtClean="0"/>
              <a:t>Calculate Currency</a:t>
            </a:r>
          </a:p>
          <a:p>
            <a:pPr marL="404813" indent="-117475">
              <a:buFont typeface="Arial" pitchFamily="34" charset="0"/>
              <a:buChar char="•"/>
            </a:pPr>
            <a:r>
              <a:rPr lang="en-US" sz="1600" dirty="0" smtClean="0"/>
              <a:t>Add comments to Order</a:t>
            </a:r>
          </a:p>
          <a:p>
            <a:pPr marL="404813" indent="-117475">
              <a:buFont typeface="Arial" pitchFamily="34" charset="0"/>
              <a:buChar char="•"/>
            </a:pPr>
            <a:r>
              <a:rPr lang="en-US" sz="1600" dirty="0" smtClean="0"/>
              <a:t>Flags Property Book Items</a:t>
            </a:r>
            <a:endParaRPr lang="en-US" sz="1800" dirty="0" smtClean="0"/>
          </a:p>
          <a:p>
            <a:pPr marL="177800" indent="-177800"/>
            <a:r>
              <a:rPr lang="en-US" sz="2000" dirty="0" smtClean="0"/>
              <a:t>Receive Goods</a:t>
            </a:r>
          </a:p>
          <a:p>
            <a:pPr marL="177800" indent="-177800"/>
            <a:r>
              <a:rPr lang="en-US" sz="2000" dirty="0" smtClean="0"/>
              <a:t>Vendor Creates Invoice</a:t>
            </a:r>
          </a:p>
          <a:p>
            <a:pPr marL="177800" indent="-177800"/>
            <a:r>
              <a:rPr lang="en-US" sz="2000" dirty="0" smtClean="0"/>
              <a:t>PA makes Cash Payment</a:t>
            </a:r>
          </a:p>
          <a:p>
            <a:pPr marL="177800" indent="-177800"/>
            <a:r>
              <a:rPr lang="en-US" sz="2000" dirty="0" smtClean="0"/>
              <a:t>Digitally records receipt</a:t>
            </a:r>
          </a:p>
          <a:p>
            <a:pPr marL="177800" indent="-177800"/>
            <a:r>
              <a:rPr lang="en-US" sz="2000" dirty="0" smtClean="0"/>
              <a:t>Prints SF44 from device</a:t>
            </a:r>
          </a:p>
        </p:txBody>
      </p:sp>
      <p:pic>
        <p:nvPicPr>
          <p:cNvPr id="7170" name="Picture 2" descr="C:\Documents and Settings\christfa\My Documents\3in1\Screen shots test scripts\April 13 Screenshots\receipt.png"/>
          <p:cNvPicPr>
            <a:picLocks noChangeAspect="1" noChangeArrowheads="1"/>
          </p:cNvPicPr>
          <p:nvPr/>
        </p:nvPicPr>
        <p:blipFill>
          <a:blip r:embed="rId3" cstate="print"/>
          <a:srcRect/>
          <a:stretch>
            <a:fillRect/>
          </a:stretch>
        </p:blipFill>
        <p:spPr bwMode="auto">
          <a:xfrm>
            <a:off x="3810000" y="4648200"/>
            <a:ext cx="1657350" cy="2209800"/>
          </a:xfrm>
          <a:prstGeom prst="rect">
            <a:avLst/>
          </a:prstGeom>
          <a:noFill/>
        </p:spPr>
      </p:pic>
      <p:pic>
        <p:nvPicPr>
          <p:cNvPr id="7172" name="Picture 4" descr="C:\Documents and Settings\christfa\My Documents\3in1\Screen shots test scripts\April 13 Screenshots\Kalaat_New_Item.png"/>
          <p:cNvPicPr>
            <a:picLocks noChangeAspect="1" noChangeArrowheads="1"/>
          </p:cNvPicPr>
          <p:nvPr/>
        </p:nvPicPr>
        <p:blipFill>
          <a:blip r:embed="rId4" cstate="print"/>
          <a:srcRect/>
          <a:stretch>
            <a:fillRect/>
          </a:stretch>
        </p:blipFill>
        <p:spPr bwMode="auto">
          <a:xfrm>
            <a:off x="5486400" y="4419600"/>
            <a:ext cx="1828800" cy="2438400"/>
          </a:xfrm>
          <a:prstGeom prst="rect">
            <a:avLst/>
          </a:prstGeom>
          <a:noFill/>
        </p:spPr>
      </p:pic>
      <p:pic>
        <p:nvPicPr>
          <p:cNvPr id="7173" name="Picture 5" descr="C:\Documents and Settings\christfa\My Documents\3in1\Screen shots test scripts\funding.png"/>
          <p:cNvPicPr>
            <a:picLocks noChangeAspect="1" noChangeArrowheads="1"/>
          </p:cNvPicPr>
          <p:nvPr/>
        </p:nvPicPr>
        <p:blipFill>
          <a:blip r:embed="rId5" cstate="print"/>
          <a:srcRect t="13953" b="47018"/>
          <a:stretch>
            <a:fillRect/>
          </a:stretch>
        </p:blipFill>
        <p:spPr bwMode="auto">
          <a:xfrm>
            <a:off x="5257800" y="3276600"/>
            <a:ext cx="2000250" cy="1040886"/>
          </a:xfrm>
          <a:prstGeom prst="rect">
            <a:avLst/>
          </a:prstGeom>
          <a:noFill/>
        </p:spPr>
      </p:pic>
      <p:pic>
        <p:nvPicPr>
          <p:cNvPr id="7175" name="Picture 7" descr="C:\Documents and Settings\christfa\My Documents\3in1\Screen shots test scripts\April 13 Screenshots\Masked screenshots\Add Merchants\NewMerchants.png"/>
          <p:cNvPicPr>
            <a:picLocks noChangeAspect="1" noChangeArrowheads="1"/>
          </p:cNvPicPr>
          <p:nvPr/>
        </p:nvPicPr>
        <p:blipFill>
          <a:blip r:embed="rId6" cstate="print"/>
          <a:srcRect t="15000" r="14286" b="35000"/>
          <a:stretch>
            <a:fillRect/>
          </a:stretch>
        </p:blipFill>
        <p:spPr bwMode="auto">
          <a:xfrm>
            <a:off x="7315200" y="0"/>
            <a:ext cx="1828800" cy="1422400"/>
          </a:xfrm>
          <a:prstGeom prst="rect">
            <a:avLst/>
          </a:prstGeom>
          <a:noFill/>
        </p:spPr>
      </p:pic>
      <p:pic>
        <p:nvPicPr>
          <p:cNvPr id="7176" name="Picture 8" descr="C:\Documents and Settings\christfa\My Documents\3in1\Screen shots test scripts\April 13 Screenshots\Kalaat_Order.png"/>
          <p:cNvPicPr>
            <a:picLocks noChangeAspect="1" noChangeArrowheads="1"/>
          </p:cNvPicPr>
          <p:nvPr/>
        </p:nvPicPr>
        <p:blipFill>
          <a:blip r:embed="rId7" cstate="print"/>
          <a:srcRect/>
          <a:stretch>
            <a:fillRect/>
          </a:stretch>
        </p:blipFill>
        <p:spPr bwMode="auto">
          <a:xfrm>
            <a:off x="7200900" y="1466850"/>
            <a:ext cx="1943100" cy="2590800"/>
          </a:xfrm>
          <a:prstGeom prst="rect">
            <a:avLst/>
          </a:prstGeom>
          <a:noFill/>
        </p:spPr>
      </p:pic>
      <p:sp>
        <p:nvSpPr>
          <p:cNvPr id="16" name="TextBox 15"/>
          <p:cNvSpPr txBox="1"/>
          <p:nvPr/>
        </p:nvSpPr>
        <p:spPr>
          <a:xfrm>
            <a:off x="3810000" y="1447800"/>
            <a:ext cx="1219200" cy="203132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smtClean="0">
                <a:solidFill>
                  <a:schemeClr val="bg1"/>
                </a:solidFill>
                <a:latin typeface="+mn-lt"/>
              </a:rPr>
              <a:t>Digital Signature for PA &amp; FOO</a:t>
            </a:r>
          </a:p>
          <a:p>
            <a:pPr algn="ctr"/>
            <a:endParaRPr lang="en-US" sz="1400" b="1" dirty="0" smtClean="0">
              <a:solidFill>
                <a:schemeClr val="bg1"/>
              </a:solidFill>
              <a:latin typeface="+mn-lt"/>
            </a:endParaRPr>
          </a:p>
          <a:p>
            <a:pPr algn="ctr"/>
            <a:r>
              <a:rPr lang="en-US" sz="1400" b="1" dirty="0" smtClean="0">
                <a:solidFill>
                  <a:schemeClr val="bg1"/>
                </a:solidFill>
                <a:latin typeface="+mn-lt"/>
              </a:rPr>
              <a:t>Physical Signature for Vendor &amp; Receiver</a:t>
            </a:r>
          </a:p>
        </p:txBody>
      </p:sp>
      <p:pic>
        <p:nvPicPr>
          <p:cNvPr id="20" name="Picture 3"/>
          <p:cNvPicPr>
            <a:picLocks noChangeAspect="1" noChangeArrowheads="1"/>
          </p:cNvPicPr>
          <p:nvPr/>
        </p:nvPicPr>
        <p:blipFill>
          <a:blip r:embed="rId8" cstate="print"/>
          <a:srcRect/>
          <a:stretch>
            <a:fillRect/>
          </a:stretch>
        </p:blipFill>
        <p:spPr bwMode="auto">
          <a:xfrm>
            <a:off x="5410200" y="914400"/>
            <a:ext cx="1689446" cy="2209800"/>
          </a:xfrm>
          <a:prstGeom prst="rect">
            <a:avLst/>
          </a:prstGeom>
          <a:noFill/>
          <a:ln w="9525">
            <a:noFill/>
            <a:miter lim="800000"/>
            <a:headEnd/>
            <a:tailEnd/>
          </a:ln>
        </p:spPr>
      </p:pic>
      <p:pic>
        <p:nvPicPr>
          <p:cNvPr id="21" name="Picture 8"/>
          <p:cNvPicPr>
            <a:picLocks noChangeAspect="1" noChangeArrowheads="1"/>
          </p:cNvPicPr>
          <p:nvPr/>
        </p:nvPicPr>
        <p:blipFill>
          <a:blip r:embed="rId9" cstate="print"/>
          <a:srcRect t="13691" b="51221"/>
          <a:stretch>
            <a:fillRect/>
          </a:stretch>
        </p:blipFill>
        <p:spPr bwMode="auto">
          <a:xfrm>
            <a:off x="7214834" y="4133850"/>
            <a:ext cx="1929166" cy="762000"/>
          </a:xfrm>
          <a:prstGeom prst="rect">
            <a:avLst/>
          </a:prstGeom>
          <a:noFill/>
          <a:ln w="9525">
            <a:noFill/>
            <a:miter lim="800000"/>
            <a:headEnd/>
            <a:tailEnd/>
          </a:ln>
        </p:spPr>
      </p:pic>
      <p:pic>
        <p:nvPicPr>
          <p:cNvPr id="22" name="Picture 9"/>
          <p:cNvPicPr>
            <a:picLocks noChangeAspect="1" noChangeArrowheads="1"/>
          </p:cNvPicPr>
          <p:nvPr/>
        </p:nvPicPr>
        <p:blipFill>
          <a:blip r:embed="rId10" cstate="print"/>
          <a:srcRect t="13913"/>
          <a:stretch>
            <a:fillRect/>
          </a:stretch>
        </p:blipFill>
        <p:spPr bwMode="auto">
          <a:xfrm>
            <a:off x="7451834" y="4953000"/>
            <a:ext cx="1692165" cy="1905000"/>
          </a:xfrm>
          <a:prstGeom prst="rect">
            <a:avLst/>
          </a:prstGeom>
          <a:noFill/>
          <a:ln w="9525">
            <a:noFill/>
            <a:miter lim="800000"/>
            <a:headEnd/>
            <a:tailEnd/>
          </a:ln>
        </p:spPr>
      </p:pic>
      <p:pic>
        <p:nvPicPr>
          <p:cNvPr id="14" name="Picture 13" descr="3in1 Process buying.jpg"/>
          <p:cNvPicPr>
            <a:picLocks noChangeAspect="1"/>
          </p:cNvPicPr>
          <p:nvPr/>
        </p:nvPicPr>
        <p:blipFill>
          <a:blip r:embed="rId11" cstate="email"/>
          <a:srcRect/>
          <a:stretch>
            <a:fillRect/>
          </a:stretch>
        </p:blipFill>
        <p:spPr>
          <a:xfrm>
            <a:off x="0" y="4876800"/>
            <a:ext cx="1848481" cy="198120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Clearance</a:t>
            </a:r>
            <a:endParaRPr lang="en-US" dirty="0"/>
          </a:p>
        </p:txBody>
      </p:sp>
      <p:sp>
        <p:nvSpPr>
          <p:cNvPr id="3" name="Content Placeholder 2"/>
          <p:cNvSpPr>
            <a:spLocks noGrp="1"/>
          </p:cNvSpPr>
          <p:nvPr>
            <p:ph idx="1"/>
          </p:nvPr>
        </p:nvSpPr>
        <p:spPr>
          <a:xfrm>
            <a:off x="228600" y="1295400"/>
            <a:ext cx="8686800" cy="4419600"/>
          </a:xfrm>
        </p:spPr>
        <p:txBody>
          <a:bodyPr/>
          <a:lstStyle/>
          <a:p>
            <a:r>
              <a:rPr lang="en-US" sz="2000" dirty="0" smtClean="0"/>
              <a:t>Orders transmitted from device to JCCS for clearance</a:t>
            </a:r>
          </a:p>
          <a:p>
            <a:r>
              <a:rPr lang="en-US" sz="2000" dirty="0" smtClean="0"/>
              <a:t>Reviewers can view all information from the SF44 and supporting documentation</a:t>
            </a:r>
          </a:p>
          <a:p>
            <a:pPr lvl="1"/>
            <a:r>
              <a:rPr lang="en-US" sz="1800" dirty="0" smtClean="0"/>
              <a:t>Approve, disapprove, or flag orders as required</a:t>
            </a:r>
          </a:p>
          <a:p>
            <a:pPr lvl="2"/>
            <a:r>
              <a:rPr lang="en-US" sz="1600" dirty="0" smtClean="0"/>
              <a:t>Comments from disapproved or flagged orders are sent back to the device where the FOO can reviewer and respond to comments/questions</a:t>
            </a:r>
          </a:p>
          <a:p>
            <a:r>
              <a:rPr lang="en-US" sz="2000" dirty="0" smtClean="0"/>
              <a:t>Once approved, orders go                                                                            to next review in the process </a:t>
            </a:r>
            <a:endParaRPr lang="en-US" sz="2000" dirty="0"/>
          </a:p>
        </p:txBody>
      </p:sp>
      <p:pic>
        <p:nvPicPr>
          <p:cNvPr id="7" name="Picture 6" descr="3in1 Process order clearance.jpg"/>
          <p:cNvPicPr>
            <a:picLocks noChangeAspect="1"/>
          </p:cNvPicPr>
          <p:nvPr/>
        </p:nvPicPr>
        <p:blipFill>
          <a:blip r:embed="rId2" cstate="email"/>
          <a:srcRect/>
          <a:stretch>
            <a:fillRect/>
          </a:stretch>
        </p:blipFill>
        <p:spPr>
          <a:xfrm>
            <a:off x="618744" y="4181856"/>
            <a:ext cx="2200656" cy="2447544"/>
          </a:xfrm>
          <a:prstGeom prst="rect">
            <a:avLst/>
          </a:prstGeom>
        </p:spPr>
      </p:pic>
      <p:pic>
        <p:nvPicPr>
          <p:cNvPr id="8" name="Picture 2"/>
          <p:cNvPicPr>
            <a:picLocks noChangeAspect="1" noChangeArrowheads="1"/>
          </p:cNvPicPr>
          <p:nvPr/>
        </p:nvPicPr>
        <p:blipFill>
          <a:blip r:embed="rId3" cstate="print"/>
          <a:srcRect t="9000" r="20625" b="46000"/>
          <a:stretch>
            <a:fillRect/>
          </a:stretch>
        </p:blipFill>
        <p:spPr bwMode="auto">
          <a:xfrm>
            <a:off x="4267200" y="3505200"/>
            <a:ext cx="4572000" cy="2590800"/>
          </a:xfrm>
          <a:prstGeom prst="rect">
            <a:avLst/>
          </a:prstGeom>
          <a:noFill/>
          <a:ln w="12700">
            <a:solidFill>
              <a:schemeClr val="tx1"/>
            </a:solidFill>
            <a:miter lim="800000"/>
            <a:headEnd/>
            <a:tailEnd/>
          </a:ln>
          <a:effectLst/>
        </p:spPr>
      </p:pic>
      <p:pic>
        <p:nvPicPr>
          <p:cNvPr id="9" name="Picture 4"/>
          <p:cNvPicPr>
            <a:picLocks noChangeAspect="1" noChangeArrowheads="1"/>
          </p:cNvPicPr>
          <p:nvPr/>
        </p:nvPicPr>
        <p:blipFill>
          <a:blip r:embed="rId4" cstate="print"/>
          <a:srcRect l="9338" t="36118" r="83018" b="59312"/>
          <a:stretch>
            <a:fillRect/>
          </a:stretch>
        </p:blipFill>
        <p:spPr bwMode="auto">
          <a:xfrm>
            <a:off x="4648200" y="5334000"/>
            <a:ext cx="731520" cy="2286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24418" t="36890" r="67554" b="59511"/>
          <a:stretch>
            <a:fillRect/>
          </a:stretch>
        </p:blipFill>
        <p:spPr bwMode="auto">
          <a:xfrm>
            <a:off x="5867400" y="5334000"/>
            <a:ext cx="857250" cy="22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41" name="Picture 1"/>
          <p:cNvPicPr>
            <a:picLocks noChangeAspect="1" noChangeArrowheads="1"/>
          </p:cNvPicPr>
          <p:nvPr/>
        </p:nvPicPr>
        <p:blipFill>
          <a:blip r:embed="rId2" cstate="print"/>
          <a:srcRect/>
          <a:stretch>
            <a:fillRect/>
          </a:stretch>
        </p:blipFill>
        <p:spPr bwMode="auto">
          <a:xfrm>
            <a:off x="7543800" y="4876800"/>
            <a:ext cx="1371600" cy="1752600"/>
          </a:xfrm>
          <a:prstGeom prst="rect">
            <a:avLst/>
          </a:prstGeom>
          <a:noFill/>
          <a:ln w="38100">
            <a:solidFill>
              <a:srgbClr val="0000FF"/>
            </a:solidFill>
            <a:miter lim="800000"/>
            <a:headEnd/>
            <a:tailEnd/>
          </a:ln>
          <a:effectLst/>
        </p:spPr>
      </p:pic>
      <p:pic>
        <p:nvPicPr>
          <p:cNvPr id="1026" name="Picture 2"/>
          <p:cNvPicPr>
            <a:picLocks noChangeAspect="1" noChangeArrowheads="1"/>
          </p:cNvPicPr>
          <p:nvPr/>
        </p:nvPicPr>
        <p:blipFill>
          <a:blip r:embed="rId3" cstate="print"/>
          <a:srcRect l="21667" t="41778" r="28333" b="39555"/>
          <a:stretch>
            <a:fillRect/>
          </a:stretch>
        </p:blipFill>
        <p:spPr bwMode="auto">
          <a:xfrm>
            <a:off x="152400" y="5105400"/>
            <a:ext cx="2743200" cy="914400"/>
          </a:xfrm>
          <a:prstGeom prst="rect">
            <a:avLst/>
          </a:prstGeom>
          <a:noFill/>
          <a:ln w="31750">
            <a:solidFill>
              <a:srgbClr val="0000FF"/>
            </a:solidFill>
            <a:miter lim="800000"/>
            <a:headEnd/>
            <a:tailEnd/>
          </a:ln>
        </p:spPr>
      </p:pic>
      <p:pic>
        <p:nvPicPr>
          <p:cNvPr id="40" name="Picture 2"/>
          <p:cNvPicPr>
            <a:picLocks noChangeAspect="1" noChangeArrowheads="1"/>
          </p:cNvPicPr>
          <p:nvPr/>
        </p:nvPicPr>
        <p:blipFill>
          <a:blip r:embed="rId4" cstate="print"/>
          <a:srcRect t="9000" r="20625" b="46000"/>
          <a:stretch>
            <a:fillRect/>
          </a:stretch>
        </p:blipFill>
        <p:spPr bwMode="auto">
          <a:xfrm>
            <a:off x="304800" y="609600"/>
            <a:ext cx="8610600" cy="4038600"/>
          </a:xfrm>
          <a:prstGeom prst="rect">
            <a:avLst/>
          </a:prstGeom>
          <a:noFill/>
          <a:ln w="9525">
            <a:noFill/>
            <a:miter lim="800000"/>
            <a:headEnd/>
            <a:tailEnd/>
          </a:ln>
          <a:effectLst/>
        </p:spPr>
      </p:pic>
      <p:sp>
        <p:nvSpPr>
          <p:cNvPr id="15" name="Rounded Rectangle 14"/>
          <p:cNvSpPr/>
          <p:nvPr/>
        </p:nvSpPr>
        <p:spPr>
          <a:xfrm>
            <a:off x="457200" y="1905000"/>
            <a:ext cx="8382000" cy="533400"/>
          </a:xfrm>
          <a:prstGeom prst="roundRect">
            <a:avLst>
              <a:gd name="adj" fmla="val 50000"/>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6200" y="53050"/>
            <a:ext cx="2590800" cy="381000"/>
          </a:xfrm>
          <a:prstGeom prst="roundRect">
            <a:avLst>
              <a:gd name="adj"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t>Clearance Screen</a:t>
            </a:r>
            <a:endParaRPr lang="en-US" b="1" dirty="0"/>
          </a:p>
        </p:txBody>
      </p:sp>
      <p:sp>
        <p:nvSpPr>
          <p:cNvPr id="10" name="Rounded Rectangle 9"/>
          <p:cNvSpPr/>
          <p:nvPr/>
        </p:nvSpPr>
        <p:spPr>
          <a:xfrm>
            <a:off x="152400" y="1828800"/>
            <a:ext cx="1371600" cy="228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900"/>
              </a:lnSpc>
            </a:pPr>
            <a:r>
              <a:rPr lang="en-US" sz="1200" b="1" dirty="0" smtClean="0"/>
              <a:t>View Order Info</a:t>
            </a:r>
            <a:endParaRPr lang="en-US" sz="1200" b="1" dirty="0"/>
          </a:p>
        </p:txBody>
      </p:sp>
      <p:sp>
        <p:nvSpPr>
          <p:cNvPr id="18" name="Rounded Rectangle 17"/>
          <p:cNvSpPr/>
          <p:nvPr/>
        </p:nvSpPr>
        <p:spPr>
          <a:xfrm>
            <a:off x="457200" y="2438400"/>
            <a:ext cx="5334000" cy="838200"/>
          </a:xfrm>
          <a:prstGeom prst="roundRect">
            <a:avLst>
              <a:gd name="adj" fmla="val 50000"/>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57200" y="3276600"/>
            <a:ext cx="4419600" cy="609600"/>
          </a:xfrm>
          <a:prstGeom prst="roundRect">
            <a:avLst>
              <a:gd name="adj" fmla="val 37572"/>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715000" y="2438400"/>
            <a:ext cx="3048000" cy="228600"/>
          </a:xfrm>
          <a:prstGeom prst="roundRect">
            <a:avLst>
              <a:gd name="adj" fmla="val 50000"/>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pproval Ltr.jpg"/>
          <p:cNvPicPr>
            <a:picLocks noChangeAspect="1"/>
          </p:cNvPicPr>
          <p:nvPr/>
        </p:nvPicPr>
        <p:blipFill>
          <a:blip r:embed="rId5" cstate="print"/>
          <a:stretch>
            <a:fillRect/>
          </a:stretch>
        </p:blipFill>
        <p:spPr>
          <a:xfrm>
            <a:off x="4572000" y="4876800"/>
            <a:ext cx="1447800" cy="1752600"/>
          </a:xfrm>
          <a:prstGeom prst="rect">
            <a:avLst/>
          </a:prstGeom>
          <a:noFill/>
          <a:ln w="31750">
            <a:solidFill>
              <a:srgbClr val="0000FF"/>
            </a:solidFill>
            <a:miter lim="800000"/>
            <a:headEnd/>
            <a:tailEnd/>
          </a:ln>
        </p:spPr>
      </p:pic>
      <p:sp>
        <p:nvSpPr>
          <p:cNvPr id="21" name="Rounded Rectangle 20"/>
          <p:cNvSpPr/>
          <p:nvPr/>
        </p:nvSpPr>
        <p:spPr>
          <a:xfrm>
            <a:off x="152400" y="4648200"/>
            <a:ext cx="27432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400"/>
              </a:lnSpc>
            </a:pPr>
            <a:r>
              <a:rPr lang="en-US" sz="1200" b="1" dirty="0" smtClean="0"/>
              <a:t>View Comments between Reviewer &amp; FOO</a:t>
            </a:r>
            <a:endParaRPr lang="en-US" sz="1200" b="1" dirty="0"/>
          </a:p>
        </p:txBody>
      </p:sp>
      <p:sp>
        <p:nvSpPr>
          <p:cNvPr id="45" name="Rounded Rectangle 44"/>
          <p:cNvSpPr/>
          <p:nvPr/>
        </p:nvSpPr>
        <p:spPr>
          <a:xfrm>
            <a:off x="3352800" y="3581400"/>
            <a:ext cx="838200" cy="182300"/>
          </a:xfrm>
          <a:prstGeom prst="roundRect">
            <a:avLst>
              <a:gd name="adj" fmla="val 50000"/>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52400" y="3124200"/>
            <a:ext cx="2209800" cy="228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400"/>
              </a:lnSpc>
            </a:pPr>
            <a:r>
              <a:rPr lang="en-US" sz="1200" b="1" dirty="0" smtClean="0"/>
              <a:t>View Signatures from SF44</a:t>
            </a:r>
            <a:endParaRPr lang="en-US" sz="1200" b="1" dirty="0"/>
          </a:p>
        </p:txBody>
      </p:sp>
      <p:sp>
        <p:nvSpPr>
          <p:cNvPr id="11" name="Rounded Rectangle 10"/>
          <p:cNvSpPr/>
          <p:nvPr/>
        </p:nvSpPr>
        <p:spPr>
          <a:xfrm>
            <a:off x="4572000" y="4648200"/>
            <a:ext cx="1524000" cy="304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1400"/>
              </a:lnSpc>
            </a:pPr>
            <a:r>
              <a:rPr lang="en-US" sz="1200" b="1" dirty="0" smtClean="0"/>
              <a:t>Approval Letters</a:t>
            </a:r>
            <a:endParaRPr lang="en-US" sz="1200" b="1" dirty="0"/>
          </a:p>
        </p:txBody>
      </p:sp>
      <p:pic>
        <p:nvPicPr>
          <p:cNvPr id="95" name="Picture 94" descr="Receipt Image MBC07.jpg"/>
          <p:cNvPicPr>
            <a:picLocks noChangeAspect="1"/>
          </p:cNvPicPr>
          <p:nvPr/>
        </p:nvPicPr>
        <p:blipFill>
          <a:blip r:embed="rId6" cstate="print"/>
          <a:stretch>
            <a:fillRect/>
          </a:stretch>
        </p:blipFill>
        <p:spPr>
          <a:xfrm>
            <a:off x="3048000" y="4800600"/>
            <a:ext cx="1371600" cy="1828800"/>
          </a:xfrm>
          <a:prstGeom prst="rect">
            <a:avLst/>
          </a:prstGeom>
          <a:noFill/>
          <a:ln w="31750">
            <a:solidFill>
              <a:srgbClr val="0000FF"/>
            </a:solidFill>
            <a:miter lim="800000"/>
            <a:headEnd/>
            <a:tailEnd/>
          </a:ln>
        </p:spPr>
      </p:pic>
      <p:sp>
        <p:nvSpPr>
          <p:cNvPr id="96" name="Rounded Rectangle 95"/>
          <p:cNvSpPr/>
          <p:nvPr/>
        </p:nvSpPr>
        <p:spPr>
          <a:xfrm>
            <a:off x="2971800" y="4648200"/>
            <a:ext cx="1524000" cy="304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1400"/>
              </a:lnSpc>
            </a:pPr>
            <a:r>
              <a:rPr lang="en-US" sz="1200" b="1" dirty="0" smtClean="0"/>
              <a:t>Receipts</a:t>
            </a:r>
            <a:endParaRPr lang="en-US" sz="1200" b="1" dirty="0"/>
          </a:p>
        </p:txBody>
      </p:sp>
      <p:pic>
        <p:nvPicPr>
          <p:cNvPr id="41" name="Picture 3"/>
          <p:cNvPicPr>
            <a:picLocks noChangeAspect="1" noChangeArrowheads="1"/>
          </p:cNvPicPr>
          <p:nvPr/>
        </p:nvPicPr>
        <p:blipFill>
          <a:blip r:embed="rId7" cstate="print"/>
          <a:srcRect l="24418" t="36890" r="67554" b="59511"/>
          <a:stretch>
            <a:fillRect/>
          </a:stretch>
        </p:blipFill>
        <p:spPr bwMode="auto">
          <a:xfrm>
            <a:off x="3124200" y="3429000"/>
            <a:ext cx="1428750" cy="381000"/>
          </a:xfrm>
          <a:prstGeom prst="rect">
            <a:avLst/>
          </a:prstGeom>
          <a:noFill/>
          <a:ln w="9525">
            <a:noFill/>
            <a:miter lim="800000"/>
            <a:headEnd/>
            <a:tailEnd/>
          </a:ln>
        </p:spPr>
      </p:pic>
      <p:pic>
        <p:nvPicPr>
          <p:cNvPr id="42" name="Picture 4"/>
          <p:cNvPicPr>
            <a:picLocks noChangeAspect="1" noChangeArrowheads="1"/>
          </p:cNvPicPr>
          <p:nvPr/>
        </p:nvPicPr>
        <p:blipFill>
          <a:blip r:embed="rId7" cstate="print"/>
          <a:srcRect l="9338" t="36118" r="83018" b="59312"/>
          <a:stretch>
            <a:fillRect/>
          </a:stretch>
        </p:blipFill>
        <p:spPr bwMode="auto">
          <a:xfrm>
            <a:off x="1066800" y="3429000"/>
            <a:ext cx="1219200" cy="381000"/>
          </a:xfrm>
          <a:prstGeom prst="rect">
            <a:avLst/>
          </a:prstGeom>
          <a:noFill/>
          <a:ln w="9525">
            <a:noFill/>
            <a:miter lim="800000"/>
            <a:headEnd/>
            <a:tailEnd/>
          </a:ln>
        </p:spPr>
      </p:pic>
      <p:sp>
        <p:nvSpPr>
          <p:cNvPr id="61" name="Rounded Rectangle 60"/>
          <p:cNvSpPr/>
          <p:nvPr/>
        </p:nvSpPr>
        <p:spPr>
          <a:xfrm>
            <a:off x="152400" y="2438400"/>
            <a:ext cx="1752600" cy="228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900"/>
              </a:lnSpc>
            </a:pPr>
            <a:r>
              <a:rPr lang="en-US" sz="1200" b="1" dirty="0" smtClean="0"/>
              <a:t>View items Ordered</a:t>
            </a:r>
            <a:endParaRPr lang="en-US" sz="1200" b="1" dirty="0"/>
          </a:p>
        </p:txBody>
      </p:sp>
      <p:sp>
        <p:nvSpPr>
          <p:cNvPr id="76" name="Rounded Rectangle 75"/>
          <p:cNvSpPr/>
          <p:nvPr/>
        </p:nvSpPr>
        <p:spPr>
          <a:xfrm>
            <a:off x="8153400" y="1295400"/>
            <a:ext cx="685800" cy="304800"/>
          </a:xfrm>
          <a:prstGeom prst="roundRect">
            <a:avLst>
              <a:gd name="adj" fmla="val 50000"/>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hape 24"/>
          <p:cNvCxnSpPr>
            <a:stCxn id="76" idx="2"/>
          </p:cNvCxnSpPr>
          <p:nvPr/>
        </p:nvCxnSpPr>
        <p:spPr>
          <a:xfrm rot="5400000">
            <a:off x="8324850" y="1504950"/>
            <a:ext cx="76200" cy="266700"/>
          </a:xfrm>
          <a:prstGeom prst="curvedConnector2">
            <a:avLst/>
          </a:prstGeom>
          <a:ln w="31750">
            <a:solidFill>
              <a:srgbClr val="92D050"/>
            </a:solidFill>
            <a:headEnd type="stealth"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83" name="Shape 24"/>
          <p:cNvCxnSpPr>
            <a:endCxn id="73" idx="2"/>
          </p:cNvCxnSpPr>
          <p:nvPr/>
        </p:nvCxnSpPr>
        <p:spPr>
          <a:xfrm flipV="1">
            <a:off x="7239000" y="1981200"/>
            <a:ext cx="914400" cy="457200"/>
          </a:xfrm>
          <a:prstGeom prst="curvedConnector2">
            <a:avLst/>
          </a:prstGeom>
          <a:ln w="31750">
            <a:solidFill>
              <a:srgbClr val="92D050"/>
            </a:solidFill>
            <a:headEnd type="stealth" w="med" len="med"/>
            <a:tailEnd type="none" w="med" len="med"/>
          </a:ln>
        </p:spPr>
        <p:style>
          <a:lnRef idx="3">
            <a:schemeClr val="accent6"/>
          </a:lnRef>
          <a:fillRef idx="0">
            <a:schemeClr val="accent6"/>
          </a:fillRef>
          <a:effectRef idx="2">
            <a:schemeClr val="accent6"/>
          </a:effectRef>
          <a:fontRef idx="minor">
            <a:schemeClr val="tx1"/>
          </a:fontRef>
        </p:style>
      </p:cxnSp>
      <p:sp>
        <p:nvSpPr>
          <p:cNvPr id="91" name="Rounded Rectangle 90"/>
          <p:cNvSpPr/>
          <p:nvPr/>
        </p:nvSpPr>
        <p:spPr>
          <a:xfrm>
            <a:off x="457200" y="3886200"/>
            <a:ext cx="5334000" cy="533400"/>
          </a:xfrm>
          <a:prstGeom prst="roundRect">
            <a:avLst>
              <a:gd name="adj" fmla="val 37572"/>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52400" y="3810000"/>
            <a:ext cx="1447800" cy="228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400"/>
              </a:lnSpc>
            </a:pPr>
            <a:r>
              <a:rPr lang="en-US" sz="1200" b="1" dirty="0" smtClean="0"/>
              <a:t>Enter Comments</a:t>
            </a:r>
            <a:endParaRPr lang="en-US" sz="1200" b="1" dirty="0"/>
          </a:p>
        </p:txBody>
      </p:sp>
      <p:sp>
        <p:nvSpPr>
          <p:cNvPr id="93" name="Rounded Rectangle 92"/>
          <p:cNvSpPr/>
          <p:nvPr/>
        </p:nvSpPr>
        <p:spPr>
          <a:xfrm>
            <a:off x="152400" y="609600"/>
            <a:ext cx="2362200" cy="228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900"/>
              </a:lnSpc>
            </a:pPr>
            <a:r>
              <a:rPr lang="en-US" sz="1200" b="1" dirty="0" smtClean="0"/>
              <a:t>Select Clearance Criteria</a:t>
            </a:r>
            <a:endParaRPr lang="en-US" sz="1200" b="1" dirty="0"/>
          </a:p>
        </p:txBody>
      </p:sp>
      <p:sp>
        <p:nvSpPr>
          <p:cNvPr id="94" name="Rounded Rectangle 93"/>
          <p:cNvSpPr/>
          <p:nvPr/>
        </p:nvSpPr>
        <p:spPr>
          <a:xfrm>
            <a:off x="228600" y="990600"/>
            <a:ext cx="7467600" cy="685800"/>
          </a:xfrm>
          <a:prstGeom prst="roundRect">
            <a:avLst>
              <a:gd name="adj" fmla="val 50000"/>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7315200" y="1752600"/>
            <a:ext cx="1676400" cy="2286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900"/>
              </a:lnSpc>
            </a:pPr>
            <a:r>
              <a:rPr lang="en-US" sz="1200" b="1" dirty="0" smtClean="0">
                <a:solidFill>
                  <a:schemeClr val="bg1"/>
                </a:solidFill>
              </a:rPr>
              <a:t>Disposition Orders</a:t>
            </a:r>
            <a:endParaRPr lang="en-US" sz="1200" b="1" dirty="0">
              <a:solidFill>
                <a:schemeClr val="bg1"/>
              </a:solidFill>
            </a:endParaRPr>
          </a:p>
        </p:txBody>
      </p:sp>
      <p:sp>
        <p:nvSpPr>
          <p:cNvPr id="97" name="Rounded Rectangle 96"/>
          <p:cNvSpPr/>
          <p:nvPr/>
        </p:nvSpPr>
        <p:spPr>
          <a:xfrm>
            <a:off x="4419600" y="4114800"/>
            <a:ext cx="2895600" cy="304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nSpc>
                <a:spcPts val="1900"/>
              </a:lnSpc>
            </a:pPr>
            <a:r>
              <a:rPr lang="en-US" sz="1200" b="1" dirty="0" smtClean="0"/>
              <a:t>View, Upload Documents including</a:t>
            </a:r>
            <a:endParaRPr lang="en-US" sz="1200" b="1" dirty="0"/>
          </a:p>
        </p:txBody>
      </p:sp>
      <p:sp>
        <p:nvSpPr>
          <p:cNvPr id="99" name="Rounded Rectangle 98"/>
          <p:cNvSpPr/>
          <p:nvPr/>
        </p:nvSpPr>
        <p:spPr>
          <a:xfrm>
            <a:off x="7543800" y="4648200"/>
            <a:ext cx="1447800" cy="304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1400"/>
              </a:lnSpc>
            </a:pPr>
            <a:r>
              <a:rPr lang="en-US" sz="1200" b="1" dirty="0" smtClean="0"/>
              <a:t>POs</a:t>
            </a:r>
            <a:endParaRPr lang="en-US" sz="1200" b="1" dirty="0"/>
          </a:p>
        </p:txBody>
      </p:sp>
      <p:pic>
        <p:nvPicPr>
          <p:cNvPr id="675842" name="Picture 2"/>
          <p:cNvPicPr>
            <a:picLocks noChangeAspect="1" noChangeArrowheads="1"/>
          </p:cNvPicPr>
          <p:nvPr/>
        </p:nvPicPr>
        <p:blipFill>
          <a:blip r:embed="rId8" cstate="print"/>
          <a:srcRect l="38125" t="16000" r="46875" b="35000"/>
          <a:stretch>
            <a:fillRect/>
          </a:stretch>
        </p:blipFill>
        <p:spPr bwMode="auto">
          <a:xfrm>
            <a:off x="6172200" y="4876800"/>
            <a:ext cx="1219200" cy="1752600"/>
          </a:xfrm>
          <a:prstGeom prst="rect">
            <a:avLst/>
          </a:prstGeom>
          <a:noFill/>
          <a:ln w="38100">
            <a:solidFill>
              <a:srgbClr val="0000FF"/>
            </a:solidFill>
            <a:miter lim="800000"/>
            <a:headEnd/>
            <a:tailEnd/>
          </a:ln>
          <a:effectLst/>
        </p:spPr>
      </p:pic>
      <p:sp>
        <p:nvSpPr>
          <p:cNvPr id="101" name="Rounded Rectangle 100"/>
          <p:cNvSpPr/>
          <p:nvPr/>
        </p:nvSpPr>
        <p:spPr>
          <a:xfrm>
            <a:off x="6172200" y="4648200"/>
            <a:ext cx="1295400" cy="304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ts val="1400"/>
              </a:lnSpc>
            </a:pPr>
            <a:r>
              <a:rPr lang="en-US" sz="1200" b="1" dirty="0" err="1" smtClean="0"/>
              <a:t>SF44s</a:t>
            </a:r>
            <a:endParaRPr lang="en-US" sz="1200" b="1" dirty="0"/>
          </a:p>
        </p:txBody>
      </p:sp>
      <p:sp>
        <p:nvSpPr>
          <p:cNvPr id="102" name="Rounded Rectangle 101"/>
          <p:cNvSpPr/>
          <p:nvPr/>
        </p:nvSpPr>
        <p:spPr>
          <a:xfrm>
            <a:off x="5715000" y="2743200"/>
            <a:ext cx="3200400" cy="685800"/>
          </a:xfrm>
          <a:prstGeom prst="roundRect">
            <a:avLst>
              <a:gd name="adj" fmla="val 50000"/>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hape 104"/>
          <p:cNvCxnSpPr>
            <a:stCxn id="96" idx="0"/>
            <a:endCxn id="97" idx="2"/>
          </p:cNvCxnSpPr>
          <p:nvPr/>
        </p:nvCxnSpPr>
        <p:spPr>
          <a:xfrm rot="5400000" flipH="1" flipV="1">
            <a:off x="4686300" y="3467100"/>
            <a:ext cx="228600" cy="2133600"/>
          </a:xfrm>
          <a:prstGeom prst="curvedConnector3">
            <a:avLst>
              <a:gd name="adj1" fmla="val 50000"/>
            </a:avLst>
          </a:prstGeom>
          <a:ln w="31750">
            <a:solidFill>
              <a:srgbClr val="0000FF"/>
            </a:solidFill>
            <a:headEnd type="none" w="med" len="med"/>
            <a:tailEnd type="stealth" w="med" len="med"/>
          </a:ln>
        </p:spPr>
        <p:style>
          <a:lnRef idx="3">
            <a:schemeClr val="accent6"/>
          </a:lnRef>
          <a:fillRef idx="0">
            <a:schemeClr val="accent6"/>
          </a:fillRef>
          <a:effectRef idx="2">
            <a:schemeClr val="accent6"/>
          </a:effectRef>
          <a:fontRef idx="minor">
            <a:schemeClr val="tx1"/>
          </a:fontRef>
        </p:style>
      </p:cxnSp>
      <p:cxnSp>
        <p:nvCxnSpPr>
          <p:cNvPr id="115" name="Shape 104"/>
          <p:cNvCxnSpPr>
            <a:stCxn id="99" idx="0"/>
            <a:endCxn id="97" idx="2"/>
          </p:cNvCxnSpPr>
          <p:nvPr/>
        </p:nvCxnSpPr>
        <p:spPr>
          <a:xfrm rot="16200000" flipV="1">
            <a:off x="6953250" y="3333750"/>
            <a:ext cx="228600" cy="2400300"/>
          </a:xfrm>
          <a:prstGeom prst="curvedConnector3">
            <a:avLst>
              <a:gd name="adj1" fmla="val 50000"/>
            </a:avLst>
          </a:prstGeom>
          <a:ln w="31750">
            <a:solidFill>
              <a:srgbClr val="0000FF"/>
            </a:solidFill>
            <a:headEnd type="none" w="med" len="med"/>
            <a:tailEnd type="stealth" w="med" len="med"/>
          </a:ln>
        </p:spPr>
        <p:style>
          <a:lnRef idx="3">
            <a:schemeClr val="accent6"/>
          </a:lnRef>
          <a:fillRef idx="0">
            <a:schemeClr val="accent6"/>
          </a:fillRef>
          <a:effectRef idx="2">
            <a:schemeClr val="accent6"/>
          </a:effectRef>
          <a:fontRef idx="minor">
            <a:schemeClr val="tx1"/>
          </a:fontRef>
        </p:style>
      </p:cxnSp>
      <p:cxnSp>
        <p:nvCxnSpPr>
          <p:cNvPr id="118" name="Shape 104"/>
          <p:cNvCxnSpPr>
            <a:stCxn id="97" idx="0"/>
            <a:endCxn id="102" idx="2"/>
          </p:cNvCxnSpPr>
          <p:nvPr/>
        </p:nvCxnSpPr>
        <p:spPr>
          <a:xfrm rot="5400000" flipH="1" flipV="1">
            <a:off x="6248400" y="3048000"/>
            <a:ext cx="685800" cy="1447800"/>
          </a:xfrm>
          <a:prstGeom prst="curvedConnector3">
            <a:avLst>
              <a:gd name="adj1" fmla="val 50000"/>
            </a:avLst>
          </a:prstGeom>
          <a:ln w="31750">
            <a:solidFill>
              <a:srgbClr val="0000FF"/>
            </a:solidFill>
            <a:headEnd type="none" w="med" len="med"/>
            <a:tailEnd type="stealth"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in1 Process data transfer.jpg"/>
          <p:cNvPicPr>
            <a:picLocks noChangeAspect="1"/>
          </p:cNvPicPr>
          <p:nvPr/>
        </p:nvPicPr>
        <p:blipFill>
          <a:blip r:embed="rId2" cstate="email"/>
          <a:srcRect/>
          <a:stretch>
            <a:fillRect/>
          </a:stretch>
        </p:blipFill>
        <p:spPr>
          <a:xfrm>
            <a:off x="5403962" y="2057400"/>
            <a:ext cx="3740037" cy="4572000"/>
          </a:xfrm>
          <a:prstGeom prst="rect">
            <a:avLst/>
          </a:prstGeom>
        </p:spPr>
      </p:pic>
      <p:sp>
        <p:nvSpPr>
          <p:cNvPr id="2" name="Title 1"/>
          <p:cNvSpPr>
            <a:spLocks noGrp="1"/>
          </p:cNvSpPr>
          <p:nvPr>
            <p:ph type="title"/>
          </p:nvPr>
        </p:nvSpPr>
        <p:spPr/>
        <p:txBody>
          <a:bodyPr/>
          <a:lstStyle/>
          <a:p>
            <a:r>
              <a:rPr lang="en-US" dirty="0" smtClean="0"/>
              <a:t>PA Clearance </a:t>
            </a:r>
            <a:br>
              <a:rPr lang="en-US" dirty="0" smtClean="0"/>
            </a:br>
            <a:r>
              <a:rPr lang="en-US" dirty="0" smtClean="0"/>
              <a:t>&amp; Data Transfer </a:t>
            </a:r>
            <a:endParaRPr lang="en-US" dirty="0"/>
          </a:p>
        </p:txBody>
      </p:sp>
      <p:sp>
        <p:nvSpPr>
          <p:cNvPr id="7" name="Rounded Rectangle 6"/>
          <p:cNvSpPr/>
          <p:nvPr/>
        </p:nvSpPr>
        <p:spPr>
          <a:xfrm>
            <a:off x="5715000" y="1219200"/>
            <a:ext cx="3352800" cy="685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t>PA only required to travel to FO to return/receive cash</a:t>
            </a:r>
            <a:endParaRPr lang="en-US" b="1" dirty="0"/>
          </a:p>
        </p:txBody>
      </p:sp>
      <p:pic>
        <p:nvPicPr>
          <p:cNvPr id="9" name="Picture 8" descr="3in1 Process data transfer.jpg"/>
          <p:cNvPicPr>
            <a:picLocks noChangeAspect="1"/>
          </p:cNvPicPr>
          <p:nvPr/>
        </p:nvPicPr>
        <p:blipFill>
          <a:blip r:embed="rId3" cstate="email"/>
          <a:srcRect/>
          <a:stretch>
            <a:fillRect/>
          </a:stretch>
        </p:blipFill>
        <p:spPr>
          <a:xfrm>
            <a:off x="1371600" y="5638800"/>
            <a:ext cx="3200400" cy="1066800"/>
          </a:xfrm>
          <a:prstGeom prst="rect">
            <a:avLst/>
          </a:prstGeom>
        </p:spPr>
      </p:pic>
      <p:sp>
        <p:nvSpPr>
          <p:cNvPr id="3" name="Content Placeholder 2"/>
          <p:cNvSpPr>
            <a:spLocks noGrp="1"/>
          </p:cNvSpPr>
          <p:nvPr>
            <p:ph idx="1"/>
          </p:nvPr>
        </p:nvSpPr>
        <p:spPr>
          <a:xfrm>
            <a:off x="228600" y="1219200"/>
            <a:ext cx="5715000" cy="4495800"/>
          </a:xfrm>
        </p:spPr>
        <p:txBody>
          <a:bodyPr/>
          <a:lstStyle/>
          <a:p>
            <a:pPr marL="177800" indent="-177800">
              <a:spcBef>
                <a:spcPts val="0"/>
              </a:spcBef>
            </a:pPr>
            <a:r>
              <a:rPr lang="en-US" sz="2000" dirty="0" smtClean="0"/>
              <a:t>DA downloads file from JCCS of cleared orders to a shared drive/CD</a:t>
            </a:r>
          </a:p>
          <a:p>
            <a:pPr marL="177800" indent="-177800">
              <a:spcBef>
                <a:spcPts val="1200"/>
              </a:spcBef>
            </a:pPr>
            <a:r>
              <a:rPr lang="en-US" sz="2000" dirty="0" smtClean="0"/>
              <a:t>File uploaded into DDS</a:t>
            </a:r>
          </a:p>
          <a:p>
            <a:pPr marL="519113" lvl="1" indent="-177800">
              <a:spcBef>
                <a:spcPts val="0"/>
              </a:spcBef>
            </a:pPr>
            <a:r>
              <a:rPr lang="en-US" sz="1800" dirty="0" smtClean="0"/>
              <a:t>Voucher number assigned</a:t>
            </a:r>
          </a:p>
          <a:p>
            <a:pPr marL="519113" lvl="1" indent="-177800">
              <a:spcBef>
                <a:spcPts val="0"/>
              </a:spcBef>
            </a:pPr>
            <a:r>
              <a:rPr lang="en-US" sz="1800" dirty="0" smtClean="0"/>
              <a:t>PA 1081 accountability reduced</a:t>
            </a:r>
          </a:p>
          <a:p>
            <a:pPr marL="519113" lvl="1" indent="-177800">
              <a:spcBef>
                <a:spcPts val="0"/>
              </a:spcBef>
            </a:pPr>
            <a:r>
              <a:rPr lang="en-US" sz="1800" dirty="0" smtClean="0"/>
              <a:t>Payment transmitted to STANFINS </a:t>
            </a:r>
          </a:p>
          <a:p>
            <a:pPr marL="519113" lvl="1" indent="-177800">
              <a:spcBef>
                <a:spcPts val="0"/>
              </a:spcBef>
            </a:pPr>
            <a:r>
              <a:rPr lang="en-US" sz="1800" dirty="0" smtClean="0"/>
              <a:t>Print &amp; sign 1081 for final PA clearance or issuing/returning cash </a:t>
            </a:r>
          </a:p>
          <a:p>
            <a:pPr marL="169863" indent="-169863">
              <a:spcBef>
                <a:spcPts val="1200"/>
              </a:spcBef>
            </a:pPr>
            <a:r>
              <a:rPr lang="en-US" sz="2000" dirty="0" smtClean="0"/>
              <a:t> DA inputs SF44 voucher number in JCCS</a:t>
            </a:r>
          </a:p>
          <a:p>
            <a:pPr marL="519113" lvl="1" indent="-177800"/>
            <a:r>
              <a:rPr lang="en-US" sz="1800" dirty="0" smtClean="0"/>
              <a:t>Either manually or via file transfer</a:t>
            </a:r>
          </a:p>
          <a:p>
            <a:pPr marL="519113" lvl="1" indent="-177800"/>
            <a:endParaRPr lang="en-US" sz="1800" dirty="0" smtClean="0"/>
          </a:p>
          <a:p>
            <a:pPr marL="231775" indent="-231775"/>
            <a:r>
              <a:rPr lang="en-US" sz="2000" dirty="0" smtClean="0"/>
              <a:t>Release 1.2: JCCS transfers SF44 &amp;  Receipt to EDA for document retention</a:t>
            </a:r>
            <a:endParaRPr lang="en-US"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Reports</a:t>
            </a:r>
            <a:endParaRPr lang="en-US" dirty="0"/>
          </a:p>
        </p:txBody>
      </p:sp>
      <p:sp>
        <p:nvSpPr>
          <p:cNvPr id="3" name="Content Placeholder 2"/>
          <p:cNvSpPr>
            <a:spLocks noGrp="1"/>
          </p:cNvSpPr>
          <p:nvPr>
            <p:ph idx="1"/>
          </p:nvPr>
        </p:nvSpPr>
        <p:spPr>
          <a:xfrm>
            <a:off x="381000" y="1219200"/>
            <a:ext cx="7772400" cy="4114800"/>
          </a:xfrm>
        </p:spPr>
        <p:txBody>
          <a:bodyPr/>
          <a:lstStyle/>
          <a:p>
            <a:pPr marL="177800" indent="-177800"/>
            <a:r>
              <a:rPr lang="en-US" sz="2400" dirty="0" smtClean="0"/>
              <a:t>SF44</a:t>
            </a:r>
          </a:p>
          <a:p>
            <a:pPr marL="177800" indent="-177800"/>
            <a:r>
              <a:rPr lang="en-US" sz="2400" dirty="0" smtClean="0"/>
              <a:t>PIIN and Expense Logs</a:t>
            </a:r>
            <a:endParaRPr lang="en-US" sz="2000" dirty="0" smtClean="0"/>
          </a:p>
          <a:p>
            <a:pPr marL="177800" indent="-177800"/>
            <a:r>
              <a:rPr lang="en-US" sz="2400" dirty="0" smtClean="0"/>
              <a:t>Management Reports</a:t>
            </a:r>
          </a:p>
          <a:p>
            <a:pPr marL="519113" lvl="1" indent="-177800">
              <a:spcBef>
                <a:spcPts val="0"/>
              </a:spcBef>
            </a:pPr>
            <a:r>
              <a:rPr lang="en-US" sz="2000" dirty="0" smtClean="0"/>
              <a:t>Total Orders/Dollars (</a:t>
            </a:r>
            <a:r>
              <a:rPr lang="en-US" sz="1800" dirty="0" smtClean="0"/>
              <a:t>RCC, FO, AOR, FOO)</a:t>
            </a:r>
          </a:p>
          <a:p>
            <a:pPr marL="519113" lvl="1" indent="-177800">
              <a:spcBef>
                <a:spcPts val="0"/>
              </a:spcBef>
            </a:pPr>
            <a:r>
              <a:rPr lang="en-US" sz="2000" dirty="0" smtClean="0"/>
              <a:t>Track FOO/PAs appointments</a:t>
            </a:r>
          </a:p>
          <a:p>
            <a:pPr marL="177800" indent="-177800"/>
            <a:r>
              <a:rPr lang="en-US" sz="2400" dirty="0" smtClean="0"/>
              <a:t>Pre-populate Hand receipt for PB items</a:t>
            </a:r>
            <a:endParaRPr lang="en-US" sz="2400" dirty="0"/>
          </a:p>
        </p:txBody>
      </p:sp>
      <p:pic>
        <p:nvPicPr>
          <p:cNvPr id="673793" name="Picture 1"/>
          <p:cNvPicPr>
            <a:picLocks noChangeAspect="1" noChangeArrowheads="1"/>
          </p:cNvPicPr>
          <p:nvPr/>
        </p:nvPicPr>
        <p:blipFill>
          <a:blip r:embed="rId2" cstate="print"/>
          <a:srcRect l="10625" t="17969" r="20000" b="25781"/>
          <a:stretch>
            <a:fillRect/>
          </a:stretch>
        </p:blipFill>
        <p:spPr bwMode="auto">
          <a:xfrm>
            <a:off x="669926" y="3733800"/>
            <a:ext cx="4816474" cy="3124200"/>
          </a:xfrm>
          <a:prstGeom prst="rect">
            <a:avLst/>
          </a:prstGeom>
          <a:noFill/>
          <a:ln w="9525">
            <a:solidFill>
              <a:schemeClr val="tx1"/>
            </a:solidFill>
            <a:miter lim="800000"/>
            <a:headEnd/>
            <a:tailEnd/>
          </a:ln>
        </p:spPr>
      </p:pic>
      <p:grpSp>
        <p:nvGrpSpPr>
          <p:cNvPr id="10" name="Group 9"/>
          <p:cNvGrpSpPr/>
          <p:nvPr/>
        </p:nvGrpSpPr>
        <p:grpSpPr>
          <a:xfrm>
            <a:off x="6400800" y="1219200"/>
            <a:ext cx="2708031" cy="5638800"/>
            <a:chOff x="6400800" y="1219200"/>
            <a:chExt cx="2708031" cy="5638800"/>
          </a:xfrm>
        </p:grpSpPr>
        <p:pic>
          <p:nvPicPr>
            <p:cNvPr id="673794" name="Picture 2"/>
            <p:cNvPicPr>
              <a:picLocks noChangeAspect="1" noChangeArrowheads="1"/>
            </p:cNvPicPr>
            <p:nvPr/>
          </p:nvPicPr>
          <p:blipFill>
            <a:blip r:embed="rId3" cstate="print"/>
            <a:srcRect l="31250" t="17188" r="31875" b="8594"/>
            <a:stretch>
              <a:fillRect/>
            </a:stretch>
          </p:blipFill>
          <p:spPr bwMode="auto">
            <a:xfrm>
              <a:off x="6400800" y="1219200"/>
              <a:ext cx="2708031" cy="5638800"/>
            </a:xfrm>
            <a:prstGeom prst="rect">
              <a:avLst/>
            </a:prstGeom>
            <a:noFill/>
            <a:ln w="9525">
              <a:noFill/>
              <a:miter lim="800000"/>
              <a:headEnd/>
              <a:tailEnd/>
            </a:ln>
          </p:spPr>
        </p:pic>
        <p:pic>
          <p:nvPicPr>
            <p:cNvPr id="9" name="Picture 4"/>
            <p:cNvPicPr>
              <a:picLocks noChangeAspect="1" noChangeArrowheads="1"/>
            </p:cNvPicPr>
            <p:nvPr/>
          </p:nvPicPr>
          <p:blipFill>
            <a:blip r:embed="rId4" cstate="email"/>
            <a:srcRect l="3778" t="53177" r="79221" b="42243"/>
            <a:stretch>
              <a:fillRect/>
            </a:stretch>
          </p:blipFill>
          <p:spPr bwMode="auto">
            <a:xfrm>
              <a:off x="6523802" y="4642853"/>
              <a:ext cx="457200" cy="240636"/>
            </a:xfrm>
            <a:prstGeom prst="rect">
              <a:avLst/>
            </a:prstGeom>
            <a:noFill/>
            <a:ln w="9525">
              <a:noFill/>
              <a:miter lim="800000"/>
              <a:headEnd/>
              <a:tailEnd/>
            </a:ln>
          </p:spPr>
        </p:pic>
        <p:pic>
          <p:nvPicPr>
            <p:cNvPr id="4" name="Picture 4"/>
            <p:cNvPicPr>
              <a:picLocks noChangeAspect="1" noChangeArrowheads="1"/>
            </p:cNvPicPr>
            <p:nvPr/>
          </p:nvPicPr>
          <p:blipFill>
            <a:blip r:embed="rId4" cstate="email"/>
            <a:srcRect l="11334" t="73481" r="71665" b="22737"/>
            <a:stretch>
              <a:fillRect/>
            </a:stretch>
          </p:blipFill>
          <p:spPr bwMode="auto">
            <a:xfrm>
              <a:off x="6503777" y="5465012"/>
              <a:ext cx="685800" cy="298111"/>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christfa\My Documents\3in1\Screen shots test scripts\MarketResearchSlides\Market_Research_Output.png"/>
          <p:cNvPicPr>
            <a:picLocks noChangeAspect="1" noChangeArrowheads="1"/>
          </p:cNvPicPr>
          <p:nvPr/>
        </p:nvPicPr>
        <p:blipFill>
          <a:blip r:embed="rId2" cstate="print"/>
          <a:srcRect/>
          <a:stretch>
            <a:fillRect/>
          </a:stretch>
        </p:blipFill>
        <p:spPr bwMode="auto">
          <a:xfrm>
            <a:off x="6248400" y="1219200"/>
            <a:ext cx="2667000" cy="3555999"/>
          </a:xfrm>
          <a:prstGeom prst="rect">
            <a:avLst/>
          </a:prstGeom>
          <a:noFill/>
        </p:spPr>
      </p:pic>
      <p:sp>
        <p:nvSpPr>
          <p:cNvPr id="43010" name="Rectangle 2"/>
          <p:cNvSpPr>
            <a:spLocks noGrp="1" noChangeArrowheads="1"/>
          </p:cNvSpPr>
          <p:nvPr>
            <p:ph type="title"/>
          </p:nvPr>
        </p:nvSpPr>
        <p:spPr/>
        <p:txBody>
          <a:bodyPr/>
          <a:lstStyle/>
          <a:p>
            <a:pPr eaLnBrk="1" hangingPunct="1"/>
            <a:r>
              <a:rPr lang="en-US" dirty="0" smtClean="0"/>
              <a:t>Additional Device Tools</a:t>
            </a:r>
          </a:p>
        </p:txBody>
      </p:sp>
      <p:pic>
        <p:nvPicPr>
          <p:cNvPr id="43012" name="Picture 6"/>
          <p:cNvPicPr>
            <a:picLocks noChangeAspect="1" noChangeArrowheads="1"/>
          </p:cNvPicPr>
          <p:nvPr/>
        </p:nvPicPr>
        <p:blipFill>
          <a:blip r:embed="rId3" cstate="email"/>
          <a:srcRect/>
          <a:stretch>
            <a:fillRect/>
          </a:stretch>
        </p:blipFill>
        <p:spPr bwMode="auto">
          <a:xfrm>
            <a:off x="3352800" y="990600"/>
            <a:ext cx="2262755" cy="2971800"/>
          </a:xfrm>
          <a:prstGeom prst="rect">
            <a:avLst/>
          </a:prstGeom>
          <a:noFill/>
          <a:ln w="9525">
            <a:noFill/>
            <a:miter lim="800000"/>
            <a:headEnd/>
            <a:tailEnd/>
          </a:ln>
        </p:spPr>
      </p:pic>
      <p:pic>
        <p:nvPicPr>
          <p:cNvPr id="43013" name="Picture 7"/>
          <p:cNvPicPr>
            <a:picLocks noChangeAspect="1" noChangeArrowheads="1"/>
          </p:cNvPicPr>
          <p:nvPr/>
        </p:nvPicPr>
        <p:blipFill>
          <a:blip r:embed="rId4" cstate="email"/>
          <a:srcRect/>
          <a:stretch>
            <a:fillRect/>
          </a:stretch>
        </p:blipFill>
        <p:spPr bwMode="auto">
          <a:xfrm>
            <a:off x="352425" y="1371600"/>
            <a:ext cx="2466975" cy="3200400"/>
          </a:xfrm>
          <a:prstGeom prst="rect">
            <a:avLst/>
          </a:prstGeom>
          <a:noFill/>
          <a:ln w="9525">
            <a:noFill/>
            <a:miter lim="800000"/>
            <a:headEnd/>
            <a:tailEnd/>
          </a:ln>
        </p:spPr>
      </p:pic>
      <p:pic>
        <p:nvPicPr>
          <p:cNvPr id="43014" name="Picture 5"/>
          <p:cNvPicPr>
            <a:picLocks noChangeAspect="1" noChangeArrowheads="1"/>
          </p:cNvPicPr>
          <p:nvPr/>
        </p:nvPicPr>
        <p:blipFill>
          <a:blip r:embed="rId5" cstate="email"/>
          <a:srcRect/>
          <a:stretch>
            <a:fillRect/>
          </a:stretch>
        </p:blipFill>
        <p:spPr bwMode="auto">
          <a:xfrm>
            <a:off x="0" y="3810000"/>
            <a:ext cx="2308225" cy="3048000"/>
          </a:xfrm>
          <a:prstGeom prst="rect">
            <a:avLst/>
          </a:prstGeom>
          <a:noFill/>
          <a:ln w="9525">
            <a:noFill/>
            <a:miter lim="800000"/>
            <a:headEnd/>
            <a:tailEnd/>
          </a:ln>
        </p:spPr>
      </p:pic>
      <p:pic>
        <p:nvPicPr>
          <p:cNvPr id="659458" name="Picture 2"/>
          <p:cNvPicPr>
            <a:picLocks noChangeAspect="1" noChangeArrowheads="1"/>
          </p:cNvPicPr>
          <p:nvPr/>
        </p:nvPicPr>
        <p:blipFill>
          <a:blip r:embed="rId6" cstate="email"/>
          <a:srcRect/>
          <a:stretch>
            <a:fillRect/>
          </a:stretch>
        </p:blipFill>
        <p:spPr bwMode="auto">
          <a:xfrm>
            <a:off x="2586039" y="4038600"/>
            <a:ext cx="2062161" cy="2752406"/>
          </a:xfrm>
          <a:prstGeom prst="rect">
            <a:avLst/>
          </a:prstGeom>
          <a:noFill/>
          <a:ln w="9525">
            <a:noFill/>
            <a:miter lim="800000"/>
            <a:headEnd/>
            <a:tailEnd/>
          </a:ln>
        </p:spPr>
      </p:pic>
      <p:pic>
        <p:nvPicPr>
          <p:cNvPr id="43011" name="Picture 4"/>
          <p:cNvPicPr>
            <a:picLocks noChangeAspect="1" noChangeArrowheads="1"/>
          </p:cNvPicPr>
          <p:nvPr/>
        </p:nvPicPr>
        <p:blipFill>
          <a:blip r:embed="rId7" cstate="email"/>
          <a:srcRect/>
          <a:stretch>
            <a:fillRect/>
          </a:stretch>
        </p:blipFill>
        <p:spPr bwMode="auto">
          <a:xfrm>
            <a:off x="5105400" y="4343400"/>
            <a:ext cx="1752600" cy="23066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Support</a:t>
            </a:r>
            <a:endParaRPr lang="en-US" dirty="0"/>
          </a:p>
        </p:txBody>
      </p:sp>
      <p:sp>
        <p:nvSpPr>
          <p:cNvPr id="3" name="Content Placeholder 2"/>
          <p:cNvSpPr>
            <a:spLocks noGrp="1"/>
          </p:cNvSpPr>
          <p:nvPr>
            <p:ph idx="1"/>
          </p:nvPr>
        </p:nvSpPr>
        <p:spPr>
          <a:xfrm>
            <a:off x="609600" y="1600200"/>
            <a:ext cx="8077200" cy="4114800"/>
          </a:xfrm>
        </p:spPr>
        <p:txBody>
          <a:bodyPr/>
          <a:lstStyle/>
          <a:p>
            <a:r>
              <a:rPr lang="en-US" dirty="0" smtClean="0"/>
              <a:t>3 Level Support Network </a:t>
            </a:r>
          </a:p>
          <a:p>
            <a:pPr lvl="1"/>
            <a:r>
              <a:rPr lang="en-US" dirty="0" smtClean="0"/>
              <a:t>In theater support </a:t>
            </a:r>
          </a:p>
          <a:p>
            <a:pPr lvl="2"/>
            <a:r>
              <a:rPr lang="en-US" dirty="0" smtClean="0"/>
              <a:t>Augment current JCCS support staff at large RCC </a:t>
            </a:r>
          </a:p>
          <a:p>
            <a:pPr lvl="2"/>
            <a:endParaRPr lang="en-US" dirty="0" smtClean="0"/>
          </a:p>
          <a:p>
            <a:pPr lvl="1"/>
            <a:r>
              <a:rPr lang="en-US" dirty="0" smtClean="0"/>
              <a:t>CONUS reach-back Help Desk support </a:t>
            </a:r>
          </a:p>
          <a:p>
            <a:pPr lvl="2"/>
            <a:r>
              <a:rPr lang="en-US" dirty="0" smtClean="0"/>
              <a:t>Augment current JCCS support staff at BTA</a:t>
            </a:r>
          </a:p>
          <a:p>
            <a:pPr lvl="2"/>
            <a:r>
              <a:rPr lang="en-US" dirty="0" smtClean="0"/>
              <a:t>Provide hardware coordination and instruction/training material support</a:t>
            </a:r>
          </a:p>
          <a:p>
            <a:pPr lvl="2"/>
            <a:endParaRPr lang="en-US" dirty="0" smtClean="0"/>
          </a:p>
          <a:p>
            <a:pPr lvl="1"/>
            <a:r>
              <a:rPr lang="en-US" dirty="0" smtClean="0"/>
              <a:t>Developer level support as needed</a:t>
            </a:r>
          </a:p>
          <a:p>
            <a:pPr lvl="1"/>
            <a:endParaRPr lang="en-US" sz="1000" dirty="0" smtClean="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3in1 Tool System Features</a:t>
            </a:r>
            <a:endParaRPr lang="en-US" dirty="0"/>
          </a:p>
        </p:txBody>
      </p:sp>
      <p:sp>
        <p:nvSpPr>
          <p:cNvPr id="3" name="Content Placeholder 2"/>
          <p:cNvSpPr>
            <a:spLocks noGrp="1"/>
          </p:cNvSpPr>
          <p:nvPr>
            <p:ph idx="1"/>
          </p:nvPr>
        </p:nvSpPr>
        <p:spPr>
          <a:xfrm>
            <a:off x="381000" y="1143000"/>
            <a:ext cx="8763000" cy="5715000"/>
          </a:xfrm>
        </p:spPr>
        <p:txBody>
          <a:bodyPr/>
          <a:lstStyle/>
          <a:p>
            <a:pPr marL="228600" indent="-228600">
              <a:spcBef>
                <a:spcPts val="0"/>
              </a:spcBef>
              <a:spcAft>
                <a:spcPts val="0"/>
              </a:spcAft>
              <a:buFont typeface="Arial" pitchFamily="34" charset="0"/>
              <a:buChar char="•"/>
            </a:pPr>
            <a:r>
              <a:rPr lang="en-US" sz="2000" dirty="0" smtClean="0"/>
              <a:t>2 part system</a:t>
            </a:r>
            <a:r>
              <a:rPr lang="en-US" sz="2000" b="0" dirty="0" smtClean="0"/>
              <a:t>: </a:t>
            </a:r>
          </a:p>
          <a:p>
            <a:pPr marL="628650" lvl="1" indent="-228600">
              <a:spcBef>
                <a:spcPts val="0"/>
              </a:spcBef>
              <a:spcAft>
                <a:spcPts val="0"/>
              </a:spcAft>
              <a:buFont typeface="Arial" pitchFamily="34" charset="0"/>
              <a:buChar char="•"/>
            </a:pPr>
            <a:r>
              <a:rPr lang="en-US" sz="1800" b="0" dirty="0" smtClean="0"/>
              <a:t>Handheld device record/stores SF44 data </a:t>
            </a:r>
          </a:p>
          <a:p>
            <a:pPr marL="1028700" lvl="2">
              <a:spcBef>
                <a:spcPts val="0"/>
              </a:spcBef>
              <a:spcAft>
                <a:spcPts val="0"/>
              </a:spcAft>
              <a:buFont typeface="Arial" pitchFamily="34" charset="0"/>
              <a:buChar char="•"/>
            </a:pPr>
            <a:r>
              <a:rPr lang="en-US" sz="1400" b="0" dirty="0" smtClean="0"/>
              <a:t>Ruggedized Light weight handheld device Mil STD 810</a:t>
            </a:r>
          </a:p>
          <a:p>
            <a:pPr marL="1028700" lvl="2">
              <a:spcBef>
                <a:spcPts val="0"/>
              </a:spcBef>
              <a:spcAft>
                <a:spcPts val="0"/>
              </a:spcAft>
              <a:buFont typeface="Arial" pitchFamily="34" charset="0"/>
              <a:buChar char="•"/>
            </a:pPr>
            <a:r>
              <a:rPr lang="en-US" sz="1400" b="0" dirty="0" smtClean="0"/>
              <a:t>2Gig storage capability</a:t>
            </a:r>
          </a:p>
          <a:p>
            <a:pPr marL="628650" lvl="1" indent="-228600">
              <a:spcBef>
                <a:spcPts val="0"/>
              </a:spcBef>
              <a:spcAft>
                <a:spcPts val="0"/>
              </a:spcAft>
              <a:buFont typeface="Arial" pitchFamily="34" charset="0"/>
              <a:buChar char="•"/>
            </a:pPr>
            <a:r>
              <a:rPr lang="en-US" sz="1800" b="0" dirty="0" smtClean="0"/>
              <a:t>Transmit to JCCS/3in1 Database for management/reporting</a:t>
            </a:r>
          </a:p>
          <a:p>
            <a:pPr marL="1028700" lvl="2">
              <a:spcBef>
                <a:spcPts val="0"/>
              </a:spcBef>
              <a:spcAft>
                <a:spcPts val="600"/>
              </a:spcAft>
              <a:buFont typeface="Arial" pitchFamily="34" charset="0"/>
              <a:buChar char="•"/>
            </a:pPr>
            <a:r>
              <a:rPr lang="en-US" sz="1400" b="0" dirty="0" smtClean="0"/>
              <a:t>Prime Database housed at DISA with off station COOP site</a:t>
            </a:r>
          </a:p>
          <a:p>
            <a:pPr marL="228600" indent="-228600">
              <a:buFont typeface="Arial" pitchFamily="34" charset="0"/>
              <a:buChar char="•"/>
            </a:pPr>
            <a:r>
              <a:rPr lang="en-US" sz="2000" dirty="0" smtClean="0"/>
              <a:t>Current transmission method: </a:t>
            </a:r>
            <a:endParaRPr lang="en-US" sz="2000" b="0" dirty="0" smtClean="0"/>
          </a:p>
          <a:p>
            <a:pPr marL="573088" lvl="1" indent="-177800">
              <a:spcBef>
                <a:spcPts val="0"/>
              </a:spcBef>
              <a:buFont typeface="Arial" pitchFamily="34" charset="0"/>
              <a:buChar char="•"/>
            </a:pPr>
            <a:r>
              <a:rPr lang="en-US" sz="1800" b="0" dirty="0" smtClean="0">
                <a:ea typeface="+mn-ea"/>
                <a:cs typeface="+mn-cs"/>
              </a:rPr>
              <a:t>Device stores data until connectivity is available to workstation or web</a:t>
            </a:r>
          </a:p>
          <a:p>
            <a:pPr marL="573088" lvl="1" indent="-177800">
              <a:spcBef>
                <a:spcPts val="0"/>
              </a:spcBef>
              <a:spcAft>
                <a:spcPts val="0"/>
              </a:spcAft>
              <a:buFont typeface="Arial" pitchFamily="34" charset="0"/>
              <a:buChar char="•"/>
            </a:pPr>
            <a:r>
              <a:rPr lang="en-US" sz="1800" b="0" dirty="0" smtClean="0">
                <a:ea typeface="+mn-ea"/>
                <a:cs typeface="+mn-cs"/>
              </a:rPr>
              <a:t>Wireless: GSM or </a:t>
            </a:r>
            <a:r>
              <a:rPr lang="en-US" sz="1800" b="0" dirty="0" err="1" smtClean="0">
                <a:ea typeface="+mn-ea"/>
                <a:cs typeface="+mn-cs"/>
              </a:rPr>
              <a:t>WiFi</a:t>
            </a:r>
            <a:r>
              <a:rPr lang="en-US" sz="1800" b="0" dirty="0" smtClean="0">
                <a:ea typeface="+mn-ea"/>
                <a:cs typeface="+mn-cs"/>
              </a:rPr>
              <a:t>; Wired: USB or Ethernet </a:t>
            </a:r>
            <a:r>
              <a:rPr lang="en-US" sz="1800" b="0" dirty="0" smtClean="0"/>
              <a:t>(wireless can be disable)</a:t>
            </a:r>
            <a:endParaRPr lang="en-US" sz="1800" b="0" dirty="0" smtClean="0">
              <a:ea typeface="+mn-ea"/>
              <a:cs typeface="+mn-cs"/>
            </a:endParaRPr>
          </a:p>
          <a:p>
            <a:pPr marL="573088" lvl="1" indent="-177800">
              <a:spcBef>
                <a:spcPts val="0"/>
              </a:spcBef>
              <a:spcAft>
                <a:spcPts val="0"/>
              </a:spcAft>
              <a:buFont typeface="Arial" pitchFamily="34" charset="0"/>
              <a:buChar char="•"/>
            </a:pPr>
            <a:r>
              <a:rPr lang="en-US" sz="1800" b="0" dirty="0" smtClean="0">
                <a:ea typeface="+mn-ea"/>
                <a:cs typeface="+mn-cs"/>
              </a:rPr>
              <a:t>Stand alone workstation application stores data until connectivity restored</a:t>
            </a:r>
          </a:p>
          <a:p>
            <a:pPr marL="573088" lvl="1" indent="-177800">
              <a:spcBef>
                <a:spcPts val="0"/>
              </a:spcBef>
              <a:spcAft>
                <a:spcPts val="600"/>
              </a:spcAft>
              <a:buFont typeface="Arial" pitchFamily="34" charset="0"/>
              <a:buChar char="•"/>
            </a:pPr>
            <a:r>
              <a:rPr lang="en-US" sz="1800" b="0" dirty="0" smtClean="0">
                <a:ea typeface="+mn-ea"/>
                <a:cs typeface="+mn-cs"/>
              </a:rPr>
              <a:t>Data size minimize to operate with limited bandwidth </a:t>
            </a:r>
          </a:p>
          <a:p>
            <a:pPr marL="228600" indent="-228600">
              <a:buFont typeface="Arial" pitchFamily="34" charset="0"/>
              <a:buChar char="•"/>
            </a:pPr>
            <a:r>
              <a:rPr lang="en-US" sz="2000" dirty="0" smtClean="0"/>
              <a:t>Security</a:t>
            </a:r>
            <a:r>
              <a:rPr lang="en-US" sz="2000" b="0" dirty="0" smtClean="0"/>
              <a:t> (users register in JCCS then linked to device)</a:t>
            </a:r>
          </a:p>
          <a:p>
            <a:pPr marL="628650" lvl="1" indent="-171450">
              <a:spcBef>
                <a:spcPts val="0"/>
              </a:spcBef>
              <a:buFont typeface="Arial" pitchFamily="34" charset="0"/>
              <a:buChar char="•"/>
            </a:pPr>
            <a:r>
              <a:rPr lang="en-US" sz="1800" b="0" dirty="0" smtClean="0">
                <a:ea typeface="+mn-ea"/>
                <a:cs typeface="+mn-cs"/>
              </a:rPr>
              <a:t>CAC login to in JCCS, Strong Password login to device</a:t>
            </a:r>
          </a:p>
          <a:p>
            <a:pPr marL="628650" lvl="1" indent="-171450">
              <a:spcBef>
                <a:spcPts val="0"/>
              </a:spcBef>
              <a:buFont typeface="Arial" pitchFamily="34" charset="0"/>
              <a:buChar char="•"/>
            </a:pPr>
            <a:r>
              <a:rPr lang="en-US" sz="1800" b="0" dirty="0" smtClean="0">
                <a:ea typeface="+mn-ea"/>
                <a:cs typeface="+mn-cs"/>
              </a:rPr>
              <a:t>FOO &amp; PA use digital signatures to sign SF44</a:t>
            </a:r>
          </a:p>
          <a:p>
            <a:pPr marL="628650" lvl="1" indent="-171450">
              <a:spcBef>
                <a:spcPts val="0"/>
              </a:spcBef>
              <a:buFont typeface="Arial" pitchFamily="34" charset="0"/>
              <a:buChar char="•"/>
            </a:pPr>
            <a:r>
              <a:rPr lang="en-US" sz="1800" b="0" dirty="0" smtClean="0">
                <a:ea typeface="+mn-ea"/>
                <a:cs typeface="+mn-cs"/>
              </a:rPr>
              <a:t>Data on device and in transmission is encrypted </a:t>
            </a:r>
          </a:p>
          <a:p>
            <a:pPr marL="628650" lvl="1" indent="-171450">
              <a:spcBef>
                <a:spcPts val="0"/>
              </a:spcBef>
              <a:buFont typeface="Arial" pitchFamily="34" charset="0"/>
              <a:buChar char="•"/>
            </a:pPr>
            <a:r>
              <a:rPr lang="en-US" sz="1800" b="0" dirty="0" smtClean="0">
                <a:ea typeface="+mn-ea"/>
                <a:cs typeface="+mn-cs"/>
              </a:rPr>
              <a:t>FIPS 140-2 Compliant</a:t>
            </a:r>
          </a:p>
          <a:p>
            <a:pPr marL="228600" indent="-171450">
              <a:spcBef>
                <a:spcPts val="600"/>
              </a:spcBef>
              <a:spcAft>
                <a:spcPts val="600"/>
              </a:spcAft>
              <a:buFont typeface="Arial" pitchFamily="34" charset="0"/>
              <a:buChar char="•"/>
            </a:pPr>
            <a:r>
              <a:rPr lang="en-US" sz="2200" dirty="0" smtClean="0"/>
              <a:t>Stages of the order are locked once confirmed</a:t>
            </a:r>
          </a:p>
          <a:p>
            <a:pPr marL="228600" indent="-171450">
              <a:spcBef>
                <a:spcPts val="600"/>
              </a:spcBef>
              <a:spcAft>
                <a:spcPts val="600"/>
              </a:spcAft>
              <a:buFont typeface="Arial" pitchFamily="34" charset="0"/>
              <a:buChar char="•"/>
            </a:pPr>
            <a:r>
              <a:rPr lang="en-US" sz="2200" dirty="0" smtClean="0"/>
              <a:t>SF44 and Log print capabilities from Workstation and Device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43000" y="1066800"/>
            <a:ext cx="7772400" cy="4114800"/>
          </a:xfrm>
        </p:spPr>
        <p:txBody>
          <a:bodyPr/>
          <a:lstStyle/>
          <a:p>
            <a:r>
              <a:rPr lang="en-US" sz="2400" dirty="0" smtClean="0"/>
              <a:t>Key Players</a:t>
            </a:r>
          </a:p>
          <a:p>
            <a:r>
              <a:rPr lang="en-US" sz="2400" dirty="0" smtClean="0"/>
              <a:t>SF44 Process and Challenges</a:t>
            </a:r>
          </a:p>
          <a:p>
            <a:r>
              <a:rPr lang="en-US" sz="2400" dirty="0" smtClean="0"/>
              <a:t>3in1 Tool</a:t>
            </a:r>
          </a:p>
          <a:p>
            <a:pPr lvl="1"/>
            <a:r>
              <a:rPr lang="en-US" sz="2000" dirty="0" smtClean="0"/>
              <a:t>Equipment</a:t>
            </a:r>
          </a:p>
          <a:p>
            <a:pPr lvl="1"/>
            <a:r>
              <a:rPr lang="en-US" sz="2000" dirty="0" smtClean="0"/>
              <a:t>End to End Process</a:t>
            </a:r>
          </a:p>
          <a:p>
            <a:pPr lvl="2"/>
            <a:r>
              <a:rPr lang="en-US" sz="1800" dirty="0" smtClean="0"/>
              <a:t>Set Up</a:t>
            </a:r>
          </a:p>
          <a:p>
            <a:pPr lvl="2"/>
            <a:r>
              <a:rPr lang="en-US" sz="1800" dirty="0" smtClean="0"/>
              <a:t>Field Purchases</a:t>
            </a:r>
          </a:p>
          <a:p>
            <a:pPr lvl="2"/>
            <a:r>
              <a:rPr lang="en-US" sz="1800" dirty="0" smtClean="0"/>
              <a:t>Clearance</a:t>
            </a:r>
          </a:p>
          <a:p>
            <a:pPr lvl="2"/>
            <a:r>
              <a:rPr lang="en-US" sz="1800" dirty="0" smtClean="0"/>
              <a:t>Data Transfer</a:t>
            </a:r>
          </a:p>
          <a:p>
            <a:pPr lvl="2"/>
            <a:r>
              <a:rPr lang="en-US" sz="1800" dirty="0" smtClean="0"/>
              <a:t>Reporting</a:t>
            </a:r>
          </a:p>
          <a:p>
            <a:r>
              <a:rPr lang="en-US" sz="2400" dirty="0" smtClean="0"/>
              <a:t>Features</a:t>
            </a:r>
          </a:p>
          <a:p>
            <a:r>
              <a:rPr lang="en-US" sz="2400" dirty="0" smtClean="0"/>
              <a:t>Benefits</a:t>
            </a:r>
          </a:p>
          <a:p>
            <a:r>
              <a:rPr lang="en-US" sz="2400" dirty="0" smtClean="0"/>
              <a:t>User Assessments</a:t>
            </a:r>
          </a:p>
          <a:p>
            <a:r>
              <a:rPr lang="en-US" sz="2400" dirty="0" smtClean="0"/>
              <a:t>Timelin</a:t>
            </a:r>
            <a:r>
              <a:rPr lang="en-US" sz="2600" dirty="0" smtClean="0"/>
              <a:t>e</a:t>
            </a:r>
          </a:p>
          <a:p>
            <a:endParaRPr lang="en-US" sz="2400" dirty="0" smtClean="0"/>
          </a:p>
          <a:p>
            <a:pPr lvl="1"/>
            <a:endParaRPr lang="en-US" sz="20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3in1 Tool User Features</a:t>
            </a:r>
            <a:endParaRPr lang="en-US" dirty="0"/>
          </a:p>
        </p:txBody>
      </p:sp>
      <p:sp>
        <p:nvSpPr>
          <p:cNvPr id="3" name="Content Placeholder 2"/>
          <p:cNvSpPr>
            <a:spLocks noGrp="1"/>
          </p:cNvSpPr>
          <p:nvPr>
            <p:ph idx="1"/>
          </p:nvPr>
        </p:nvSpPr>
        <p:spPr>
          <a:xfrm>
            <a:off x="533400" y="1371600"/>
            <a:ext cx="8610600" cy="4343400"/>
          </a:xfrm>
        </p:spPr>
        <p:txBody>
          <a:bodyPr/>
          <a:lstStyle/>
          <a:p>
            <a:pPr marL="228600" indent="-228600">
              <a:spcAft>
                <a:spcPts val="600"/>
              </a:spcAft>
              <a:buFont typeface="Arial" pitchFamily="34" charset="0"/>
              <a:buChar char="•"/>
            </a:pPr>
            <a:r>
              <a:rPr lang="en-US" sz="2000" dirty="0" smtClean="0"/>
              <a:t>All SF44 data captured/recorded/transmitted to JCCS</a:t>
            </a:r>
          </a:p>
          <a:p>
            <a:pPr marL="228600" indent="-228600">
              <a:buFont typeface="Arial" pitchFamily="34" charset="0"/>
              <a:buChar char="•"/>
            </a:pPr>
            <a:r>
              <a:rPr lang="en-US" sz="2000" dirty="0" smtClean="0"/>
              <a:t>Record PR #, Amt, LOA -- ability to track multiple PRs</a:t>
            </a:r>
          </a:p>
          <a:p>
            <a:pPr marL="628650" lvl="1" indent="-228600">
              <a:spcBef>
                <a:spcPts val="0"/>
              </a:spcBef>
              <a:buFont typeface="Arial" pitchFamily="34" charset="0"/>
              <a:buChar char="•"/>
            </a:pPr>
            <a:r>
              <a:rPr lang="en-US" sz="1600" b="0" dirty="0" smtClean="0"/>
              <a:t>Records Cash Disbursement Amt and Exchange Rate</a:t>
            </a:r>
          </a:p>
          <a:p>
            <a:pPr marL="228600" indent="-228600">
              <a:spcAft>
                <a:spcPts val="0"/>
              </a:spcAft>
              <a:buFont typeface="Arial" pitchFamily="34" charset="0"/>
              <a:buChar char="•"/>
            </a:pPr>
            <a:r>
              <a:rPr lang="en-US" sz="2000" dirty="0" smtClean="0"/>
              <a:t>Record Signatures</a:t>
            </a:r>
          </a:p>
          <a:p>
            <a:pPr marL="628650" lvl="1" indent="-228600">
              <a:spcBef>
                <a:spcPts val="0"/>
              </a:spcBef>
              <a:spcAft>
                <a:spcPts val="0"/>
              </a:spcAft>
              <a:buFont typeface="Arial" pitchFamily="34" charset="0"/>
              <a:buChar char="•"/>
            </a:pPr>
            <a:r>
              <a:rPr lang="en-US" sz="1600" b="0" dirty="0" smtClean="0"/>
              <a:t>Receiver/ Vendor physical signature</a:t>
            </a:r>
          </a:p>
          <a:p>
            <a:pPr marL="628650" lvl="1" indent="-228600">
              <a:spcBef>
                <a:spcPts val="0"/>
              </a:spcBef>
              <a:spcAft>
                <a:spcPts val="600"/>
              </a:spcAft>
              <a:buFont typeface="Arial" pitchFamily="34" charset="0"/>
              <a:buChar char="•"/>
            </a:pPr>
            <a:r>
              <a:rPr lang="en-US" sz="1600" b="0" dirty="0" smtClean="0"/>
              <a:t>Digital Signature of FOO and PA</a:t>
            </a:r>
          </a:p>
          <a:p>
            <a:pPr marL="228600" indent="-228600">
              <a:spcAft>
                <a:spcPts val="600"/>
              </a:spcAft>
              <a:buFont typeface="Arial" pitchFamily="34" charset="0"/>
              <a:buChar char="•"/>
            </a:pPr>
            <a:r>
              <a:rPr lang="en-US" sz="2000" dirty="0" smtClean="0"/>
              <a:t>Digitally record receipt image and link to order </a:t>
            </a:r>
          </a:p>
          <a:p>
            <a:pPr marL="228600" indent="-228600">
              <a:spcAft>
                <a:spcPts val="600"/>
              </a:spcAft>
              <a:buFont typeface="Arial" pitchFamily="34" charset="0"/>
              <a:buChar char="•"/>
            </a:pPr>
            <a:r>
              <a:rPr lang="en-US" sz="2000" dirty="0" smtClean="0"/>
              <a:t>Automatically calculates purchase total and currency exchange</a:t>
            </a:r>
          </a:p>
          <a:p>
            <a:pPr marL="228600" indent="-228600">
              <a:spcAft>
                <a:spcPts val="600"/>
              </a:spcAft>
              <a:buFont typeface="Arial" pitchFamily="34" charset="0"/>
              <a:buChar char="•"/>
            </a:pPr>
            <a:r>
              <a:rPr lang="en-US" sz="2000" dirty="0" smtClean="0"/>
              <a:t>Automatically tracks total obligations &amp; available funds for orders </a:t>
            </a:r>
          </a:p>
          <a:p>
            <a:pPr marL="171450" indent="-171450" eaLnBrk="1" hangingPunct="1">
              <a:lnSpc>
                <a:spcPct val="95000"/>
              </a:lnSpc>
              <a:spcBef>
                <a:spcPts val="600"/>
              </a:spcBef>
              <a:spcAft>
                <a:spcPts val="0"/>
              </a:spcAft>
            </a:pPr>
            <a:r>
              <a:rPr lang="en-US" sz="2000" dirty="0" smtClean="0"/>
              <a:t>Warning messages notify FOO when purchase control is violated</a:t>
            </a:r>
          </a:p>
          <a:p>
            <a:pPr marL="401638" lvl="1" indent="-115888" eaLnBrk="1" hangingPunct="1">
              <a:lnSpc>
                <a:spcPct val="95000"/>
              </a:lnSpc>
              <a:spcBef>
                <a:spcPts val="0"/>
              </a:spcBef>
              <a:spcAft>
                <a:spcPts val="600"/>
              </a:spcAft>
            </a:pPr>
            <a:r>
              <a:rPr lang="en-US" sz="1800" b="0" dirty="0" smtClean="0"/>
              <a:t>Device can also prohibit purchases beyond authorized thresholds</a:t>
            </a:r>
          </a:p>
          <a:p>
            <a:pPr marL="228600" indent="-228600">
              <a:buFont typeface="Arial" pitchFamily="34" charset="0"/>
              <a:buChar char="•"/>
            </a:pPr>
            <a:r>
              <a:rPr lang="en-US" sz="2000" dirty="0" smtClean="0"/>
              <a:t>Online role based review/reconciliation process (PBO,KO,DA,RM)</a:t>
            </a:r>
          </a:p>
          <a:p>
            <a:pPr marL="400050" lvl="1" indent="-114300">
              <a:spcBef>
                <a:spcPts val="0"/>
              </a:spcBef>
              <a:buFont typeface="Arial" pitchFamily="34" charset="0"/>
              <a:buChar char="•"/>
            </a:pPr>
            <a:r>
              <a:rPr lang="en-US" sz="2000" b="0" dirty="0" smtClean="0"/>
              <a:t> </a:t>
            </a:r>
            <a:r>
              <a:rPr lang="en-US" sz="1800" b="0" dirty="0" smtClean="0"/>
              <a:t>Information available daily without need for face-to-face clearing when cash exchange is not required</a:t>
            </a:r>
          </a:p>
          <a:p>
            <a:pPr marL="228600" indent="-228600">
              <a:spcBef>
                <a:spcPts val="1200"/>
              </a:spcBef>
              <a:spcAft>
                <a:spcPts val="600"/>
              </a:spcAft>
              <a:buNone/>
            </a:pPr>
            <a:endParaRPr lang="en-US" sz="2000" dirty="0" smtClean="0"/>
          </a:p>
          <a:p>
            <a:pPr>
              <a:buNone/>
            </a:pPr>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3in1 Tool User </a:t>
            </a:r>
            <a:br>
              <a:rPr lang="en-US" dirty="0" smtClean="0"/>
            </a:br>
            <a:r>
              <a:rPr lang="en-US" dirty="0" smtClean="0"/>
              <a:t>Features (cont)</a:t>
            </a:r>
          </a:p>
        </p:txBody>
      </p:sp>
      <p:sp>
        <p:nvSpPr>
          <p:cNvPr id="27651" name="Rectangle 3"/>
          <p:cNvSpPr>
            <a:spLocks noGrp="1" noChangeArrowheads="1"/>
          </p:cNvSpPr>
          <p:nvPr>
            <p:ph type="body" idx="1"/>
          </p:nvPr>
        </p:nvSpPr>
        <p:spPr>
          <a:xfrm>
            <a:off x="381000" y="1447800"/>
            <a:ext cx="8763000" cy="5410200"/>
          </a:xfrm>
        </p:spPr>
        <p:txBody>
          <a:bodyPr/>
          <a:lstStyle/>
          <a:p>
            <a:pPr marL="171450" indent="-171450" eaLnBrk="1" hangingPunct="1">
              <a:lnSpc>
                <a:spcPct val="80000"/>
              </a:lnSpc>
              <a:spcBef>
                <a:spcPct val="85000"/>
              </a:spcBef>
            </a:pPr>
            <a:r>
              <a:rPr lang="en-US" sz="2000" dirty="0" smtClean="0"/>
              <a:t>Market research capability by querying prior purchases on device</a:t>
            </a:r>
          </a:p>
          <a:p>
            <a:pPr marL="169863" indent="-169863">
              <a:spcBef>
                <a:spcPct val="75000"/>
              </a:spcBef>
            </a:pPr>
            <a:r>
              <a:rPr lang="en-US" sz="2000" dirty="0" smtClean="0"/>
              <a:t>Ability to attach notes to orders</a:t>
            </a:r>
          </a:p>
          <a:p>
            <a:pPr marL="168275" indent="-168275" eaLnBrk="1" hangingPunct="1">
              <a:spcBef>
                <a:spcPct val="80000"/>
              </a:spcBef>
            </a:pPr>
            <a:r>
              <a:rPr lang="en-US" sz="2000" dirty="0" smtClean="0"/>
              <a:t>Upload/Store supporting documents for retention with SF44 e-file </a:t>
            </a:r>
          </a:p>
          <a:p>
            <a:pPr marL="568325" lvl="1" indent="-168275">
              <a:spcBef>
                <a:spcPts val="0"/>
              </a:spcBef>
            </a:pPr>
            <a:r>
              <a:rPr lang="en-US" sz="1800" b="0" dirty="0" smtClean="0"/>
              <a:t>Commander's approval, Legal Review, C6 Coordination, Hand Receipt</a:t>
            </a:r>
          </a:p>
          <a:p>
            <a:pPr marL="568325" lvl="1" indent="-168275">
              <a:spcBef>
                <a:spcPts val="0"/>
              </a:spcBef>
            </a:pPr>
            <a:r>
              <a:rPr lang="en-US" sz="1800" b="0" dirty="0" smtClean="0"/>
              <a:t>PR document to PR data</a:t>
            </a:r>
          </a:p>
          <a:p>
            <a:pPr marL="568325" lvl="1" indent="-168275">
              <a:spcBef>
                <a:spcPts val="0"/>
              </a:spcBef>
            </a:pPr>
            <a:r>
              <a:rPr lang="en-US" sz="1800" b="0" dirty="0" smtClean="0"/>
              <a:t>Appointment Letter to FOO and PA </a:t>
            </a:r>
          </a:p>
          <a:p>
            <a:pPr marL="168275" indent="-168275" eaLnBrk="1" hangingPunct="1">
              <a:spcBef>
                <a:spcPct val="80000"/>
              </a:spcBef>
            </a:pPr>
            <a:r>
              <a:rPr lang="en-US" sz="2000" dirty="0" smtClean="0"/>
              <a:t>Management reporting capabilities on JCCS </a:t>
            </a:r>
          </a:p>
          <a:p>
            <a:pPr marL="568325" lvl="1" indent="-168275">
              <a:spcBef>
                <a:spcPts val="0"/>
              </a:spcBef>
              <a:spcAft>
                <a:spcPts val="600"/>
              </a:spcAft>
            </a:pPr>
            <a:r>
              <a:rPr lang="en-US" sz="1800" b="0" dirty="0" smtClean="0"/>
              <a:t>Track Expenditures, Purchases, Cash in the field, Obligations, Available funds </a:t>
            </a:r>
          </a:p>
          <a:p>
            <a:pPr marL="568325" lvl="1" indent="-168275">
              <a:spcBef>
                <a:spcPts val="0"/>
              </a:spcBef>
              <a:spcAft>
                <a:spcPts val="600"/>
              </a:spcAft>
            </a:pPr>
            <a:r>
              <a:rPr lang="en-US" sz="1800" b="0" dirty="0" smtClean="0"/>
              <a:t>Pre-populate forms such as hand receipts for property book items</a:t>
            </a:r>
          </a:p>
          <a:p>
            <a:pPr marL="230188" indent="-230188">
              <a:spcBef>
                <a:spcPts val="600"/>
              </a:spcBef>
              <a:spcAft>
                <a:spcPts val="600"/>
              </a:spcAft>
            </a:pPr>
            <a:r>
              <a:rPr lang="en-US" sz="2000" dirty="0" smtClean="0"/>
              <a:t>Push financial/procurement updates/changes to device remotely</a:t>
            </a:r>
          </a:p>
          <a:p>
            <a:pPr marL="177800" indent="-177800">
              <a:spcBef>
                <a:spcPts val="1200"/>
              </a:spcBef>
              <a:spcAft>
                <a:spcPts val="600"/>
              </a:spcAft>
            </a:pPr>
            <a:r>
              <a:rPr lang="en-US" sz="2000" dirty="0" smtClean="0"/>
              <a:t>Allow for decreasing PRs &amp; Disbursement amount for redeployment</a:t>
            </a:r>
          </a:p>
          <a:p>
            <a:pPr marL="177800" indent="-177800">
              <a:spcBef>
                <a:spcPts val="1200"/>
              </a:spcBef>
              <a:spcAft>
                <a:spcPts val="600"/>
              </a:spcAft>
            </a:pPr>
            <a:r>
              <a:rPr lang="en-US" sz="2000" dirty="0" smtClean="0"/>
              <a:t>Allow to transfer disbursed cash from one PR to another for change of fiscal year</a:t>
            </a:r>
          </a:p>
          <a:p>
            <a:pPr marL="230188" indent="-230188">
              <a:spcBef>
                <a:spcPts val="600"/>
              </a:spcBef>
              <a:spcAft>
                <a:spcPts val="600"/>
              </a:spcAft>
            </a:pPr>
            <a:endParaRPr lang="en-US" sz="2000" dirty="0" smtClean="0"/>
          </a:p>
          <a:p>
            <a:pPr marL="168275" indent="-168275">
              <a:spcBef>
                <a:spcPts val="0"/>
              </a:spcBef>
              <a:spcAft>
                <a:spcPts val="600"/>
              </a:spcAft>
            </a:pPr>
            <a:endParaRPr lang="en-US" sz="2200" b="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3in1 Tool User </a:t>
            </a:r>
            <a:br>
              <a:rPr lang="en-US" dirty="0" smtClean="0"/>
            </a:br>
            <a:r>
              <a:rPr lang="en-US" dirty="0" smtClean="0"/>
              <a:t>Features (cont.)</a:t>
            </a:r>
          </a:p>
        </p:txBody>
      </p:sp>
      <p:sp>
        <p:nvSpPr>
          <p:cNvPr id="28675" name="Rectangle 3"/>
          <p:cNvSpPr>
            <a:spLocks noGrp="1" noChangeArrowheads="1"/>
          </p:cNvSpPr>
          <p:nvPr>
            <p:ph type="body" idx="1"/>
          </p:nvPr>
        </p:nvSpPr>
        <p:spPr>
          <a:xfrm>
            <a:off x="533400" y="1447800"/>
            <a:ext cx="8229600" cy="4114800"/>
          </a:xfrm>
        </p:spPr>
        <p:txBody>
          <a:bodyPr/>
          <a:lstStyle/>
          <a:p>
            <a:pPr marL="168275" indent="-168275" eaLnBrk="1" hangingPunct="1">
              <a:spcBef>
                <a:spcPct val="80000"/>
              </a:spcBef>
            </a:pPr>
            <a:r>
              <a:rPr lang="en-US" sz="2000" dirty="0" smtClean="0"/>
              <a:t>Track expenditure ledger by disbursement or line of accounting</a:t>
            </a:r>
          </a:p>
          <a:p>
            <a:pPr marL="168275" indent="-168275">
              <a:spcBef>
                <a:spcPts val="1200"/>
              </a:spcBef>
              <a:spcAft>
                <a:spcPts val="600"/>
              </a:spcAft>
            </a:pPr>
            <a:r>
              <a:rPr lang="en-US" sz="2000" dirty="0" smtClean="0"/>
              <a:t>Device Dash board easily tracks available funding and orders</a:t>
            </a:r>
          </a:p>
          <a:p>
            <a:pPr marL="177800" indent="-177800">
              <a:spcBef>
                <a:spcPts val="1200"/>
              </a:spcBef>
              <a:spcAft>
                <a:spcPts val="600"/>
              </a:spcAft>
            </a:pPr>
            <a:r>
              <a:rPr lang="en-US" sz="2000" dirty="0" smtClean="0"/>
              <a:t>Transmit SF44 and receipt to EDA for document retention</a:t>
            </a:r>
          </a:p>
          <a:p>
            <a:pPr marL="177800" indent="-177800">
              <a:spcBef>
                <a:spcPts val="1200"/>
              </a:spcBef>
              <a:spcAft>
                <a:spcPts val="600"/>
              </a:spcAft>
            </a:pPr>
            <a:r>
              <a:rPr lang="en-US" sz="2000" dirty="0" smtClean="0"/>
              <a:t>Transfer payment data directly to financial systems (DDS)</a:t>
            </a:r>
          </a:p>
          <a:p>
            <a:pPr marL="177800" indent="-177800">
              <a:spcBef>
                <a:spcPts val="1200"/>
              </a:spcBef>
              <a:spcAft>
                <a:spcPts val="600"/>
              </a:spcAft>
            </a:pPr>
            <a:r>
              <a:rPr lang="en-US" sz="2000" dirty="0" smtClean="0"/>
              <a:t>Rerun an order to quickly process a repeat order</a:t>
            </a:r>
          </a:p>
          <a:p>
            <a:pPr marL="177800" indent="-177800">
              <a:spcBef>
                <a:spcPts val="1200"/>
              </a:spcBef>
              <a:spcAft>
                <a:spcPts val="600"/>
              </a:spcAft>
            </a:pPr>
            <a:r>
              <a:rPr lang="en-US" sz="2000" dirty="0" smtClean="0"/>
              <a:t>Create a shopping list to select from when at the market </a:t>
            </a:r>
          </a:p>
          <a:p>
            <a:pPr marL="177800" indent="-177800">
              <a:spcBef>
                <a:spcPts val="1200"/>
              </a:spcBef>
              <a:spcAft>
                <a:spcPts val="600"/>
              </a:spcAft>
            </a:pPr>
            <a:r>
              <a:rPr lang="en-US" sz="2000" dirty="0" smtClean="0"/>
              <a:t>Return an items ordered if required</a:t>
            </a:r>
          </a:p>
          <a:p>
            <a:pPr marL="177800" indent="-177800">
              <a:spcBef>
                <a:spcPts val="1200"/>
              </a:spcBef>
              <a:spcAft>
                <a:spcPts val="600"/>
              </a:spcAft>
            </a:pPr>
            <a:r>
              <a:rPr lang="en-US" sz="2000" dirty="0" smtClean="0"/>
              <a:t>Account for change in fiscal year when issuing a PIIN</a:t>
            </a:r>
          </a:p>
          <a:p>
            <a:pPr marL="577850" lvl="1" indent="-177800">
              <a:spcBef>
                <a:spcPts val="0"/>
              </a:spcBef>
              <a:spcAft>
                <a:spcPts val="600"/>
              </a:spcAft>
            </a:pPr>
            <a:r>
              <a:rPr lang="en-US" sz="1800" b="0" dirty="0" smtClean="0"/>
              <a:t>Mass issue PIINS to expedite KO assignment of PIINs for new fiscal year</a:t>
            </a:r>
          </a:p>
          <a:p>
            <a:pPr marL="177800" indent="-177800">
              <a:spcBef>
                <a:spcPts val="0"/>
              </a:spcBef>
              <a:spcAft>
                <a:spcPts val="600"/>
              </a:spcAft>
            </a:pPr>
            <a:r>
              <a:rPr lang="en-US" sz="2000" dirty="0" smtClean="0"/>
              <a:t>Allows messaging between clearance reviewer and FOO</a:t>
            </a:r>
          </a:p>
          <a:p>
            <a:pPr marL="230188" indent="-230188">
              <a:spcBef>
                <a:spcPct val="75000"/>
              </a:spcBef>
            </a:pPr>
            <a:endParaRPr lang="en-US" sz="2000" b="0" dirty="0" smtClean="0"/>
          </a:p>
          <a:p>
            <a:pPr marL="230188" indent="-230188">
              <a:spcBef>
                <a:spcPct val="75000"/>
              </a:spcBef>
            </a:pPr>
            <a:endParaRPr lang="en-US" sz="2000" b="0" dirty="0" smtClean="0"/>
          </a:p>
          <a:p>
            <a:pPr marL="230188" indent="-230188" eaLnBrk="1" hangingPunct="1">
              <a:spcBef>
                <a:spcPct val="75000"/>
              </a:spcBef>
              <a:buNone/>
            </a:pPr>
            <a:endParaRPr lang="en-US" sz="2000" b="0" dirty="0" smtClean="0"/>
          </a:p>
          <a:p>
            <a:pPr marL="230188" indent="-230188" eaLnBrk="1" hangingPunct="1">
              <a:spcBef>
                <a:spcPct val="75000"/>
              </a:spcBef>
            </a:pPr>
            <a:endParaRPr lang="en-US" sz="3600" b="0" dirty="0"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3in1 Tool User </a:t>
            </a:r>
            <a:br>
              <a:rPr lang="en-US" dirty="0" smtClean="0"/>
            </a:br>
            <a:r>
              <a:rPr lang="en-US" dirty="0" smtClean="0"/>
              <a:t>Features (cont.)</a:t>
            </a:r>
            <a:endParaRPr lang="en-US" dirty="0"/>
          </a:p>
        </p:txBody>
      </p:sp>
      <p:sp>
        <p:nvSpPr>
          <p:cNvPr id="3" name="Content Placeholder 2"/>
          <p:cNvSpPr>
            <a:spLocks noGrp="1"/>
          </p:cNvSpPr>
          <p:nvPr>
            <p:ph idx="1"/>
          </p:nvPr>
        </p:nvSpPr>
        <p:spPr>
          <a:xfrm>
            <a:off x="533400" y="1600200"/>
            <a:ext cx="8229600" cy="4114800"/>
          </a:xfrm>
        </p:spPr>
        <p:txBody>
          <a:bodyPr/>
          <a:lstStyle/>
          <a:p>
            <a:pPr marL="231775" indent="-231775">
              <a:spcBef>
                <a:spcPts val="1200"/>
              </a:spcBef>
              <a:spcAft>
                <a:spcPts val="600"/>
              </a:spcAft>
            </a:pPr>
            <a:r>
              <a:rPr lang="en-US" sz="2000" dirty="0" smtClean="0"/>
              <a:t>If a device is damaged, data can be retrieved from </a:t>
            </a:r>
            <a:r>
              <a:rPr lang="en-US" sz="2000" dirty="0" err="1" smtClean="0"/>
              <a:t>MicroSD</a:t>
            </a:r>
            <a:r>
              <a:rPr lang="en-US" sz="2000" dirty="0" smtClean="0"/>
              <a:t> card on another device</a:t>
            </a:r>
          </a:p>
          <a:p>
            <a:pPr marL="231775" indent="-231775">
              <a:spcBef>
                <a:spcPts val="1200"/>
              </a:spcBef>
              <a:spcAft>
                <a:spcPts val="600"/>
              </a:spcAft>
            </a:pPr>
            <a:r>
              <a:rPr lang="en-US" sz="2000" dirty="0" smtClean="0"/>
              <a:t>Data is backed up on Workstations</a:t>
            </a:r>
          </a:p>
          <a:p>
            <a:pPr marL="231775" indent="-231775">
              <a:spcBef>
                <a:spcPts val="1200"/>
              </a:spcBef>
              <a:spcAft>
                <a:spcPts val="600"/>
              </a:spcAft>
            </a:pPr>
            <a:r>
              <a:rPr lang="en-US" sz="2000" dirty="0" smtClean="0"/>
              <a:t>If a device is stolen, it can be deactivated from the system by the KO or Sys Admin</a:t>
            </a:r>
          </a:p>
          <a:p>
            <a:pPr marL="231775" indent="-231775">
              <a:spcBef>
                <a:spcPts val="1200"/>
              </a:spcBef>
              <a:spcAft>
                <a:spcPts val="600"/>
              </a:spcAft>
            </a:pPr>
            <a:r>
              <a:rPr lang="en-US" sz="2000" dirty="0" smtClean="0"/>
              <a:t>As a device back up, PIINs will be issued for manual orders with can be entered into the workstation and the SF44 scanned and loaded for automated clearing and processing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lnSpc>
                <a:spcPct val="80000"/>
              </a:lnSpc>
            </a:pPr>
            <a:r>
              <a:rPr lang="en-US" dirty="0" smtClean="0"/>
              <a:t>User Assessment Tests</a:t>
            </a:r>
          </a:p>
        </p:txBody>
      </p:sp>
      <p:sp>
        <p:nvSpPr>
          <p:cNvPr id="35843" name="Rectangle 3"/>
          <p:cNvSpPr>
            <a:spLocks noGrp="1" noChangeArrowheads="1"/>
          </p:cNvSpPr>
          <p:nvPr>
            <p:ph type="body" idx="1"/>
          </p:nvPr>
        </p:nvSpPr>
        <p:spPr>
          <a:xfrm>
            <a:off x="228600" y="1295400"/>
            <a:ext cx="6705600" cy="4800600"/>
          </a:xfrm>
        </p:spPr>
        <p:txBody>
          <a:bodyPr/>
          <a:lstStyle/>
          <a:p>
            <a:pPr indent="-173038" eaLnBrk="1" hangingPunct="1">
              <a:lnSpc>
                <a:spcPct val="90000"/>
              </a:lnSpc>
              <a:spcBef>
                <a:spcPct val="5000"/>
              </a:spcBef>
            </a:pPr>
            <a:r>
              <a:rPr lang="en-US" sz="2000" dirty="0" smtClean="0"/>
              <a:t>Participants:</a:t>
            </a:r>
          </a:p>
          <a:p>
            <a:pPr marL="627063" lvl="1" indent="-117475">
              <a:lnSpc>
                <a:spcPct val="90000"/>
              </a:lnSpc>
              <a:spcBef>
                <a:spcPct val="5000"/>
              </a:spcBef>
            </a:pPr>
            <a:r>
              <a:rPr lang="en-US" sz="1800" dirty="0" smtClean="0"/>
              <a:t>Washington, DC: 19 Nov</a:t>
            </a:r>
          </a:p>
          <a:p>
            <a:pPr marL="919163" lvl="2" indent="-111125">
              <a:lnSpc>
                <a:spcPct val="90000"/>
              </a:lnSpc>
              <a:spcBef>
                <a:spcPct val="5000"/>
              </a:spcBef>
            </a:pPr>
            <a:r>
              <a:rPr lang="en-US" sz="1600" b="0" dirty="0" smtClean="0"/>
              <a:t>Air Force: 2 KOs </a:t>
            </a:r>
          </a:p>
          <a:p>
            <a:pPr marL="919163" lvl="2" indent="-111125">
              <a:lnSpc>
                <a:spcPct val="90000"/>
              </a:lnSpc>
              <a:spcBef>
                <a:spcPct val="5000"/>
              </a:spcBef>
            </a:pPr>
            <a:r>
              <a:rPr lang="en-US" sz="1600" b="0" dirty="0" smtClean="0"/>
              <a:t>Marines: 3 KOs, 4 DA </a:t>
            </a:r>
          </a:p>
          <a:p>
            <a:pPr marL="919163" lvl="2" indent="-111125">
              <a:lnSpc>
                <a:spcPct val="90000"/>
              </a:lnSpc>
              <a:spcBef>
                <a:spcPct val="5000"/>
              </a:spcBef>
            </a:pPr>
            <a:r>
              <a:rPr lang="en-US" sz="1600" b="0" dirty="0" smtClean="0"/>
              <a:t>Army: 1 FOO, 1 PA, 1 DA</a:t>
            </a:r>
          </a:p>
          <a:p>
            <a:pPr marL="627063" lvl="1" indent="-117475">
              <a:lnSpc>
                <a:spcPct val="90000"/>
              </a:lnSpc>
              <a:spcBef>
                <a:spcPct val="5000"/>
              </a:spcBef>
            </a:pPr>
            <a:r>
              <a:rPr lang="en-US" sz="1800" dirty="0" smtClean="0"/>
              <a:t>Ft Hood, Texas: 9-10 Feb</a:t>
            </a:r>
          </a:p>
          <a:p>
            <a:pPr marL="919163" lvl="2" indent="-111125">
              <a:lnSpc>
                <a:spcPct val="90000"/>
              </a:lnSpc>
              <a:spcBef>
                <a:spcPct val="5000"/>
              </a:spcBef>
            </a:pPr>
            <a:r>
              <a:rPr lang="en-US" sz="1600" b="0" dirty="0" smtClean="0"/>
              <a:t>Air Force: 1 KO, 1 FOO Mgr</a:t>
            </a:r>
          </a:p>
          <a:p>
            <a:pPr marL="919163" lvl="2" indent="-111125">
              <a:lnSpc>
                <a:spcPct val="90000"/>
              </a:lnSpc>
              <a:spcBef>
                <a:spcPct val="5000"/>
              </a:spcBef>
            </a:pPr>
            <a:r>
              <a:rPr lang="en-US" sz="1600" b="0" dirty="0" smtClean="0"/>
              <a:t>Marines: 1 KOs </a:t>
            </a:r>
          </a:p>
          <a:p>
            <a:pPr marL="919163" lvl="2" indent="-111125">
              <a:lnSpc>
                <a:spcPct val="90000"/>
              </a:lnSpc>
              <a:spcBef>
                <a:spcPct val="5000"/>
              </a:spcBef>
            </a:pPr>
            <a:r>
              <a:rPr lang="en-US" sz="1600" b="0" dirty="0" smtClean="0"/>
              <a:t>Army: 5 FOOs, 2 PAs, 3 FOO Mgr/KOs</a:t>
            </a:r>
          </a:p>
          <a:p>
            <a:pPr marL="919163" lvl="2" indent="-111125">
              <a:lnSpc>
                <a:spcPct val="90000"/>
              </a:lnSpc>
              <a:spcBef>
                <a:spcPct val="5000"/>
              </a:spcBef>
            </a:pPr>
            <a:r>
              <a:rPr lang="en-US" sz="1600" b="0" dirty="0" smtClean="0"/>
              <a:t>Navy: 1 FOO Mgr/KO/DA</a:t>
            </a:r>
          </a:p>
          <a:p>
            <a:pPr eaLnBrk="1" hangingPunct="1">
              <a:lnSpc>
                <a:spcPct val="90000"/>
              </a:lnSpc>
              <a:buNone/>
            </a:pPr>
            <a:endParaRPr lang="en-US" sz="1200" b="0" dirty="0" smtClean="0"/>
          </a:p>
          <a:p>
            <a:pPr indent="-173038" eaLnBrk="1" hangingPunct="1">
              <a:lnSpc>
                <a:spcPct val="90000"/>
              </a:lnSpc>
            </a:pPr>
            <a:r>
              <a:rPr lang="en-US" sz="2000" dirty="0" smtClean="0"/>
              <a:t>User Assessment: </a:t>
            </a:r>
          </a:p>
          <a:p>
            <a:pPr marL="573088" lvl="1" indent="-115888">
              <a:lnSpc>
                <a:spcPct val="90000"/>
              </a:lnSpc>
            </a:pPr>
            <a:r>
              <a:rPr lang="en-US" sz="1600" dirty="0" smtClean="0"/>
              <a:t>Overwhelmingly positive response from experienced                FOO/PAs and KO/DA</a:t>
            </a:r>
          </a:p>
          <a:p>
            <a:pPr marL="744538" lvl="2" indent="-104775">
              <a:lnSpc>
                <a:spcPct val="90000"/>
              </a:lnSpc>
            </a:pPr>
            <a:r>
              <a:rPr lang="en-US" sz="1400" b="0" dirty="0" smtClean="0"/>
              <a:t>"Excellent Idea and very much needed. Will solve many FOO/PA issues"  "Simple to use"        "Will reduce time to clear FOO and PA",                 "Great Force multiplier for LCEs"       "Improved accountability"     </a:t>
            </a:r>
          </a:p>
          <a:p>
            <a:pPr marL="573088" lvl="1" indent="-115888">
              <a:lnSpc>
                <a:spcPct val="90000"/>
              </a:lnSpc>
            </a:pPr>
            <a:r>
              <a:rPr lang="en-US" sz="1600" dirty="0" smtClean="0"/>
              <a:t>Identified needed capabilities for Increment 1 deployment</a:t>
            </a:r>
          </a:p>
          <a:p>
            <a:pPr marL="573088" lvl="1" indent="-115888">
              <a:lnSpc>
                <a:spcPct val="90000"/>
              </a:lnSpc>
            </a:pPr>
            <a:r>
              <a:rPr lang="en-US" sz="1600" dirty="0" smtClean="0"/>
              <a:t>Provided Enhancements for follow on development</a:t>
            </a:r>
          </a:p>
          <a:p>
            <a:pPr lvl="1" indent="-115888">
              <a:lnSpc>
                <a:spcPct val="90000"/>
              </a:lnSpc>
            </a:pPr>
            <a:endParaRPr lang="en-US" sz="1600" b="0" dirty="0" smtClean="0"/>
          </a:p>
          <a:p>
            <a:pPr lvl="1" eaLnBrk="1" hangingPunct="1">
              <a:lnSpc>
                <a:spcPct val="90000"/>
              </a:lnSpc>
            </a:pPr>
            <a:endParaRPr lang="en-US" sz="1600" b="0" dirty="0" smtClean="0"/>
          </a:p>
          <a:p>
            <a:pPr eaLnBrk="1" hangingPunct="1">
              <a:lnSpc>
                <a:spcPct val="90000"/>
              </a:lnSpc>
              <a:buNone/>
            </a:pPr>
            <a:endParaRPr lang="en-US" sz="2000" b="0" dirty="0" smtClean="0"/>
          </a:p>
        </p:txBody>
      </p:sp>
      <p:sp>
        <p:nvSpPr>
          <p:cNvPr id="518148" name="Rectangle 4"/>
          <p:cNvSpPr>
            <a:spLocks noChangeArrowheads="1"/>
          </p:cNvSpPr>
          <p:nvPr/>
        </p:nvSpPr>
        <p:spPr bwMode="auto">
          <a:xfrm>
            <a:off x="303213" y="6118225"/>
            <a:ext cx="8610600" cy="511175"/>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miter lim="800000"/>
            <a:headEnd/>
            <a:tailEnd/>
          </a:ln>
          <a:effectLst/>
        </p:spPr>
        <p:txBody>
          <a:bodyPr wrap="none" anchor="ctr"/>
          <a:lstStyle/>
          <a:p>
            <a:pPr algn="ctr">
              <a:defRPr/>
            </a:pPr>
            <a:r>
              <a:rPr lang="en-US" sz="2400" b="1" i="1" dirty="0" smtClean="0">
                <a:solidFill>
                  <a:srgbClr val="000066"/>
                </a:solidFill>
                <a:effectLst>
                  <a:outerShdw blurRad="38100" dist="38100" dir="2700000" algn="tl">
                    <a:srgbClr val="000000"/>
                  </a:outerShdw>
                </a:effectLst>
              </a:rPr>
              <a:t>"Awesome Tool! We need it in the field now!"</a:t>
            </a:r>
            <a:endParaRPr lang="en-US" sz="2400" i="1" dirty="0">
              <a:effectLst>
                <a:outerShdw blurRad="38100" dist="38100" dir="2700000" algn="tl">
                  <a:srgbClr val="FFFFFF"/>
                </a:outerShdw>
              </a:effectLst>
            </a:endParaRPr>
          </a:p>
        </p:txBody>
      </p:sp>
      <p:pic>
        <p:nvPicPr>
          <p:cNvPr id="35845" name="Picture 5" descr="New Image1"/>
          <p:cNvPicPr>
            <a:picLocks noChangeAspect="1" noChangeArrowheads="1"/>
          </p:cNvPicPr>
          <p:nvPr/>
        </p:nvPicPr>
        <p:blipFill>
          <a:blip r:embed="rId2" cstate="email"/>
          <a:srcRect/>
          <a:stretch>
            <a:fillRect/>
          </a:stretch>
        </p:blipFill>
        <p:spPr bwMode="auto">
          <a:xfrm>
            <a:off x="5181600" y="1295400"/>
            <a:ext cx="3733800" cy="1639888"/>
          </a:xfrm>
          <a:prstGeom prst="rect">
            <a:avLst/>
          </a:prstGeom>
          <a:noFill/>
          <a:ln w="12700">
            <a:solidFill>
              <a:srgbClr val="000000"/>
            </a:solidFill>
            <a:miter lim="800000"/>
            <a:headEnd/>
            <a:tailEnd/>
          </a:ln>
        </p:spPr>
      </p:pic>
      <p:pic>
        <p:nvPicPr>
          <p:cNvPr id="35846" name="Picture 6" descr="New Image34"/>
          <p:cNvPicPr>
            <a:picLocks noChangeAspect="1" noChangeArrowheads="1"/>
          </p:cNvPicPr>
          <p:nvPr/>
        </p:nvPicPr>
        <p:blipFill>
          <a:blip r:embed="rId3" cstate="email"/>
          <a:srcRect/>
          <a:stretch>
            <a:fillRect/>
          </a:stretch>
        </p:blipFill>
        <p:spPr bwMode="auto">
          <a:xfrm>
            <a:off x="6096000" y="3016101"/>
            <a:ext cx="1828800" cy="1395413"/>
          </a:xfrm>
          <a:prstGeom prst="rect">
            <a:avLst/>
          </a:prstGeom>
          <a:noFill/>
          <a:ln w="12700">
            <a:solidFill>
              <a:srgbClr val="000000"/>
            </a:solidFill>
            <a:miter lim="800000"/>
            <a:headEnd/>
            <a:tailEnd/>
          </a:ln>
        </p:spPr>
      </p:pic>
      <p:pic>
        <p:nvPicPr>
          <p:cNvPr id="7" name="Picture 6" descr="IMG_1157.JPG"/>
          <p:cNvPicPr>
            <a:picLocks noChangeAspect="1"/>
          </p:cNvPicPr>
          <p:nvPr/>
        </p:nvPicPr>
        <p:blipFill>
          <a:blip r:embed="rId4" cstate="email"/>
          <a:stretch>
            <a:fillRect/>
          </a:stretch>
        </p:blipFill>
        <p:spPr>
          <a:xfrm>
            <a:off x="7010400" y="4495800"/>
            <a:ext cx="2032000" cy="1524000"/>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SF44 Process Improvements</a:t>
            </a:r>
          </a:p>
        </p:txBody>
      </p:sp>
      <p:sp>
        <p:nvSpPr>
          <p:cNvPr id="29699" name="Rectangle 3"/>
          <p:cNvSpPr>
            <a:spLocks noGrp="1" noChangeArrowheads="1"/>
          </p:cNvSpPr>
          <p:nvPr>
            <p:ph type="body" idx="1"/>
          </p:nvPr>
        </p:nvSpPr>
        <p:spPr>
          <a:xfrm>
            <a:off x="304800" y="1143000"/>
            <a:ext cx="8686800" cy="5562600"/>
          </a:xfrm>
        </p:spPr>
        <p:txBody>
          <a:bodyPr/>
          <a:lstStyle/>
          <a:p>
            <a:pPr eaLnBrk="1" hangingPunct="1">
              <a:spcBef>
                <a:spcPts val="600"/>
              </a:spcBef>
              <a:spcAft>
                <a:spcPts val="600"/>
              </a:spcAft>
            </a:pPr>
            <a:r>
              <a:rPr lang="en-US" sz="1800" dirty="0" smtClean="0"/>
              <a:t>No handwriting to decipher, illegible paperwork, lost receipts</a:t>
            </a:r>
          </a:p>
          <a:p>
            <a:pPr eaLnBrk="1" hangingPunct="1">
              <a:spcBef>
                <a:spcPts val="600"/>
              </a:spcBef>
              <a:spcAft>
                <a:spcPts val="600"/>
              </a:spcAft>
            </a:pPr>
            <a:r>
              <a:rPr lang="en-US" sz="1800" dirty="0" smtClean="0"/>
              <a:t>Immediate visibility of transactions and payments</a:t>
            </a:r>
          </a:p>
          <a:p>
            <a:pPr eaLnBrk="1" hangingPunct="1">
              <a:spcBef>
                <a:spcPts val="600"/>
              </a:spcBef>
              <a:spcAft>
                <a:spcPts val="600"/>
              </a:spcAft>
            </a:pPr>
            <a:r>
              <a:rPr lang="en-US" sz="1800" dirty="0" smtClean="0"/>
              <a:t>Improved data and purchase control </a:t>
            </a:r>
          </a:p>
          <a:p>
            <a:pPr eaLnBrk="1" hangingPunct="1">
              <a:spcBef>
                <a:spcPts val="600"/>
              </a:spcBef>
              <a:spcAft>
                <a:spcPts val="600"/>
              </a:spcAft>
            </a:pPr>
            <a:r>
              <a:rPr lang="en-US" sz="1800" dirty="0" smtClean="0"/>
              <a:t>No travel required to clear when no cash replenishment </a:t>
            </a:r>
          </a:p>
          <a:p>
            <a:pPr eaLnBrk="1" hangingPunct="1">
              <a:spcBef>
                <a:spcPts val="600"/>
              </a:spcBef>
              <a:spcAft>
                <a:spcPts val="600"/>
              </a:spcAft>
            </a:pPr>
            <a:r>
              <a:rPr lang="en-US" sz="1800" dirty="0" smtClean="0"/>
              <a:t>No excessive document reproduction, storage, or shipping</a:t>
            </a:r>
          </a:p>
          <a:p>
            <a:pPr eaLnBrk="1" hangingPunct="1">
              <a:spcBef>
                <a:spcPts val="600"/>
              </a:spcBef>
              <a:spcAft>
                <a:spcPts val="600"/>
              </a:spcAft>
            </a:pPr>
            <a:r>
              <a:rPr lang="en-US" sz="1800" dirty="0" smtClean="0"/>
              <a:t>Eliminate redundant data entry</a:t>
            </a:r>
          </a:p>
          <a:p>
            <a:pPr eaLnBrk="1" hangingPunct="1">
              <a:spcBef>
                <a:spcPts val="600"/>
              </a:spcBef>
              <a:spcAft>
                <a:spcPts val="600"/>
              </a:spcAft>
            </a:pPr>
            <a:r>
              <a:rPr lang="en-US" sz="1800" dirty="0" smtClean="0"/>
              <a:t>Enables analysis of expenditures and purchase activities</a:t>
            </a:r>
          </a:p>
          <a:p>
            <a:pPr eaLnBrk="1" hangingPunct="1">
              <a:spcBef>
                <a:spcPts val="600"/>
              </a:spcBef>
              <a:spcAft>
                <a:spcPts val="600"/>
              </a:spcAft>
            </a:pPr>
            <a:r>
              <a:rPr lang="en-US" sz="1800" dirty="0" smtClean="0"/>
              <a:t>Improve cash management and tracking</a:t>
            </a:r>
          </a:p>
          <a:p>
            <a:pPr eaLnBrk="1" hangingPunct="1">
              <a:spcBef>
                <a:spcPts val="600"/>
              </a:spcBef>
              <a:spcAft>
                <a:spcPts val="600"/>
              </a:spcAft>
            </a:pPr>
            <a:r>
              <a:rPr lang="en-US" sz="1800" dirty="0" smtClean="0"/>
              <a:t>Daily reconciliation without face to face meetings</a:t>
            </a:r>
          </a:p>
          <a:p>
            <a:pPr eaLnBrk="1" hangingPunct="1">
              <a:spcBef>
                <a:spcPts val="600"/>
              </a:spcBef>
              <a:spcAft>
                <a:spcPts val="600"/>
              </a:spcAft>
            </a:pPr>
            <a:r>
              <a:rPr lang="en-US" sz="1800" dirty="0" smtClean="0"/>
              <a:t>Provide audit trail of all transactions in AOR</a:t>
            </a:r>
          </a:p>
          <a:p>
            <a:pPr eaLnBrk="1" hangingPunct="1">
              <a:spcBef>
                <a:spcPts val="600"/>
              </a:spcBef>
              <a:spcAft>
                <a:spcPts val="600"/>
              </a:spcAft>
            </a:pPr>
            <a:r>
              <a:rPr lang="en-US" sz="1800" dirty="0" smtClean="0"/>
              <a:t>Reduce unmatched disbursements from SF 44 purchases</a:t>
            </a:r>
          </a:p>
          <a:p>
            <a:pPr eaLnBrk="1" hangingPunct="1">
              <a:spcBef>
                <a:spcPts val="600"/>
              </a:spcBef>
              <a:spcAft>
                <a:spcPts val="600"/>
              </a:spcAft>
            </a:pPr>
            <a:r>
              <a:rPr lang="en-US" sz="1800" dirty="0" smtClean="0"/>
              <a:t>Eliminates Duplication of payment risk</a:t>
            </a:r>
          </a:p>
          <a:p>
            <a:pPr>
              <a:spcBef>
                <a:spcPts val="600"/>
              </a:spcBef>
              <a:spcAft>
                <a:spcPts val="600"/>
              </a:spcAft>
            </a:pPr>
            <a:r>
              <a:rPr lang="en-US" sz="1800" dirty="0" smtClean="0"/>
              <a:t>Reduces time/work: procurement/accounting/reconciliation</a:t>
            </a:r>
          </a:p>
          <a:p>
            <a:pPr eaLnBrk="1" hangingPunct="1">
              <a:spcBef>
                <a:spcPct val="35000"/>
              </a:spcBef>
              <a:spcAft>
                <a:spcPct val="70000"/>
              </a:spcAft>
            </a:pPr>
            <a:endParaRPr lang="en-US" sz="1800" dirty="0" smtClean="0"/>
          </a:p>
          <a:p>
            <a:pPr lvl="1" eaLnBrk="1" hangingPunct="1">
              <a:spcBef>
                <a:spcPct val="35000"/>
              </a:spcBef>
            </a:pPr>
            <a:endParaRPr lang="en-US" sz="1800" dirty="0" smtClean="0"/>
          </a:p>
          <a:p>
            <a:pPr lvl="1" eaLnBrk="1" hangingPunct="1">
              <a:spcBef>
                <a:spcPct val="35000"/>
              </a:spcBef>
            </a:pPr>
            <a:endParaRPr lang="en-US" sz="1800" dirty="0" smtClean="0"/>
          </a:p>
          <a:p>
            <a:pPr lvl="1" eaLnBrk="1" hangingPunct="1">
              <a:spcBef>
                <a:spcPct val="35000"/>
              </a:spcBef>
            </a:pPr>
            <a:endParaRPr lang="en-US" sz="1800" dirty="0" smtClean="0"/>
          </a:p>
          <a:p>
            <a:pPr eaLnBrk="1" hangingPunct="1">
              <a:spcBef>
                <a:spcPct val="35000"/>
              </a:spcBef>
            </a:pPr>
            <a:endParaRPr lang="en-US" sz="18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 Ahead</a:t>
            </a:r>
            <a:endParaRPr lang="en-US" sz="3200" dirty="0"/>
          </a:p>
        </p:txBody>
      </p:sp>
      <p:sp>
        <p:nvSpPr>
          <p:cNvPr id="3" name="Content Placeholder 2"/>
          <p:cNvSpPr>
            <a:spLocks noGrp="1"/>
          </p:cNvSpPr>
          <p:nvPr>
            <p:ph idx="1"/>
          </p:nvPr>
        </p:nvSpPr>
        <p:spPr>
          <a:xfrm>
            <a:off x="533400" y="1371600"/>
            <a:ext cx="8077200" cy="4953000"/>
          </a:xfrm>
        </p:spPr>
        <p:txBody>
          <a:bodyPr/>
          <a:lstStyle/>
          <a:p>
            <a:pPr>
              <a:spcAft>
                <a:spcPts val="0"/>
              </a:spcAft>
            </a:pPr>
            <a:r>
              <a:rPr lang="en-US" sz="2000" dirty="0" smtClean="0"/>
              <a:t>2-3 Aug Technical Readiness Review</a:t>
            </a:r>
          </a:p>
          <a:p>
            <a:pPr>
              <a:spcAft>
                <a:spcPts val="0"/>
              </a:spcAft>
            </a:pPr>
            <a:endParaRPr lang="en-US" sz="2000" dirty="0" smtClean="0"/>
          </a:p>
          <a:p>
            <a:pPr>
              <a:spcAft>
                <a:spcPts val="0"/>
              </a:spcAft>
            </a:pPr>
            <a:r>
              <a:rPr lang="en-US" sz="2000" dirty="0" smtClean="0"/>
              <a:t>31 Aug – 2 Sep: Operational Assessment Test</a:t>
            </a:r>
          </a:p>
          <a:p>
            <a:pPr>
              <a:spcAft>
                <a:spcPts val="0"/>
              </a:spcAft>
            </a:pPr>
            <a:endParaRPr lang="en-US" sz="2000" dirty="0" smtClean="0"/>
          </a:p>
          <a:p>
            <a:pPr>
              <a:spcAft>
                <a:spcPts val="0"/>
              </a:spcAft>
            </a:pPr>
            <a:r>
              <a:rPr lang="en-US" sz="2000" dirty="0" smtClean="0">
                <a:solidFill>
                  <a:srgbClr val="002060"/>
                </a:solidFill>
              </a:rPr>
              <a:t>27 Aug: Obtain Interim Authority to Operate</a:t>
            </a:r>
          </a:p>
          <a:p>
            <a:pPr>
              <a:spcAft>
                <a:spcPts val="0"/>
              </a:spcAft>
            </a:pPr>
            <a:endParaRPr lang="en-US" sz="2000" dirty="0" smtClean="0">
              <a:solidFill>
                <a:srgbClr val="002060"/>
              </a:solidFill>
            </a:endParaRPr>
          </a:p>
          <a:p>
            <a:pPr>
              <a:spcAft>
                <a:spcPts val="0"/>
              </a:spcAft>
            </a:pPr>
            <a:r>
              <a:rPr lang="en-US" sz="2000" dirty="0" smtClean="0">
                <a:solidFill>
                  <a:srgbClr val="002060"/>
                </a:solidFill>
              </a:rPr>
              <a:t>Mid-Sep: Governance Board Material Release Decision and  Theater Approval for Deployment</a:t>
            </a:r>
          </a:p>
          <a:p>
            <a:pPr>
              <a:spcAft>
                <a:spcPts val="0"/>
              </a:spcAft>
            </a:pPr>
            <a:endParaRPr lang="en-US" sz="2000" dirty="0" smtClean="0"/>
          </a:p>
          <a:p>
            <a:pPr>
              <a:spcAft>
                <a:spcPts val="0"/>
              </a:spcAft>
            </a:pPr>
            <a:r>
              <a:rPr lang="en-US" sz="2000" dirty="0" smtClean="0"/>
              <a:t>Mid-Nov:  Pilot Deployment in Iraq (1-2 month test period)</a:t>
            </a:r>
            <a:endParaRPr lang="en-US" sz="1800" dirty="0" smtClean="0"/>
          </a:p>
          <a:p>
            <a:endParaRPr lang="en-US" sz="20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Approach</a:t>
            </a:r>
            <a:endParaRPr lang="en-US" dirty="0"/>
          </a:p>
        </p:txBody>
      </p:sp>
      <p:sp>
        <p:nvSpPr>
          <p:cNvPr id="3" name="Content Placeholder 2"/>
          <p:cNvSpPr>
            <a:spLocks noGrp="1"/>
          </p:cNvSpPr>
          <p:nvPr>
            <p:ph idx="1"/>
          </p:nvPr>
        </p:nvSpPr>
        <p:spPr>
          <a:xfrm>
            <a:off x="381000" y="1219200"/>
            <a:ext cx="8229600" cy="5181600"/>
          </a:xfrm>
        </p:spPr>
        <p:txBody>
          <a:bodyPr/>
          <a:lstStyle/>
          <a:p>
            <a:r>
              <a:rPr lang="en-US" sz="2400" dirty="0" smtClean="0"/>
              <a:t>Initial Deployment</a:t>
            </a:r>
          </a:p>
          <a:p>
            <a:pPr lvl="1"/>
            <a:r>
              <a:rPr lang="en-US" sz="2000" dirty="0" smtClean="0"/>
              <a:t>1 FOB with large on base user community for 1-2 months</a:t>
            </a:r>
          </a:p>
          <a:p>
            <a:pPr lvl="2"/>
            <a:r>
              <a:rPr lang="en-US" sz="1800" dirty="0" smtClean="0"/>
              <a:t>Recommended location: Bagdad area Camp/Bases</a:t>
            </a:r>
          </a:p>
          <a:p>
            <a:pPr lvl="3"/>
            <a:r>
              <a:rPr lang="en-US" sz="1600" dirty="0" smtClean="0"/>
              <a:t>Camp Victory: 225* assigned FOOs, average 20* orders per month (</a:t>
            </a:r>
            <a:r>
              <a:rPr lang="en-US" sz="1600" dirty="0" err="1" smtClean="0"/>
              <a:t>est</a:t>
            </a:r>
            <a:r>
              <a:rPr lang="en-US" sz="1600" dirty="0" smtClean="0"/>
              <a:t> ~4,000 orders*)</a:t>
            </a:r>
          </a:p>
          <a:p>
            <a:pPr lvl="3"/>
            <a:r>
              <a:rPr lang="en-US" sz="1600" dirty="0" smtClean="0"/>
              <a:t>CSD-IZ: 25* assigned FOOs, average 45* orders per month         (</a:t>
            </a:r>
            <a:r>
              <a:rPr lang="en-US" sz="1600" dirty="0" err="1" smtClean="0"/>
              <a:t>est</a:t>
            </a:r>
            <a:r>
              <a:rPr lang="en-US" sz="1600" dirty="0" smtClean="0"/>
              <a:t> ~1,125 orders*)</a:t>
            </a:r>
          </a:p>
          <a:p>
            <a:pPr lvl="3"/>
            <a:endParaRPr lang="en-US" sz="1600" dirty="0" smtClean="0"/>
          </a:p>
          <a:p>
            <a:pPr lvl="1"/>
            <a:r>
              <a:rPr lang="en-US" sz="2000" dirty="0" smtClean="0"/>
              <a:t>Deploy training team to conduct initial user training and implementation</a:t>
            </a:r>
          </a:p>
          <a:p>
            <a:pPr lvl="2"/>
            <a:r>
              <a:rPr lang="en-US" sz="1800" dirty="0" smtClean="0"/>
              <a:t>Training: FOO/PA Training and Reviewer Training</a:t>
            </a:r>
          </a:p>
          <a:p>
            <a:pPr lvl="2"/>
            <a:r>
              <a:rPr lang="en-US" sz="1800" dirty="0" smtClean="0"/>
              <a:t>Manpower: 1 military, 2 contractors (1 KTR from existing theater JCCS support on base)</a:t>
            </a:r>
          </a:p>
          <a:p>
            <a:pPr lvl="2"/>
            <a:r>
              <a:rPr lang="en-US" sz="1800" dirty="0" smtClean="0"/>
              <a:t>10% equipment excess on site for replacement</a:t>
            </a:r>
            <a:endParaRPr lang="en-US" sz="1800" dirty="0"/>
          </a:p>
        </p:txBody>
      </p:sp>
      <p:sp>
        <p:nvSpPr>
          <p:cNvPr id="4" name="TextBox 3"/>
          <p:cNvSpPr txBox="1"/>
          <p:nvPr/>
        </p:nvSpPr>
        <p:spPr>
          <a:xfrm>
            <a:off x="457200" y="6320135"/>
            <a:ext cx="8153400" cy="461665"/>
          </a:xfrm>
          <a:prstGeom prst="rect">
            <a:avLst/>
          </a:prstGeom>
          <a:noFill/>
        </p:spPr>
        <p:txBody>
          <a:bodyPr wrap="square" rtlCol="0">
            <a:spAutoFit/>
          </a:bodyPr>
          <a:lstStyle/>
          <a:p>
            <a:pPr algn="ctr"/>
            <a:r>
              <a:rPr lang="en-US" sz="1200" i="1" dirty="0" smtClean="0"/>
              <a:t>* Numbers based on RCC data call (1 Oct - 15 Mar 2010). Orders estimated, actual number of orders depend on current mission requirements.</a:t>
            </a:r>
            <a:endParaRPr lang="en-US" sz="1200" i="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3in1 Tool Level of Usage</a:t>
            </a:r>
            <a:endParaRPr lang="en-US" dirty="0"/>
          </a:p>
        </p:txBody>
      </p:sp>
      <p:sp>
        <p:nvSpPr>
          <p:cNvPr id="3" name="Content Placeholder 2"/>
          <p:cNvSpPr>
            <a:spLocks noGrp="1"/>
          </p:cNvSpPr>
          <p:nvPr>
            <p:ph idx="1"/>
          </p:nvPr>
        </p:nvSpPr>
        <p:spPr>
          <a:xfrm>
            <a:off x="0" y="1143000"/>
            <a:ext cx="9067800" cy="4800600"/>
          </a:xfrm>
        </p:spPr>
        <p:txBody>
          <a:bodyPr/>
          <a:lstStyle/>
          <a:p>
            <a:pPr lvl="1"/>
            <a:r>
              <a:rPr lang="en-US" dirty="0" smtClean="0"/>
              <a:t>Users (AOR):</a:t>
            </a:r>
          </a:p>
          <a:p>
            <a:pPr lvl="2"/>
            <a:r>
              <a:rPr lang="en-US" dirty="0" smtClean="0"/>
              <a:t>Over 2,000 Devices in JCC I/A alone users: FOO and PA</a:t>
            </a:r>
          </a:p>
          <a:p>
            <a:pPr lvl="2"/>
            <a:r>
              <a:rPr lang="en-US" dirty="0" smtClean="0"/>
              <a:t>3in1 JCCS Module Users: </a:t>
            </a:r>
          </a:p>
          <a:p>
            <a:pPr lvl="3"/>
            <a:r>
              <a:rPr lang="en-US" dirty="0" smtClean="0"/>
              <a:t>Unit Level: Commanders, Resource Managers, FOO, PA</a:t>
            </a:r>
          </a:p>
          <a:p>
            <a:pPr lvl="3"/>
            <a:r>
              <a:rPr lang="en-US" dirty="0" smtClean="0"/>
              <a:t>Regional Users: </a:t>
            </a:r>
          </a:p>
          <a:p>
            <a:pPr lvl="4"/>
            <a:r>
              <a:rPr lang="en-US" sz="1800" dirty="0" smtClean="0"/>
              <a:t>JCC: Contracting Officer</a:t>
            </a:r>
          </a:p>
          <a:p>
            <a:pPr lvl="4"/>
            <a:r>
              <a:rPr lang="en-US" sz="1800" dirty="0" smtClean="0"/>
              <a:t>ARCENT: Disbursing Agent (FMC) and Property Book</a:t>
            </a:r>
          </a:p>
          <a:p>
            <a:pPr lvl="1">
              <a:spcBef>
                <a:spcPts val="1200"/>
              </a:spcBef>
            </a:pPr>
            <a:r>
              <a:rPr lang="en-US" dirty="0" smtClean="0"/>
              <a:t>Key Tool for First Boots on the Ground</a:t>
            </a:r>
          </a:p>
          <a:p>
            <a:pPr lvl="2"/>
            <a:r>
              <a:rPr lang="en-US" sz="1800" dirty="0" smtClean="0"/>
              <a:t>Heavily used in most initial contingency/Humanitarian operations</a:t>
            </a:r>
          </a:p>
          <a:p>
            <a:pPr lvl="1">
              <a:spcBef>
                <a:spcPts val="1200"/>
              </a:spcBef>
              <a:spcAft>
                <a:spcPts val="600"/>
              </a:spcAft>
            </a:pPr>
            <a:r>
              <a:rPr lang="en-US" dirty="0" smtClean="0"/>
              <a:t>Worldwide Use: Katrina, Haiti, Horn of Africa</a:t>
            </a:r>
          </a:p>
          <a:p>
            <a:pPr lvl="1">
              <a:spcAft>
                <a:spcPts val="600"/>
              </a:spcAft>
            </a:pPr>
            <a:r>
              <a:rPr lang="en-US" dirty="0" smtClean="0"/>
              <a:t>Device/JCCS Module will be part of every units deployment kit</a:t>
            </a:r>
          </a:p>
          <a:p>
            <a:pPr lvl="1">
              <a:spcAft>
                <a:spcPts val="600"/>
              </a:spcAft>
            </a:pPr>
            <a:r>
              <a:rPr lang="en-US" dirty="0" smtClean="0"/>
              <a:t>Incorporated in all Exercises/Training </a:t>
            </a:r>
          </a:p>
          <a:p>
            <a:pPr lvl="1">
              <a:buNone/>
            </a:pP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3048000"/>
            <a:ext cx="9144000" cy="1143000"/>
          </a:xfrm>
        </p:spPr>
        <p:txBody>
          <a:bodyPr/>
          <a:lstStyle/>
          <a:p>
            <a:pPr eaLnBrk="1" hangingPunct="1"/>
            <a:r>
              <a:rPr lang="en-US" sz="6600" dirty="0" smtClean="0"/>
              <a:t>Questions</a:t>
            </a:r>
            <a:br>
              <a:rPr lang="en-US" sz="6600" dirty="0" smtClean="0"/>
            </a:br>
            <a:r>
              <a:rPr lang="en-US" sz="6600" dirty="0" smtClean="0"/>
              <a:t/>
            </a:r>
            <a:br>
              <a:rPr lang="en-US" sz="6600" dirty="0" smtClean="0"/>
            </a:br>
            <a:r>
              <a:rPr lang="en-US" sz="2400" u="sng" dirty="0" smtClean="0"/>
              <a:t>Point of Contact:</a:t>
            </a:r>
            <a:br>
              <a:rPr lang="en-US" sz="2400" u="sng" dirty="0" smtClean="0"/>
            </a:br>
            <a:r>
              <a:rPr lang="en-US" sz="2400" dirty="0" smtClean="0"/>
              <a:t>Lt Col Ann Christianson</a:t>
            </a:r>
            <a:br>
              <a:rPr lang="en-US" sz="2400" dirty="0" smtClean="0"/>
            </a:br>
            <a:r>
              <a:rPr lang="en-US" sz="2400" dirty="0" smtClean="0"/>
              <a:t>703-699-3728</a:t>
            </a:r>
            <a:br>
              <a:rPr lang="en-US" sz="2400" dirty="0" smtClean="0"/>
            </a:br>
            <a:r>
              <a:rPr lang="en-US" sz="2400" dirty="0" smtClean="0"/>
              <a:t>fiona.christianson@osd.mil</a:t>
            </a:r>
            <a:br>
              <a:rPr lang="en-US" sz="2400" dirty="0" smtClean="0"/>
            </a:br>
            <a:r>
              <a:rPr lang="en-US" sz="2400" dirty="0" smtClean="0"/>
              <a:t/>
            </a:r>
            <a:br>
              <a:rPr lang="en-US" sz="2400" dirty="0" smtClean="0"/>
            </a:br>
            <a:r>
              <a:rPr lang="en-US" sz="2400" dirty="0" smtClean="0"/>
              <a:t>Information:</a:t>
            </a:r>
            <a:br>
              <a:rPr lang="en-US" sz="2400" dirty="0" smtClean="0"/>
            </a:br>
            <a:r>
              <a:rPr lang="en-US" sz="2000" dirty="0" smtClean="0"/>
              <a:t>http://www.acq.osd.mil/dpap/pacc/cc/contingency_tools.html</a:t>
            </a:r>
            <a:endParaRPr lang="en-US" sz="6000"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38200" y="2830975"/>
          <a:ext cx="8077200" cy="1615440"/>
        </p:xfrm>
        <a:graphic>
          <a:graphicData uri="http://schemas.openxmlformats.org/drawingml/2006/table">
            <a:tbl>
              <a:tblPr firstRow="1" bandRow="1">
                <a:tableStyleId>{5C22544A-7EE6-4342-B048-85BDC9FD1C3A}</a:tableStyleId>
              </a:tblPr>
              <a:tblGrid>
                <a:gridCol w="3786187"/>
                <a:gridCol w="4291013"/>
              </a:tblGrid>
              <a:tr h="1600200">
                <a:tc>
                  <a:txBody>
                    <a:bodyPr/>
                    <a:lstStyle/>
                    <a:p>
                      <a:pPr marL="168275" indent="-168275">
                        <a:spcBef>
                          <a:spcPts val="0"/>
                        </a:spcBef>
                        <a:spcAft>
                          <a:spcPts val="0"/>
                        </a:spcAft>
                        <a:buFont typeface="Courier New" pitchFamily="49" charset="0"/>
                        <a:buChar char="o"/>
                        <a:defRPr/>
                      </a:pPr>
                      <a:r>
                        <a:rPr lang="en-US" sz="1400" dirty="0" smtClean="0">
                          <a:solidFill>
                            <a:srgbClr val="002060"/>
                          </a:solidFill>
                        </a:rPr>
                        <a:t>Illegibility SF44/Receipts</a:t>
                      </a:r>
                    </a:p>
                    <a:p>
                      <a:pPr marL="168275" marR="0" indent="-168275"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sz="1400" dirty="0" smtClean="0">
                          <a:solidFill>
                            <a:srgbClr val="002060"/>
                          </a:solidFill>
                        </a:rPr>
                        <a:t> No Theater wide visibility</a:t>
                      </a:r>
                    </a:p>
                    <a:p>
                      <a:pPr marL="168275" indent="-168275">
                        <a:spcBef>
                          <a:spcPts val="0"/>
                        </a:spcBef>
                        <a:spcAft>
                          <a:spcPts val="0"/>
                        </a:spcAft>
                        <a:buFont typeface="Courier New" pitchFamily="49" charset="0"/>
                        <a:buChar char="o"/>
                        <a:defRPr/>
                      </a:pPr>
                      <a:r>
                        <a:rPr lang="en-US" sz="1400" dirty="0" smtClean="0">
                          <a:solidFill>
                            <a:srgbClr val="002060"/>
                          </a:solidFill>
                        </a:rPr>
                        <a:t> Lost documents</a:t>
                      </a:r>
                    </a:p>
                    <a:p>
                      <a:pPr marL="168275" indent="-168275">
                        <a:spcBef>
                          <a:spcPts val="0"/>
                        </a:spcBef>
                        <a:spcAft>
                          <a:spcPts val="0"/>
                        </a:spcAft>
                        <a:buFont typeface="Courier New" pitchFamily="49" charset="0"/>
                        <a:buChar char="o"/>
                        <a:defRPr/>
                      </a:pPr>
                      <a:r>
                        <a:rPr lang="en-US" sz="1400" dirty="0" smtClean="0">
                          <a:solidFill>
                            <a:srgbClr val="002060"/>
                          </a:solidFill>
                        </a:rPr>
                        <a:t> Wasted time</a:t>
                      </a:r>
                    </a:p>
                    <a:p>
                      <a:pPr marL="625475" lvl="1" indent="-168275">
                        <a:spcBef>
                          <a:spcPts val="0"/>
                        </a:spcBef>
                        <a:spcAft>
                          <a:spcPts val="0"/>
                        </a:spcAft>
                        <a:buFont typeface="Courier New" pitchFamily="49" charset="0"/>
                        <a:buChar char="o"/>
                        <a:defRPr/>
                      </a:pPr>
                      <a:r>
                        <a:rPr lang="en-US" sz="1400" dirty="0" smtClean="0">
                          <a:solidFill>
                            <a:srgbClr val="002060"/>
                          </a:solidFill>
                        </a:rPr>
                        <a:t>Duplicating data entry</a:t>
                      </a:r>
                    </a:p>
                    <a:p>
                      <a:pPr marL="625475" lvl="1" indent="-168275">
                        <a:spcBef>
                          <a:spcPts val="0"/>
                        </a:spcBef>
                        <a:spcAft>
                          <a:spcPts val="0"/>
                        </a:spcAft>
                        <a:buFont typeface="Courier New" pitchFamily="49" charset="0"/>
                        <a:buChar char="o"/>
                        <a:defRPr/>
                      </a:pPr>
                      <a:r>
                        <a:rPr lang="en-US" sz="1400" dirty="0" smtClean="0">
                          <a:solidFill>
                            <a:srgbClr val="002060"/>
                          </a:solidFill>
                        </a:rPr>
                        <a:t>Excessive Paper Reproduction</a:t>
                      </a:r>
                    </a:p>
                    <a:p>
                      <a:pPr marL="625475" lvl="1" indent="-168275">
                        <a:spcBef>
                          <a:spcPts val="0"/>
                        </a:spcBef>
                        <a:spcAft>
                          <a:spcPts val="0"/>
                        </a:spcAft>
                        <a:buFont typeface="Courier New" pitchFamily="49" charset="0"/>
                        <a:buChar char="o"/>
                        <a:defRPr/>
                      </a:pPr>
                      <a:r>
                        <a:rPr lang="en-US" sz="1400" dirty="0" smtClean="0">
                          <a:solidFill>
                            <a:srgbClr val="002060"/>
                          </a:solidFill>
                        </a:rPr>
                        <a:t>Traveling to Clear</a:t>
                      </a:r>
                    </a:p>
                  </a:txBody>
                  <a:tcPr>
                    <a:noFill/>
                  </a:tcPr>
                </a:tc>
                <a:tc>
                  <a:txBody>
                    <a:bodyPr/>
                    <a:lstStyle/>
                    <a:p>
                      <a:pPr marL="168275" indent="-168275">
                        <a:spcBef>
                          <a:spcPts val="0"/>
                        </a:spcBef>
                        <a:spcAft>
                          <a:spcPts val="0"/>
                        </a:spcAft>
                        <a:buFont typeface="Courier New" pitchFamily="49" charset="0"/>
                        <a:buChar char="o"/>
                        <a:defRPr/>
                      </a:pPr>
                      <a:r>
                        <a:rPr lang="en-US" sz="1600" dirty="0" smtClean="0">
                          <a:solidFill>
                            <a:srgbClr val="002060"/>
                          </a:solidFill>
                        </a:rPr>
                        <a:t> </a:t>
                      </a:r>
                      <a:r>
                        <a:rPr lang="en-US" sz="1400" dirty="0" smtClean="0">
                          <a:solidFill>
                            <a:srgbClr val="002060"/>
                          </a:solidFill>
                        </a:rPr>
                        <a:t>Delayed oversight/visibility of purchases/cash control</a:t>
                      </a:r>
                    </a:p>
                    <a:p>
                      <a:pPr marL="168275" indent="-168275">
                        <a:spcBef>
                          <a:spcPts val="0"/>
                        </a:spcBef>
                        <a:spcAft>
                          <a:spcPts val="0"/>
                        </a:spcAft>
                        <a:buFont typeface="Courier New" pitchFamily="49" charset="0"/>
                        <a:buChar char="o"/>
                        <a:defRPr/>
                      </a:pPr>
                      <a:r>
                        <a:rPr lang="en-US" sz="1400" dirty="0" smtClean="0">
                          <a:solidFill>
                            <a:srgbClr val="002060"/>
                          </a:solidFill>
                        </a:rPr>
                        <a:t> Unnecessary Risk due to travel</a:t>
                      </a:r>
                    </a:p>
                    <a:p>
                      <a:pPr marL="168275" indent="-168275">
                        <a:spcBef>
                          <a:spcPts val="0"/>
                        </a:spcBef>
                        <a:spcAft>
                          <a:spcPts val="0"/>
                        </a:spcAft>
                        <a:buFont typeface="Courier New" pitchFamily="49" charset="0"/>
                        <a:buChar char="o"/>
                        <a:defRPr/>
                      </a:pPr>
                      <a:r>
                        <a:rPr lang="en-US" sz="1400" dirty="0" smtClean="0">
                          <a:solidFill>
                            <a:srgbClr val="002060"/>
                          </a:solidFill>
                        </a:rPr>
                        <a:t> Unmatched documents requiring manual tracking</a:t>
                      </a:r>
                    </a:p>
                    <a:p>
                      <a:pPr marL="168275" indent="-168275">
                        <a:spcBef>
                          <a:spcPts val="0"/>
                        </a:spcBef>
                        <a:spcAft>
                          <a:spcPts val="0"/>
                        </a:spcAft>
                        <a:buFont typeface="Courier New" pitchFamily="49" charset="0"/>
                        <a:buChar char="o"/>
                        <a:defRPr/>
                      </a:pPr>
                      <a:r>
                        <a:rPr lang="en-US" sz="1400" dirty="0" smtClean="0">
                          <a:solidFill>
                            <a:srgbClr val="002060"/>
                          </a:solidFill>
                        </a:rPr>
                        <a:t>Errors: typos, calculation of order or ledger totals or exchange rate</a:t>
                      </a:r>
                    </a:p>
                  </a:txBody>
                  <a:tcPr>
                    <a:noFill/>
                  </a:tcPr>
                </a:tc>
              </a:tr>
            </a:tbl>
          </a:graphicData>
        </a:graphic>
      </p:graphicFrame>
      <p:sp>
        <p:nvSpPr>
          <p:cNvPr id="13314" name="Rectangle 2"/>
          <p:cNvSpPr>
            <a:spLocks noGrp="1" noChangeArrowheads="1"/>
          </p:cNvSpPr>
          <p:nvPr>
            <p:ph type="title"/>
          </p:nvPr>
        </p:nvSpPr>
        <p:spPr/>
        <p:txBody>
          <a:bodyPr/>
          <a:lstStyle/>
          <a:p>
            <a:pPr eaLnBrk="1" hangingPunct="1"/>
            <a:r>
              <a:rPr lang="en-US" dirty="0" smtClean="0"/>
              <a:t>Requirement</a:t>
            </a:r>
          </a:p>
        </p:txBody>
      </p:sp>
      <p:sp>
        <p:nvSpPr>
          <p:cNvPr id="13315" name="Rectangle 3"/>
          <p:cNvSpPr>
            <a:spLocks noGrp="1" noChangeArrowheads="1"/>
          </p:cNvSpPr>
          <p:nvPr>
            <p:ph type="body" idx="1"/>
          </p:nvPr>
        </p:nvSpPr>
        <p:spPr>
          <a:xfrm>
            <a:off x="457200" y="1295400"/>
            <a:ext cx="8458200" cy="5791200"/>
          </a:xfrm>
        </p:spPr>
        <p:txBody>
          <a:bodyPr/>
          <a:lstStyle/>
          <a:p>
            <a:pPr marL="169863" indent="-169863" eaLnBrk="1" hangingPunct="1"/>
            <a:r>
              <a:rPr lang="en-US" sz="1800" u="sng" dirty="0" smtClean="0">
                <a:solidFill>
                  <a:schemeClr val="accent1">
                    <a:lumMod val="50000"/>
                  </a:schemeClr>
                </a:solidFill>
                <a:effectLst>
                  <a:outerShdw blurRad="38100" dist="38100" dir="2700000" algn="tl">
                    <a:srgbClr val="000000">
                      <a:alpha val="43137"/>
                    </a:srgbClr>
                  </a:outerShdw>
                </a:effectLst>
              </a:rPr>
              <a:t>Process:</a:t>
            </a:r>
            <a:r>
              <a:rPr lang="en-US" sz="1800" dirty="0" smtClean="0"/>
              <a:t> Contingency Micro-purchases processed manually using SF44s</a:t>
            </a:r>
          </a:p>
          <a:p>
            <a:pPr marL="569913" lvl="1" indent="-169863"/>
            <a:r>
              <a:rPr lang="en-US" sz="1600" dirty="0" smtClean="0"/>
              <a:t>To conduct on-the-spot, over-the-counter, </a:t>
            </a:r>
            <a:r>
              <a:rPr lang="en-US" sz="1600" i="1" u="sng" dirty="0" smtClean="0"/>
              <a:t>purchases of supplies &amp; services  </a:t>
            </a:r>
            <a:r>
              <a:rPr lang="en-US" sz="1600" dirty="0" smtClean="0"/>
              <a:t>when GPC is not available</a:t>
            </a:r>
          </a:p>
          <a:p>
            <a:pPr marL="569913" lvl="1" indent="-169863"/>
            <a:r>
              <a:rPr lang="en-US" sz="1600" dirty="0" smtClean="0"/>
              <a:t>FY09 Iraq/Afghanistan: 2,664 Soldiers executed 36,600 orders, total $82.5M </a:t>
            </a:r>
          </a:p>
          <a:p>
            <a:pPr marL="169863" indent="-169863" eaLnBrk="1" hangingPunct="1"/>
            <a:endParaRPr lang="en-US" sz="600" dirty="0" smtClean="0"/>
          </a:p>
          <a:p>
            <a:pPr marL="169863" lvl="1" indent="-169863"/>
            <a:r>
              <a:rPr lang="en-US" sz="1800" u="sng" dirty="0" smtClean="0">
                <a:solidFill>
                  <a:schemeClr val="accent1">
                    <a:lumMod val="50000"/>
                  </a:schemeClr>
                </a:solidFill>
                <a:effectLst>
                  <a:outerShdw blurRad="38100" dist="38100" dir="2700000" algn="tl">
                    <a:srgbClr val="000000">
                      <a:alpha val="43137"/>
                    </a:srgbClr>
                  </a:outerShdw>
                </a:effectLst>
                <a:ea typeface="+mn-ea"/>
                <a:cs typeface="+mn-cs"/>
              </a:rPr>
              <a:t>Identified Problems: </a:t>
            </a:r>
          </a:p>
          <a:p>
            <a:pPr marL="169863" lvl="1" indent="-169863"/>
            <a:endParaRPr lang="en-US" sz="1600" dirty="0" smtClean="0"/>
          </a:p>
          <a:p>
            <a:pPr marL="169863" indent="-169863" eaLnBrk="1" hangingPunct="1"/>
            <a:endParaRPr lang="en-US" sz="1800" dirty="0" smtClean="0"/>
          </a:p>
          <a:p>
            <a:pPr marL="169863" indent="-169863" eaLnBrk="1" hangingPunct="1"/>
            <a:endParaRPr lang="en-US" sz="1800" dirty="0" smtClean="0"/>
          </a:p>
          <a:p>
            <a:pPr marL="169863" indent="-169863" eaLnBrk="1" hangingPunct="1"/>
            <a:endParaRPr lang="en-US" sz="1800" dirty="0" smtClean="0"/>
          </a:p>
          <a:p>
            <a:pPr marL="169863" indent="-169863" eaLnBrk="1" hangingPunct="1"/>
            <a:endParaRPr lang="en-US" sz="1800" dirty="0" smtClean="0"/>
          </a:p>
          <a:p>
            <a:pPr marL="169863" indent="-169863" eaLnBrk="1" hangingPunct="1"/>
            <a:r>
              <a:rPr lang="en-US" sz="1800" u="sng" dirty="0" smtClean="0">
                <a:solidFill>
                  <a:schemeClr val="accent1">
                    <a:lumMod val="50000"/>
                  </a:schemeClr>
                </a:solidFill>
                <a:effectLst>
                  <a:outerShdw blurRad="38100" dist="38100" dir="2700000" algn="tl">
                    <a:srgbClr val="000000">
                      <a:alpha val="43137"/>
                    </a:srgbClr>
                  </a:outerShdw>
                </a:effectLst>
              </a:rPr>
              <a:t>Requirement:</a:t>
            </a:r>
            <a:r>
              <a:rPr lang="en-US" sz="1800" dirty="0" smtClean="0"/>
              <a:t> Improve internal procurement &amp; payment controls, &amp; safety</a:t>
            </a:r>
          </a:p>
          <a:p>
            <a:pPr marL="569913" lvl="1" indent="-169863"/>
            <a:r>
              <a:rPr lang="en-US" sz="1800" u="sng" dirty="0" smtClean="0">
                <a:solidFill>
                  <a:schemeClr val="accent1">
                    <a:lumMod val="50000"/>
                  </a:schemeClr>
                </a:solidFill>
                <a:effectLst>
                  <a:outerShdw blurRad="38100" dist="38100" dir="2700000" algn="tl">
                    <a:srgbClr val="000000">
                      <a:alpha val="43137"/>
                    </a:srgbClr>
                  </a:outerShdw>
                </a:effectLst>
                <a:ea typeface="+mn-ea"/>
                <a:cs typeface="+mn-cs"/>
              </a:rPr>
              <a:t>Validated:</a:t>
            </a:r>
            <a:r>
              <a:rPr lang="en-US" sz="1600" dirty="0" smtClean="0"/>
              <a:t> Task Force 849 Team 6 (</a:t>
            </a:r>
            <a:r>
              <a:rPr lang="en-US" sz="1600" dirty="0" err="1" smtClean="0"/>
              <a:t>Gansler</a:t>
            </a:r>
            <a:r>
              <a:rPr lang="en-US" sz="1600" dirty="0" smtClean="0"/>
              <a:t> Report); Prior Joint Contracting Command Iraq/Afghanistan Commander; Joint Working Group</a:t>
            </a:r>
          </a:p>
          <a:p>
            <a:pPr marL="169863" indent="-169863" eaLnBrk="1" hangingPunct="1">
              <a:spcBef>
                <a:spcPts val="0"/>
              </a:spcBef>
              <a:buNone/>
            </a:pPr>
            <a:endParaRPr lang="en-US" sz="900" dirty="0" smtClean="0"/>
          </a:p>
          <a:p>
            <a:pPr marL="169863" indent="-169863"/>
            <a:r>
              <a:rPr lang="en-US" sz="1800" u="sng" dirty="0" smtClean="0">
                <a:solidFill>
                  <a:schemeClr val="accent1">
                    <a:lumMod val="50000"/>
                  </a:schemeClr>
                </a:solidFill>
                <a:effectLst>
                  <a:outerShdw blurRad="38100" dist="38100" dir="2700000" algn="tl">
                    <a:srgbClr val="000000">
                      <a:alpha val="43137"/>
                    </a:srgbClr>
                  </a:outerShdw>
                </a:effectLst>
              </a:rPr>
              <a:t>Solution:  </a:t>
            </a:r>
            <a:r>
              <a:rPr lang="en-US" sz="1800" dirty="0" smtClean="0"/>
              <a:t>Automate the SF44 process from end-to-end with a technology-based solution to record and transfer purchase and payment data from a handheld device to a backend database </a:t>
            </a:r>
            <a:r>
              <a:rPr lang="en-US" sz="1600" i="1" dirty="0" smtClean="0"/>
              <a:t>(does not include CERP/Rewards)</a:t>
            </a:r>
            <a:endParaRPr lang="en-US" sz="1800" i="1" dirty="0" smtClean="0"/>
          </a:p>
          <a:p>
            <a:pPr eaLnBrk="1" hangingPunct="1"/>
            <a:endParaRPr lang="en-US" sz="500" dirty="0" smtClean="0"/>
          </a:p>
          <a:p>
            <a:pPr eaLnBrk="1" hangingPunct="1"/>
            <a:endParaRPr lang="en-US" sz="500" dirty="0" smtClean="0"/>
          </a:p>
          <a:p>
            <a:pPr marL="169863" indent="-169863" eaLnBrk="1" hangingPunct="1"/>
            <a:endParaRPr lang="en-US" sz="600" dirty="0" smtClean="0"/>
          </a:p>
          <a:p>
            <a:pPr eaLnBrk="1" hangingPunct="1"/>
            <a:endParaRPr lang="en-US" sz="1100" dirty="0" smtClean="0"/>
          </a:p>
          <a:p>
            <a:pPr eaLnBrk="1" hangingPunct="1"/>
            <a:endParaRPr lang="en-US" sz="100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3048000"/>
            <a:ext cx="9144000" cy="1143000"/>
          </a:xfrm>
        </p:spPr>
        <p:txBody>
          <a:bodyPr/>
          <a:lstStyle/>
          <a:p>
            <a:pPr eaLnBrk="1" hangingPunct="1"/>
            <a:r>
              <a:rPr lang="en-US" sz="6600" dirty="0" smtClean="0"/>
              <a:t>Back up Slides</a:t>
            </a:r>
            <a:br>
              <a:rPr lang="en-US" sz="6600" dirty="0" smtClean="0"/>
            </a:br>
            <a:r>
              <a:rPr lang="en-US" sz="6600" dirty="0" smtClean="0"/>
              <a:t/>
            </a:r>
            <a:br>
              <a:rPr lang="en-US" sz="6600" dirty="0" smtClean="0"/>
            </a:br>
            <a:r>
              <a:rPr lang="en-US" sz="2400" dirty="0" smtClean="0"/>
              <a:t> To Provide additional information</a:t>
            </a:r>
            <a:endParaRPr lang="en-US" sz="6000"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New End to End 1-3 030510.jpg"/>
          <p:cNvPicPr>
            <a:picLocks noGrp="1" noChangeAspect="1"/>
          </p:cNvPicPr>
          <p:nvPr>
            <p:ph idx="1"/>
          </p:nvPr>
        </p:nvPicPr>
        <p:blipFill>
          <a:blip r:embed="rId2" cstate="print"/>
          <a:stretch>
            <a:fillRect/>
          </a:stretch>
        </p:blipFill>
        <p:spPr>
          <a:xfrm>
            <a:off x="28239" y="19050"/>
            <a:ext cx="9077662" cy="6781800"/>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New End to End 4-6 020110.jpg"/>
          <p:cNvPicPr>
            <a:picLocks noGrp="1" noChangeAspect="1"/>
          </p:cNvPicPr>
          <p:nvPr>
            <p:ph idx="1"/>
          </p:nvPr>
        </p:nvPicPr>
        <p:blipFill>
          <a:blip r:embed="rId2" cstate="print"/>
          <a:stretch>
            <a:fillRect/>
          </a:stretch>
        </p:blipFill>
        <p:spPr>
          <a:xfrm>
            <a:off x="38100" y="0"/>
            <a:ext cx="9105900" cy="6705600"/>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ew End to End 7AB 030510.jpg"/>
          <p:cNvPicPr>
            <a:picLocks noChangeAspect="1"/>
          </p:cNvPicPr>
          <p:nvPr/>
        </p:nvPicPr>
        <p:blipFill>
          <a:blip r:embed="rId2" cstate="print"/>
          <a:stretch>
            <a:fillRect/>
          </a:stretch>
        </p:blipFill>
        <p:spPr>
          <a:xfrm>
            <a:off x="0" y="1"/>
            <a:ext cx="9144000" cy="6778826"/>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ew End to End 7CD 030510.jpg"/>
          <p:cNvPicPr>
            <a:picLocks noChangeAspect="1"/>
          </p:cNvPicPr>
          <p:nvPr/>
        </p:nvPicPr>
        <p:blipFill>
          <a:blip r:embed="rId2" cstate="print"/>
          <a:srcRect b="8889"/>
          <a:stretch>
            <a:fillRect/>
          </a:stretch>
        </p:blipFill>
        <p:spPr>
          <a:xfrm>
            <a:off x="0" y="-22529"/>
            <a:ext cx="9144000" cy="6880529"/>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2" cstate="print"/>
          <a:srcRect/>
          <a:stretch>
            <a:fillRect/>
          </a:stretch>
        </p:blipFill>
        <p:spPr bwMode="auto">
          <a:xfrm>
            <a:off x="3276600" y="2950272"/>
            <a:ext cx="2590800" cy="2993328"/>
          </a:xfrm>
          <a:prstGeom prst="rect">
            <a:avLst/>
          </a:prstGeom>
          <a:noFill/>
          <a:ln w="9525">
            <a:noFill/>
            <a:miter lim="800000"/>
            <a:headEnd/>
            <a:tailEnd/>
          </a:ln>
          <a:effectLst/>
        </p:spPr>
      </p:pic>
      <p:pic>
        <p:nvPicPr>
          <p:cNvPr id="654339" name="Picture 3"/>
          <p:cNvPicPr>
            <a:picLocks noChangeAspect="1" noChangeArrowheads="1"/>
          </p:cNvPicPr>
          <p:nvPr/>
        </p:nvPicPr>
        <p:blipFill>
          <a:blip r:embed="rId3" cstate="print"/>
          <a:srcRect/>
          <a:stretch>
            <a:fillRect/>
          </a:stretch>
        </p:blipFill>
        <p:spPr bwMode="auto">
          <a:xfrm>
            <a:off x="228600" y="2895600"/>
            <a:ext cx="2743200" cy="3124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Procurement Controls</a:t>
            </a:r>
            <a:endParaRPr lang="en-US" dirty="0"/>
          </a:p>
        </p:txBody>
      </p:sp>
      <p:sp>
        <p:nvSpPr>
          <p:cNvPr id="8" name="TextBox 7"/>
          <p:cNvSpPr txBox="1"/>
          <p:nvPr/>
        </p:nvSpPr>
        <p:spPr>
          <a:xfrm>
            <a:off x="381000" y="1143000"/>
            <a:ext cx="5638801" cy="1754326"/>
          </a:xfrm>
          <a:prstGeom prst="rect">
            <a:avLst/>
          </a:prstGeom>
          <a:noFill/>
        </p:spPr>
        <p:txBody>
          <a:bodyPr wrap="square" rtlCol="0">
            <a:spAutoFit/>
          </a:bodyPr>
          <a:lstStyle/>
          <a:p>
            <a:pPr algn="ctr"/>
            <a:r>
              <a:rPr lang="en-US" b="1" dirty="0" smtClean="0"/>
              <a:t> Procurement Control sends a warning message if an item being purchased requires special authorization or is prohibited. </a:t>
            </a:r>
          </a:p>
          <a:p>
            <a:pPr algn="ctr"/>
            <a:r>
              <a:rPr lang="en-US" b="1" dirty="0" smtClean="0"/>
              <a:t>Procurement Controls may also be established on line item value or total purchase amount to either warn of a violation or prevent a purchase. </a:t>
            </a:r>
            <a:endParaRPr lang="en-US" b="1" dirty="0"/>
          </a:p>
        </p:txBody>
      </p:sp>
      <p:sp>
        <p:nvSpPr>
          <p:cNvPr id="9" name="TextBox 8"/>
          <p:cNvSpPr txBox="1"/>
          <p:nvPr/>
        </p:nvSpPr>
        <p:spPr>
          <a:xfrm>
            <a:off x="228600" y="6019800"/>
            <a:ext cx="2362200" cy="646331"/>
          </a:xfrm>
          <a:prstGeom prst="rect">
            <a:avLst/>
          </a:prstGeom>
          <a:noFill/>
        </p:spPr>
        <p:txBody>
          <a:bodyPr wrap="square" rtlCol="0">
            <a:spAutoFit/>
          </a:bodyPr>
          <a:lstStyle/>
          <a:p>
            <a:pPr algn="ctr"/>
            <a:r>
              <a:rPr lang="en-US" dirty="0" smtClean="0"/>
              <a:t>1) Enter policy information</a:t>
            </a:r>
          </a:p>
        </p:txBody>
      </p:sp>
      <p:sp>
        <p:nvSpPr>
          <p:cNvPr id="10" name="TextBox 9"/>
          <p:cNvSpPr txBox="1"/>
          <p:nvPr/>
        </p:nvSpPr>
        <p:spPr>
          <a:xfrm>
            <a:off x="3200401" y="5943600"/>
            <a:ext cx="2133599" cy="914400"/>
          </a:xfrm>
          <a:prstGeom prst="rect">
            <a:avLst/>
          </a:prstGeom>
          <a:noFill/>
        </p:spPr>
        <p:txBody>
          <a:bodyPr wrap="square" rtlCol="0">
            <a:spAutoFit/>
          </a:bodyPr>
          <a:lstStyle/>
          <a:p>
            <a:pPr algn="ctr"/>
            <a:r>
              <a:rPr lang="en-US" dirty="0" smtClean="0"/>
              <a:t>2a) Enter item description and warning message</a:t>
            </a:r>
          </a:p>
        </p:txBody>
      </p:sp>
      <p:sp>
        <p:nvSpPr>
          <p:cNvPr id="11" name="TextBox 10"/>
          <p:cNvSpPr txBox="1"/>
          <p:nvPr/>
        </p:nvSpPr>
        <p:spPr>
          <a:xfrm>
            <a:off x="6096000" y="5943600"/>
            <a:ext cx="2133599" cy="923330"/>
          </a:xfrm>
          <a:prstGeom prst="rect">
            <a:avLst/>
          </a:prstGeom>
          <a:noFill/>
        </p:spPr>
        <p:txBody>
          <a:bodyPr wrap="square" rtlCol="0">
            <a:spAutoFit/>
          </a:bodyPr>
          <a:lstStyle/>
          <a:p>
            <a:pPr algn="ctr"/>
            <a:r>
              <a:rPr lang="en-US" dirty="0" smtClean="0"/>
              <a:t>2b) Enter Line item value to prevent purchase</a:t>
            </a:r>
          </a:p>
        </p:txBody>
      </p:sp>
      <p:sp>
        <p:nvSpPr>
          <p:cNvPr id="12" name="Heptagon 11"/>
          <p:cNvSpPr/>
          <p:nvPr/>
        </p:nvSpPr>
        <p:spPr>
          <a:xfrm>
            <a:off x="2514600" y="29718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1</a:t>
            </a:r>
            <a:endParaRPr lang="en-US" sz="3200" b="1" dirty="0"/>
          </a:p>
        </p:txBody>
      </p:sp>
      <p:sp>
        <p:nvSpPr>
          <p:cNvPr id="14" name="Heptagon 13"/>
          <p:cNvSpPr/>
          <p:nvPr/>
        </p:nvSpPr>
        <p:spPr>
          <a:xfrm>
            <a:off x="5105400" y="2895600"/>
            <a:ext cx="838200" cy="5334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2a</a:t>
            </a:r>
            <a:endParaRPr lang="en-US" sz="3200" b="1" dirty="0"/>
          </a:p>
        </p:txBody>
      </p:sp>
      <p:pic>
        <p:nvPicPr>
          <p:cNvPr id="654337" name="Picture 1"/>
          <p:cNvPicPr>
            <a:picLocks noChangeAspect="1" noChangeArrowheads="1"/>
          </p:cNvPicPr>
          <p:nvPr/>
        </p:nvPicPr>
        <p:blipFill>
          <a:blip r:embed="rId4" cstate="print"/>
          <a:srcRect l="3750" t="14433" r="39375" b="39224"/>
          <a:stretch>
            <a:fillRect/>
          </a:stretch>
        </p:blipFill>
        <p:spPr bwMode="auto">
          <a:xfrm>
            <a:off x="6096000" y="1219200"/>
            <a:ext cx="2819400" cy="1600200"/>
          </a:xfrm>
          <a:prstGeom prst="rect">
            <a:avLst/>
          </a:prstGeom>
          <a:noFill/>
          <a:ln w="9525">
            <a:noFill/>
            <a:miter lim="800000"/>
            <a:headEnd/>
            <a:tailEnd/>
          </a:ln>
          <a:effectLst/>
        </p:spPr>
      </p:pic>
      <p:pic>
        <p:nvPicPr>
          <p:cNvPr id="654341" name="Picture 5"/>
          <p:cNvPicPr>
            <a:picLocks noChangeAspect="1" noChangeArrowheads="1"/>
          </p:cNvPicPr>
          <p:nvPr/>
        </p:nvPicPr>
        <p:blipFill>
          <a:blip r:embed="rId5" cstate="print"/>
          <a:srcRect/>
          <a:stretch>
            <a:fillRect/>
          </a:stretch>
        </p:blipFill>
        <p:spPr bwMode="auto">
          <a:xfrm>
            <a:off x="6324600" y="2971800"/>
            <a:ext cx="2590800" cy="2895600"/>
          </a:xfrm>
          <a:prstGeom prst="rect">
            <a:avLst/>
          </a:prstGeom>
          <a:noFill/>
          <a:ln w="9525">
            <a:noFill/>
            <a:miter lim="800000"/>
            <a:headEnd/>
            <a:tailEnd/>
          </a:ln>
          <a:effectLst/>
        </p:spPr>
      </p:pic>
      <p:sp>
        <p:nvSpPr>
          <p:cNvPr id="19" name="Heptagon 18"/>
          <p:cNvSpPr/>
          <p:nvPr/>
        </p:nvSpPr>
        <p:spPr>
          <a:xfrm>
            <a:off x="8153400" y="2971800"/>
            <a:ext cx="838200" cy="5334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2b</a:t>
            </a:r>
            <a:endParaRPr lang="en-US" sz="3200" b="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a:blip r:embed="rId2" cstate="print"/>
          <a:srcRect t="53000" r="23125" b="9000"/>
          <a:stretch>
            <a:fillRect/>
          </a:stretch>
        </p:blipFill>
        <p:spPr bwMode="auto">
          <a:xfrm>
            <a:off x="6781800" y="4191000"/>
            <a:ext cx="2209800" cy="1066800"/>
          </a:xfrm>
          <a:prstGeom prst="rect">
            <a:avLst/>
          </a:prstGeom>
          <a:noFill/>
          <a:ln w="9525">
            <a:noFill/>
            <a:miter lim="800000"/>
            <a:headEnd/>
            <a:tailEnd/>
          </a:ln>
          <a:effectLst/>
        </p:spPr>
      </p:pic>
      <p:pic>
        <p:nvPicPr>
          <p:cNvPr id="653318" name="Picture 6"/>
          <p:cNvPicPr>
            <a:picLocks noChangeAspect="1" noChangeArrowheads="1"/>
          </p:cNvPicPr>
          <p:nvPr/>
        </p:nvPicPr>
        <p:blipFill>
          <a:blip r:embed="rId3" cstate="print"/>
          <a:srcRect r="28224" b="20222"/>
          <a:stretch>
            <a:fillRect/>
          </a:stretch>
        </p:blipFill>
        <p:spPr bwMode="auto">
          <a:xfrm>
            <a:off x="3429001" y="4495800"/>
            <a:ext cx="3071770" cy="2133600"/>
          </a:xfrm>
          <a:prstGeom prst="rect">
            <a:avLst/>
          </a:prstGeom>
          <a:noFill/>
          <a:ln w="9525">
            <a:noFill/>
            <a:miter lim="800000"/>
            <a:headEnd/>
            <a:tailEnd/>
          </a:ln>
          <a:effectLst/>
        </p:spPr>
      </p:pic>
      <p:pic>
        <p:nvPicPr>
          <p:cNvPr id="653316" name="Picture 4"/>
          <p:cNvPicPr>
            <a:picLocks noChangeAspect="1" noChangeArrowheads="1"/>
          </p:cNvPicPr>
          <p:nvPr/>
        </p:nvPicPr>
        <p:blipFill>
          <a:blip r:embed="rId4" cstate="print"/>
          <a:srcRect t="53000" r="22500" b="8000"/>
          <a:stretch>
            <a:fillRect/>
          </a:stretch>
        </p:blipFill>
        <p:spPr bwMode="auto">
          <a:xfrm>
            <a:off x="152400" y="4495800"/>
            <a:ext cx="3124200" cy="2133600"/>
          </a:xfrm>
          <a:prstGeom prst="rect">
            <a:avLst/>
          </a:prstGeom>
          <a:noFill/>
          <a:ln w="9525">
            <a:noFill/>
            <a:miter lim="800000"/>
            <a:headEnd/>
            <a:tailEnd/>
          </a:ln>
          <a:effectLst/>
        </p:spPr>
      </p:pic>
      <p:pic>
        <p:nvPicPr>
          <p:cNvPr id="653315" name="Picture 3"/>
          <p:cNvPicPr>
            <a:picLocks noChangeAspect="1" noChangeArrowheads="1"/>
          </p:cNvPicPr>
          <p:nvPr/>
        </p:nvPicPr>
        <p:blipFill>
          <a:blip r:embed="rId5" cstate="print"/>
          <a:srcRect t="54639" r="51250" b="6186"/>
          <a:stretch>
            <a:fillRect/>
          </a:stretch>
        </p:blipFill>
        <p:spPr bwMode="auto">
          <a:xfrm>
            <a:off x="5486400" y="2286000"/>
            <a:ext cx="3276600" cy="1828800"/>
          </a:xfrm>
          <a:prstGeom prst="rect">
            <a:avLst/>
          </a:prstGeom>
          <a:noFill/>
          <a:ln w="9525">
            <a:noFill/>
            <a:miter lim="800000"/>
            <a:headEnd/>
            <a:tailEnd/>
          </a:ln>
          <a:effectLst/>
        </p:spPr>
      </p:pic>
      <p:pic>
        <p:nvPicPr>
          <p:cNvPr id="653314" name="Picture 2"/>
          <p:cNvPicPr>
            <a:picLocks noChangeAspect="1" noChangeArrowheads="1"/>
          </p:cNvPicPr>
          <p:nvPr/>
        </p:nvPicPr>
        <p:blipFill>
          <a:blip r:embed="rId6" cstate="print"/>
          <a:srcRect/>
          <a:stretch>
            <a:fillRect/>
          </a:stretch>
        </p:blipFill>
        <p:spPr bwMode="auto">
          <a:xfrm>
            <a:off x="3124200" y="2286000"/>
            <a:ext cx="2057400" cy="1828800"/>
          </a:xfrm>
          <a:prstGeom prst="rect">
            <a:avLst/>
          </a:prstGeom>
          <a:noFill/>
          <a:ln w="9525">
            <a:noFill/>
            <a:miter lim="800000"/>
            <a:headEnd/>
            <a:tailEnd/>
          </a:ln>
          <a:effectLst/>
        </p:spPr>
      </p:pic>
      <p:pic>
        <p:nvPicPr>
          <p:cNvPr id="8" name="Picture 1"/>
          <p:cNvPicPr>
            <a:picLocks noChangeAspect="1" noChangeArrowheads="1"/>
          </p:cNvPicPr>
          <p:nvPr/>
        </p:nvPicPr>
        <p:blipFill>
          <a:blip r:embed="rId7" cstate="print"/>
          <a:srcRect t="9000" r="50625" b="49000"/>
          <a:stretch>
            <a:fillRect/>
          </a:stretch>
        </p:blipFill>
        <p:spPr bwMode="auto">
          <a:xfrm>
            <a:off x="152400" y="2286000"/>
            <a:ext cx="2743200" cy="18288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Set Up/Provisioning</a:t>
            </a:r>
            <a:endParaRPr lang="en-US" dirty="0"/>
          </a:p>
        </p:txBody>
      </p:sp>
      <p:sp>
        <p:nvSpPr>
          <p:cNvPr id="7" name="TextBox 6"/>
          <p:cNvSpPr txBox="1"/>
          <p:nvPr/>
        </p:nvSpPr>
        <p:spPr>
          <a:xfrm>
            <a:off x="381000" y="1143000"/>
            <a:ext cx="8534400" cy="1200329"/>
          </a:xfrm>
          <a:prstGeom prst="rect">
            <a:avLst/>
          </a:prstGeom>
          <a:noFill/>
        </p:spPr>
        <p:txBody>
          <a:bodyPr wrap="square" rtlCol="0">
            <a:spAutoFit/>
          </a:bodyPr>
          <a:lstStyle/>
          <a:p>
            <a:r>
              <a:rPr lang="en-US" b="1" dirty="0" smtClean="0"/>
              <a:t>Provisioning the device prepares the device for use by 1) associating a </a:t>
            </a:r>
            <a:r>
              <a:rPr lang="en-US" b="1" dirty="0" err="1" smtClean="0"/>
              <a:t>FOO</a:t>
            </a:r>
            <a:r>
              <a:rPr lang="en-US" b="1" dirty="0" smtClean="0"/>
              <a:t> to a specific device, 2) assigns </a:t>
            </a:r>
            <a:r>
              <a:rPr lang="en-US" b="1" dirty="0" err="1" smtClean="0"/>
              <a:t>PIIN</a:t>
            </a:r>
            <a:r>
              <a:rPr lang="en-US" b="1" dirty="0" smtClean="0"/>
              <a:t> blocks, 3) assigns paying agent, 4) assigns purchase request, 5) assigns procurement control policies,  6) assigns clearance configuration</a:t>
            </a:r>
            <a:endParaRPr lang="en-US" b="1" dirty="0"/>
          </a:p>
        </p:txBody>
      </p:sp>
      <p:sp>
        <p:nvSpPr>
          <p:cNvPr id="19" name="Heptagon 18"/>
          <p:cNvSpPr/>
          <p:nvPr/>
        </p:nvSpPr>
        <p:spPr>
          <a:xfrm>
            <a:off x="2438400" y="22860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1</a:t>
            </a:r>
            <a:endParaRPr lang="en-US" sz="3200" b="1" dirty="0"/>
          </a:p>
        </p:txBody>
      </p:sp>
      <p:sp>
        <p:nvSpPr>
          <p:cNvPr id="20" name="Heptagon 19"/>
          <p:cNvSpPr/>
          <p:nvPr/>
        </p:nvSpPr>
        <p:spPr>
          <a:xfrm>
            <a:off x="2819400" y="44958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4</a:t>
            </a:r>
            <a:endParaRPr lang="en-US" sz="3200" b="1" dirty="0"/>
          </a:p>
        </p:txBody>
      </p:sp>
      <p:sp>
        <p:nvSpPr>
          <p:cNvPr id="21" name="Heptagon 20"/>
          <p:cNvSpPr/>
          <p:nvPr/>
        </p:nvSpPr>
        <p:spPr>
          <a:xfrm>
            <a:off x="4724400" y="22860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2</a:t>
            </a:r>
            <a:endParaRPr lang="en-US" sz="3200" b="1" dirty="0"/>
          </a:p>
        </p:txBody>
      </p:sp>
      <p:sp>
        <p:nvSpPr>
          <p:cNvPr id="35" name="Heptagon 34"/>
          <p:cNvSpPr/>
          <p:nvPr/>
        </p:nvSpPr>
        <p:spPr>
          <a:xfrm>
            <a:off x="8534400" y="41910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6</a:t>
            </a:r>
            <a:endParaRPr lang="en-US" sz="3200" b="1" dirty="0"/>
          </a:p>
        </p:txBody>
      </p:sp>
      <p:sp>
        <p:nvSpPr>
          <p:cNvPr id="36" name="Heptagon 35"/>
          <p:cNvSpPr/>
          <p:nvPr/>
        </p:nvSpPr>
        <p:spPr>
          <a:xfrm>
            <a:off x="6019800" y="44958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5</a:t>
            </a:r>
            <a:endParaRPr lang="en-US" sz="3200" b="1" dirty="0"/>
          </a:p>
        </p:txBody>
      </p:sp>
      <p:sp>
        <p:nvSpPr>
          <p:cNvPr id="22" name="Heptagon 21"/>
          <p:cNvSpPr/>
          <p:nvPr/>
        </p:nvSpPr>
        <p:spPr>
          <a:xfrm>
            <a:off x="8305800" y="22860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3</a:t>
            </a:r>
            <a:endParaRPr lang="en-US" sz="3200" b="1" dirty="0"/>
          </a:p>
        </p:txBody>
      </p:sp>
      <p:grpSp>
        <p:nvGrpSpPr>
          <p:cNvPr id="40" name="Group 39"/>
          <p:cNvGrpSpPr/>
          <p:nvPr/>
        </p:nvGrpSpPr>
        <p:grpSpPr>
          <a:xfrm>
            <a:off x="6705601" y="5257800"/>
            <a:ext cx="2450802" cy="1545266"/>
            <a:chOff x="4644047" y="2514600"/>
            <a:chExt cx="2366353" cy="1524000"/>
          </a:xfrm>
        </p:grpSpPr>
        <p:sp>
          <p:nvSpPr>
            <p:cNvPr id="39" name="Rectangle 38"/>
            <p:cNvSpPr/>
            <p:nvPr/>
          </p:nvSpPr>
          <p:spPr>
            <a:xfrm>
              <a:off x="4669466" y="2514600"/>
              <a:ext cx="2286000" cy="1524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6" name="Rectangle 15"/>
            <p:cNvSpPr>
              <a:spLocks noChangeArrowheads="1"/>
            </p:cNvSpPr>
            <p:nvPr/>
          </p:nvSpPr>
          <p:spPr bwMode="auto">
            <a:xfrm>
              <a:off x="4650286" y="2691825"/>
              <a:ext cx="2051161" cy="276999"/>
            </a:xfrm>
            <a:prstGeom prst="rect">
              <a:avLst/>
            </a:prstGeom>
            <a:noFill/>
            <a:ln w="76200" algn="ctr">
              <a:noFill/>
              <a:miter lim="800000"/>
              <a:headEnd/>
              <a:tailEnd/>
            </a:ln>
            <a:effectLst/>
          </p:spPr>
          <p:txBody>
            <a:bodyPr wrap="square">
              <a:spAutoFit/>
            </a:bodyPr>
            <a:lstStyle/>
            <a:p>
              <a:pPr>
                <a:spcBef>
                  <a:spcPct val="50000"/>
                </a:spcBef>
                <a:defRPr/>
              </a:pPr>
              <a:r>
                <a:rPr lang="en-US" sz="1200" b="1" dirty="0">
                  <a:solidFill>
                    <a:srgbClr val="000066"/>
                  </a:solidFill>
                  <a:effectLst>
                    <a:outerShdw blurRad="38100" dist="38100" dir="2700000" algn="tl">
                      <a:srgbClr val="C0C0C0"/>
                    </a:outerShdw>
                  </a:effectLst>
                </a:rPr>
                <a:t>W91B4N - 09 - M  -  AA 01</a:t>
              </a:r>
              <a:endParaRPr lang="en-US" sz="1050" dirty="0"/>
            </a:p>
          </p:txBody>
        </p:sp>
        <p:sp>
          <p:nvSpPr>
            <p:cNvPr id="27" name="AutoShape 17"/>
            <p:cNvSpPr>
              <a:spLocks/>
            </p:cNvSpPr>
            <p:nvPr/>
          </p:nvSpPr>
          <p:spPr bwMode="auto">
            <a:xfrm rot="16200000">
              <a:off x="5755400" y="2878716"/>
              <a:ext cx="152400" cy="167878"/>
            </a:xfrm>
            <a:prstGeom prst="leftBrace">
              <a:avLst>
                <a:gd name="adj1" fmla="val 10156"/>
                <a:gd name="adj2" fmla="val 50000"/>
              </a:avLst>
            </a:prstGeom>
            <a:noFill/>
            <a:ln w="19050">
              <a:solidFill>
                <a:srgbClr val="000000"/>
              </a:solidFill>
              <a:round/>
              <a:headEnd/>
              <a:tailEnd/>
            </a:ln>
          </p:spPr>
          <p:txBody>
            <a:bodyPr wrap="none" anchor="ctr"/>
            <a:lstStyle/>
            <a:p>
              <a:endParaRPr lang="en-US" sz="1400"/>
            </a:p>
          </p:txBody>
        </p:sp>
        <p:sp>
          <p:nvSpPr>
            <p:cNvPr id="28" name="AutoShape 19"/>
            <p:cNvSpPr>
              <a:spLocks/>
            </p:cNvSpPr>
            <p:nvPr/>
          </p:nvSpPr>
          <p:spPr bwMode="auto">
            <a:xfrm rot="16200000">
              <a:off x="6147770" y="2839571"/>
              <a:ext cx="130175" cy="246795"/>
            </a:xfrm>
            <a:prstGeom prst="leftBrace">
              <a:avLst>
                <a:gd name="adj1" fmla="val 17480"/>
                <a:gd name="adj2" fmla="val 50000"/>
              </a:avLst>
            </a:prstGeom>
            <a:noFill/>
            <a:ln w="19050">
              <a:solidFill>
                <a:srgbClr val="000000"/>
              </a:solidFill>
              <a:round/>
              <a:headEnd/>
              <a:tailEnd/>
            </a:ln>
          </p:spPr>
          <p:txBody>
            <a:bodyPr wrap="none" anchor="ctr"/>
            <a:lstStyle/>
            <a:p>
              <a:endParaRPr lang="en-US" sz="1400"/>
            </a:p>
          </p:txBody>
        </p:sp>
        <p:sp>
          <p:nvSpPr>
            <p:cNvPr id="29" name="Text Box 21"/>
            <p:cNvSpPr txBox="1">
              <a:spLocks noChangeArrowheads="1"/>
            </p:cNvSpPr>
            <p:nvPr/>
          </p:nvSpPr>
          <p:spPr bwMode="auto">
            <a:xfrm>
              <a:off x="5558447" y="3046627"/>
              <a:ext cx="579005" cy="334963"/>
            </a:xfrm>
            <a:prstGeom prst="rect">
              <a:avLst/>
            </a:prstGeom>
            <a:noFill/>
            <a:ln w="9525">
              <a:noFill/>
              <a:miter lim="800000"/>
              <a:headEnd/>
              <a:tailEnd/>
            </a:ln>
          </p:spPr>
          <p:txBody>
            <a:bodyPr wrap="none">
              <a:spAutoFit/>
            </a:bodyPr>
            <a:lstStyle/>
            <a:p>
              <a:pPr algn="ctr">
                <a:lnSpc>
                  <a:spcPct val="75000"/>
                </a:lnSpc>
              </a:pPr>
              <a:r>
                <a:rPr lang="en-US" sz="700" b="1" dirty="0"/>
                <a:t>Contract </a:t>
              </a:r>
            </a:p>
            <a:p>
              <a:pPr algn="ctr">
                <a:lnSpc>
                  <a:spcPct val="75000"/>
                </a:lnSpc>
              </a:pPr>
              <a:r>
                <a:rPr lang="en-US" sz="700" b="1" dirty="0"/>
                <a:t>Type</a:t>
              </a:r>
            </a:p>
            <a:p>
              <a:pPr algn="ctr">
                <a:lnSpc>
                  <a:spcPct val="75000"/>
                </a:lnSpc>
              </a:pPr>
              <a:r>
                <a:rPr lang="en-US" sz="700" b="1" dirty="0"/>
                <a:t>M or W</a:t>
              </a:r>
            </a:p>
          </p:txBody>
        </p:sp>
        <p:sp>
          <p:nvSpPr>
            <p:cNvPr id="30" name="Text Box 22"/>
            <p:cNvSpPr txBox="1">
              <a:spLocks noChangeArrowheads="1"/>
            </p:cNvSpPr>
            <p:nvPr/>
          </p:nvSpPr>
          <p:spPr bwMode="auto">
            <a:xfrm>
              <a:off x="5943385" y="3024965"/>
              <a:ext cx="529462" cy="415498"/>
            </a:xfrm>
            <a:prstGeom prst="rect">
              <a:avLst/>
            </a:prstGeom>
            <a:noFill/>
            <a:ln w="9525">
              <a:noFill/>
              <a:miter lim="800000"/>
              <a:headEnd/>
              <a:tailEnd/>
            </a:ln>
          </p:spPr>
          <p:txBody>
            <a:bodyPr>
              <a:spAutoFit/>
            </a:bodyPr>
            <a:lstStyle/>
            <a:p>
              <a:pPr algn="ctr"/>
              <a:r>
                <a:rPr lang="en-US" sz="700" b="1" dirty="0"/>
                <a:t>FOO </a:t>
              </a:r>
            </a:p>
            <a:p>
              <a:pPr algn="ctr"/>
              <a:r>
                <a:rPr lang="en-US" sz="700" b="1" dirty="0"/>
                <a:t>ID</a:t>
              </a:r>
            </a:p>
            <a:p>
              <a:pPr algn="ctr"/>
              <a:r>
                <a:rPr lang="en-US" sz="700" b="1" dirty="0"/>
                <a:t>#</a:t>
              </a:r>
            </a:p>
          </p:txBody>
        </p:sp>
        <p:sp>
          <p:nvSpPr>
            <p:cNvPr id="31" name="Text Box 23"/>
            <p:cNvSpPr txBox="1">
              <a:spLocks noChangeArrowheads="1"/>
            </p:cNvSpPr>
            <p:nvPr/>
          </p:nvSpPr>
          <p:spPr bwMode="auto">
            <a:xfrm>
              <a:off x="6317516" y="3014662"/>
              <a:ext cx="688731" cy="338138"/>
            </a:xfrm>
            <a:prstGeom prst="rect">
              <a:avLst/>
            </a:prstGeom>
            <a:noFill/>
            <a:ln w="9525">
              <a:noFill/>
              <a:miter lim="800000"/>
              <a:headEnd/>
              <a:tailEnd/>
            </a:ln>
          </p:spPr>
          <p:txBody>
            <a:bodyPr>
              <a:spAutoFit/>
            </a:bodyPr>
            <a:lstStyle/>
            <a:p>
              <a:pPr algn="ctr"/>
              <a:r>
                <a:rPr lang="en-US" sz="800" b="1" dirty="0"/>
                <a:t>Purchase</a:t>
              </a:r>
            </a:p>
            <a:p>
              <a:pPr algn="ctr"/>
              <a:r>
                <a:rPr lang="en-US" sz="800" b="1" dirty="0"/>
                <a:t>Order #</a:t>
              </a:r>
            </a:p>
          </p:txBody>
        </p:sp>
        <p:sp>
          <p:nvSpPr>
            <p:cNvPr id="32" name="AutoShape 24"/>
            <p:cNvSpPr>
              <a:spLocks/>
            </p:cNvSpPr>
            <p:nvPr/>
          </p:nvSpPr>
          <p:spPr bwMode="auto">
            <a:xfrm rot="16200000">
              <a:off x="6400067" y="2898034"/>
              <a:ext cx="152400" cy="152095"/>
            </a:xfrm>
            <a:prstGeom prst="leftBrace">
              <a:avLst>
                <a:gd name="adj1" fmla="val 9201"/>
                <a:gd name="adj2" fmla="val 50000"/>
              </a:avLst>
            </a:prstGeom>
            <a:noFill/>
            <a:ln w="19050">
              <a:solidFill>
                <a:srgbClr val="000000"/>
              </a:solidFill>
              <a:round/>
              <a:headEnd/>
              <a:tailEnd/>
            </a:ln>
          </p:spPr>
          <p:txBody>
            <a:bodyPr wrap="none" anchor="ctr"/>
            <a:lstStyle/>
            <a:p>
              <a:endParaRPr lang="en-US" sz="1400"/>
            </a:p>
          </p:txBody>
        </p:sp>
        <p:sp>
          <p:nvSpPr>
            <p:cNvPr id="33" name="Text Box 25"/>
            <p:cNvSpPr txBox="1">
              <a:spLocks noChangeArrowheads="1"/>
            </p:cNvSpPr>
            <p:nvPr/>
          </p:nvSpPr>
          <p:spPr bwMode="auto">
            <a:xfrm>
              <a:off x="4800600" y="3423791"/>
              <a:ext cx="2076987" cy="538609"/>
            </a:xfrm>
            <a:prstGeom prst="rect">
              <a:avLst/>
            </a:prstGeom>
            <a:noFill/>
            <a:ln w="28575">
              <a:noFill/>
              <a:miter lim="800000"/>
              <a:headEnd/>
              <a:tailEnd/>
            </a:ln>
          </p:spPr>
          <p:txBody>
            <a:bodyPr wrap="square">
              <a:spAutoFit/>
            </a:bodyPr>
            <a:lstStyle/>
            <a:p>
              <a:pPr algn="ctr"/>
              <a:r>
                <a:rPr lang="en-US" sz="1100" b="1" u="sng" dirty="0"/>
                <a:t>PIINs</a:t>
              </a:r>
            </a:p>
            <a:p>
              <a:pPr algn="ctr"/>
              <a:r>
                <a:rPr lang="en-US" sz="900" b="1" dirty="0"/>
                <a:t>2,308 FOOs  </a:t>
              </a:r>
              <a:r>
                <a:rPr lang="en-US" sz="900" b="1" dirty="0">
                  <a:cs typeface="Arial" charset="0"/>
                </a:rPr>
                <a:t>♦ </a:t>
              </a:r>
              <a:r>
                <a:rPr lang="en-US" sz="900" b="1" dirty="0"/>
                <a:t> 1,155 POs per FOO  ♦  2.6M POs per </a:t>
              </a:r>
              <a:r>
                <a:rPr lang="en-US" sz="900" b="1" dirty="0" err="1"/>
                <a:t>DoDAAC</a:t>
              </a:r>
              <a:endParaRPr lang="en-US" sz="900" b="1" dirty="0"/>
            </a:p>
          </p:txBody>
        </p:sp>
        <p:sp>
          <p:nvSpPr>
            <p:cNvPr id="34" name="TextBox 33"/>
            <p:cNvSpPr txBox="1"/>
            <p:nvPr/>
          </p:nvSpPr>
          <p:spPr>
            <a:xfrm>
              <a:off x="4644047" y="2514600"/>
              <a:ext cx="2366353" cy="261610"/>
            </a:xfrm>
            <a:prstGeom prst="rect">
              <a:avLst/>
            </a:prstGeom>
            <a:noFill/>
          </p:spPr>
          <p:txBody>
            <a:bodyPr wrap="none" rtlCol="0">
              <a:spAutoFit/>
            </a:bodyPr>
            <a:lstStyle/>
            <a:p>
              <a:r>
                <a:rPr lang="en-US" sz="1100" b="1" i="1" dirty="0" smtClean="0"/>
                <a:t>Note: JCCS will determine PIIN #</a:t>
              </a:r>
              <a:endParaRPr lang="en-US" sz="1100" b="1" i="1" dirty="0"/>
            </a:p>
          </p:txBody>
        </p:sp>
        <p:cxnSp>
          <p:nvCxnSpPr>
            <p:cNvPr id="38" name="Straight Connector 37"/>
            <p:cNvCxnSpPr/>
            <p:nvPr/>
          </p:nvCxnSpPr>
          <p:spPr>
            <a:xfrm>
              <a:off x="4876800" y="3429000"/>
              <a:ext cx="1828800" cy="0"/>
            </a:xfrm>
            <a:prstGeom prst="line">
              <a:avLst/>
            </a:prstGeom>
            <a:ln>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Administration</a:t>
            </a:r>
            <a:endParaRPr lang="en-US" dirty="0"/>
          </a:p>
        </p:txBody>
      </p:sp>
      <p:sp>
        <p:nvSpPr>
          <p:cNvPr id="4" name="TextBox 3"/>
          <p:cNvSpPr txBox="1"/>
          <p:nvPr/>
        </p:nvSpPr>
        <p:spPr>
          <a:xfrm>
            <a:off x="685800" y="1143000"/>
            <a:ext cx="3581400" cy="400110"/>
          </a:xfrm>
          <a:prstGeom prst="rect">
            <a:avLst/>
          </a:prstGeom>
          <a:noFill/>
        </p:spPr>
        <p:txBody>
          <a:bodyPr wrap="square" rtlCol="0">
            <a:spAutoFit/>
          </a:bodyPr>
          <a:lstStyle/>
          <a:p>
            <a:r>
              <a:rPr lang="en-US" sz="2000" b="1" dirty="0" smtClean="0"/>
              <a:t>Purchase Requests (PR</a:t>
            </a:r>
            <a:r>
              <a:rPr lang="en-US" b="1" dirty="0" smtClean="0"/>
              <a:t>)</a:t>
            </a:r>
            <a:endParaRPr lang="en-US" b="1" dirty="0"/>
          </a:p>
        </p:txBody>
      </p:sp>
      <p:sp>
        <p:nvSpPr>
          <p:cNvPr id="5" name="TextBox 4"/>
          <p:cNvSpPr txBox="1"/>
          <p:nvPr/>
        </p:nvSpPr>
        <p:spPr>
          <a:xfrm>
            <a:off x="4800600" y="1607403"/>
            <a:ext cx="3962400" cy="830997"/>
          </a:xfrm>
          <a:prstGeom prst="rect">
            <a:avLst/>
          </a:prstGeom>
          <a:noFill/>
        </p:spPr>
        <p:txBody>
          <a:bodyPr wrap="square" rtlCol="0">
            <a:spAutoFit/>
          </a:bodyPr>
          <a:lstStyle/>
          <a:p>
            <a:r>
              <a:rPr lang="en-US" sz="1600" b="1" dirty="0" smtClean="0"/>
              <a:t>Disbursing Agent (DA) disburses cash based on authorized and available amount from the PR </a:t>
            </a:r>
            <a:endParaRPr lang="en-US" sz="1600" b="1" dirty="0"/>
          </a:p>
        </p:txBody>
      </p:sp>
      <p:pic>
        <p:nvPicPr>
          <p:cNvPr id="683010" name="Picture 2"/>
          <p:cNvPicPr>
            <a:picLocks noChangeAspect="1" noChangeArrowheads="1"/>
          </p:cNvPicPr>
          <p:nvPr/>
        </p:nvPicPr>
        <p:blipFill>
          <a:blip r:embed="rId2" cstate="print"/>
          <a:srcRect l="613" t="9278" r="66875" b="43299"/>
          <a:stretch>
            <a:fillRect/>
          </a:stretch>
        </p:blipFill>
        <p:spPr bwMode="auto">
          <a:xfrm>
            <a:off x="228600" y="2590800"/>
            <a:ext cx="4114800" cy="3962400"/>
          </a:xfrm>
          <a:prstGeom prst="rect">
            <a:avLst/>
          </a:prstGeom>
          <a:noFill/>
          <a:ln w="9525">
            <a:noFill/>
            <a:miter lim="800000"/>
            <a:headEnd/>
            <a:tailEnd/>
          </a:ln>
          <a:effectLst/>
        </p:spPr>
      </p:pic>
      <p:sp>
        <p:nvSpPr>
          <p:cNvPr id="7" name="Heptagon 6"/>
          <p:cNvSpPr/>
          <p:nvPr/>
        </p:nvSpPr>
        <p:spPr>
          <a:xfrm>
            <a:off x="3733800" y="25908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1</a:t>
            </a:r>
            <a:endParaRPr lang="en-US" sz="3200" b="1" dirty="0"/>
          </a:p>
        </p:txBody>
      </p:sp>
      <p:pic>
        <p:nvPicPr>
          <p:cNvPr id="683012" name="Picture 4"/>
          <p:cNvPicPr>
            <a:picLocks noChangeAspect="1" noChangeArrowheads="1"/>
          </p:cNvPicPr>
          <p:nvPr/>
        </p:nvPicPr>
        <p:blipFill>
          <a:blip r:embed="rId3" cstate="print"/>
          <a:srcRect/>
          <a:stretch>
            <a:fillRect/>
          </a:stretch>
        </p:blipFill>
        <p:spPr bwMode="auto">
          <a:xfrm>
            <a:off x="4800600" y="2590800"/>
            <a:ext cx="3962400" cy="3962400"/>
          </a:xfrm>
          <a:prstGeom prst="rect">
            <a:avLst/>
          </a:prstGeom>
          <a:noFill/>
          <a:ln w="9525">
            <a:noFill/>
            <a:miter lim="800000"/>
            <a:headEnd/>
            <a:tailEnd/>
          </a:ln>
          <a:effectLst/>
        </p:spPr>
      </p:pic>
      <p:sp>
        <p:nvSpPr>
          <p:cNvPr id="10" name="Heptagon 9"/>
          <p:cNvSpPr/>
          <p:nvPr/>
        </p:nvSpPr>
        <p:spPr>
          <a:xfrm>
            <a:off x="8229600" y="25908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2</a:t>
            </a:r>
            <a:endParaRPr lang="en-US" sz="3200" b="1" dirty="0"/>
          </a:p>
        </p:txBody>
      </p:sp>
      <p:sp>
        <p:nvSpPr>
          <p:cNvPr id="11" name="TextBox 10"/>
          <p:cNvSpPr txBox="1"/>
          <p:nvPr/>
        </p:nvSpPr>
        <p:spPr>
          <a:xfrm>
            <a:off x="5562600" y="1143000"/>
            <a:ext cx="3581400" cy="400110"/>
          </a:xfrm>
          <a:prstGeom prst="rect">
            <a:avLst/>
          </a:prstGeom>
          <a:noFill/>
        </p:spPr>
        <p:txBody>
          <a:bodyPr wrap="square" rtlCol="0">
            <a:spAutoFit/>
          </a:bodyPr>
          <a:lstStyle/>
          <a:p>
            <a:r>
              <a:rPr lang="en-US" sz="2000" b="1" dirty="0" smtClean="0"/>
              <a:t>Disbursements</a:t>
            </a:r>
            <a:endParaRPr lang="en-US" sz="2000" b="1" dirty="0"/>
          </a:p>
        </p:txBody>
      </p:sp>
      <p:sp>
        <p:nvSpPr>
          <p:cNvPr id="12" name="TextBox 11"/>
          <p:cNvSpPr txBox="1"/>
          <p:nvPr/>
        </p:nvSpPr>
        <p:spPr>
          <a:xfrm>
            <a:off x="228600" y="1600200"/>
            <a:ext cx="4114800" cy="830997"/>
          </a:xfrm>
          <a:prstGeom prst="rect">
            <a:avLst/>
          </a:prstGeom>
          <a:noFill/>
        </p:spPr>
        <p:txBody>
          <a:bodyPr wrap="square" rtlCol="0">
            <a:spAutoFit/>
          </a:bodyPr>
          <a:lstStyle/>
          <a:p>
            <a:r>
              <a:rPr lang="en-US" sz="1600" b="1" dirty="0" smtClean="0"/>
              <a:t>Resource Manager (</a:t>
            </a:r>
            <a:r>
              <a:rPr lang="en-US" sz="1600" b="1" dirty="0" err="1" smtClean="0"/>
              <a:t>RM</a:t>
            </a:r>
            <a:r>
              <a:rPr lang="en-US" sz="1600" b="1" dirty="0" smtClean="0"/>
              <a:t>) prepares PR for bulk funds or specific item and inputs PR data</a:t>
            </a:r>
            <a:endParaRPr lang="en-US" sz="1600" b="1"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christfa\My Documents\3in1\Screen shots test scripts\Kalaat_Select_Funding.png"/>
          <p:cNvPicPr>
            <a:picLocks noChangeAspect="1" noChangeArrowheads="1"/>
          </p:cNvPicPr>
          <p:nvPr/>
        </p:nvPicPr>
        <p:blipFill>
          <a:blip r:embed="rId2" cstate="print"/>
          <a:srcRect/>
          <a:stretch>
            <a:fillRect/>
          </a:stretch>
        </p:blipFill>
        <p:spPr bwMode="auto">
          <a:xfrm>
            <a:off x="1464469" y="3505200"/>
            <a:ext cx="2457449" cy="3276600"/>
          </a:xfrm>
          <a:prstGeom prst="rect">
            <a:avLst/>
          </a:prstGeom>
          <a:noFill/>
        </p:spPr>
      </p:pic>
      <p:pic>
        <p:nvPicPr>
          <p:cNvPr id="8196" name="Picture 4" descr="C:\Documents and Settings\christfa\My Documents\3in1\Screen shots test scripts\April 13 Screenshots\Sources.png"/>
          <p:cNvPicPr>
            <a:picLocks noChangeAspect="1" noChangeArrowheads="1"/>
          </p:cNvPicPr>
          <p:nvPr/>
        </p:nvPicPr>
        <p:blipFill>
          <a:blip r:embed="rId3" cstate="print"/>
          <a:srcRect/>
          <a:stretch>
            <a:fillRect/>
          </a:stretch>
        </p:blipFill>
        <p:spPr bwMode="auto">
          <a:xfrm>
            <a:off x="4055269" y="3505199"/>
            <a:ext cx="2457450" cy="3276600"/>
          </a:xfrm>
          <a:prstGeom prst="rect">
            <a:avLst/>
          </a:prstGeom>
          <a:noFill/>
        </p:spPr>
      </p:pic>
      <p:sp>
        <p:nvSpPr>
          <p:cNvPr id="37890" name="Rectangle 2"/>
          <p:cNvSpPr>
            <a:spLocks noGrp="1" noChangeArrowheads="1"/>
          </p:cNvSpPr>
          <p:nvPr>
            <p:ph type="title"/>
          </p:nvPr>
        </p:nvSpPr>
        <p:spPr>
          <a:xfrm>
            <a:off x="1981200" y="38100"/>
            <a:ext cx="7162800" cy="1143000"/>
          </a:xfrm>
          <a:solidFill>
            <a:schemeClr val="bg1"/>
          </a:solidFill>
        </p:spPr>
        <p:txBody>
          <a:bodyPr/>
          <a:lstStyle/>
          <a:p>
            <a:pPr eaLnBrk="1" hangingPunct="1"/>
            <a:r>
              <a:rPr lang="en-US" dirty="0" smtClean="0"/>
              <a:t>Placing an Order on Device</a:t>
            </a:r>
          </a:p>
        </p:txBody>
      </p:sp>
      <p:sp>
        <p:nvSpPr>
          <p:cNvPr id="37894" name="Text Box 10"/>
          <p:cNvSpPr txBox="1">
            <a:spLocks noChangeArrowheads="1"/>
          </p:cNvSpPr>
          <p:nvPr/>
        </p:nvSpPr>
        <p:spPr bwMode="auto">
          <a:xfrm>
            <a:off x="1769269" y="3138486"/>
            <a:ext cx="1822450" cy="366713"/>
          </a:xfrm>
          <a:prstGeom prst="rect">
            <a:avLst/>
          </a:prstGeom>
          <a:noFill/>
          <a:ln w="9525">
            <a:noFill/>
            <a:miter lim="800000"/>
            <a:headEnd/>
            <a:tailEnd/>
          </a:ln>
        </p:spPr>
        <p:txBody>
          <a:bodyPr wrap="none">
            <a:spAutoFit/>
          </a:bodyPr>
          <a:lstStyle/>
          <a:p>
            <a:r>
              <a:rPr lang="en-US" b="1" dirty="0">
                <a:solidFill>
                  <a:srgbClr val="FF0000"/>
                </a:solidFill>
              </a:rPr>
              <a:t>Select Funding</a:t>
            </a:r>
          </a:p>
        </p:txBody>
      </p:sp>
      <p:sp>
        <p:nvSpPr>
          <p:cNvPr id="37895" name="Text Box 11"/>
          <p:cNvSpPr txBox="1">
            <a:spLocks noChangeArrowheads="1"/>
          </p:cNvSpPr>
          <p:nvPr/>
        </p:nvSpPr>
        <p:spPr bwMode="auto">
          <a:xfrm>
            <a:off x="6722269" y="2935068"/>
            <a:ext cx="2051050" cy="646331"/>
          </a:xfrm>
          <a:prstGeom prst="rect">
            <a:avLst/>
          </a:prstGeom>
          <a:noFill/>
          <a:ln w="9525">
            <a:noFill/>
            <a:miter lim="800000"/>
            <a:headEnd/>
            <a:tailEnd/>
          </a:ln>
        </p:spPr>
        <p:txBody>
          <a:bodyPr wrap="square">
            <a:spAutoFit/>
          </a:bodyPr>
          <a:lstStyle/>
          <a:p>
            <a:pPr algn="ctr"/>
            <a:r>
              <a:rPr lang="en-US" b="1" dirty="0" smtClean="0">
                <a:solidFill>
                  <a:srgbClr val="FF0000"/>
                </a:solidFill>
              </a:rPr>
              <a:t>Or Select from a Vendor </a:t>
            </a:r>
            <a:r>
              <a:rPr lang="en-US" b="1" dirty="0">
                <a:solidFill>
                  <a:srgbClr val="FF0000"/>
                </a:solidFill>
              </a:rPr>
              <a:t>List</a:t>
            </a:r>
          </a:p>
        </p:txBody>
      </p:sp>
      <p:sp>
        <p:nvSpPr>
          <p:cNvPr id="37896" name="Text Box 12"/>
          <p:cNvSpPr txBox="1">
            <a:spLocks noChangeArrowheads="1"/>
          </p:cNvSpPr>
          <p:nvPr/>
        </p:nvSpPr>
        <p:spPr bwMode="auto">
          <a:xfrm>
            <a:off x="4512469" y="3138486"/>
            <a:ext cx="1619250" cy="366713"/>
          </a:xfrm>
          <a:prstGeom prst="rect">
            <a:avLst/>
          </a:prstGeom>
          <a:noFill/>
          <a:ln w="9525">
            <a:noFill/>
            <a:miter lim="800000"/>
            <a:headEnd/>
            <a:tailEnd/>
          </a:ln>
        </p:spPr>
        <p:txBody>
          <a:bodyPr wrap="none">
            <a:spAutoFit/>
          </a:bodyPr>
          <a:lstStyle/>
          <a:p>
            <a:r>
              <a:rPr lang="en-US" b="1" dirty="0">
                <a:solidFill>
                  <a:srgbClr val="FF0000"/>
                </a:solidFill>
              </a:rPr>
              <a:t>Enter Vendor</a:t>
            </a:r>
          </a:p>
        </p:txBody>
      </p:sp>
      <p:sp>
        <p:nvSpPr>
          <p:cNvPr id="10" name="TextBox 9"/>
          <p:cNvSpPr txBox="1"/>
          <p:nvPr/>
        </p:nvSpPr>
        <p:spPr>
          <a:xfrm>
            <a:off x="2362200" y="1226403"/>
            <a:ext cx="6477000" cy="830997"/>
          </a:xfrm>
          <a:prstGeom prst="rect">
            <a:avLst/>
          </a:prstGeom>
          <a:noFill/>
        </p:spPr>
        <p:txBody>
          <a:bodyPr wrap="square" rtlCol="0">
            <a:spAutoFit/>
          </a:bodyPr>
          <a:lstStyle/>
          <a:p>
            <a:pPr algn="ctr"/>
            <a:r>
              <a:rPr lang="en-US" sz="2400" b="1" dirty="0" smtClean="0"/>
              <a:t>Orders are place using a wizard interface to walk the user through the process.</a:t>
            </a:r>
            <a:endParaRPr lang="en-US" sz="2400" b="1" dirty="0"/>
          </a:p>
        </p:txBody>
      </p:sp>
      <p:sp>
        <p:nvSpPr>
          <p:cNvPr id="11" name="Heptagon 10"/>
          <p:cNvSpPr/>
          <p:nvPr/>
        </p:nvSpPr>
        <p:spPr>
          <a:xfrm>
            <a:off x="1312069" y="3124199"/>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1</a:t>
            </a:r>
            <a:endParaRPr lang="en-US" sz="3200" b="1" dirty="0"/>
          </a:p>
        </p:txBody>
      </p:sp>
      <p:sp>
        <p:nvSpPr>
          <p:cNvPr id="13" name="Heptagon 12"/>
          <p:cNvSpPr/>
          <p:nvPr/>
        </p:nvSpPr>
        <p:spPr>
          <a:xfrm>
            <a:off x="4055269" y="3124199"/>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2</a:t>
            </a:r>
            <a:endParaRPr lang="en-US" sz="3200" b="1" dirty="0"/>
          </a:p>
        </p:txBody>
      </p:sp>
      <p:pic>
        <p:nvPicPr>
          <p:cNvPr id="8197" name="Picture 5" descr="C:\Documents and Settings\christfa\My Documents\3in1\Screen shots test scripts\April 13 Screenshots\Masked screenshots\Add Merchants\NewMerchants.png"/>
          <p:cNvPicPr>
            <a:picLocks noChangeAspect="1" noChangeArrowheads="1"/>
          </p:cNvPicPr>
          <p:nvPr/>
        </p:nvPicPr>
        <p:blipFill>
          <a:blip r:embed="rId4" cstate="print"/>
          <a:srcRect/>
          <a:stretch>
            <a:fillRect/>
          </a:stretch>
        </p:blipFill>
        <p:spPr bwMode="auto">
          <a:xfrm>
            <a:off x="6569869" y="3505199"/>
            <a:ext cx="2421731" cy="3228975"/>
          </a:xfrm>
          <a:prstGeom prst="rect">
            <a:avLst/>
          </a:prstGeom>
          <a:noFill/>
        </p:spPr>
      </p:pic>
      <p:pic>
        <p:nvPicPr>
          <p:cNvPr id="17" name="Picture 3"/>
          <p:cNvPicPr>
            <a:picLocks noChangeAspect="1" noChangeArrowheads="1"/>
          </p:cNvPicPr>
          <p:nvPr/>
        </p:nvPicPr>
        <p:blipFill>
          <a:blip r:embed="rId5" cstate="print"/>
          <a:srcRect/>
          <a:stretch>
            <a:fillRect/>
          </a:stretch>
        </p:blipFill>
        <p:spPr bwMode="auto">
          <a:xfrm>
            <a:off x="0" y="0"/>
            <a:ext cx="2213756"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christfa\My Documents\3in1\Screen shots test scripts\April 13 Screenshots\Kalaat_New_Item.png"/>
          <p:cNvPicPr>
            <a:picLocks noChangeAspect="1" noChangeArrowheads="1"/>
          </p:cNvPicPr>
          <p:nvPr/>
        </p:nvPicPr>
        <p:blipFill>
          <a:blip r:embed="rId2" cstate="print"/>
          <a:srcRect/>
          <a:stretch>
            <a:fillRect/>
          </a:stretch>
        </p:blipFill>
        <p:spPr bwMode="auto">
          <a:xfrm>
            <a:off x="304800" y="2133601"/>
            <a:ext cx="2286000" cy="3048000"/>
          </a:xfrm>
          <a:prstGeom prst="rect">
            <a:avLst/>
          </a:prstGeom>
          <a:noFill/>
        </p:spPr>
      </p:pic>
      <p:sp>
        <p:nvSpPr>
          <p:cNvPr id="38915" name="Rectangle 2"/>
          <p:cNvSpPr>
            <a:spLocks noGrp="1" noChangeArrowheads="1"/>
          </p:cNvSpPr>
          <p:nvPr>
            <p:ph type="title"/>
          </p:nvPr>
        </p:nvSpPr>
        <p:spPr/>
        <p:txBody>
          <a:bodyPr/>
          <a:lstStyle/>
          <a:p>
            <a:pPr eaLnBrk="1" hangingPunct="1"/>
            <a:r>
              <a:rPr lang="en-US" dirty="0" smtClean="0"/>
              <a:t>Enter Purchase Information</a:t>
            </a:r>
          </a:p>
        </p:txBody>
      </p:sp>
      <p:pic>
        <p:nvPicPr>
          <p:cNvPr id="38917" name="Picture 5"/>
          <p:cNvPicPr>
            <a:picLocks noChangeAspect="1" noChangeArrowheads="1"/>
          </p:cNvPicPr>
          <p:nvPr/>
        </p:nvPicPr>
        <p:blipFill>
          <a:blip r:embed="rId3" cstate="email"/>
          <a:srcRect/>
          <a:stretch>
            <a:fillRect/>
          </a:stretch>
        </p:blipFill>
        <p:spPr bwMode="auto">
          <a:xfrm>
            <a:off x="2743200" y="2209800"/>
            <a:ext cx="2328863" cy="3048000"/>
          </a:xfrm>
          <a:prstGeom prst="rect">
            <a:avLst/>
          </a:prstGeom>
          <a:noFill/>
          <a:ln w="9525">
            <a:noFill/>
            <a:miter lim="800000"/>
            <a:headEnd/>
            <a:tailEnd/>
          </a:ln>
        </p:spPr>
      </p:pic>
      <p:sp>
        <p:nvSpPr>
          <p:cNvPr id="38925" name="Text Box 19"/>
          <p:cNvSpPr txBox="1">
            <a:spLocks noChangeArrowheads="1"/>
          </p:cNvSpPr>
          <p:nvPr/>
        </p:nvSpPr>
        <p:spPr bwMode="auto">
          <a:xfrm>
            <a:off x="228600" y="1447800"/>
            <a:ext cx="2362200" cy="701675"/>
          </a:xfrm>
          <a:prstGeom prst="rect">
            <a:avLst/>
          </a:prstGeom>
          <a:noFill/>
          <a:ln w="9525">
            <a:noFill/>
            <a:miter lim="800000"/>
            <a:headEnd/>
            <a:tailEnd/>
          </a:ln>
        </p:spPr>
        <p:txBody>
          <a:bodyPr>
            <a:spAutoFit/>
          </a:bodyPr>
          <a:lstStyle/>
          <a:p>
            <a:pPr marL="171450" indent="-171450" algn="ctr"/>
            <a:r>
              <a:rPr lang="en-US" sz="2000" dirty="0"/>
              <a:t>Enter item, Qty, Price, and unit</a:t>
            </a:r>
          </a:p>
        </p:txBody>
      </p:sp>
      <p:sp>
        <p:nvSpPr>
          <p:cNvPr id="38926" name="Text Box 20"/>
          <p:cNvSpPr txBox="1">
            <a:spLocks noChangeArrowheads="1"/>
          </p:cNvSpPr>
          <p:nvPr/>
        </p:nvSpPr>
        <p:spPr bwMode="auto">
          <a:xfrm>
            <a:off x="5562600" y="1203325"/>
            <a:ext cx="2514600" cy="701675"/>
          </a:xfrm>
          <a:prstGeom prst="rect">
            <a:avLst/>
          </a:prstGeom>
          <a:noFill/>
          <a:ln w="9525">
            <a:noFill/>
            <a:miter lim="800000"/>
            <a:headEnd/>
            <a:tailEnd/>
          </a:ln>
        </p:spPr>
        <p:txBody>
          <a:bodyPr wrap="square">
            <a:spAutoFit/>
          </a:bodyPr>
          <a:lstStyle/>
          <a:p>
            <a:pPr marL="171450" indent="-171450" algn="ctr"/>
            <a:r>
              <a:rPr lang="en-US" sz="2000" dirty="0"/>
              <a:t>FOO confirms to Complete Order</a:t>
            </a:r>
          </a:p>
        </p:txBody>
      </p:sp>
      <p:sp>
        <p:nvSpPr>
          <p:cNvPr id="38928" name="Text Box 23"/>
          <p:cNvSpPr txBox="1">
            <a:spLocks noChangeArrowheads="1"/>
          </p:cNvSpPr>
          <p:nvPr/>
        </p:nvSpPr>
        <p:spPr bwMode="auto">
          <a:xfrm>
            <a:off x="2743200" y="1295400"/>
            <a:ext cx="2209800" cy="923330"/>
          </a:xfrm>
          <a:prstGeom prst="rect">
            <a:avLst/>
          </a:prstGeom>
          <a:noFill/>
          <a:ln w="9525">
            <a:noFill/>
            <a:miter lim="800000"/>
            <a:headEnd/>
            <a:tailEnd/>
          </a:ln>
        </p:spPr>
        <p:txBody>
          <a:bodyPr wrap="square">
            <a:spAutoFit/>
          </a:bodyPr>
          <a:lstStyle/>
          <a:p>
            <a:pPr algn="ctr"/>
            <a:r>
              <a:rPr lang="en-US" dirty="0" smtClean="0"/>
              <a:t>Warning message is displayed, if item violates controls </a:t>
            </a:r>
            <a:endParaRPr lang="en-US" dirty="0"/>
          </a:p>
        </p:txBody>
      </p:sp>
      <p:sp>
        <p:nvSpPr>
          <p:cNvPr id="17" name="Heptagon 16"/>
          <p:cNvSpPr/>
          <p:nvPr/>
        </p:nvSpPr>
        <p:spPr>
          <a:xfrm>
            <a:off x="76200" y="17526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3</a:t>
            </a:r>
            <a:endParaRPr lang="en-US" sz="3200" b="1" dirty="0"/>
          </a:p>
        </p:txBody>
      </p:sp>
      <p:sp>
        <p:nvSpPr>
          <p:cNvPr id="20" name="TextBox 19"/>
          <p:cNvSpPr txBox="1"/>
          <p:nvPr/>
        </p:nvSpPr>
        <p:spPr>
          <a:xfrm>
            <a:off x="838200" y="5257800"/>
            <a:ext cx="3886200" cy="1200329"/>
          </a:xfrm>
          <a:prstGeom prst="rect">
            <a:avLst/>
          </a:prstGeom>
          <a:noFill/>
        </p:spPr>
        <p:txBody>
          <a:bodyPr wrap="square" rtlCol="0">
            <a:spAutoFit/>
          </a:bodyPr>
          <a:lstStyle/>
          <a:p>
            <a:pPr marL="177800" indent="-177800">
              <a:buFont typeface="Arial" pitchFamily="34" charset="0"/>
              <a:buChar char="•"/>
            </a:pPr>
            <a:r>
              <a:rPr lang="en-US" dirty="0" smtClean="0"/>
              <a:t>Total price &amp; currency exchange are automatically calculated</a:t>
            </a:r>
          </a:p>
          <a:p>
            <a:pPr marL="177800" indent="-177800">
              <a:buFont typeface="Arial" pitchFamily="34" charset="0"/>
              <a:buChar char="•"/>
            </a:pPr>
            <a:r>
              <a:rPr lang="en-US" dirty="0" smtClean="0"/>
              <a:t> Items requiring property book accountability can be flagged</a:t>
            </a:r>
            <a:endParaRPr lang="en-US" dirty="0"/>
          </a:p>
        </p:txBody>
      </p:sp>
      <p:sp>
        <p:nvSpPr>
          <p:cNvPr id="21" name="TextBox 20"/>
          <p:cNvSpPr txBox="1"/>
          <p:nvPr/>
        </p:nvSpPr>
        <p:spPr>
          <a:xfrm>
            <a:off x="5105400" y="5867400"/>
            <a:ext cx="4038600" cy="923330"/>
          </a:xfrm>
          <a:prstGeom prst="rect">
            <a:avLst/>
          </a:prstGeom>
          <a:solidFill>
            <a:schemeClr val="bg1"/>
          </a:solidFill>
        </p:spPr>
        <p:txBody>
          <a:bodyPr wrap="square" rtlCol="0">
            <a:spAutoFit/>
          </a:bodyPr>
          <a:lstStyle/>
          <a:p>
            <a:pPr marL="177800" indent="-177800">
              <a:buFont typeface="Arial" pitchFamily="34" charset="0"/>
              <a:buChar char="•"/>
            </a:pPr>
            <a:r>
              <a:rPr lang="en-US" dirty="0" smtClean="0"/>
              <a:t>Order screen displays items purchased, total cost USD &amp; local currency, vendor, &amp; remaining funds</a:t>
            </a:r>
          </a:p>
        </p:txBody>
      </p:sp>
      <p:pic>
        <p:nvPicPr>
          <p:cNvPr id="9219" name="Picture 3" descr="C:\Documents and Settings\christfa\My Documents\3in1\Screen shots test scripts\April 13 Screenshots\Kalaat_Confirm_Check_Out.png"/>
          <p:cNvPicPr>
            <a:picLocks noChangeAspect="1" noChangeArrowheads="1"/>
          </p:cNvPicPr>
          <p:nvPr/>
        </p:nvPicPr>
        <p:blipFill>
          <a:blip r:embed="rId4" cstate="print"/>
          <a:srcRect l="2469" t="27778" b="27778"/>
          <a:stretch>
            <a:fillRect/>
          </a:stretch>
        </p:blipFill>
        <p:spPr bwMode="auto">
          <a:xfrm>
            <a:off x="7316787" y="4800600"/>
            <a:ext cx="1827213" cy="1110205"/>
          </a:xfrm>
          <a:prstGeom prst="rect">
            <a:avLst/>
          </a:prstGeom>
          <a:noFill/>
        </p:spPr>
      </p:pic>
      <p:pic>
        <p:nvPicPr>
          <p:cNvPr id="9220" name="Picture 4" descr="C:\Documents and Settings\christfa\My Documents\3in1\Screen shots test scripts\April 13 Screenshots\Kalaat_Check_Out.png"/>
          <p:cNvPicPr>
            <a:picLocks noChangeAspect="1" noChangeArrowheads="1"/>
          </p:cNvPicPr>
          <p:nvPr/>
        </p:nvPicPr>
        <p:blipFill>
          <a:blip r:embed="rId5" cstate="print"/>
          <a:srcRect/>
          <a:stretch>
            <a:fillRect/>
          </a:stretch>
        </p:blipFill>
        <p:spPr bwMode="auto">
          <a:xfrm>
            <a:off x="5486400" y="1828800"/>
            <a:ext cx="2285999" cy="3048000"/>
          </a:xfrm>
          <a:prstGeom prst="rect">
            <a:avLst/>
          </a:prstGeom>
          <a:noFill/>
        </p:spPr>
      </p:pic>
      <p:sp>
        <p:nvSpPr>
          <p:cNvPr id="19" name="Heptagon 18"/>
          <p:cNvSpPr/>
          <p:nvPr/>
        </p:nvSpPr>
        <p:spPr>
          <a:xfrm>
            <a:off x="5486400" y="15240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4</a:t>
            </a:r>
            <a:endParaRPr lang="en-US" sz="3200" b="1"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Key Players</a:t>
            </a:r>
            <a:endParaRPr lang="en-US" sz="2800" i="1" smtClean="0"/>
          </a:p>
        </p:txBody>
      </p:sp>
      <p:sp>
        <p:nvSpPr>
          <p:cNvPr id="10243" name="Rectangle 3"/>
          <p:cNvSpPr>
            <a:spLocks noGrp="1" noChangeArrowheads="1"/>
          </p:cNvSpPr>
          <p:nvPr>
            <p:ph type="body" idx="1"/>
          </p:nvPr>
        </p:nvSpPr>
        <p:spPr>
          <a:xfrm>
            <a:off x="609600" y="1143000"/>
            <a:ext cx="8229600" cy="1676400"/>
          </a:xfrm>
        </p:spPr>
        <p:txBody>
          <a:bodyPr/>
          <a:lstStyle/>
          <a:p>
            <a:pPr marL="169863" indent="-169863" eaLnBrk="1" hangingPunct="1"/>
            <a:r>
              <a:rPr lang="en-US" sz="2000" dirty="0" smtClean="0"/>
              <a:t>Program Office</a:t>
            </a:r>
          </a:p>
          <a:p>
            <a:pPr marL="457200" lvl="1" indent="-117475" eaLnBrk="1" hangingPunct="1">
              <a:spcBef>
                <a:spcPct val="10000"/>
              </a:spcBef>
            </a:pPr>
            <a:r>
              <a:rPr lang="en-US" sz="1600" b="0" dirty="0" smtClean="0"/>
              <a:t>LeAntha Sumpter - Director, Program Development &amp; Implementation</a:t>
            </a:r>
          </a:p>
          <a:p>
            <a:pPr marL="457200" lvl="1" indent="-117475" eaLnBrk="1" hangingPunct="1">
              <a:spcBef>
                <a:spcPct val="10000"/>
              </a:spcBef>
            </a:pPr>
            <a:r>
              <a:rPr lang="en-US" sz="1600" b="0" dirty="0" smtClean="0"/>
              <a:t>Lt Col Ann Christianson - 3in1 Program Manager (DPAP)</a:t>
            </a:r>
          </a:p>
          <a:p>
            <a:pPr marL="457200" lvl="1" indent="-117475">
              <a:spcBef>
                <a:spcPct val="10000"/>
              </a:spcBef>
            </a:pPr>
            <a:r>
              <a:rPr lang="en-US" sz="1600" b="0" dirty="0" smtClean="0"/>
              <a:t>Martina Johnson - JCCS Program Manager (BTA)</a:t>
            </a:r>
          </a:p>
          <a:p>
            <a:pPr marL="457200" lvl="1" indent="-117475" eaLnBrk="1" hangingPunct="1">
              <a:spcBef>
                <a:spcPct val="10000"/>
              </a:spcBef>
            </a:pPr>
            <a:r>
              <a:rPr lang="en-US" sz="1600" b="0" dirty="0" smtClean="0"/>
              <a:t>Lou Gaudio (Ctr) - Program Tech Support (DPAP)</a:t>
            </a:r>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pPr>
            <a:endParaRPr lang="en-US" sz="1600" dirty="0" smtClean="0"/>
          </a:p>
          <a:p>
            <a:pPr lvl="1" eaLnBrk="1" hangingPunct="1">
              <a:spcBef>
                <a:spcPct val="10000"/>
              </a:spcBef>
              <a:buNone/>
            </a:pPr>
            <a:endParaRPr lang="en-US" sz="500" dirty="0" smtClean="0"/>
          </a:p>
        </p:txBody>
      </p:sp>
      <p:sp>
        <p:nvSpPr>
          <p:cNvPr id="10244" name="Text Box 4"/>
          <p:cNvSpPr txBox="1">
            <a:spLocks noChangeArrowheads="1"/>
          </p:cNvSpPr>
          <p:nvPr/>
        </p:nvSpPr>
        <p:spPr bwMode="auto">
          <a:xfrm>
            <a:off x="609600" y="2542907"/>
            <a:ext cx="4419600" cy="1800493"/>
          </a:xfrm>
          <a:prstGeom prst="rect">
            <a:avLst/>
          </a:prstGeom>
          <a:noFill/>
          <a:ln w="9525">
            <a:noFill/>
            <a:miter lim="800000"/>
            <a:headEnd/>
            <a:tailEnd/>
          </a:ln>
        </p:spPr>
        <p:txBody>
          <a:bodyPr wrap="square">
            <a:spAutoFit/>
          </a:bodyPr>
          <a:lstStyle/>
          <a:p>
            <a:pPr>
              <a:buFontTx/>
              <a:buChar char="•"/>
              <a:tabLst>
                <a:tab pos="457200" algn="l"/>
              </a:tabLst>
            </a:pPr>
            <a:r>
              <a:rPr lang="en-US" b="1" dirty="0">
                <a:solidFill>
                  <a:srgbClr val="000066"/>
                </a:solidFill>
              </a:rPr>
              <a:t> </a:t>
            </a:r>
            <a:r>
              <a:rPr lang="en-US" sz="2000" b="1" dirty="0" smtClean="0">
                <a:solidFill>
                  <a:srgbClr val="000066"/>
                </a:solidFill>
              </a:rPr>
              <a:t>Service Reps:</a:t>
            </a:r>
            <a:endParaRPr lang="en-US" sz="2000" b="1" dirty="0">
              <a:solidFill>
                <a:srgbClr val="000066"/>
              </a:solidFill>
            </a:endParaRPr>
          </a:p>
          <a:p>
            <a:pPr marL="338138" lvl="1">
              <a:spcBef>
                <a:spcPts val="0"/>
              </a:spcBef>
              <a:buFontTx/>
              <a:buChar char="•"/>
            </a:pPr>
            <a:r>
              <a:rPr lang="en-US" sz="1600" dirty="0">
                <a:solidFill>
                  <a:srgbClr val="000066"/>
                </a:solidFill>
              </a:rPr>
              <a:t> </a:t>
            </a:r>
            <a:r>
              <a:rPr lang="en-US" sz="1500" dirty="0" smtClean="0">
                <a:solidFill>
                  <a:srgbClr val="000066"/>
                </a:solidFill>
              </a:rPr>
              <a:t>USA </a:t>
            </a:r>
            <a:r>
              <a:rPr lang="en-US" sz="1500" dirty="0">
                <a:solidFill>
                  <a:srgbClr val="000066"/>
                </a:solidFill>
              </a:rPr>
              <a:t>- </a:t>
            </a:r>
            <a:r>
              <a:rPr lang="en-US" sz="1500" dirty="0" smtClean="0">
                <a:solidFill>
                  <a:srgbClr val="000066"/>
                </a:solidFill>
              </a:rPr>
              <a:t>MAJ Chambers/Andy Eger</a:t>
            </a:r>
          </a:p>
          <a:p>
            <a:pPr marL="338138" lvl="1">
              <a:spcBef>
                <a:spcPts val="0"/>
              </a:spcBef>
              <a:buFontTx/>
              <a:buChar char="•"/>
            </a:pPr>
            <a:r>
              <a:rPr lang="en-US" sz="1500" dirty="0" smtClean="0">
                <a:solidFill>
                  <a:srgbClr val="000066"/>
                </a:solidFill>
              </a:rPr>
              <a:t> USA (FMC) - CPT Reinhart/Mr </a:t>
            </a:r>
            <a:r>
              <a:rPr lang="en-US" sz="1500" dirty="0" err="1" smtClean="0">
                <a:solidFill>
                  <a:srgbClr val="000066"/>
                </a:solidFill>
              </a:rPr>
              <a:t>Castleman</a:t>
            </a:r>
            <a:endParaRPr lang="en-US" sz="1500" dirty="0" smtClean="0">
              <a:solidFill>
                <a:srgbClr val="000066"/>
              </a:solidFill>
            </a:endParaRPr>
          </a:p>
          <a:p>
            <a:pPr marL="338138" lvl="1">
              <a:spcBef>
                <a:spcPts val="0"/>
              </a:spcBef>
              <a:buFontTx/>
              <a:buChar char="•"/>
            </a:pPr>
            <a:r>
              <a:rPr lang="en-US" sz="1500" dirty="0" smtClean="0">
                <a:solidFill>
                  <a:srgbClr val="000066"/>
                </a:solidFill>
              </a:rPr>
              <a:t> USAF </a:t>
            </a:r>
            <a:r>
              <a:rPr lang="en-US" sz="1500" dirty="0">
                <a:solidFill>
                  <a:srgbClr val="000066"/>
                </a:solidFill>
              </a:rPr>
              <a:t>- Lt Col Bill Braden</a:t>
            </a:r>
          </a:p>
          <a:p>
            <a:pPr marL="338138" lvl="1">
              <a:spcBef>
                <a:spcPts val="0"/>
              </a:spcBef>
              <a:buFontTx/>
              <a:buChar char="•"/>
            </a:pPr>
            <a:r>
              <a:rPr lang="en-US" sz="1500" dirty="0">
                <a:solidFill>
                  <a:srgbClr val="000066"/>
                </a:solidFill>
              </a:rPr>
              <a:t> </a:t>
            </a:r>
            <a:r>
              <a:rPr lang="en-US" sz="1500" dirty="0" smtClean="0">
                <a:solidFill>
                  <a:srgbClr val="000066"/>
                </a:solidFill>
              </a:rPr>
              <a:t>Navy </a:t>
            </a:r>
            <a:r>
              <a:rPr lang="en-US" sz="1500" dirty="0">
                <a:solidFill>
                  <a:srgbClr val="000066"/>
                </a:solidFill>
              </a:rPr>
              <a:t>- </a:t>
            </a:r>
            <a:r>
              <a:rPr lang="en-US" sz="1500" dirty="0" smtClean="0">
                <a:solidFill>
                  <a:srgbClr val="000066"/>
                </a:solidFill>
              </a:rPr>
              <a:t>CDR </a:t>
            </a:r>
            <a:r>
              <a:rPr lang="en-US" sz="1500" dirty="0">
                <a:solidFill>
                  <a:srgbClr val="000066"/>
                </a:solidFill>
              </a:rPr>
              <a:t>Turner</a:t>
            </a:r>
          </a:p>
          <a:p>
            <a:pPr marL="338138" lvl="1">
              <a:spcBef>
                <a:spcPts val="0"/>
              </a:spcBef>
              <a:buFontTx/>
              <a:buChar char="•"/>
            </a:pPr>
            <a:r>
              <a:rPr lang="en-US" sz="1500" dirty="0">
                <a:solidFill>
                  <a:srgbClr val="000066"/>
                </a:solidFill>
              </a:rPr>
              <a:t> </a:t>
            </a:r>
            <a:r>
              <a:rPr lang="en-US" sz="1500" dirty="0" smtClean="0">
                <a:solidFill>
                  <a:srgbClr val="000066"/>
                </a:solidFill>
              </a:rPr>
              <a:t>USMC </a:t>
            </a:r>
            <a:r>
              <a:rPr lang="en-US" sz="1500" dirty="0">
                <a:solidFill>
                  <a:srgbClr val="000066"/>
                </a:solidFill>
              </a:rPr>
              <a:t>- </a:t>
            </a:r>
            <a:r>
              <a:rPr lang="en-US" sz="1500" dirty="0" smtClean="0">
                <a:solidFill>
                  <a:srgbClr val="000066"/>
                </a:solidFill>
              </a:rPr>
              <a:t>MSG Scoffield</a:t>
            </a:r>
          </a:p>
          <a:p>
            <a:pPr marL="338138" lvl="1">
              <a:spcBef>
                <a:spcPts val="0"/>
              </a:spcBef>
              <a:buFontTx/>
              <a:buChar char="•"/>
            </a:pPr>
            <a:r>
              <a:rPr lang="en-US" sz="1500" dirty="0" smtClean="0">
                <a:solidFill>
                  <a:srgbClr val="000066"/>
                </a:solidFill>
              </a:rPr>
              <a:t> DFAS - Laura Cross</a:t>
            </a:r>
            <a:endParaRPr lang="en-US" sz="1500" dirty="0">
              <a:solidFill>
                <a:srgbClr val="000066"/>
              </a:solidFill>
            </a:endParaRPr>
          </a:p>
        </p:txBody>
      </p:sp>
      <p:sp>
        <p:nvSpPr>
          <p:cNvPr id="8" name="Text Box 4"/>
          <p:cNvSpPr txBox="1">
            <a:spLocks noChangeArrowheads="1"/>
          </p:cNvSpPr>
          <p:nvPr/>
        </p:nvSpPr>
        <p:spPr bwMode="auto">
          <a:xfrm>
            <a:off x="5486400" y="2590800"/>
            <a:ext cx="4343400" cy="4398127"/>
          </a:xfrm>
          <a:prstGeom prst="rect">
            <a:avLst/>
          </a:prstGeom>
          <a:noFill/>
          <a:ln w="9525">
            <a:noFill/>
            <a:miter lim="800000"/>
            <a:headEnd/>
            <a:tailEnd/>
          </a:ln>
        </p:spPr>
        <p:txBody>
          <a:bodyPr wrap="square">
            <a:spAutoFit/>
          </a:bodyPr>
          <a:lstStyle/>
          <a:p>
            <a:pPr>
              <a:buFontTx/>
              <a:buChar char="•"/>
              <a:tabLst>
                <a:tab pos="457200" algn="l"/>
              </a:tabLst>
            </a:pPr>
            <a:r>
              <a:rPr lang="en-US" sz="1600" b="1" dirty="0">
                <a:solidFill>
                  <a:srgbClr val="000066"/>
                </a:solidFill>
              </a:rPr>
              <a:t> </a:t>
            </a:r>
            <a:r>
              <a:rPr lang="en-US" sz="1600" b="1" dirty="0" smtClean="0">
                <a:solidFill>
                  <a:srgbClr val="000066"/>
                </a:solidFill>
              </a:rPr>
              <a:t>Level 2 </a:t>
            </a:r>
            <a:r>
              <a:rPr lang="en-US" b="1" dirty="0" smtClean="0">
                <a:solidFill>
                  <a:srgbClr val="000066"/>
                </a:solidFill>
              </a:rPr>
              <a:t>SMEs:</a:t>
            </a:r>
            <a:endParaRPr lang="en-US" b="1" dirty="0">
              <a:solidFill>
                <a:srgbClr val="000066"/>
              </a:solidFill>
            </a:endParaRPr>
          </a:p>
          <a:p>
            <a:pPr marL="231775" lvl="1">
              <a:spcBef>
                <a:spcPts val="0"/>
              </a:spcBef>
              <a:buFontTx/>
              <a:buChar char="•"/>
            </a:pPr>
            <a:r>
              <a:rPr lang="en-US" sz="1400" dirty="0" smtClean="0"/>
              <a:t> </a:t>
            </a:r>
            <a:r>
              <a:rPr lang="en-US" sz="1400" dirty="0" smtClean="0">
                <a:solidFill>
                  <a:srgbClr val="000066"/>
                </a:solidFill>
              </a:rPr>
              <a:t>Capt Briggs (USMC/PA/DA) </a:t>
            </a:r>
          </a:p>
          <a:p>
            <a:pPr marL="231775" lvl="1">
              <a:spcBef>
                <a:spcPts val="0"/>
              </a:spcBef>
              <a:buFontTx/>
              <a:buChar char="•"/>
            </a:pPr>
            <a:r>
              <a:rPr lang="en-US" sz="1400" dirty="0" smtClean="0">
                <a:solidFill>
                  <a:srgbClr val="000066"/>
                </a:solidFill>
              </a:rPr>
              <a:t> CWO2 Romero (USMC/PA/DA)</a:t>
            </a:r>
          </a:p>
          <a:p>
            <a:pPr marL="231775" lvl="1">
              <a:spcBef>
                <a:spcPts val="0"/>
              </a:spcBef>
              <a:buFontTx/>
              <a:buChar char="•"/>
            </a:pPr>
            <a:r>
              <a:rPr lang="en-US" sz="1400" dirty="0" smtClean="0">
                <a:solidFill>
                  <a:srgbClr val="000066"/>
                </a:solidFill>
              </a:rPr>
              <a:t> MSgt Sosa (USMC/PA/DA)</a:t>
            </a:r>
          </a:p>
          <a:p>
            <a:pPr marL="231775" lvl="1">
              <a:spcBef>
                <a:spcPts val="0"/>
              </a:spcBef>
              <a:buFontTx/>
              <a:buChar char="•"/>
            </a:pPr>
            <a:r>
              <a:rPr lang="en-US" sz="1400" dirty="0" smtClean="0">
                <a:solidFill>
                  <a:srgbClr val="000066"/>
                </a:solidFill>
              </a:rPr>
              <a:t> MSgt </a:t>
            </a:r>
            <a:r>
              <a:rPr lang="en-US" sz="1400" dirty="0" err="1" smtClean="0">
                <a:solidFill>
                  <a:srgbClr val="000066"/>
                </a:solidFill>
              </a:rPr>
              <a:t>Tuzon</a:t>
            </a:r>
            <a:r>
              <a:rPr lang="en-US" sz="1400" dirty="0" smtClean="0">
                <a:solidFill>
                  <a:srgbClr val="000066"/>
                </a:solidFill>
              </a:rPr>
              <a:t> (USMC/KO) </a:t>
            </a:r>
          </a:p>
          <a:p>
            <a:pPr marL="231775" lvl="1">
              <a:spcBef>
                <a:spcPts val="0"/>
              </a:spcBef>
              <a:buFontTx/>
              <a:buChar char="•"/>
            </a:pPr>
            <a:r>
              <a:rPr lang="en-US" sz="1400" dirty="0" smtClean="0">
                <a:solidFill>
                  <a:srgbClr val="000066"/>
                </a:solidFill>
              </a:rPr>
              <a:t> SSgt Rivers (USMC/KO)</a:t>
            </a:r>
          </a:p>
          <a:p>
            <a:pPr marL="231775" lvl="1">
              <a:spcBef>
                <a:spcPts val="0"/>
              </a:spcBef>
              <a:buFontTx/>
              <a:buChar char="•"/>
            </a:pPr>
            <a:r>
              <a:rPr lang="en-US" sz="1400" dirty="0" smtClean="0">
                <a:solidFill>
                  <a:srgbClr val="000066"/>
                </a:solidFill>
              </a:rPr>
              <a:t> SFC Jones  (USA/FOO/PA)</a:t>
            </a:r>
          </a:p>
          <a:p>
            <a:pPr marL="231775" lvl="1">
              <a:spcBef>
                <a:spcPts val="0"/>
              </a:spcBef>
              <a:buFontTx/>
              <a:buChar char="•"/>
            </a:pPr>
            <a:r>
              <a:rPr lang="en-US" sz="1400" dirty="0" smtClean="0">
                <a:solidFill>
                  <a:srgbClr val="000066"/>
                </a:solidFill>
              </a:rPr>
              <a:t> SFC Crawley  (USA/PA)</a:t>
            </a:r>
          </a:p>
          <a:p>
            <a:pPr marL="231775" lvl="1">
              <a:spcBef>
                <a:spcPts val="0"/>
              </a:spcBef>
              <a:buFontTx/>
              <a:buChar char="•"/>
            </a:pPr>
            <a:r>
              <a:rPr lang="en-US" sz="1400" dirty="0" smtClean="0">
                <a:solidFill>
                  <a:srgbClr val="000066"/>
                </a:solidFill>
              </a:rPr>
              <a:t> SFC </a:t>
            </a:r>
            <a:r>
              <a:rPr lang="en-US" sz="1400" dirty="0" err="1" smtClean="0">
                <a:solidFill>
                  <a:srgbClr val="000066"/>
                </a:solidFill>
              </a:rPr>
              <a:t>Pearey</a:t>
            </a:r>
            <a:r>
              <a:rPr lang="en-US" sz="1400" dirty="0" smtClean="0">
                <a:solidFill>
                  <a:srgbClr val="000066"/>
                </a:solidFill>
              </a:rPr>
              <a:t> (USA/PA)</a:t>
            </a:r>
          </a:p>
          <a:p>
            <a:pPr marL="231775" lvl="1">
              <a:spcBef>
                <a:spcPts val="0"/>
              </a:spcBef>
              <a:buFontTx/>
              <a:buChar char="•"/>
            </a:pPr>
            <a:r>
              <a:rPr lang="en-US" sz="1400" dirty="0" smtClean="0">
                <a:solidFill>
                  <a:srgbClr val="000066"/>
                </a:solidFill>
              </a:rPr>
              <a:t> MSgt Snyder (AF/KO)</a:t>
            </a:r>
          </a:p>
          <a:p>
            <a:pPr marL="231775" lvl="1">
              <a:spcBef>
                <a:spcPts val="0"/>
              </a:spcBef>
              <a:buFontTx/>
              <a:buChar char="•"/>
            </a:pPr>
            <a:r>
              <a:rPr lang="en-US" sz="1400" dirty="0" smtClean="0">
                <a:solidFill>
                  <a:srgbClr val="000066"/>
                </a:solidFill>
              </a:rPr>
              <a:t> SMSgt Riegler (AF/KO)</a:t>
            </a:r>
          </a:p>
          <a:p>
            <a:pPr marL="231775" lvl="1">
              <a:spcBef>
                <a:spcPts val="0"/>
              </a:spcBef>
              <a:buFontTx/>
              <a:buChar char="•"/>
            </a:pPr>
            <a:r>
              <a:rPr lang="en-US" sz="1400" dirty="0" smtClean="0">
                <a:solidFill>
                  <a:srgbClr val="000066"/>
                </a:solidFill>
              </a:rPr>
              <a:t> SSgt DuBose (AF/KO)</a:t>
            </a:r>
          </a:p>
          <a:p>
            <a:pPr marL="231775" lvl="1">
              <a:spcBef>
                <a:spcPct val="10000"/>
              </a:spcBef>
              <a:buFontTx/>
              <a:buChar char="•"/>
            </a:pPr>
            <a:r>
              <a:rPr lang="en-US" sz="1400" dirty="0" smtClean="0">
                <a:solidFill>
                  <a:srgbClr val="000066"/>
                </a:solidFill>
              </a:rPr>
              <a:t> SFC Mitchell (USA/PA)</a:t>
            </a:r>
          </a:p>
          <a:p>
            <a:pPr marL="231775" lvl="1">
              <a:spcBef>
                <a:spcPct val="10000"/>
              </a:spcBef>
              <a:buFontTx/>
              <a:buChar char="•"/>
            </a:pPr>
            <a:r>
              <a:rPr lang="en-US" sz="1400" dirty="0" smtClean="0">
                <a:solidFill>
                  <a:srgbClr val="000066"/>
                </a:solidFill>
              </a:rPr>
              <a:t> Capt Pease (AF/KO)</a:t>
            </a:r>
          </a:p>
          <a:p>
            <a:pPr marL="231775" lvl="1">
              <a:spcBef>
                <a:spcPct val="10000"/>
              </a:spcBef>
              <a:buFontTx/>
              <a:buChar char="•"/>
            </a:pPr>
            <a:r>
              <a:rPr lang="en-US" sz="1400" dirty="0" smtClean="0">
                <a:solidFill>
                  <a:srgbClr val="000066"/>
                </a:solidFill>
              </a:rPr>
              <a:t> MSG Hoover (USA/PA)</a:t>
            </a:r>
          </a:p>
          <a:p>
            <a:pPr marL="231775" lvl="1">
              <a:spcBef>
                <a:spcPct val="10000"/>
              </a:spcBef>
              <a:buFontTx/>
              <a:buChar char="•"/>
            </a:pPr>
            <a:r>
              <a:rPr lang="en-US" sz="1400" dirty="0" smtClean="0">
                <a:solidFill>
                  <a:srgbClr val="000066"/>
                </a:solidFill>
              </a:rPr>
              <a:t> SFC Murray (USA/FOO Mgr)</a:t>
            </a:r>
          </a:p>
          <a:p>
            <a:pPr marL="231775" lvl="1">
              <a:spcBef>
                <a:spcPct val="10000"/>
              </a:spcBef>
              <a:buFontTx/>
              <a:buChar char="•"/>
            </a:pPr>
            <a:r>
              <a:rPr lang="en-US" sz="1400" dirty="0" smtClean="0">
                <a:solidFill>
                  <a:srgbClr val="000066"/>
                </a:solidFill>
              </a:rPr>
              <a:t> SFC Martinez (USA/FOO)</a:t>
            </a:r>
          </a:p>
          <a:p>
            <a:pPr marL="231775" lvl="1">
              <a:spcBef>
                <a:spcPct val="10000"/>
              </a:spcBef>
              <a:buFontTx/>
              <a:buChar char="•"/>
            </a:pPr>
            <a:r>
              <a:rPr lang="en-US" sz="1400" dirty="0" smtClean="0">
                <a:solidFill>
                  <a:srgbClr val="000066"/>
                </a:solidFill>
              </a:rPr>
              <a:t> SFC Moore (USA/PA)</a:t>
            </a:r>
          </a:p>
          <a:p>
            <a:pPr marL="231775" lvl="1">
              <a:spcBef>
                <a:spcPct val="10000"/>
              </a:spcBef>
              <a:buFontTx/>
              <a:buChar char="•"/>
            </a:pPr>
            <a:endParaRPr lang="en-US" sz="1400" dirty="0" smtClean="0">
              <a:solidFill>
                <a:srgbClr val="000066"/>
              </a:solidFill>
            </a:endParaRPr>
          </a:p>
        </p:txBody>
      </p:sp>
      <p:sp>
        <p:nvSpPr>
          <p:cNvPr id="9" name="Text Box 5"/>
          <p:cNvSpPr txBox="1">
            <a:spLocks noChangeArrowheads="1"/>
          </p:cNvSpPr>
          <p:nvPr/>
        </p:nvSpPr>
        <p:spPr bwMode="auto">
          <a:xfrm>
            <a:off x="609600" y="4267200"/>
            <a:ext cx="3962400" cy="2831544"/>
          </a:xfrm>
          <a:prstGeom prst="rect">
            <a:avLst/>
          </a:prstGeom>
          <a:noFill/>
          <a:ln w="9525">
            <a:noFill/>
            <a:miter lim="800000"/>
            <a:headEnd/>
            <a:tailEnd/>
          </a:ln>
        </p:spPr>
        <p:txBody>
          <a:bodyPr wrap="square">
            <a:spAutoFit/>
          </a:bodyPr>
          <a:lstStyle/>
          <a:p>
            <a:pPr>
              <a:buFontTx/>
              <a:buChar char="•"/>
            </a:pPr>
            <a:r>
              <a:rPr lang="en-US" b="1" dirty="0">
                <a:solidFill>
                  <a:srgbClr val="000066"/>
                </a:solidFill>
              </a:rPr>
              <a:t> </a:t>
            </a:r>
            <a:r>
              <a:rPr lang="en-US" b="1" dirty="0" smtClean="0">
                <a:solidFill>
                  <a:srgbClr val="000066"/>
                </a:solidFill>
              </a:rPr>
              <a:t>Level 1 SMEs:</a:t>
            </a:r>
            <a:endParaRPr lang="en-US" b="1" dirty="0">
              <a:solidFill>
                <a:srgbClr val="000066"/>
              </a:solidFill>
            </a:endParaRPr>
          </a:p>
          <a:p>
            <a:pPr marL="339725" lvl="1" indent="114300">
              <a:spcBef>
                <a:spcPts val="0"/>
              </a:spcBef>
              <a:buFontTx/>
              <a:buChar char="•"/>
            </a:pPr>
            <a:r>
              <a:rPr lang="en-US" sz="1600" dirty="0" smtClean="0">
                <a:solidFill>
                  <a:srgbClr val="000066"/>
                </a:solidFill>
              </a:rPr>
              <a:t> </a:t>
            </a:r>
            <a:r>
              <a:rPr lang="en-US" sz="1400" dirty="0" smtClean="0">
                <a:solidFill>
                  <a:srgbClr val="000066"/>
                </a:solidFill>
              </a:rPr>
              <a:t>Iraq - MSgt Miller (USA/KO)</a:t>
            </a:r>
          </a:p>
          <a:p>
            <a:pPr marL="339725" lvl="1" indent="114300">
              <a:spcBef>
                <a:spcPts val="0"/>
              </a:spcBef>
              <a:buFontTx/>
              <a:buChar char="•"/>
            </a:pPr>
            <a:r>
              <a:rPr lang="en-US" sz="1400" dirty="0" smtClean="0">
                <a:solidFill>
                  <a:srgbClr val="000066"/>
                </a:solidFill>
              </a:rPr>
              <a:t> Afghanistan - LTC Bailey (USA/KO)</a:t>
            </a:r>
          </a:p>
          <a:p>
            <a:pPr marL="339725" lvl="1" indent="114300">
              <a:spcBef>
                <a:spcPts val="0"/>
              </a:spcBef>
              <a:buFontTx/>
              <a:buChar char="•"/>
            </a:pPr>
            <a:r>
              <a:rPr lang="en-US" sz="1400" dirty="0" smtClean="0">
                <a:solidFill>
                  <a:srgbClr val="000066"/>
                </a:solidFill>
              </a:rPr>
              <a:t> CPT Reinhart (USA/DA)</a:t>
            </a:r>
          </a:p>
          <a:p>
            <a:pPr marL="336550" lvl="1">
              <a:spcBef>
                <a:spcPts val="0"/>
              </a:spcBef>
              <a:buFontTx/>
              <a:buChar char="•"/>
            </a:pPr>
            <a:r>
              <a:rPr lang="en-US" sz="1400" dirty="0" smtClean="0">
                <a:solidFill>
                  <a:srgbClr val="000066"/>
                </a:solidFill>
              </a:rPr>
              <a:t>  SGM Davis, James E (USA/DA)</a:t>
            </a:r>
          </a:p>
          <a:p>
            <a:pPr marL="336550" lvl="1">
              <a:spcBef>
                <a:spcPts val="0"/>
              </a:spcBef>
              <a:buFontTx/>
              <a:buChar char="•"/>
            </a:pPr>
            <a:r>
              <a:rPr lang="en-US" sz="1400" dirty="0" smtClean="0">
                <a:solidFill>
                  <a:srgbClr val="000066"/>
                </a:solidFill>
              </a:rPr>
              <a:t>  Ms. Cross (DFAS)</a:t>
            </a:r>
          </a:p>
          <a:p>
            <a:pPr marL="336550" lvl="1">
              <a:spcBef>
                <a:spcPts val="0"/>
              </a:spcBef>
              <a:buFontTx/>
              <a:buChar char="•"/>
            </a:pPr>
            <a:r>
              <a:rPr lang="en-US" sz="1400" dirty="0" smtClean="0">
                <a:solidFill>
                  <a:srgbClr val="000066"/>
                </a:solidFill>
              </a:rPr>
              <a:t>  Mr. </a:t>
            </a:r>
            <a:r>
              <a:rPr lang="en-US" sz="1400" dirty="0" err="1" smtClean="0">
                <a:solidFill>
                  <a:srgbClr val="000066"/>
                </a:solidFill>
              </a:rPr>
              <a:t>Castleman</a:t>
            </a:r>
            <a:r>
              <a:rPr lang="en-US" sz="1400" dirty="0" smtClean="0">
                <a:solidFill>
                  <a:srgbClr val="000066"/>
                </a:solidFill>
              </a:rPr>
              <a:t> (USA/DO)</a:t>
            </a:r>
          </a:p>
          <a:p>
            <a:pPr marL="336550" lvl="1">
              <a:spcBef>
                <a:spcPts val="0"/>
              </a:spcBef>
              <a:buFontTx/>
              <a:buChar char="•"/>
            </a:pPr>
            <a:r>
              <a:rPr lang="en-US" sz="1400" dirty="0" smtClean="0">
                <a:solidFill>
                  <a:srgbClr val="000066"/>
                </a:solidFill>
              </a:rPr>
              <a:t>  LCDR King (USN/KO/DA)</a:t>
            </a:r>
          </a:p>
          <a:p>
            <a:pPr marL="336550" lvl="1">
              <a:spcBef>
                <a:spcPts val="0"/>
              </a:spcBef>
              <a:buFontTx/>
              <a:buChar char="•"/>
            </a:pPr>
            <a:r>
              <a:rPr lang="en-US" sz="1400" dirty="0" smtClean="0">
                <a:solidFill>
                  <a:srgbClr val="000066"/>
                </a:solidFill>
              </a:rPr>
              <a:t>  LTC Grover (USA/KO)</a:t>
            </a:r>
          </a:p>
          <a:p>
            <a:pPr marL="336550" lvl="1">
              <a:spcBef>
                <a:spcPts val="0"/>
              </a:spcBef>
              <a:buFontTx/>
              <a:buChar char="•"/>
            </a:pPr>
            <a:r>
              <a:rPr lang="en-US" sz="1400" dirty="0" smtClean="0">
                <a:solidFill>
                  <a:srgbClr val="000066"/>
                </a:solidFill>
              </a:rPr>
              <a:t>  LtCol Harbin (AF/KO)</a:t>
            </a:r>
          </a:p>
          <a:p>
            <a:pPr marL="336550" lvl="1">
              <a:spcBef>
                <a:spcPts val="0"/>
              </a:spcBef>
              <a:buFontTx/>
              <a:buChar char="•"/>
            </a:pPr>
            <a:r>
              <a:rPr lang="en-US" sz="1400" dirty="0" smtClean="0">
                <a:solidFill>
                  <a:srgbClr val="000066"/>
                </a:solidFill>
              </a:rPr>
              <a:t>  LtCol Christianson (AF/KO)</a:t>
            </a:r>
            <a:endParaRPr lang="en-US" sz="1400" dirty="0">
              <a:solidFill>
                <a:srgbClr val="000066"/>
              </a:solidFill>
            </a:endParaRPr>
          </a:p>
          <a:p>
            <a:pPr>
              <a:buFontTx/>
              <a:buChar char="•"/>
            </a:pPr>
            <a:endParaRPr lang="en-US" sz="1600" b="1" dirty="0">
              <a:solidFill>
                <a:srgbClr val="000066"/>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p:cNvPicPr>
            <a:picLocks noChangeAspect="1" noChangeArrowheads="1"/>
          </p:cNvPicPr>
          <p:nvPr/>
        </p:nvPicPr>
        <p:blipFill>
          <a:blip r:embed="rId2" cstate="print"/>
          <a:srcRect t="1200" r="-120" b="276"/>
          <a:stretch>
            <a:fillRect/>
          </a:stretch>
        </p:blipFill>
        <p:spPr bwMode="auto">
          <a:xfrm>
            <a:off x="4038600" y="3962400"/>
            <a:ext cx="1946564" cy="2590800"/>
          </a:xfrm>
          <a:prstGeom prst="rect">
            <a:avLst/>
          </a:prstGeom>
          <a:noFill/>
          <a:ln w="9525">
            <a:noFill/>
            <a:miter lim="800000"/>
            <a:headEnd/>
            <a:tailEnd/>
          </a:ln>
        </p:spPr>
      </p:pic>
      <p:pic>
        <p:nvPicPr>
          <p:cNvPr id="16" name="Picture 9"/>
          <p:cNvPicPr>
            <a:picLocks noChangeAspect="1" noChangeArrowheads="1"/>
          </p:cNvPicPr>
          <p:nvPr/>
        </p:nvPicPr>
        <p:blipFill>
          <a:blip r:embed="rId3" cstate="print"/>
          <a:srcRect t="-2051"/>
          <a:stretch>
            <a:fillRect/>
          </a:stretch>
        </p:blipFill>
        <p:spPr bwMode="auto">
          <a:xfrm>
            <a:off x="6476999" y="1219200"/>
            <a:ext cx="1905001" cy="2590800"/>
          </a:xfrm>
          <a:prstGeom prst="rect">
            <a:avLst/>
          </a:prstGeom>
          <a:noFill/>
          <a:ln w="9525">
            <a:noFill/>
            <a:miter lim="800000"/>
            <a:headEnd/>
            <a:tailEnd/>
          </a:ln>
        </p:spPr>
      </p:pic>
      <p:pic>
        <p:nvPicPr>
          <p:cNvPr id="10242" name="Picture 2" descr="C:\Documents and Settings\christfa\My Documents\3in1\Screen shots test scripts\April 13 Screenshots\receipt.png"/>
          <p:cNvPicPr>
            <a:picLocks noChangeAspect="1" noChangeArrowheads="1"/>
          </p:cNvPicPr>
          <p:nvPr/>
        </p:nvPicPr>
        <p:blipFill>
          <a:blip r:embed="rId4" cstate="print"/>
          <a:srcRect/>
          <a:stretch>
            <a:fillRect/>
          </a:stretch>
        </p:blipFill>
        <p:spPr bwMode="auto">
          <a:xfrm>
            <a:off x="6477000" y="3962400"/>
            <a:ext cx="1970088" cy="2626784"/>
          </a:xfrm>
          <a:prstGeom prst="rect">
            <a:avLst/>
          </a:prstGeom>
          <a:noFill/>
        </p:spPr>
      </p:pic>
      <p:sp>
        <p:nvSpPr>
          <p:cNvPr id="39938" name="Rectangle 2"/>
          <p:cNvSpPr>
            <a:spLocks noGrp="1" noChangeArrowheads="1"/>
          </p:cNvSpPr>
          <p:nvPr>
            <p:ph type="title"/>
          </p:nvPr>
        </p:nvSpPr>
        <p:spPr/>
        <p:txBody>
          <a:bodyPr/>
          <a:lstStyle/>
          <a:p>
            <a:pPr eaLnBrk="1" hangingPunct="1"/>
            <a:r>
              <a:rPr lang="en-US" dirty="0" smtClean="0"/>
              <a:t>Completing Transaction</a:t>
            </a:r>
          </a:p>
        </p:txBody>
      </p:sp>
      <p:sp>
        <p:nvSpPr>
          <p:cNvPr id="39944" name="Text Box 16"/>
          <p:cNvSpPr txBox="1">
            <a:spLocks noChangeArrowheads="1"/>
          </p:cNvSpPr>
          <p:nvPr/>
        </p:nvSpPr>
        <p:spPr bwMode="auto">
          <a:xfrm>
            <a:off x="228600" y="1487269"/>
            <a:ext cx="3276600" cy="1200329"/>
          </a:xfrm>
          <a:prstGeom prst="rect">
            <a:avLst/>
          </a:prstGeom>
          <a:noFill/>
          <a:ln w="9525">
            <a:noFill/>
            <a:miter lim="800000"/>
            <a:headEnd/>
            <a:tailEnd/>
          </a:ln>
        </p:spPr>
        <p:txBody>
          <a:bodyPr wrap="square">
            <a:spAutoFit/>
          </a:bodyPr>
          <a:lstStyle/>
          <a:p>
            <a:pPr marL="171450" indent="-171450" algn="ctr"/>
            <a:r>
              <a:rPr lang="en-US" b="1" dirty="0" smtClean="0"/>
              <a:t>Purchase Wizard will step through the completion of the process:  PA</a:t>
            </a:r>
            <a:r>
              <a:rPr lang="en-US" b="1" dirty="0"/>
              <a:t>, Vendor, Receiver </a:t>
            </a:r>
            <a:r>
              <a:rPr lang="en-US" b="1" dirty="0" smtClean="0"/>
              <a:t>functions</a:t>
            </a:r>
            <a:endParaRPr lang="en-US" b="1" dirty="0"/>
          </a:p>
        </p:txBody>
      </p:sp>
      <p:pic>
        <p:nvPicPr>
          <p:cNvPr id="11" name="Picture 6"/>
          <p:cNvPicPr>
            <a:picLocks noChangeAspect="1" noChangeArrowheads="1"/>
          </p:cNvPicPr>
          <p:nvPr/>
        </p:nvPicPr>
        <p:blipFill>
          <a:blip r:embed="rId5" cstate="email"/>
          <a:srcRect/>
          <a:stretch>
            <a:fillRect/>
          </a:stretch>
        </p:blipFill>
        <p:spPr bwMode="auto">
          <a:xfrm>
            <a:off x="4038600" y="1295400"/>
            <a:ext cx="1957718" cy="2590800"/>
          </a:xfrm>
          <a:prstGeom prst="rect">
            <a:avLst/>
          </a:prstGeom>
          <a:noFill/>
          <a:ln w="9525">
            <a:noFill/>
            <a:miter lim="800000"/>
            <a:headEnd/>
            <a:tailEnd/>
          </a:ln>
        </p:spPr>
      </p:pic>
      <p:sp>
        <p:nvSpPr>
          <p:cNvPr id="12" name="Heptagon 11"/>
          <p:cNvSpPr/>
          <p:nvPr/>
        </p:nvSpPr>
        <p:spPr>
          <a:xfrm>
            <a:off x="8077200" y="39624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8</a:t>
            </a:r>
            <a:endParaRPr lang="en-US" sz="3200" b="1" dirty="0"/>
          </a:p>
        </p:txBody>
      </p:sp>
      <p:sp>
        <p:nvSpPr>
          <p:cNvPr id="13" name="Heptagon 12"/>
          <p:cNvSpPr/>
          <p:nvPr/>
        </p:nvSpPr>
        <p:spPr>
          <a:xfrm>
            <a:off x="5562600" y="39624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7</a:t>
            </a:r>
            <a:endParaRPr lang="en-US" sz="3200" b="1" dirty="0"/>
          </a:p>
        </p:txBody>
      </p:sp>
      <p:sp>
        <p:nvSpPr>
          <p:cNvPr id="14" name="Heptagon 13"/>
          <p:cNvSpPr/>
          <p:nvPr/>
        </p:nvSpPr>
        <p:spPr>
          <a:xfrm>
            <a:off x="7924800" y="12954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6</a:t>
            </a:r>
            <a:endParaRPr lang="en-US" sz="3200" b="1" dirty="0"/>
          </a:p>
        </p:txBody>
      </p:sp>
      <p:sp>
        <p:nvSpPr>
          <p:cNvPr id="15" name="Heptagon 14"/>
          <p:cNvSpPr/>
          <p:nvPr/>
        </p:nvSpPr>
        <p:spPr>
          <a:xfrm>
            <a:off x="5486400" y="1295400"/>
            <a:ext cx="457200" cy="457200"/>
          </a:xfrm>
          <a:prstGeom prst="hep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t>5</a:t>
            </a:r>
            <a:endParaRPr lang="en-US" sz="3200" b="1" dirty="0"/>
          </a:p>
        </p:txBody>
      </p:sp>
      <p:pic>
        <p:nvPicPr>
          <p:cNvPr id="19" name="Picture 4" descr="C:\Documents and Settings\christfa\My Documents\3in1\Screen shots test scripts\April 13 Screenshots\Kalaat_Check_Out.png"/>
          <p:cNvPicPr>
            <a:picLocks noChangeAspect="1" noChangeArrowheads="1"/>
          </p:cNvPicPr>
          <p:nvPr/>
        </p:nvPicPr>
        <p:blipFill>
          <a:blip r:embed="rId6" cstate="print"/>
          <a:srcRect/>
          <a:stretch>
            <a:fillRect/>
          </a:stretch>
        </p:blipFill>
        <p:spPr bwMode="auto">
          <a:xfrm>
            <a:off x="457200" y="2743200"/>
            <a:ext cx="2914649" cy="38862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Tracking</a:t>
            </a:r>
          </a:p>
        </p:txBody>
      </p:sp>
      <p:sp>
        <p:nvSpPr>
          <p:cNvPr id="41989" name="Text Box 6"/>
          <p:cNvSpPr txBox="1">
            <a:spLocks noChangeArrowheads="1"/>
          </p:cNvSpPr>
          <p:nvPr/>
        </p:nvSpPr>
        <p:spPr bwMode="auto">
          <a:xfrm>
            <a:off x="5491866" y="1447800"/>
            <a:ext cx="3505200" cy="563231"/>
          </a:xfrm>
          <a:prstGeom prst="rect">
            <a:avLst/>
          </a:prstGeom>
          <a:noFill/>
          <a:ln w="9525">
            <a:noFill/>
            <a:miter lim="800000"/>
            <a:headEnd/>
            <a:tailEnd/>
          </a:ln>
        </p:spPr>
        <p:txBody>
          <a:bodyPr wrap="square">
            <a:spAutoFit/>
          </a:bodyPr>
          <a:lstStyle/>
          <a:p>
            <a:pPr algn="ctr">
              <a:lnSpc>
                <a:spcPct val="85000"/>
              </a:lnSpc>
            </a:pPr>
            <a:r>
              <a:rPr lang="en-US" b="1" dirty="0" smtClean="0"/>
              <a:t>PIIN Log: Clearance Status/Issue, order summary</a:t>
            </a:r>
            <a:endParaRPr lang="en-US" b="1" dirty="0"/>
          </a:p>
        </p:txBody>
      </p:sp>
      <p:sp>
        <p:nvSpPr>
          <p:cNvPr id="41990" name="Text Box 7"/>
          <p:cNvSpPr txBox="1">
            <a:spLocks noChangeArrowheads="1"/>
          </p:cNvSpPr>
          <p:nvPr/>
        </p:nvSpPr>
        <p:spPr bwMode="auto">
          <a:xfrm>
            <a:off x="152400" y="1219200"/>
            <a:ext cx="3657600" cy="923330"/>
          </a:xfrm>
          <a:prstGeom prst="rect">
            <a:avLst/>
          </a:prstGeom>
          <a:noFill/>
          <a:ln w="9525">
            <a:noFill/>
            <a:miter lim="800000"/>
            <a:headEnd/>
            <a:tailEnd/>
          </a:ln>
        </p:spPr>
        <p:txBody>
          <a:bodyPr wrap="square">
            <a:spAutoFit/>
          </a:bodyPr>
          <a:lstStyle/>
          <a:p>
            <a:r>
              <a:rPr lang="en-US" b="1" dirty="0" smtClean="0"/>
              <a:t>Dashboard tracks: Expenses, Available Funds, clearance status summary, available PIINs</a:t>
            </a:r>
            <a:endParaRPr lang="en-US" b="1" dirty="0"/>
          </a:p>
        </p:txBody>
      </p:sp>
      <p:pic>
        <p:nvPicPr>
          <p:cNvPr id="11266" name="Picture 2" descr="C:\Documents and Settings\christfa\My Documents\3in1\Screen shots test scripts\April 13 Screenshots\Kalaat_PIIN_Log.png"/>
          <p:cNvPicPr>
            <a:picLocks noChangeAspect="1" noChangeArrowheads="1"/>
          </p:cNvPicPr>
          <p:nvPr/>
        </p:nvPicPr>
        <p:blipFill>
          <a:blip r:embed="rId2" cstate="print"/>
          <a:srcRect/>
          <a:stretch>
            <a:fillRect/>
          </a:stretch>
        </p:blipFill>
        <p:spPr bwMode="auto">
          <a:xfrm>
            <a:off x="5257800" y="1981200"/>
            <a:ext cx="3524251" cy="4699000"/>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304800" y="2133600"/>
            <a:ext cx="3429000" cy="44851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76200" y="1524000"/>
            <a:ext cx="3886200" cy="3581400"/>
          </a:xfrm>
        </p:spPr>
        <p:txBody>
          <a:bodyPr/>
          <a:lstStyle/>
          <a:p>
            <a:pPr eaLnBrk="1" hangingPunct="1"/>
            <a:r>
              <a:rPr lang="en-US" sz="3200" dirty="0" smtClean="0"/>
              <a:t>Iteration 3</a:t>
            </a:r>
            <a:br>
              <a:rPr lang="en-US" sz="3200" dirty="0" smtClean="0"/>
            </a:br>
            <a:r>
              <a:rPr lang="en-US" sz="3200" dirty="0" smtClean="0"/>
              <a:t>Extreme Latency</a:t>
            </a:r>
            <a:br>
              <a:rPr lang="en-US" sz="3200" dirty="0" smtClean="0"/>
            </a:br>
            <a:r>
              <a:rPr lang="en-US" sz="3200" dirty="0" smtClean="0"/>
              <a:t/>
            </a:r>
            <a:br>
              <a:rPr lang="en-US" sz="3200" dirty="0" smtClean="0"/>
            </a:br>
            <a:r>
              <a:rPr lang="en-US" sz="3200" dirty="0" smtClean="0"/>
              <a:t>or</a:t>
            </a:r>
            <a:br>
              <a:rPr lang="en-US" sz="3200" dirty="0" smtClean="0"/>
            </a:br>
            <a:r>
              <a:rPr lang="en-US" sz="3200" dirty="0" smtClean="0"/>
              <a:t/>
            </a:r>
            <a:br>
              <a:rPr lang="en-US" sz="3200" dirty="0" smtClean="0"/>
            </a:br>
            <a:r>
              <a:rPr lang="en-US" sz="3200" dirty="0" smtClean="0"/>
              <a:t>Standalone</a:t>
            </a:r>
            <a:br>
              <a:rPr lang="en-US" sz="3200" dirty="0" smtClean="0"/>
            </a:br>
            <a:r>
              <a:rPr lang="en-US" sz="3200" dirty="0" smtClean="0"/>
              <a:t>network</a:t>
            </a:r>
            <a:br>
              <a:rPr lang="en-US" sz="3200" dirty="0" smtClean="0"/>
            </a:br>
            <a:r>
              <a:rPr lang="en-US" sz="3200" dirty="0" smtClean="0"/>
              <a:t>capability </a:t>
            </a:r>
            <a:br>
              <a:rPr lang="en-US" sz="3200" dirty="0" smtClean="0"/>
            </a:br>
            <a:r>
              <a:rPr lang="en-US" sz="3200" dirty="0" smtClean="0"/>
              <a:t>later merged </a:t>
            </a:r>
            <a:br>
              <a:rPr lang="en-US" sz="3200" dirty="0" smtClean="0"/>
            </a:br>
            <a:r>
              <a:rPr lang="en-US" sz="3200" dirty="0" smtClean="0"/>
              <a:t>with connected environment</a:t>
            </a:r>
          </a:p>
        </p:txBody>
      </p:sp>
      <p:graphicFrame>
        <p:nvGraphicFramePr>
          <p:cNvPr id="6146" name="Object 3"/>
          <p:cNvGraphicFramePr>
            <a:graphicFrameLocks noChangeAspect="1"/>
          </p:cNvGraphicFramePr>
          <p:nvPr/>
        </p:nvGraphicFramePr>
        <p:xfrm>
          <a:off x="3657600" y="76200"/>
          <a:ext cx="5380038" cy="6705600"/>
        </p:xfrm>
        <a:graphic>
          <a:graphicData uri="http://schemas.openxmlformats.org/presentationml/2006/ole">
            <p:oleObj spid="_x0000_s593922" r:id="rId3" imgW="7587119" imgH="9455088" progId="">
              <p:embed/>
            </p:oleObj>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3"/>
          <p:cNvSpPr txBox="1">
            <a:spLocks noGrp="1"/>
          </p:cNvSpPr>
          <p:nvPr/>
        </p:nvSpPr>
        <p:spPr bwMode="auto">
          <a:xfrm>
            <a:off x="303213" y="6311900"/>
            <a:ext cx="2130425" cy="474663"/>
          </a:xfrm>
          <a:prstGeom prst="rect">
            <a:avLst/>
          </a:prstGeom>
          <a:noFill/>
          <a:ln>
            <a:miter lim="800000"/>
            <a:headEnd/>
            <a:tailEnd/>
          </a:ln>
        </p:spPr>
        <p:txBody>
          <a:bodyPr/>
          <a:lstStyle/>
          <a:p>
            <a:pPr>
              <a:defRPr/>
            </a:pPr>
            <a:endParaRPr lang="en-US" sz="1000">
              <a:effectLst>
                <a:outerShdw blurRad="38100" dist="38100" dir="2700000" algn="tl">
                  <a:srgbClr val="C0C0C0"/>
                </a:outerShdw>
              </a:effectLst>
            </a:endParaRPr>
          </a:p>
        </p:txBody>
      </p:sp>
      <p:sp>
        <p:nvSpPr>
          <p:cNvPr id="47" name="Slide Number Placeholder 5"/>
          <p:cNvSpPr txBox="1">
            <a:spLocks noGrp="1"/>
          </p:cNvSpPr>
          <p:nvPr/>
        </p:nvSpPr>
        <p:spPr bwMode="auto">
          <a:xfrm>
            <a:off x="6400800" y="6311900"/>
            <a:ext cx="2130425" cy="474663"/>
          </a:xfrm>
          <a:prstGeom prst="rect">
            <a:avLst/>
          </a:prstGeom>
          <a:noFill/>
          <a:ln>
            <a:miter lim="800000"/>
            <a:headEnd/>
            <a:tailEnd/>
          </a:ln>
        </p:spPr>
        <p:txBody>
          <a:bodyPr/>
          <a:lstStyle/>
          <a:p>
            <a:pPr algn="r">
              <a:defRPr/>
            </a:pPr>
            <a:fld id="{9AC7EE47-50A3-4890-9A23-BD4A2C9C8209}" type="slidenum">
              <a:rPr lang="en-US" sz="1000">
                <a:effectLst>
                  <a:outerShdw blurRad="38100" dist="38100" dir="2700000" algn="tl">
                    <a:srgbClr val="000000"/>
                  </a:outerShdw>
                </a:effectLst>
                <a:latin typeface="Arial" pitchFamily="34" charset="0"/>
              </a:rPr>
              <a:pPr algn="r">
                <a:defRPr/>
              </a:pPr>
              <a:t>43</a:t>
            </a:fld>
            <a:endParaRPr lang="en-US" sz="1000">
              <a:effectLst>
                <a:outerShdw blurRad="38100" dist="38100" dir="2700000" algn="tl">
                  <a:srgbClr val="000000"/>
                </a:outerShdw>
              </a:effectLst>
              <a:latin typeface="Arial" pitchFamily="34" charset="0"/>
            </a:endParaRPr>
          </a:p>
        </p:txBody>
      </p:sp>
      <p:sp>
        <p:nvSpPr>
          <p:cNvPr id="11268" name="Rectangle 5"/>
          <p:cNvSpPr>
            <a:spLocks noChangeArrowheads="1"/>
          </p:cNvSpPr>
          <p:nvPr/>
        </p:nvSpPr>
        <p:spPr bwMode="auto">
          <a:xfrm>
            <a:off x="2362200" y="3956050"/>
            <a:ext cx="1828800" cy="2743200"/>
          </a:xfrm>
          <a:prstGeom prst="rect">
            <a:avLst/>
          </a:prstGeom>
          <a:solidFill>
            <a:srgbClr val="996633">
              <a:alpha val="36862"/>
            </a:srgbClr>
          </a:solidFill>
          <a:ln w="28575" algn="ctr">
            <a:solidFill>
              <a:schemeClr val="bg2"/>
            </a:solidFill>
            <a:miter lim="800000"/>
            <a:headEnd/>
            <a:tailEnd/>
          </a:ln>
        </p:spPr>
        <p:txBody>
          <a:bodyPr wrap="none" anchor="ctr"/>
          <a:lstStyle/>
          <a:p>
            <a:pPr eaLnBrk="0" hangingPunct="0"/>
            <a:endParaRPr lang="en-US"/>
          </a:p>
        </p:txBody>
      </p:sp>
      <p:sp>
        <p:nvSpPr>
          <p:cNvPr id="11269" name="Rectangle 6"/>
          <p:cNvSpPr>
            <a:spLocks noChangeArrowheads="1"/>
          </p:cNvSpPr>
          <p:nvPr/>
        </p:nvSpPr>
        <p:spPr bwMode="auto">
          <a:xfrm>
            <a:off x="6934200" y="3956050"/>
            <a:ext cx="1905000" cy="2743200"/>
          </a:xfrm>
          <a:prstGeom prst="rect">
            <a:avLst/>
          </a:prstGeom>
          <a:solidFill>
            <a:srgbClr val="33CC33">
              <a:alpha val="25098"/>
            </a:srgbClr>
          </a:solidFill>
          <a:ln w="28575" algn="ctr">
            <a:solidFill>
              <a:schemeClr val="bg2"/>
            </a:solidFill>
            <a:miter lim="800000"/>
            <a:headEnd/>
            <a:tailEnd/>
          </a:ln>
        </p:spPr>
        <p:txBody>
          <a:bodyPr wrap="none" anchor="ctr"/>
          <a:lstStyle/>
          <a:p>
            <a:pPr eaLnBrk="0" hangingPunct="0"/>
            <a:endParaRPr lang="en-US"/>
          </a:p>
        </p:txBody>
      </p:sp>
      <p:sp>
        <p:nvSpPr>
          <p:cNvPr id="11270" name="Rectangle 7"/>
          <p:cNvSpPr>
            <a:spLocks noChangeArrowheads="1"/>
          </p:cNvSpPr>
          <p:nvPr/>
        </p:nvSpPr>
        <p:spPr bwMode="auto">
          <a:xfrm>
            <a:off x="0" y="3956050"/>
            <a:ext cx="2362200" cy="2717800"/>
          </a:xfrm>
          <a:prstGeom prst="rect">
            <a:avLst/>
          </a:prstGeom>
          <a:solidFill>
            <a:schemeClr val="accent1">
              <a:alpha val="36862"/>
            </a:schemeClr>
          </a:solidFill>
          <a:ln w="28575" algn="ctr">
            <a:solidFill>
              <a:schemeClr val="bg2"/>
            </a:solidFill>
            <a:miter lim="800000"/>
            <a:headEnd/>
            <a:tailEnd/>
          </a:ln>
        </p:spPr>
        <p:txBody>
          <a:bodyPr wrap="none" anchor="ctr"/>
          <a:lstStyle/>
          <a:p>
            <a:pPr eaLnBrk="0" hangingPunct="0"/>
            <a:endParaRPr lang="en-US"/>
          </a:p>
        </p:txBody>
      </p:sp>
      <p:sp>
        <p:nvSpPr>
          <p:cNvPr id="11271" name="Rectangle 8"/>
          <p:cNvSpPr>
            <a:spLocks noChangeArrowheads="1"/>
          </p:cNvSpPr>
          <p:nvPr/>
        </p:nvSpPr>
        <p:spPr bwMode="auto">
          <a:xfrm>
            <a:off x="6781800" y="1212850"/>
            <a:ext cx="2057400" cy="2362200"/>
          </a:xfrm>
          <a:prstGeom prst="rect">
            <a:avLst/>
          </a:prstGeom>
          <a:solidFill>
            <a:srgbClr val="FFFF66">
              <a:alpha val="36862"/>
            </a:srgbClr>
          </a:solidFill>
          <a:ln w="28575" algn="ctr">
            <a:solidFill>
              <a:schemeClr val="bg2"/>
            </a:solidFill>
            <a:miter lim="800000"/>
            <a:headEnd/>
            <a:tailEnd/>
          </a:ln>
        </p:spPr>
        <p:txBody>
          <a:bodyPr wrap="none" anchor="ctr"/>
          <a:lstStyle/>
          <a:p>
            <a:pPr eaLnBrk="0" hangingPunct="0"/>
            <a:endParaRPr lang="en-US"/>
          </a:p>
        </p:txBody>
      </p:sp>
      <p:sp>
        <p:nvSpPr>
          <p:cNvPr id="11272" name="Rectangle 9"/>
          <p:cNvSpPr>
            <a:spLocks noChangeArrowheads="1"/>
          </p:cNvSpPr>
          <p:nvPr/>
        </p:nvSpPr>
        <p:spPr bwMode="auto">
          <a:xfrm>
            <a:off x="3200400" y="1212850"/>
            <a:ext cx="3581400" cy="2362200"/>
          </a:xfrm>
          <a:prstGeom prst="rect">
            <a:avLst/>
          </a:prstGeom>
          <a:solidFill>
            <a:srgbClr val="FFFF66">
              <a:alpha val="36862"/>
            </a:srgbClr>
          </a:solidFill>
          <a:ln w="28575" algn="ctr">
            <a:solidFill>
              <a:schemeClr val="bg2"/>
            </a:solidFill>
            <a:miter lim="800000"/>
            <a:headEnd/>
            <a:tailEnd/>
          </a:ln>
        </p:spPr>
        <p:txBody>
          <a:bodyPr wrap="none" anchor="ctr"/>
          <a:lstStyle/>
          <a:p>
            <a:pPr eaLnBrk="0" hangingPunct="0"/>
            <a:endParaRPr lang="en-US"/>
          </a:p>
        </p:txBody>
      </p:sp>
      <p:sp>
        <p:nvSpPr>
          <p:cNvPr id="310282" name="Rectangle 10"/>
          <p:cNvSpPr>
            <a:spLocks noChangeArrowheads="1"/>
          </p:cNvSpPr>
          <p:nvPr/>
        </p:nvSpPr>
        <p:spPr bwMode="auto">
          <a:xfrm>
            <a:off x="0" y="1212850"/>
            <a:ext cx="3200400" cy="2362200"/>
          </a:xfrm>
          <a:prstGeom prst="rect">
            <a:avLst/>
          </a:prstGeom>
          <a:solidFill>
            <a:schemeClr val="accent1">
              <a:alpha val="37000"/>
            </a:schemeClr>
          </a:solidFill>
          <a:ln w="28575" algn="ctr">
            <a:solidFill>
              <a:schemeClr val="bg2"/>
            </a:solidFill>
            <a:miter lim="800000"/>
            <a:headEnd/>
            <a:tailEnd/>
          </a:ln>
          <a:effectLst/>
        </p:spPr>
        <p:txBody>
          <a:bodyPr wrap="none" anchor="ctr"/>
          <a:lstStyle/>
          <a:p>
            <a:pPr algn="ct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1274" name="Picture 12" descr="j0290916[1]"/>
          <p:cNvPicPr>
            <a:picLocks noChangeAspect="1" noChangeArrowheads="1"/>
          </p:cNvPicPr>
          <p:nvPr/>
        </p:nvPicPr>
        <p:blipFill>
          <a:blip r:embed="rId2" cstate="email"/>
          <a:srcRect/>
          <a:stretch>
            <a:fillRect/>
          </a:stretch>
        </p:blipFill>
        <p:spPr bwMode="auto">
          <a:xfrm flipH="1">
            <a:off x="3581400" y="1670050"/>
            <a:ext cx="1143000" cy="904875"/>
          </a:xfrm>
          <a:prstGeom prst="rect">
            <a:avLst/>
          </a:prstGeom>
          <a:noFill/>
          <a:ln w="9525" algn="ctr">
            <a:noFill/>
            <a:miter lim="800000"/>
            <a:headEnd/>
            <a:tailEnd/>
          </a:ln>
        </p:spPr>
      </p:pic>
      <p:pic>
        <p:nvPicPr>
          <p:cNvPr id="11275" name="Picture 13" descr="j0333320[1]"/>
          <p:cNvPicPr>
            <a:picLocks noChangeAspect="1" noChangeArrowheads="1"/>
          </p:cNvPicPr>
          <p:nvPr/>
        </p:nvPicPr>
        <p:blipFill>
          <a:blip r:embed="rId3" cstate="email"/>
          <a:srcRect/>
          <a:stretch>
            <a:fillRect/>
          </a:stretch>
        </p:blipFill>
        <p:spPr bwMode="auto">
          <a:xfrm>
            <a:off x="76200" y="1711325"/>
            <a:ext cx="1403350" cy="1787525"/>
          </a:xfrm>
          <a:prstGeom prst="rect">
            <a:avLst/>
          </a:prstGeom>
          <a:noFill/>
          <a:ln w="9525" algn="ctr">
            <a:noFill/>
            <a:miter lim="800000"/>
            <a:headEnd/>
            <a:tailEnd/>
          </a:ln>
        </p:spPr>
      </p:pic>
      <p:sp>
        <p:nvSpPr>
          <p:cNvPr id="310286" name="Text Box 14"/>
          <p:cNvSpPr txBox="1">
            <a:spLocks noChangeArrowheads="1"/>
          </p:cNvSpPr>
          <p:nvPr/>
        </p:nvSpPr>
        <p:spPr bwMode="auto">
          <a:xfrm>
            <a:off x="1373188" y="2660650"/>
            <a:ext cx="1671637" cy="517525"/>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0-5 Memo</a:t>
            </a:r>
          </a:p>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Recommendation</a:t>
            </a:r>
          </a:p>
        </p:txBody>
      </p:sp>
      <p:pic>
        <p:nvPicPr>
          <p:cNvPr id="11277" name="Picture 15" descr="j0310998[1]"/>
          <p:cNvPicPr>
            <a:picLocks noChangeAspect="1" noChangeArrowheads="1"/>
          </p:cNvPicPr>
          <p:nvPr/>
        </p:nvPicPr>
        <p:blipFill>
          <a:blip r:embed="rId4" cstate="email"/>
          <a:srcRect/>
          <a:stretch>
            <a:fillRect/>
          </a:stretch>
        </p:blipFill>
        <p:spPr bwMode="auto">
          <a:xfrm>
            <a:off x="1371600" y="1517650"/>
            <a:ext cx="1130300" cy="1100138"/>
          </a:xfrm>
          <a:prstGeom prst="rect">
            <a:avLst/>
          </a:prstGeom>
          <a:noFill/>
          <a:ln w="9525" algn="ctr">
            <a:noFill/>
            <a:miter lim="800000"/>
            <a:headEnd/>
            <a:tailEnd/>
          </a:ln>
        </p:spPr>
      </p:pic>
      <p:pic>
        <p:nvPicPr>
          <p:cNvPr id="11278" name="Picture 16" descr="j0349996[1]"/>
          <p:cNvPicPr>
            <a:picLocks noChangeAspect="1" noChangeArrowheads="1"/>
          </p:cNvPicPr>
          <p:nvPr/>
        </p:nvPicPr>
        <p:blipFill>
          <a:blip r:embed="rId5" cstate="email"/>
          <a:srcRect/>
          <a:stretch>
            <a:fillRect/>
          </a:stretch>
        </p:blipFill>
        <p:spPr bwMode="auto">
          <a:xfrm>
            <a:off x="7467600" y="1219200"/>
            <a:ext cx="674688" cy="990600"/>
          </a:xfrm>
          <a:prstGeom prst="rect">
            <a:avLst/>
          </a:prstGeom>
          <a:noFill/>
          <a:ln w="9525" algn="ctr">
            <a:noFill/>
            <a:miter lim="800000"/>
            <a:headEnd/>
            <a:tailEnd/>
          </a:ln>
        </p:spPr>
      </p:pic>
      <p:sp>
        <p:nvSpPr>
          <p:cNvPr id="310289" name="Text Box 17"/>
          <p:cNvSpPr txBox="1">
            <a:spLocks noChangeArrowheads="1"/>
          </p:cNvSpPr>
          <p:nvPr/>
        </p:nvSpPr>
        <p:spPr bwMode="auto">
          <a:xfrm>
            <a:off x="3473450" y="2736850"/>
            <a:ext cx="1427163" cy="1104900"/>
          </a:xfrm>
          <a:prstGeom prst="rect">
            <a:avLst/>
          </a:prstGeom>
          <a:noFill/>
          <a:ln w="28575" algn="ctr">
            <a:noFill/>
            <a:miter lim="800000"/>
            <a:headEnd/>
            <a:tailEnd/>
          </a:ln>
          <a:effectLst/>
        </p:spPr>
        <p:txBody>
          <a:bodyPr wrap="none">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Sign-in</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Label Folder</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Fill-out Forms</a:t>
            </a:r>
          </a:p>
          <a:p>
            <a:pPr>
              <a:spcBef>
                <a:spcPct val="25000"/>
              </a:spcBef>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1280" name="Picture 18" descr="j0307885[1]"/>
          <p:cNvPicPr>
            <a:picLocks noChangeAspect="1" noChangeArrowheads="1"/>
          </p:cNvPicPr>
          <p:nvPr/>
        </p:nvPicPr>
        <p:blipFill>
          <a:blip r:embed="rId6" cstate="email"/>
          <a:srcRect/>
          <a:stretch>
            <a:fillRect/>
          </a:stretch>
        </p:blipFill>
        <p:spPr bwMode="auto">
          <a:xfrm>
            <a:off x="4953000" y="1593850"/>
            <a:ext cx="1295400" cy="1081088"/>
          </a:xfrm>
          <a:prstGeom prst="rect">
            <a:avLst/>
          </a:prstGeom>
          <a:noFill/>
          <a:ln w="9525" algn="ctr">
            <a:noFill/>
            <a:miter lim="800000"/>
            <a:headEnd/>
            <a:tailEnd/>
          </a:ln>
        </p:spPr>
      </p:pic>
      <p:sp>
        <p:nvSpPr>
          <p:cNvPr id="310291" name="Text Box 19"/>
          <p:cNvSpPr txBox="1">
            <a:spLocks noChangeArrowheads="1"/>
          </p:cNvSpPr>
          <p:nvPr/>
        </p:nvSpPr>
        <p:spPr bwMode="auto">
          <a:xfrm>
            <a:off x="4876800" y="2736850"/>
            <a:ext cx="1828800" cy="79375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45 Minute Block Of Instruction</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Check on learning</a:t>
            </a:r>
          </a:p>
        </p:txBody>
      </p:sp>
      <p:sp>
        <p:nvSpPr>
          <p:cNvPr id="11282" name="AutoShape 20"/>
          <p:cNvSpPr>
            <a:spLocks noChangeArrowheads="1"/>
          </p:cNvSpPr>
          <p:nvPr/>
        </p:nvSpPr>
        <p:spPr bwMode="auto">
          <a:xfrm>
            <a:off x="6477000" y="1289050"/>
            <a:ext cx="685800" cy="304800"/>
          </a:xfrm>
          <a:prstGeom prst="rightArrow">
            <a:avLst>
              <a:gd name="adj1" fmla="val 50000"/>
              <a:gd name="adj2" fmla="val 56250"/>
            </a:avLst>
          </a:prstGeom>
          <a:solidFill>
            <a:schemeClr val="bg2"/>
          </a:solidFill>
          <a:ln w="28575" algn="ctr">
            <a:solidFill>
              <a:schemeClr val="tx1"/>
            </a:solidFill>
            <a:miter lim="800000"/>
            <a:headEnd/>
            <a:tailEnd/>
          </a:ln>
        </p:spPr>
        <p:txBody>
          <a:bodyPr wrap="none" anchor="ctr"/>
          <a:lstStyle/>
          <a:p>
            <a:pPr eaLnBrk="0" hangingPunct="0"/>
            <a:endParaRPr lang="en-US"/>
          </a:p>
        </p:txBody>
      </p:sp>
      <p:sp>
        <p:nvSpPr>
          <p:cNvPr id="310293" name="Text Box 21"/>
          <p:cNvSpPr txBox="1">
            <a:spLocks noChangeArrowheads="1"/>
          </p:cNvSpPr>
          <p:nvPr/>
        </p:nvSpPr>
        <p:spPr bwMode="auto">
          <a:xfrm>
            <a:off x="6858000" y="2209800"/>
            <a:ext cx="1981200" cy="140970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C0C0C0"/>
                  </a:outerShdw>
                </a:effectLst>
                <a:cs typeface="Arial" charset="0"/>
              </a:rPr>
              <a:t>FOO: Assign PIIN</a:t>
            </a:r>
          </a:p>
          <a:p>
            <a:pPr>
              <a:spcBef>
                <a:spcPct val="30000"/>
              </a:spcBef>
              <a:buFontTx/>
              <a:buChar char="•"/>
              <a:defRPr/>
            </a:pPr>
            <a:r>
              <a:rPr lang="en-US" sz="1400" b="1">
                <a:solidFill>
                  <a:schemeClr val="bg2"/>
                </a:solidFill>
                <a:effectLst>
                  <a:outerShdw blurRad="38100" dist="38100" dir="2700000" algn="tl">
                    <a:srgbClr val="C0C0C0"/>
                  </a:outerShdw>
                </a:effectLst>
                <a:cs typeface="Arial" charset="0"/>
              </a:rPr>
              <a:t>PA: Cash</a:t>
            </a:r>
          </a:p>
          <a:p>
            <a:pPr>
              <a:spcBef>
                <a:spcPct val="30000"/>
              </a:spcBef>
              <a:buFontTx/>
              <a:buChar char="•"/>
              <a:defRPr/>
            </a:pPr>
            <a:r>
              <a:rPr lang="en-US" sz="1400" b="1">
                <a:solidFill>
                  <a:schemeClr val="bg2"/>
                </a:solidFill>
                <a:effectLst>
                  <a:outerShdw blurRad="38100" dist="38100" dir="2700000" algn="tl">
                    <a:srgbClr val="C0C0C0"/>
                  </a:outerShdw>
                </a:effectLst>
                <a:cs typeface="Arial" charset="0"/>
              </a:rPr>
              <a:t>Certification Memo</a:t>
            </a:r>
          </a:p>
          <a:p>
            <a:pPr>
              <a:spcBef>
                <a:spcPct val="30000"/>
              </a:spcBef>
              <a:buFontTx/>
              <a:buChar char="•"/>
              <a:defRPr/>
            </a:pPr>
            <a:r>
              <a:rPr lang="en-US" sz="1400" b="1">
                <a:solidFill>
                  <a:schemeClr val="bg2"/>
                </a:solidFill>
                <a:effectLst>
                  <a:outerShdw blurRad="38100" dist="38100" dir="2700000" algn="tl">
                    <a:srgbClr val="C0C0C0"/>
                  </a:outerShdw>
                </a:effectLst>
                <a:cs typeface="Arial" charset="0"/>
              </a:rPr>
              <a:t>Designation Memo</a:t>
            </a:r>
          </a:p>
          <a:p>
            <a:pPr>
              <a:spcBef>
                <a:spcPct val="30000"/>
              </a:spcBef>
              <a:buFontTx/>
              <a:buChar char="•"/>
              <a:defRPr/>
            </a:pPr>
            <a:r>
              <a:rPr lang="en-US" sz="1400" b="1">
                <a:solidFill>
                  <a:schemeClr val="bg2"/>
                </a:solidFill>
                <a:effectLst>
                  <a:outerShdw blurRad="38100" dist="38100" dir="2700000" algn="tl">
                    <a:srgbClr val="C0C0C0"/>
                  </a:outerShdw>
                </a:effectLst>
                <a:cs typeface="Arial" charset="0"/>
              </a:rPr>
              <a:t>Send E-mail Files</a:t>
            </a:r>
          </a:p>
        </p:txBody>
      </p:sp>
      <p:pic>
        <p:nvPicPr>
          <p:cNvPr id="11284" name="Picture 22" descr="j0239489[1]"/>
          <p:cNvPicPr>
            <a:picLocks noChangeAspect="1" noChangeArrowheads="1"/>
          </p:cNvPicPr>
          <p:nvPr/>
        </p:nvPicPr>
        <p:blipFill>
          <a:blip r:embed="rId7" cstate="email"/>
          <a:srcRect/>
          <a:stretch>
            <a:fillRect/>
          </a:stretch>
        </p:blipFill>
        <p:spPr bwMode="auto">
          <a:xfrm>
            <a:off x="152400" y="4413250"/>
            <a:ext cx="731838" cy="762000"/>
          </a:xfrm>
          <a:prstGeom prst="rect">
            <a:avLst/>
          </a:prstGeom>
          <a:noFill/>
          <a:ln w="9525" algn="ctr">
            <a:noFill/>
            <a:miter lim="800000"/>
            <a:headEnd/>
            <a:tailEnd/>
          </a:ln>
        </p:spPr>
      </p:pic>
      <p:pic>
        <p:nvPicPr>
          <p:cNvPr id="11285" name="Picture 23" descr="j0333320[1]"/>
          <p:cNvPicPr>
            <a:picLocks noChangeAspect="1" noChangeArrowheads="1"/>
          </p:cNvPicPr>
          <p:nvPr/>
        </p:nvPicPr>
        <p:blipFill>
          <a:blip r:embed="rId3" cstate="email"/>
          <a:srcRect/>
          <a:stretch>
            <a:fillRect/>
          </a:stretch>
        </p:blipFill>
        <p:spPr bwMode="auto">
          <a:xfrm>
            <a:off x="76200" y="5327650"/>
            <a:ext cx="896938" cy="1143000"/>
          </a:xfrm>
          <a:prstGeom prst="rect">
            <a:avLst/>
          </a:prstGeom>
          <a:noFill/>
          <a:ln w="9525" algn="ctr">
            <a:noFill/>
            <a:miter lim="800000"/>
            <a:headEnd/>
            <a:tailEnd/>
          </a:ln>
        </p:spPr>
      </p:pic>
      <p:sp>
        <p:nvSpPr>
          <p:cNvPr id="310296" name="Text Box 24"/>
          <p:cNvSpPr txBox="1">
            <a:spLocks noChangeArrowheads="1"/>
          </p:cNvSpPr>
          <p:nvPr/>
        </p:nvSpPr>
        <p:spPr bwMode="auto">
          <a:xfrm>
            <a:off x="231775" y="1060450"/>
            <a:ext cx="2128838" cy="333375"/>
          </a:xfrm>
          <a:prstGeom prst="rect">
            <a:avLst/>
          </a:prstGeom>
          <a:solidFill>
            <a:srgbClr val="6699FF"/>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cs typeface="Arial" charset="0"/>
              </a:rPr>
              <a:t>FOO/PA ASSIGNMENT</a:t>
            </a:r>
          </a:p>
        </p:txBody>
      </p:sp>
      <p:sp>
        <p:nvSpPr>
          <p:cNvPr id="310297" name="Text Box 25"/>
          <p:cNvSpPr txBox="1">
            <a:spLocks noChangeArrowheads="1"/>
          </p:cNvSpPr>
          <p:nvPr/>
        </p:nvSpPr>
        <p:spPr bwMode="auto">
          <a:xfrm>
            <a:off x="990600" y="4870450"/>
            <a:ext cx="1371600" cy="177165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0-5 Clearing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Copies of SF44 and Receipts</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PIIN Log</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PR&amp;C</a:t>
            </a:r>
          </a:p>
        </p:txBody>
      </p:sp>
      <p:sp>
        <p:nvSpPr>
          <p:cNvPr id="310298" name="Rectangle 26"/>
          <p:cNvSpPr>
            <a:spLocks noChangeArrowheads="1"/>
          </p:cNvSpPr>
          <p:nvPr/>
        </p:nvSpPr>
        <p:spPr bwMode="auto">
          <a:xfrm>
            <a:off x="4191000" y="3956050"/>
            <a:ext cx="2743200" cy="2743200"/>
          </a:xfrm>
          <a:prstGeom prst="rect">
            <a:avLst/>
          </a:prstGeom>
          <a:solidFill>
            <a:srgbClr val="FFFF66">
              <a:alpha val="37000"/>
            </a:srgbClr>
          </a:solidFill>
          <a:ln w="28575" algn="ctr">
            <a:solidFill>
              <a:schemeClr val="bg2"/>
            </a:solidFill>
            <a:miter lim="800000"/>
            <a:headEnd/>
            <a:tailEnd/>
          </a:ln>
          <a:effectLst/>
        </p:spPr>
        <p:txBody>
          <a:bodyPr wrap="none" anchor="ctr"/>
          <a:lstStyle/>
          <a:p>
            <a:pPr algn="ct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1289" name="Picture 27" descr="j0403979[1]"/>
          <p:cNvPicPr>
            <a:picLocks noChangeAspect="1" noChangeArrowheads="1"/>
          </p:cNvPicPr>
          <p:nvPr/>
        </p:nvPicPr>
        <p:blipFill>
          <a:blip r:embed="rId8" cstate="email"/>
          <a:srcRect/>
          <a:stretch>
            <a:fillRect/>
          </a:stretch>
        </p:blipFill>
        <p:spPr bwMode="auto">
          <a:xfrm>
            <a:off x="5708650" y="4260850"/>
            <a:ext cx="692150" cy="692150"/>
          </a:xfrm>
          <a:prstGeom prst="rect">
            <a:avLst/>
          </a:prstGeom>
          <a:noFill/>
          <a:ln w="9525" algn="ctr">
            <a:noFill/>
            <a:miter lim="800000"/>
            <a:headEnd/>
            <a:tailEnd/>
          </a:ln>
        </p:spPr>
      </p:pic>
      <p:pic>
        <p:nvPicPr>
          <p:cNvPr id="11290" name="Picture 28" descr="j0396266[1]"/>
          <p:cNvPicPr>
            <a:picLocks noChangeAspect="1" noChangeArrowheads="1"/>
          </p:cNvPicPr>
          <p:nvPr/>
        </p:nvPicPr>
        <p:blipFill>
          <a:blip r:embed="rId9" cstate="email"/>
          <a:srcRect/>
          <a:stretch>
            <a:fillRect/>
          </a:stretch>
        </p:blipFill>
        <p:spPr bwMode="auto">
          <a:xfrm>
            <a:off x="5791200" y="5480050"/>
            <a:ext cx="588963" cy="609600"/>
          </a:xfrm>
          <a:prstGeom prst="rect">
            <a:avLst/>
          </a:prstGeom>
          <a:noFill/>
          <a:ln w="9525" algn="ctr">
            <a:noFill/>
            <a:miter lim="800000"/>
            <a:headEnd/>
            <a:tailEnd/>
          </a:ln>
        </p:spPr>
      </p:pic>
      <p:sp>
        <p:nvSpPr>
          <p:cNvPr id="310301" name="Text Box 29"/>
          <p:cNvSpPr txBox="1">
            <a:spLocks noChangeArrowheads="1"/>
          </p:cNvSpPr>
          <p:nvPr/>
        </p:nvSpPr>
        <p:spPr bwMode="auto">
          <a:xfrm>
            <a:off x="5715000" y="4946650"/>
            <a:ext cx="677863" cy="304800"/>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MNF-I</a:t>
            </a:r>
          </a:p>
        </p:txBody>
      </p:sp>
      <p:sp>
        <p:nvSpPr>
          <p:cNvPr id="310302" name="Text Box 30"/>
          <p:cNvSpPr txBox="1">
            <a:spLocks noChangeArrowheads="1"/>
          </p:cNvSpPr>
          <p:nvPr/>
        </p:nvSpPr>
        <p:spPr bwMode="auto">
          <a:xfrm>
            <a:off x="5715000" y="5175250"/>
            <a:ext cx="696913" cy="304800"/>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MNC-I</a:t>
            </a:r>
          </a:p>
        </p:txBody>
      </p:sp>
      <p:pic>
        <p:nvPicPr>
          <p:cNvPr id="11293" name="Picture 31" descr="j0238665[1]"/>
          <p:cNvPicPr>
            <a:picLocks noChangeAspect="1" noChangeArrowheads="1"/>
          </p:cNvPicPr>
          <p:nvPr/>
        </p:nvPicPr>
        <p:blipFill>
          <a:blip r:embed="rId10" cstate="email"/>
          <a:srcRect/>
          <a:stretch>
            <a:fillRect/>
          </a:stretch>
        </p:blipFill>
        <p:spPr bwMode="auto">
          <a:xfrm>
            <a:off x="4191000" y="4413250"/>
            <a:ext cx="1447800" cy="884238"/>
          </a:xfrm>
          <a:prstGeom prst="rect">
            <a:avLst/>
          </a:prstGeom>
          <a:noFill/>
          <a:ln w="9525" algn="ctr">
            <a:noFill/>
            <a:miter lim="800000"/>
            <a:headEnd/>
            <a:tailEnd/>
          </a:ln>
        </p:spPr>
      </p:pic>
      <p:sp>
        <p:nvSpPr>
          <p:cNvPr id="310304" name="Text Box 32"/>
          <p:cNvSpPr txBox="1">
            <a:spLocks noChangeArrowheads="1"/>
          </p:cNvSpPr>
          <p:nvPr/>
        </p:nvSpPr>
        <p:spPr bwMode="auto">
          <a:xfrm>
            <a:off x="4191000" y="5327650"/>
            <a:ext cx="1524000" cy="1050925"/>
          </a:xfrm>
          <a:prstGeom prst="rect">
            <a:avLst/>
          </a:prstGeom>
          <a:noFill/>
          <a:ln w="28575" algn="ctr">
            <a:noFill/>
            <a:miter lim="800000"/>
            <a:headEnd/>
            <a:tailEnd/>
          </a:ln>
          <a:effectLst/>
        </p:spPr>
        <p:txBody>
          <a:bodyPr>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Verifies Info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 Check for legality of buys</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Completeness</a:t>
            </a:r>
          </a:p>
        </p:txBody>
      </p:sp>
      <p:pic>
        <p:nvPicPr>
          <p:cNvPr id="11295" name="Picture 33" descr="j0349999[1]"/>
          <p:cNvPicPr>
            <a:picLocks noChangeAspect="1" noChangeArrowheads="1"/>
          </p:cNvPicPr>
          <p:nvPr/>
        </p:nvPicPr>
        <p:blipFill>
          <a:blip r:embed="rId11" cstate="email"/>
          <a:srcRect/>
          <a:stretch>
            <a:fillRect/>
          </a:stretch>
        </p:blipFill>
        <p:spPr bwMode="auto">
          <a:xfrm>
            <a:off x="7924800" y="4260850"/>
            <a:ext cx="765175" cy="990600"/>
          </a:xfrm>
          <a:prstGeom prst="rect">
            <a:avLst/>
          </a:prstGeom>
          <a:noFill/>
          <a:ln w="9525" algn="ctr">
            <a:noFill/>
            <a:miter lim="800000"/>
            <a:headEnd/>
            <a:tailEnd/>
          </a:ln>
        </p:spPr>
      </p:pic>
      <p:sp>
        <p:nvSpPr>
          <p:cNvPr id="310306" name="Text Box 34"/>
          <p:cNvSpPr txBox="1">
            <a:spLocks noChangeArrowheads="1"/>
          </p:cNvSpPr>
          <p:nvPr/>
        </p:nvSpPr>
        <p:spPr bwMode="auto">
          <a:xfrm>
            <a:off x="7010400" y="5327650"/>
            <a:ext cx="1828800" cy="1530350"/>
          </a:xfrm>
          <a:prstGeom prst="rect">
            <a:avLst/>
          </a:prstGeom>
          <a:noFill/>
          <a:ln w="28575" algn="ctr">
            <a:noFill/>
            <a:miter lim="800000"/>
            <a:headEnd/>
            <a:tailEnd/>
          </a:ln>
          <a:effectLst/>
        </p:spPr>
        <p:txBody>
          <a:bodyPr>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 Clearing memo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Clearance Memo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Original SF44 and receipts</a:t>
            </a:r>
          </a:p>
          <a:p>
            <a:pPr>
              <a:spcBef>
                <a:spcPct val="25000"/>
              </a:spcBef>
              <a:buFontTx/>
              <a:buChar cha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sp>
        <p:nvSpPr>
          <p:cNvPr id="310307" name="Text Box 35"/>
          <p:cNvSpPr txBox="1">
            <a:spLocks noChangeArrowheads="1"/>
          </p:cNvSpPr>
          <p:nvPr/>
        </p:nvSpPr>
        <p:spPr bwMode="auto">
          <a:xfrm>
            <a:off x="5410200" y="6194425"/>
            <a:ext cx="1828800" cy="581025"/>
          </a:xfrm>
          <a:prstGeom prst="rect">
            <a:avLst/>
          </a:prstGeom>
          <a:noFill/>
          <a:ln w="28575" algn="ctr">
            <a:noFill/>
            <a:miter lim="800000"/>
            <a:headEnd/>
            <a:tailEnd/>
          </a:ln>
          <a:effectLst/>
        </p:spPr>
        <p:txBody>
          <a:bodyPr>
            <a:spAutoFit/>
          </a:bodyPr>
          <a:lstStyle/>
          <a:p>
            <a:pPr>
              <a:spcBef>
                <a:spcPct val="25000"/>
              </a:spcBef>
              <a:buFontTx/>
              <a:buChar char="•"/>
              <a:defRPr/>
            </a:pPr>
            <a:r>
              <a:rPr lang="en-US" sz="1600" b="1">
                <a:solidFill>
                  <a:schemeClr val="bg2"/>
                </a:solidFill>
                <a:effectLst>
                  <a:outerShdw blurRad="38100" dist="38100" dir="2700000" algn="tl">
                    <a:srgbClr val="000000"/>
                  </a:outerShdw>
                </a:effectLst>
                <a:latin typeface="Arial" pitchFamily="34" charset="0"/>
                <a:cs typeface="Arial" pitchFamily="34" charset="0"/>
              </a:rPr>
              <a:t>Clearance memorandum</a:t>
            </a:r>
          </a:p>
        </p:txBody>
      </p:sp>
      <p:sp>
        <p:nvSpPr>
          <p:cNvPr id="310308" name="Text Box 36"/>
          <p:cNvSpPr txBox="1">
            <a:spLocks noChangeArrowheads="1"/>
          </p:cNvSpPr>
          <p:nvPr/>
        </p:nvSpPr>
        <p:spPr bwMode="auto">
          <a:xfrm rot="-3116217">
            <a:off x="7069931" y="4534694"/>
            <a:ext cx="884238" cy="546100"/>
          </a:xfrm>
          <a:prstGeom prst="rect">
            <a:avLst/>
          </a:prstGeom>
          <a:solidFill>
            <a:srgbClr val="FFFF66">
              <a:alpha val="37000"/>
            </a:srgbClr>
          </a:solidFill>
          <a:ln w="28575" algn="ctr">
            <a:solidFill>
              <a:schemeClr val="tx1"/>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Finance</a:t>
            </a:r>
          </a:p>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Office</a:t>
            </a:r>
          </a:p>
        </p:txBody>
      </p:sp>
      <p:sp>
        <p:nvSpPr>
          <p:cNvPr id="310309" name="Text Box 37"/>
          <p:cNvSpPr txBox="1">
            <a:spLocks noChangeArrowheads="1"/>
          </p:cNvSpPr>
          <p:nvPr/>
        </p:nvSpPr>
        <p:spPr bwMode="auto">
          <a:xfrm>
            <a:off x="5372100" y="3803650"/>
            <a:ext cx="598488" cy="333375"/>
          </a:xfrm>
          <a:prstGeom prst="rect">
            <a:avLst/>
          </a:prstGeom>
          <a:solidFill>
            <a:srgbClr val="FFFF66"/>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cs typeface="Arial" charset="0"/>
              </a:rPr>
              <a:t>RCC</a:t>
            </a:r>
          </a:p>
        </p:txBody>
      </p:sp>
      <p:sp>
        <p:nvSpPr>
          <p:cNvPr id="310310" name="Text Box 38"/>
          <p:cNvSpPr txBox="1">
            <a:spLocks noChangeArrowheads="1"/>
          </p:cNvSpPr>
          <p:nvPr/>
        </p:nvSpPr>
        <p:spPr bwMode="auto">
          <a:xfrm>
            <a:off x="234950" y="3803650"/>
            <a:ext cx="1871663" cy="333375"/>
          </a:xfrm>
          <a:prstGeom prst="rect">
            <a:avLst/>
          </a:prstGeom>
          <a:solidFill>
            <a:srgbClr val="6699FF"/>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cs typeface="Arial" charset="0"/>
              </a:rPr>
              <a:t>FOO/PA CLEARING</a:t>
            </a:r>
          </a:p>
        </p:txBody>
      </p:sp>
      <p:sp>
        <p:nvSpPr>
          <p:cNvPr id="310311" name="Text Box 39"/>
          <p:cNvSpPr txBox="1">
            <a:spLocks noChangeArrowheads="1"/>
          </p:cNvSpPr>
          <p:nvPr/>
        </p:nvSpPr>
        <p:spPr bwMode="auto">
          <a:xfrm>
            <a:off x="4560888" y="942975"/>
            <a:ext cx="1139825" cy="546100"/>
          </a:xfrm>
          <a:prstGeom prst="rect">
            <a:avLst/>
          </a:prstGeom>
          <a:solidFill>
            <a:srgbClr val="FFFF66"/>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cs typeface="Arial" charset="0"/>
              </a:rPr>
              <a:t>PA - FM</a:t>
            </a:r>
          </a:p>
          <a:p>
            <a:pPr algn="ctr">
              <a:defRPr/>
            </a:pPr>
            <a:r>
              <a:rPr lang="en-US" sz="1400" b="1">
                <a:solidFill>
                  <a:schemeClr val="bg2"/>
                </a:solidFill>
                <a:effectLst>
                  <a:outerShdw blurRad="38100" dist="38100" dir="2700000" algn="tl">
                    <a:srgbClr val="000000"/>
                  </a:outerShdw>
                </a:effectLst>
                <a:cs typeface="Arial" charset="0"/>
              </a:rPr>
              <a:t>FOO - RCC</a:t>
            </a:r>
          </a:p>
        </p:txBody>
      </p:sp>
      <p:sp>
        <p:nvSpPr>
          <p:cNvPr id="310312" name="Text Box 40"/>
          <p:cNvSpPr txBox="1">
            <a:spLocks noChangeArrowheads="1"/>
          </p:cNvSpPr>
          <p:nvPr/>
        </p:nvSpPr>
        <p:spPr bwMode="auto">
          <a:xfrm>
            <a:off x="2971800" y="3803650"/>
            <a:ext cx="647700" cy="333375"/>
          </a:xfrm>
          <a:prstGeom prst="rect">
            <a:avLst/>
          </a:prstGeom>
          <a:solidFill>
            <a:srgbClr val="996633"/>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a:t>
            </a:r>
          </a:p>
        </p:txBody>
      </p:sp>
      <p:sp>
        <p:nvSpPr>
          <p:cNvPr id="310313" name="Text Box 41"/>
          <p:cNvSpPr txBox="1">
            <a:spLocks noChangeArrowheads="1"/>
          </p:cNvSpPr>
          <p:nvPr/>
        </p:nvSpPr>
        <p:spPr bwMode="auto">
          <a:xfrm>
            <a:off x="7239000" y="3775075"/>
            <a:ext cx="1003300" cy="333375"/>
          </a:xfrm>
          <a:prstGeom prst="rect">
            <a:avLst/>
          </a:prstGeom>
          <a:solidFill>
            <a:srgbClr val="0BBD42"/>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FINANCE</a:t>
            </a:r>
          </a:p>
        </p:txBody>
      </p:sp>
      <p:pic>
        <p:nvPicPr>
          <p:cNvPr id="11304" name="Picture 42" descr="j0239489[1]"/>
          <p:cNvPicPr>
            <a:picLocks noChangeAspect="1" noChangeArrowheads="1"/>
          </p:cNvPicPr>
          <p:nvPr/>
        </p:nvPicPr>
        <p:blipFill>
          <a:blip r:embed="rId7" cstate="email"/>
          <a:srcRect/>
          <a:stretch>
            <a:fillRect/>
          </a:stretch>
        </p:blipFill>
        <p:spPr bwMode="auto">
          <a:xfrm>
            <a:off x="2895600" y="4108450"/>
            <a:ext cx="731838" cy="762000"/>
          </a:xfrm>
          <a:prstGeom prst="rect">
            <a:avLst/>
          </a:prstGeom>
          <a:noFill/>
          <a:ln w="9525" algn="ctr">
            <a:noFill/>
            <a:miter lim="800000"/>
            <a:headEnd/>
            <a:tailEnd/>
          </a:ln>
        </p:spPr>
      </p:pic>
      <p:sp>
        <p:nvSpPr>
          <p:cNvPr id="310315" name="Text Box 43"/>
          <p:cNvSpPr txBox="1">
            <a:spLocks noChangeArrowheads="1"/>
          </p:cNvSpPr>
          <p:nvPr/>
        </p:nvSpPr>
        <p:spPr bwMode="auto">
          <a:xfrm>
            <a:off x="2438400" y="4870450"/>
            <a:ext cx="1676400" cy="128270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 Clearing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Will place items on Property Book</a:t>
            </a:r>
          </a:p>
          <a:p>
            <a:pPr>
              <a:spcBef>
                <a:spcPct val="30000"/>
              </a:spcBef>
              <a:buFontTx/>
              <a:buChar cha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1306" name="Picture 44" descr="j0337854[1]"/>
          <p:cNvPicPr>
            <a:picLocks noChangeAspect="1" noChangeArrowheads="1"/>
          </p:cNvPicPr>
          <p:nvPr/>
        </p:nvPicPr>
        <p:blipFill>
          <a:blip r:embed="rId12" cstate="email"/>
          <a:srcRect/>
          <a:stretch>
            <a:fillRect/>
          </a:stretch>
        </p:blipFill>
        <p:spPr bwMode="auto">
          <a:xfrm flipH="1">
            <a:off x="1981200" y="4032250"/>
            <a:ext cx="812800" cy="481013"/>
          </a:xfrm>
          <a:prstGeom prst="rect">
            <a:avLst/>
          </a:prstGeom>
          <a:noFill/>
          <a:ln w="9525" algn="ctr">
            <a:noFill/>
            <a:miter lim="800000"/>
            <a:headEnd/>
            <a:tailEnd/>
          </a:ln>
        </p:spPr>
      </p:pic>
      <p:pic>
        <p:nvPicPr>
          <p:cNvPr id="11307" name="Picture 45" descr="j0337854[1]"/>
          <p:cNvPicPr>
            <a:picLocks noChangeAspect="1" noChangeArrowheads="1"/>
          </p:cNvPicPr>
          <p:nvPr/>
        </p:nvPicPr>
        <p:blipFill>
          <a:blip r:embed="rId12" cstate="email"/>
          <a:srcRect/>
          <a:stretch>
            <a:fillRect/>
          </a:stretch>
        </p:blipFill>
        <p:spPr bwMode="auto">
          <a:xfrm flipH="1">
            <a:off x="3733800" y="4032250"/>
            <a:ext cx="812800" cy="481013"/>
          </a:xfrm>
          <a:prstGeom prst="rect">
            <a:avLst/>
          </a:prstGeom>
          <a:noFill/>
          <a:ln w="9525" algn="ctr">
            <a:noFill/>
            <a:miter lim="800000"/>
            <a:headEnd/>
            <a:tailEnd/>
          </a:ln>
        </p:spPr>
      </p:pic>
      <p:pic>
        <p:nvPicPr>
          <p:cNvPr id="11308" name="Picture 46" descr="j0337854[1]"/>
          <p:cNvPicPr>
            <a:picLocks noChangeAspect="1" noChangeArrowheads="1"/>
          </p:cNvPicPr>
          <p:nvPr/>
        </p:nvPicPr>
        <p:blipFill>
          <a:blip r:embed="rId12" cstate="email"/>
          <a:srcRect/>
          <a:stretch>
            <a:fillRect/>
          </a:stretch>
        </p:blipFill>
        <p:spPr bwMode="auto">
          <a:xfrm flipH="1">
            <a:off x="6553200" y="4032250"/>
            <a:ext cx="812800" cy="481013"/>
          </a:xfrm>
          <a:prstGeom prst="rect">
            <a:avLst/>
          </a:prstGeom>
          <a:noFill/>
          <a:ln w="9525" algn="ctr">
            <a:noFill/>
            <a:miter lim="800000"/>
            <a:headEnd/>
            <a:tailEnd/>
          </a:ln>
        </p:spPr>
      </p:pic>
      <p:pic>
        <p:nvPicPr>
          <p:cNvPr id="11309" name="Picture 47" descr="j0337854[1]"/>
          <p:cNvPicPr>
            <a:picLocks noChangeAspect="1" noChangeArrowheads="1"/>
          </p:cNvPicPr>
          <p:nvPr/>
        </p:nvPicPr>
        <p:blipFill>
          <a:blip r:embed="rId12" cstate="email"/>
          <a:srcRect/>
          <a:stretch>
            <a:fillRect/>
          </a:stretch>
        </p:blipFill>
        <p:spPr bwMode="auto">
          <a:xfrm flipH="1">
            <a:off x="2819400" y="1289050"/>
            <a:ext cx="812800" cy="481013"/>
          </a:xfrm>
          <a:prstGeom prst="rect">
            <a:avLst/>
          </a:prstGeom>
          <a:noFill/>
          <a:ln w="9525" algn="ctr">
            <a:noFill/>
            <a:miter lim="800000"/>
            <a:headEnd/>
            <a:tailEnd/>
          </a:ln>
        </p:spPr>
      </p:pic>
      <p:sp>
        <p:nvSpPr>
          <p:cNvPr id="11310" name="Rectangle 47"/>
          <p:cNvSpPr>
            <a:spLocks noChangeArrowheads="1"/>
          </p:cNvSpPr>
          <p:nvPr/>
        </p:nvSpPr>
        <p:spPr bwMode="auto">
          <a:xfrm>
            <a:off x="1143000" y="258763"/>
            <a:ext cx="7086600" cy="579437"/>
          </a:xfrm>
          <a:prstGeom prst="rect">
            <a:avLst/>
          </a:prstGeom>
          <a:noFill/>
          <a:ln w="19050">
            <a:noFill/>
            <a:miter lim="800000"/>
            <a:headEnd/>
            <a:tailEnd type="none" w="med" len="lg"/>
          </a:ln>
        </p:spPr>
        <p:txBody>
          <a:bodyPr>
            <a:spAutoFit/>
          </a:bodyPr>
          <a:lstStyle/>
          <a:p>
            <a:pPr algn="ctr"/>
            <a:r>
              <a:rPr lang="en-US" sz="3200" b="1">
                <a:solidFill>
                  <a:srgbClr val="000066"/>
                </a:solidFill>
                <a:cs typeface="Arial" charset="0"/>
              </a:rPr>
              <a:t>Current SF44 Process </a:t>
            </a:r>
          </a:p>
        </p:txBody>
      </p:sp>
      <p:sp>
        <p:nvSpPr>
          <p:cNvPr id="2" name="Text Box 41"/>
          <p:cNvSpPr txBox="1">
            <a:spLocks noChangeArrowheads="1"/>
          </p:cNvSpPr>
          <p:nvPr/>
        </p:nvSpPr>
        <p:spPr bwMode="auto">
          <a:xfrm>
            <a:off x="8610600" y="3771900"/>
            <a:ext cx="488950" cy="333375"/>
          </a:xfrm>
          <a:prstGeom prst="rect">
            <a:avLst/>
          </a:prstGeom>
          <a:solidFill>
            <a:srgbClr val="0BBD42"/>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cs typeface="Arial" charset="0"/>
              </a:rPr>
              <a:t>RM</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0" descr="Dotted diamond"/>
          <p:cNvSpPr>
            <a:spLocks noChangeArrowheads="1"/>
          </p:cNvSpPr>
          <p:nvPr/>
        </p:nvSpPr>
        <p:spPr bwMode="auto">
          <a:xfrm>
            <a:off x="666750" y="4368800"/>
            <a:ext cx="8382000" cy="1733550"/>
          </a:xfrm>
          <a:prstGeom prst="rect">
            <a:avLst/>
          </a:prstGeom>
          <a:pattFill prst="dotDmnd">
            <a:fgClr>
              <a:srgbClr val="006600"/>
            </a:fgClr>
            <a:bgClr>
              <a:schemeClr val="bg1"/>
            </a:bgClr>
          </a:pattFill>
          <a:ln w="9525">
            <a:solidFill>
              <a:schemeClr val="tx1"/>
            </a:solidFill>
            <a:miter lim="800000"/>
            <a:headEnd/>
            <a:tailEnd/>
          </a:ln>
        </p:spPr>
        <p:txBody>
          <a:bodyPr wrap="none" anchor="ctr"/>
          <a:lstStyle/>
          <a:p>
            <a:pPr algn="ctr"/>
            <a:endParaRPr lang="en-US"/>
          </a:p>
        </p:txBody>
      </p:sp>
      <p:sp>
        <p:nvSpPr>
          <p:cNvPr id="19459" name="Rectangle 49" descr="Divot"/>
          <p:cNvSpPr>
            <a:spLocks noChangeArrowheads="1"/>
          </p:cNvSpPr>
          <p:nvPr/>
        </p:nvSpPr>
        <p:spPr bwMode="auto">
          <a:xfrm>
            <a:off x="695325" y="1981200"/>
            <a:ext cx="8382000" cy="1806575"/>
          </a:xfrm>
          <a:prstGeom prst="rect">
            <a:avLst/>
          </a:prstGeom>
          <a:pattFill prst="divot">
            <a:fgClr>
              <a:srgbClr val="0000FF"/>
            </a:fgClr>
            <a:bgClr>
              <a:schemeClr val="bg1"/>
            </a:bgClr>
          </a:pattFill>
          <a:ln w="9525">
            <a:solidFill>
              <a:schemeClr val="tx1"/>
            </a:solidFill>
            <a:miter lim="800000"/>
            <a:headEnd/>
            <a:tailEnd/>
          </a:ln>
        </p:spPr>
        <p:txBody>
          <a:bodyPr wrap="none" anchor="ctr"/>
          <a:lstStyle/>
          <a:p>
            <a:endParaRPr lang="en-US"/>
          </a:p>
        </p:txBody>
      </p:sp>
      <p:sp>
        <p:nvSpPr>
          <p:cNvPr id="19460" name="Rectangle 2"/>
          <p:cNvSpPr>
            <a:spLocks noGrp="1" noChangeArrowheads="1"/>
          </p:cNvSpPr>
          <p:nvPr>
            <p:ph type="title"/>
          </p:nvPr>
        </p:nvSpPr>
        <p:spPr/>
        <p:txBody>
          <a:bodyPr/>
          <a:lstStyle/>
          <a:p>
            <a:pPr eaLnBrk="1" hangingPunct="1"/>
            <a:r>
              <a:rPr lang="en-US" smtClean="0"/>
              <a:t>Associate Roles/Functions</a:t>
            </a:r>
          </a:p>
        </p:txBody>
      </p:sp>
      <p:sp>
        <p:nvSpPr>
          <p:cNvPr id="19461" name="AutoShape 3"/>
          <p:cNvSpPr>
            <a:spLocks noChangeArrowheads="1"/>
          </p:cNvSpPr>
          <p:nvPr/>
        </p:nvSpPr>
        <p:spPr bwMode="auto">
          <a:xfrm>
            <a:off x="685800" y="1219200"/>
            <a:ext cx="8153400" cy="457200"/>
          </a:xfrm>
          <a:prstGeom prst="flowChartProcess">
            <a:avLst/>
          </a:prstGeom>
          <a:solidFill>
            <a:srgbClr val="996633"/>
          </a:solidFill>
          <a:ln w="9525">
            <a:solidFill>
              <a:schemeClr val="tx1"/>
            </a:solidFill>
            <a:miter lim="800000"/>
            <a:headEnd/>
            <a:tailEnd/>
          </a:ln>
        </p:spPr>
        <p:txBody>
          <a:bodyPr wrap="none" anchor="ctr"/>
          <a:lstStyle/>
          <a:p>
            <a:pPr algn="ctr"/>
            <a:r>
              <a:rPr lang="en-US" sz="3200" b="1">
                <a:solidFill>
                  <a:schemeClr val="bg1"/>
                </a:solidFill>
              </a:rPr>
              <a:t>AOR</a:t>
            </a:r>
          </a:p>
        </p:txBody>
      </p:sp>
      <p:sp>
        <p:nvSpPr>
          <p:cNvPr id="19462" name="AutoShape 4"/>
          <p:cNvSpPr>
            <a:spLocks noChangeArrowheads="1"/>
          </p:cNvSpPr>
          <p:nvPr/>
        </p:nvSpPr>
        <p:spPr bwMode="auto">
          <a:xfrm>
            <a:off x="1609725" y="2444750"/>
            <a:ext cx="838200" cy="457200"/>
          </a:xfrm>
          <a:custGeom>
            <a:avLst/>
            <a:gdLst>
              <a:gd name="T0" fmla="*/ 733425 w 21600"/>
              <a:gd name="T1" fmla="*/ 228600 h 21600"/>
              <a:gd name="T2" fmla="*/ 419100 w 21600"/>
              <a:gd name="T3" fmla="*/ 457200 h 21600"/>
              <a:gd name="T4" fmla="*/ 104775 w 21600"/>
              <a:gd name="T5" fmla="*/ 2286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pPr algn="ctr"/>
            <a:r>
              <a:rPr lang="en-US" b="1">
                <a:solidFill>
                  <a:schemeClr val="bg1"/>
                </a:solidFill>
              </a:rPr>
              <a:t>RCC</a:t>
            </a:r>
          </a:p>
        </p:txBody>
      </p:sp>
      <p:sp>
        <p:nvSpPr>
          <p:cNvPr id="19463" name="AutoShape 5"/>
          <p:cNvSpPr>
            <a:spLocks noChangeArrowheads="1"/>
          </p:cNvSpPr>
          <p:nvPr/>
        </p:nvSpPr>
        <p:spPr bwMode="auto">
          <a:xfrm>
            <a:off x="8191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64" name="AutoShape 6"/>
          <p:cNvSpPr>
            <a:spLocks noChangeArrowheads="1"/>
          </p:cNvSpPr>
          <p:nvPr/>
        </p:nvSpPr>
        <p:spPr bwMode="auto">
          <a:xfrm>
            <a:off x="16573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65" name="AutoShape 7"/>
          <p:cNvSpPr>
            <a:spLocks noChangeArrowheads="1"/>
          </p:cNvSpPr>
          <p:nvPr/>
        </p:nvSpPr>
        <p:spPr bwMode="auto">
          <a:xfrm>
            <a:off x="24193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66" name="AutoShape 8"/>
          <p:cNvSpPr>
            <a:spLocks noChangeArrowheads="1"/>
          </p:cNvSpPr>
          <p:nvPr/>
        </p:nvSpPr>
        <p:spPr bwMode="auto">
          <a:xfrm>
            <a:off x="8953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67" name="AutoShape 9"/>
          <p:cNvSpPr>
            <a:spLocks noChangeArrowheads="1"/>
          </p:cNvSpPr>
          <p:nvPr/>
        </p:nvSpPr>
        <p:spPr bwMode="auto">
          <a:xfrm>
            <a:off x="16573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68" name="AutoShape 10"/>
          <p:cNvSpPr>
            <a:spLocks noChangeArrowheads="1"/>
          </p:cNvSpPr>
          <p:nvPr/>
        </p:nvSpPr>
        <p:spPr bwMode="auto">
          <a:xfrm>
            <a:off x="24193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69" name="AutoShape 11"/>
          <p:cNvSpPr>
            <a:spLocks noChangeArrowheads="1"/>
          </p:cNvSpPr>
          <p:nvPr/>
        </p:nvSpPr>
        <p:spPr bwMode="auto">
          <a:xfrm>
            <a:off x="13906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470" name="AutoShape 12"/>
          <p:cNvSpPr>
            <a:spLocks noChangeArrowheads="1"/>
          </p:cNvSpPr>
          <p:nvPr/>
        </p:nvSpPr>
        <p:spPr bwMode="auto">
          <a:xfrm>
            <a:off x="24955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471" name="AutoShape 13"/>
          <p:cNvSpPr>
            <a:spLocks noChangeArrowheads="1"/>
          </p:cNvSpPr>
          <p:nvPr/>
        </p:nvSpPr>
        <p:spPr bwMode="auto">
          <a:xfrm>
            <a:off x="819150"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72" name="AutoShape 14"/>
          <p:cNvSpPr>
            <a:spLocks noChangeArrowheads="1"/>
          </p:cNvSpPr>
          <p:nvPr/>
        </p:nvSpPr>
        <p:spPr bwMode="auto">
          <a:xfrm>
            <a:off x="1647825"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73" name="AutoShape 15"/>
          <p:cNvSpPr>
            <a:spLocks noChangeArrowheads="1"/>
          </p:cNvSpPr>
          <p:nvPr/>
        </p:nvSpPr>
        <p:spPr bwMode="auto">
          <a:xfrm>
            <a:off x="2447925"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74" name="Line 16"/>
          <p:cNvSpPr>
            <a:spLocks noChangeShapeType="1"/>
          </p:cNvSpPr>
          <p:nvPr/>
        </p:nvSpPr>
        <p:spPr bwMode="auto">
          <a:xfrm flipH="1">
            <a:off x="1504950" y="2978150"/>
            <a:ext cx="381000" cy="304800"/>
          </a:xfrm>
          <a:prstGeom prst="line">
            <a:avLst/>
          </a:prstGeom>
          <a:noFill/>
          <a:ln w="9525">
            <a:solidFill>
              <a:schemeClr val="tx1"/>
            </a:solidFill>
            <a:round/>
            <a:headEnd/>
            <a:tailEnd type="triangle" w="med" len="med"/>
          </a:ln>
        </p:spPr>
        <p:txBody>
          <a:bodyPr/>
          <a:lstStyle/>
          <a:p>
            <a:endParaRPr lang="en-US"/>
          </a:p>
        </p:txBody>
      </p:sp>
      <p:sp>
        <p:nvSpPr>
          <p:cNvPr id="19475" name="Line 17"/>
          <p:cNvSpPr>
            <a:spLocks noChangeShapeType="1"/>
          </p:cNvSpPr>
          <p:nvPr/>
        </p:nvSpPr>
        <p:spPr bwMode="auto">
          <a:xfrm>
            <a:off x="2190750" y="2978150"/>
            <a:ext cx="381000" cy="304800"/>
          </a:xfrm>
          <a:prstGeom prst="line">
            <a:avLst/>
          </a:prstGeom>
          <a:noFill/>
          <a:ln w="9525">
            <a:solidFill>
              <a:schemeClr val="tx1"/>
            </a:solidFill>
            <a:round/>
            <a:headEnd/>
            <a:tailEnd type="triangle" w="med" len="med"/>
          </a:ln>
        </p:spPr>
        <p:txBody>
          <a:bodyPr/>
          <a:lstStyle/>
          <a:p>
            <a:endParaRPr lang="en-US"/>
          </a:p>
        </p:txBody>
      </p:sp>
      <p:sp>
        <p:nvSpPr>
          <p:cNvPr id="19476" name="Line 18"/>
          <p:cNvSpPr>
            <a:spLocks noChangeShapeType="1"/>
          </p:cNvSpPr>
          <p:nvPr/>
        </p:nvSpPr>
        <p:spPr bwMode="auto">
          <a:xfrm>
            <a:off x="2038350" y="2978150"/>
            <a:ext cx="0" cy="152400"/>
          </a:xfrm>
          <a:prstGeom prst="line">
            <a:avLst/>
          </a:prstGeom>
          <a:noFill/>
          <a:ln w="9525">
            <a:solidFill>
              <a:schemeClr val="tx1"/>
            </a:solidFill>
            <a:round/>
            <a:headEnd/>
            <a:tailEnd type="triangle" w="med" len="med"/>
          </a:ln>
        </p:spPr>
        <p:txBody>
          <a:bodyPr/>
          <a:lstStyle/>
          <a:p>
            <a:endParaRPr lang="en-US"/>
          </a:p>
        </p:txBody>
      </p:sp>
      <p:sp>
        <p:nvSpPr>
          <p:cNvPr id="19477" name="Line 19"/>
          <p:cNvSpPr>
            <a:spLocks noChangeShapeType="1"/>
          </p:cNvSpPr>
          <p:nvPr/>
        </p:nvSpPr>
        <p:spPr bwMode="auto">
          <a:xfrm flipH="1" flipV="1">
            <a:off x="1352550" y="4883150"/>
            <a:ext cx="152400" cy="228600"/>
          </a:xfrm>
          <a:prstGeom prst="line">
            <a:avLst/>
          </a:prstGeom>
          <a:noFill/>
          <a:ln w="9525">
            <a:solidFill>
              <a:schemeClr val="tx1"/>
            </a:solidFill>
            <a:round/>
            <a:headEnd/>
            <a:tailEnd type="triangle" w="med" len="med"/>
          </a:ln>
        </p:spPr>
        <p:txBody>
          <a:bodyPr/>
          <a:lstStyle/>
          <a:p>
            <a:endParaRPr lang="en-US"/>
          </a:p>
        </p:txBody>
      </p:sp>
      <p:sp>
        <p:nvSpPr>
          <p:cNvPr id="19478" name="Line 20"/>
          <p:cNvSpPr>
            <a:spLocks noChangeShapeType="1"/>
          </p:cNvSpPr>
          <p:nvPr/>
        </p:nvSpPr>
        <p:spPr bwMode="auto">
          <a:xfrm flipV="1">
            <a:off x="1809750" y="4883150"/>
            <a:ext cx="152400" cy="228600"/>
          </a:xfrm>
          <a:prstGeom prst="line">
            <a:avLst/>
          </a:prstGeom>
          <a:noFill/>
          <a:ln w="9525">
            <a:solidFill>
              <a:schemeClr val="tx1"/>
            </a:solidFill>
            <a:round/>
            <a:headEnd/>
            <a:tailEnd type="triangle" w="med" len="med"/>
          </a:ln>
        </p:spPr>
        <p:txBody>
          <a:bodyPr/>
          <a:lstStyle/>
          <a:p>
            <a:endParaRPr lang="en-US"/>
          </a:p>
        </p:txBody>
      </p:sp>
      <p:sp>
        <p:nvSpPr>
          <p:cNvPr id="19479" name="Line 21"/>
          <p:cNvSpPr>
            <a:spLocks noChangeShapeType="1"/>
          </p:cNvSpPr>
          <p:nvPr/>
        </p:nvSpPr>
        <p:spPr bwMode="auto">
          <a:xfrm flipV="1">
            <a:off x="2762250" y="4826000"/>
            <a:ext cx="0" cy="228600"/>
          </a:xfrm>
          <a:prstGeom prst="line">
            <a:avLst/>
          </a:prstGeom>
          <a:noFill/>
          <a:ln w="9525">
            <a:solidFill>
              <a:schemeClr val="tx1"/>
            </a:solidFill>
            <a:round/>
            <a:headEnd/>
            <a:tailEnd type="triangle" w="med" len="med"/>
          </a:ln>
        </p:spPr>
        <p:txBody>
          <a:bodyPr/>
          <a:lstStyle/>
          <a:p>
            <a:endParaRPr lang="en-US"/>
          </a:p>
        </p:txBody>
      </p:sp>
      <p:sp>
        <p:nvSpPr>
          <p:cNvPr id="19480" name="AutoShape 22"/>
          <p:cNvSpPr>
            <a:spLocks noChangeArrowheads="1"/>
          </p:cNvSpPr>
          <p:nvPr/>
        </p:nvSpPr>
        <p:spPr bwMode="auto">
          <a:xfrm>
            <a:off x="47625" y="3816350"/>
            <a:ext cx="762000" cy="457200"/>
          </a:xfrm>
          <a:prstGeom prst="homePlate">
            <a:avLst>
              <a:gd name="adj" fmla="val 41667"/>
            </a:avLst>
          </a:prstGeom>
          <a:solidFill>
            <a:srgbClr val="FF9933"/>
          </a:solidFill>
          <a:ln w="9525">
            <a:solidFill>
              <a:schemeClr val="tx1"/>
            </a:solidFill>
            <a:miter lim="800000"/>
            <a:headEnd/>
            <a:tailEnd/>
          </a:ln>
        </p:spPr>
        <p:txBody>
          <a:bodyPr wrap="none" anchor="ctr"/>
          <a:lstStyle/>
          <a:p>
            <a:pPr algn="ctr"/>
            <a:r>
              <a:rPr lang="en-US" b="1"/>
              <a:t>IPBO</a:t>
            </a:r>
          </a:p>
        </p:txBody>
      </p:sp>
      <p:sp>
        <p:nvSpPr>
          <p:cNvPr id="19481" name="AutoShape 23"/>
          <p:cNvSpPr>
            <a:spLocks noChangeArrowheads="1"/>
          </p:cNvSpPr>
          <p:nvPr/>
        </p:nvSpPr>
        <p:spPr bwMode="auto">
          <a:xfrm>
            <a:off x="5114925" y="2444750"/>
            <a:ext cx="838200" cy="457200"/>
          </a:xfrm>
          <a:custGeom>
            <a:avLst/>
            <a:gdLst>
              <a:gd name="T0" fmla="*/ 733425 w 21600"/>
              <a:gd name="T1" fmla="*/ 228600 h 21600"/>
              <a:gd name="T2" fmla="*/ 419100 w 21600"/>
              <a:gd name="T3" fmla="*/ 457200 h 21600"/>
              <a:gd name="T4" fmla="*/ 104775 w 21600"/>
              <a:gd name="T5" fmla="*/ 2286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pPr algn="ctr"/>
            <a:r>
              <a:rPr lang="en-US" b="1">
                <a:solidFill>
                  <a:schemeClr val="bg1"/>
                </a:solidFill>
              </a:rPr>
              <a:t>RCC</a:t>
            </a:r>
          </a:p>
        </p:txBody>
      </p:sp>
      <p:sp>
        <p:nvSpPr>
          <p:cNvPr id="19482" name="AutoShape 24"/>
          <p:cNvSpPr>
            <a:spLocks noChangeArrowheads="1"/>
          </p:cNvSpPr>
          <p:nvPr/>
        </p:nvSpPr>
        <p:spPr bwMode="auto">
          <a:xfrm>
            <a:off x="43243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83" name="AutoShape 25"/>
          <p:cNvSpPr>
            <a:spLocks noChangeArrowheads="1"/>
          </p:cNvSpPr>
          <p:nvPr/>
        </p:nvSpPr>
        <p:spPr bwMode="auto">
          <a:xfrm>
            <a:off x="51625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84" name="AutoShape 26"/>
          <p:cNvSpPr>
            <a:spLocks noChangeArrowheads="1"/>
          </p:cNvSpPr>
          <p:nvPr/>
        </p:nvSpPr>
        <p:spPr bwMode="auto">
          <a:xfrm>
            <a:off x="5924550" y="3206750"/>
            <a:ext cx="762000" cy="533400"/>
          </a:xfrm>
          <a:prstGeom prst="diamond">
            <a:avLst/>
          </a:prstGeom>
          <a:solidFill>
            <a:srgbClr val="6699FF"/>
          </a:solidFill>
          <a:ln w="9525">
            <a:solidFill>
              <a:schemeClr val="tx1"/>
            </a:solidFill>
            <a:miter lim="800000"/>
            <a:headEnd/>
            <a:tailEnd/>
          </a:ln>
        </p:spPr>
        <p:txBody>
          <a:bodyPr wrap="none" anchor="ctr"/>
          <a:lstStyle/>
          <a:p>
            <a:pPr algn="ctr"/>
            <a:r>
              <a:rPr lang="en-US" b="1"/>
              <a:t>FOO</a:t>
            </a:r>
          </a:p>
        </p:txBody>
      </p:sp>
      <p:sp>
        <p:nvSpPr>
          <p:cNvPr id="19485" name="AutoShape 27"/>
          <p:cNvSpPr>
            <a:spLocks noChangeArrowheads="1"/>
          </p:cNvSpPr>
          <p:nvPr/>
        </p:nvSpPr>
        <p:spPr bwMode="auto">
          <a:xfrm>
            <a:off x="44005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86" name="AutoShape 28"/>
          <p:cNvSpPr>
            <a:spLocks noChangeArrowheads="1"/>
          </p:cNvSpPr>
          <p:nvPr/>
        </p:nvSpPr>
        <p:spPr bwMode="auto">
          <a:xfrm>
            <a:off x="51625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87" name="AutoShape 29"/>
          <p:cNvSpPr>
            <a:spLocks noChangeArrowheads="1"/>
          </p:cNvSpPr>
          <p:nvPr/>
        </p:nvSpPr>
        <p:spPr bwMode="auto">
          <a:xfrm>
            <a:off x="5924550" y="4425950"/>
            <a:ext cx="685800" cy="381000"/>
          </a:xfrm>
          <a:prstGeom prst="hexagon">
            <a:avLst>
              <a:gd name="adj" fmla="val 45000"/>
              <a:gd name="vf" fmla="val 115470"/>
            </a:avLst>
          </a:prstGeom>
          <a:solidFill>
            <a:schemeClr val="accent1"/>
          </a:solidFill>
          <a:ln w="9525">
            <a:solidFill>
              <a:schemeClr val="tx1"/>
            </a:solidFill>
            <a:miter lim="800000"/>
            <a:headEnd/>
            <a:tailEnd/>
          </a:ln>
        </p:spPr>
        <p:txBody>
          <a:bodyPr wrap="none" anchor="ctr"/>
          <a:lstStyle/>
          <a:p>
            <a:pPr algn="ctr"/>
            <a:r>
              <a:rPr lang="en-US" b="1"/>
              <a:t>PA</a:t>
            </a:r>
          </a:p>
        </p:txBody>
      </p:sp>
      <p:sp>
        <p:nvSpPr>
          <p:cNvPr id="19488" name="AutoShape 30"/>
          <p:cNvSpPr>
            <a:spLocks noChangeArrowheads="1"/>
          </p:cNvSpPr>
          <p:nvPr/>
        </p:nvSpPr>
        <p:spPr bwMode="auto">
          <a:xfrm>
            <a:off x="48958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489" name="AutoShape 31"/>
          <p:cNvSpPr>
            <a:spLocks noChangeArrowheads="1"/>
          </p:cNvSpPr>
          <p:nvPr/>
        </p:nvSpPr>
        <p:spPr bwMode="auto">
          <a:xfrm>
            <a:off x="60007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490" name="AutoShape 32"/>
          <p:cNvSpPr>
            <a:spLocks noChangeArrowheads="1"/>
          </p:cNvSpPr>
          <p:nvPr/>
        </p:nvSpPr>
        <p:spPr bwMode="auto">
          <a:xfrm>
            <a:off x="4324350"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91" name="AutoShape 33"/>
          <p:cNvSpPr>
            <a:spLocks noChangeArrowheads="1"/>
          </p:cNvSpPr>
          <p:nvPr/>
        </p:nvSpPr>
        <p:spPr bwMode="auto">
          <a:xfrm>
            <a:off x="5153025"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92" name="AutoShape 34"/>
          <p:cNvSpPr>
            <a:spLocks noChangeArrowheads="1"/>
          </p:cNvSpPr>
          <p:nvPr/>
        </p:nvSpPr>
        <p:spPr bwMode="auto">
          <a:xfrm>
            <a:off x="5953125" y="3816350"/>
            <a:ext cx="762000" cy="533400"/>
          </a:xfrm>
          <a:prstGeom prst="upDownArrowCallout">
            <a:avLst>
              <a:gd name="adj1" fmla="val 35714"/>
              <a:gd name="adj2" fmla="val 35714"/>
              <a:gd name="adj3" fmla="val 12500"/>
              <a:gd name="adj4" fmla="val 50000"/>
            </a:avLst>
          </a:prstGeom>
          <a:solidFill>
            <a:srgbClr val="FFFF66"/>
          </a:solidFill>
          <a:ln w="9525">
            <a:solidFill>
              <a:schemeClr val="tx1"/>
            </a:solidFill>
            <a:miter lim="800000"/>
            <a:headEnd/>
            <a:tailEnd/>
          </a:ln>
        </p:spPr>
        <p:txBody>
          <a:bodyPr wrap="none" anchor="ctr"/>
          <a:lstStyle/>
          <a:p>
            <a:pPr algn="ctr"/>
            <a:r>
              <a:rPr lang="en-US" b="1"/>
              <a:t>Unit</a:t>
            </a:r>
          </a:p>
        </p:txBody>
      </p:sp>
      <p:sp>
        <p:nvSpPr>
          <p:cNvPr id="19493" name="Line 35"/>
          <p:cNvSpPr>
            <a:spLocks noChangeShapeType="1"/>
          </p:cNvSpPr>
          <p:nvPr/>
        </p:nvSpPr>
        <p:spPr bwMode="auto">
          <a:xfrm flipH="1">
            <a:off x="5010150" y="2978150"/>
            <a:ext cx="381000" cy="304800"/>
          </a:xfrm>
          <a:prstGeom prst="line">
            <a:avLst/>
          </a:prstGeom>
          <a:noFill/>
          <a:ln w="9525">
            <a:solidFill>
              <a:schemeClr val="tx1"/>
            </a:solidFill>
            <a:round/>
            <a:headEnd/>
            <a:tailEnd type="triangle" w="med" len="med"/>
          </a:ln>
        </p:spPr>
        <p:txBody>
          <a:bodyPr/>
          <a:lstStyle/>
          <a:p>
            <a:endParaRPr lang="en-US"/>
          </a:p>
        </p:txBody>
      </p:sp>
      <p:sp>
        <p:nvSpPr>
          <p:cNvPr id="19494" name="Line 36"/>
          <p:cNvSpPr>
            <a:spLocks noChangeShapeType="1"/>
          </p:cNvSpPr>
          <p:nvPr/>
        </p:nvSpPr>
        <p:spPr bwMode="auto">
          <a:xfrm>
            <a:off x="5695950" y="2978150"/>
            <a:ext cx="381000" cy="304800"/>
          </a:xfrm>
          <a:prstGeom prst="line">
            <a:avLst/>
          </a:prstGeom>
          <a:noFill/>
          <a:ln w="9525">
            <a:solidFill>
              <a:schemeClr val="tx1"/>
            </a:solidFill>
            <a:round/>
            <a:headEnd/>
            <a:tailEnd type="triangle" w="med" len="med"/>
          </a:ln>
        </p:spPr>
        <p:txBody>
          <a:bodyPr/>
          <a:lstStyle/>
          <a:p>
            <a:endParaRPr lang="en-US"/>
          </a:p>
        </p:txBody>
      </p:sp>
      <p:sp>
        <p:nvSpPr>
          <p:cNvPr id="19495" name="Line 37"/>
          <p:cNvSpPr>
            <a:spLocks noChangeShapeType="1"/>
          </p:cNvSpPr>
          <p:nvPr/>
        </p:nvSpPr>
        <p:spPr bwMode="auto">
          <a:xfrm>
            <a:off x="5543550" y="2978150"/>
            <a:ext cx="0" cy="152400"/>
          </a:xfrm>
          <a:prstGeom prst="line">
            <a:avLst/>
          </a:prstGeom>
          <a:noFill/>
          <a:ln w="9525">
            <a:solidFill>
              <a:schemeClr val="tx1"/>
            </a:solidFill>
            <a:round/>
            <a:headEnd/>
            <a:tailEnd type="triangle" w="med" len="med"/>
          </a:ln>
        </p:spPr>
        <p:txBody>
          <a:bodyPr/>
          <a:lstStyle/>
          <a:p>
            <a:endParaRPr lang="en-US"/>
          </a:p>
        </p:txBody>
      </p:sp>
      <p:sp>
        <p:nvSpPr>
          <p:cNvPr id="19496" name="Line 38"/>
          <p:cNvSpPr>
            <a:spLocks noChangeShapeType="1"/>
          </p:cNvSpPr>
          <p:nvPr/>
        </p:nvSpPr>
        <p:spPr bwMode="auto">
          <a:xfrm flipH="1" flipV="1">
            <a:off x="4857750" y="4883150"/>
            <a:ext cx="152400" cy="228600"/>
          </a:xfrm>
          <a:prstGeom prst="line">
            <a:avLst/>
          </a:prstGeom>
          <a:noFill/>
          <a:ln w="9525">
            <a:solidFill>
              <a:schemeClr val="tx1"/>
            </a:solidFill>
            <a:round/>
            <a:headEnd/>
            <a:tailEnd type="triangle" w="med" len="med"/>
          </a:ln>
        </p:spPr>
        <p:txBody>
          <a:bodyPr/>
          <a:lstStyle/>
          <a:p>
            <a:endParaRPr lang="en-US"/>
          </a:p>
        </p:txBody>
      </p:sp>
      <p:sp>
        <p:nvSpPr>
          <p:cNvPr id="19497" name="Line 39"/>
          <p:cNvSpPr>
            <a:spLocks noChangeShapeType="1"/>
          </p:cNvSpPr>
          <p:nvPr/>
        </p:nvSpPr>
        <p:spPr bwMode="auto">
          <a:xfrm flipV="1">
            <a:off x="5314950" y="4883150"/>
            <a:ext cx="152400" cy="228600"/>
          </a:xfrm>
          <a:prstGeom prst="line">
            <a:avLst/>
          </a:prstGeom>
          <a:noFill/>
          <a:ln w="9525">
            <a:solidFill>
              <a:schemeClr val="tx1"/>
            </a:solidFill>
            <a:round/>
            <a:headEnd/>
            <a:tailEnd type="triangle" w="med" len="med"/>
          </a:ln>
        </p:spPr>
        <p:txBody>
          <a:bodyPr/>
          <a:lstStyle/>
          <a:p>
            <a:endParaRPr lang="en-US"/>
          </a:p>
        </p:txBody>
      </p:sp>
      <p:sp>
        <p:nvSpPr>
          <p:cNvPr id="19498" name="Line 40"/>
          <p:cNvSpPr>
            <a:spLocks noChangeShapeType="1"/>
          </p:cNvSpPr>
          <p:nvPr/>
        </p:nvSpPr>
        <p:spPr bwMode="auto">
          <a:xfrm flipV="1">
            <a:off x="6267450" y="4826000"/>
            <a:ext cx="0" cy="228600"/>
          </a:xfrm>
          <a:prstGeom prst="line">
            <a:avLst/>
          </a:prstGeom>
          <a:noFill/>
          <a:ln w="9525">
            <a:solidFill>
              <a:schemeClr val="tx1"/>
            </a:solidFill>
            <a:round/>
            <a:headEnd/>
            <a:tailEnd type="triangle" w="med" len="med"/>
          </a:ln>
        </p:spPr>
        <p:txBody>
          <a:bodyPr/>
          <a:lstStyle/>
          <a:p>
            <a:endParaRPr lang="en-US"/>
          </a:p>
        </p:txBody>
      </p:sp>
      <p:sp>
        <p:nvSpPr>
          <p:cNvPr id="19499" name="AutoShape 41"/>
          <p:cNvSpPr>
            <a:spLocks noChangeArrowheads="1"/>
          </p:cNvSpPr>
          <p:nvPr/>
        </p:nvSpPr>
        <p:spPr bwMode="auto">
          <a:xfrm>
            <a:off x="3524250" y="3816350"/>
            <a:ext cx="762000" cy="457200"/>
          </a:xfrm>
          <a:prstGeom prst="homePlate">
            <a:avLst>
              <a:gd name="adj" fmla="val 41667"/>
            </a:avLst>
          </a:prstGeom>
          <a:solidFill>
            <a:srgbClr val="FF9933"/>
          </a:solidFill>
          <a:ln w="9525">
            <a:solidFill>
              <a:schemeClr val="tx1"/>
            </a:solidFill>
            <a:miter lim="800000"/>
            <a:headEnd/>
            <a:tailEnd/>
          </a:ln>
        </p:spPr>
        <p:txBody>
          <a:bodyPr wrap="none" anchor="ctr"/>
          <a:lstStyle/>
          <a:p>
            <a:pPr algn="ctr"/>
            <a:r>
              <a:rPr lang="en-US" b="1"/>
              <a:t>IPBO</a:t>
            </a:r>
          </a:p>
        </p:txBody>
      </p:sp>
      <p:sp>
        <p:nvSpPr>
          <p:cNvPr id="19500" name="AutoShape 42"/>
          <p:cNvSpPr>
            <a:spLocks noChangeArrowheads="1"/>
          </p:cNvSpPr>
          <p:nvPr/>
        </p:nvSpPr>
        <p:spPr bwMode="auto">
          <a:xfrm>
            <a:off x="6991350" y="2444750"/>
            <a:ext cx="838200" cy="457200"/>
          </a:xfrm>
          <a:custGeom>
            <a:avLst/>
            <a:gdLst>
              <a:gd name="T0" fmla="*/ 733425 w 21600"/>
              <a:gd name="T1" fmla="*/ 228600 h 21600"/>
              <a:gd name="T2" fmla="*/ 419100 w 21600"/>
              <a:gd name="T3" fmla="*/ 457200 h 21600"/>
              <a:gd name="T4" fmla="*/ 104775 w 21600"/>
              <a:gd name="T5" fmla="*/ 2286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pPr algn="ctr"/>
            <a:r>
              <a:rPr lang="en-US" b="1">
                <a:solidFill>
                  <a:schemeClr val="bg1"/>
                </a:solidFill>
              </a:rPr>
              <a:t>RCC</a:t>
            </a:r>
          </a:p>
        </p:txBody>
      </p:sp>
      <p:sp>
        <p:nvSpPr>
          <p:cNvPr id="19501" name="AutoShape 44"/>
          <p:cNvSpPr>
            <a:spLocks noChangeArrowheads="1"/>
          </p:cNvSpPr>
          <p:nvPr/>
        </p:nvSpPr>
        <p:spPr bwMode="auto">
          <a:xfrm>
            <a:off x="70675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502" name="AutoShape 45"/>
          <p:cNvSpPr>
            <a:spLocks noChangeArrowheads="1"/>
          </p:cNvSpPr>
          <p:nvPr/>
        </p:nvSpPr>
        <p:spPr bwMode="auto">
          <a:xfrm>
            <a:off x="746760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503" name="AutoShape 46"/>
          <p:cNvSpPr>
            <a:spLocks noChangeArrowheads="1"/>
          </p:cNvSpPr>
          <p:nvPr/>
        </p:nvSpPr>
        <p:spPr bwMode="auto">
          <a:xfrm>
            <a:off x="79057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504" name="AutoShape 47"/>
          <p:cNvSpPr>
            <a:spLocks noChangeArrowheads="1"/>
          </p:cNvSpPr>
          <p:nvPr/>
        </p:nvSpPr>
        <p:spPr bwMode="auto">
          <a:xfrm>
            <a:off x="8362950" y="5111750"/>
            <a:ext cx="533400" cy="457200"/>
          </a:xfrm>
          <a:prstGeom prst="pentagon">
            <a:avLst/>
          </a:prstGeom>
          <a:solidFill>
            <a:srgbClr val="006600"/>
          </a:solidFill>
          <a:ln w="9525">
            <a:solidFill>
              <a:schemeClr val="tx1"/>
            </a:solidFill>
            <a:miter lim="800000"/>
            <a:headEnd/>
            <a:tailEnd/>
          </a:ln>
        </p:spPr>
        <p:txBody>
          <a:bodyPr wrap="none" anchor="ctr"/>
          <a:lstStyle/>
          <a:p>
            <a:pPr algn="ctr"/>
            <a:r>
              <a:rPr lang="en-US" b="1">
                <a:solidFill>
                  <a:schemeClr val="bg1"/>
                </a:solidFill>
              </a:rPr>
              <a:t>FO</a:t>
            </a:r>
          </a:p>
        </p:txBody>
      </p:sp>
      <p:sp>
        <p:nvSpPr>
          <p:cNvPr id="19505" name="AutoShape 48"/>
          <p:cNvSpPr>
            <a:spLocks noChangeArrowheads="1"/>
          </p:cNvSpPr>
          <p:nvPr/>
        </p:nvSpPr>
        <p:spPr bwMode="auto">
          <a:xfrm>
            <a:off x="7600950" y="2444750"/>
            <a:ext cx="838200" cy="457200"/>
          </a:xfrm>
          <a:custGeom>
            <a:avLst/>
            <a:gdLst>
              <a:gd name="T0" fmla="*/ 733425 w 21600"/>
              <a:gd name="T1" fmla="*/ 228600 h 21600"/>
              <a:gd name="T2" fmla="*/ 419100 w 21600"/>
              <a:gd name="T3" fmla="*/ 457200 h 21600"/>
              <a:gd name="T4" fmla="*/ 104775 w 21600"/>
              <a:gd name="T5" fmla="*/ 2286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pPr algn="ctr"/>
            <a:r>
              <a:rPr lang="en-US" b="1">
                <a:solidFill>
                  <a:schemeClr val="bg1"/>
                </a:solidFill>
              </a:rPr>
              <a:t>RCC</a:t>
            </a:r>
          </a:p>
        </p:txBody>
      </p:sp>
      <p:sp>
        <p:nvSpPr>
          <p:cNvPr id="19506" name="Text Box 52"/>
          <p:cNvSpPr txBox="1">
            <a:spLocks noChangeArrowheads="1"/>
          </p:cNvSpPr>
          <p:nvPr/>
        </p:nvSpPr>
        <p:spPr bwMode="auto">
          <a:xfrm>
            <a:off x="2720975" y="5635625"/>
            <a:ext cx="4003675" cy="519113"/>
          </a:xfrm>
          <a:prstGeom prst="rect">
            <a:avLst/>
          </a:prstGeom>
          <a:noFill/>
          <a:ln w="9525">
            <a:noFill/>
            <a:miter lim="800000"/>
            <a:headEnd/>
            <a:tailEnd/>
          </a:ln>
        </p:spPr>
        <p:txBody>
          <a:bodyPr wrap="none">
            <a:spAutoFit/>
          </a:bodyPr>
          <a:lstStyle/>
          <a:p>
            <a:r>
              <a:rPr lang="en-US" sz="2800" b="1"/>
              <a:t>Financial Management</a:t>
            </a:r>
          </a:p>
        </p:txBody>
      </p:sp>
      <p:sp>
        <p:nvSpPr>
          <p:cNvPr id="19507" name="Text Box 53"/>
          <p:cNvSpPr txBox="1">
            <a:spLocks noChangeArrowheads="1"/>
          </p:cNvSpPr>
          <p:nvPr/>
        </p:nvSpPr>
        <p:spPr bwMode="auto">
          <a:xfrm>
            <a:off x="3505200" y="1882775"/>
            <a:ext cx="2182813" cy="519113"/>
          </a:xfrm>
          <a:prstGeom prst="rect">
            <a:avLst/>
          </a:prstGeom>
          <a:noFill/>
          <a:ln w="9525">
            <a:noFill/>
            <a:miter lim="800000"/>
            <a:headEnd/>
            <a:tailEnd/>
          </a:ln>
        </p:spPr>
        <p:txBody>
          <a:bodyPr wrap="none">
            <a:spAutoFit/>
          </a:bodyPr>
          <a:lstStyle/>
          <a:p>
            <a:r>
              <a:rPr lang="en-US" sz="2800" b="1"/>
              <a:t>Contracting</a:t>
            </a:r>
          </a:p>
        </p:txBody>
      </p:sp>
      <p:sp>
        <p:nvSpPr>
          <p:cNvPr id="19508" name="AutoShape 54"/>
          <p:cNvSpPr>
            <a:spLocks noChangeArrowheads="1"/>
          </p:cNvSpPr>
          <p:nvPr/>
        </p:nvSpPr>
        <p:spPr bwMode="auto">
          <a:xfrm>
            <a:off x="7467600" y="3857625"/>
            <a:ext cx="762000" cy="457200"/>
          </a:xfrm>
          <a:prstGeom prst="homePlate">
            <a:avLst>
              <a:gd name="adj" fmla="val 41667"/>
            </a:avLst>
          </a:prstGeom>
          <a:solidFill>
            <a:srgbClr val="FF9933"/>
          </a:solidFill>
          <a:ln w="9525">
            <a:solidFill>
              <a:schemeClr val="tx1"/>
            </a:solidFill>
            <a:miter lim="800000"/>
            <a:headEnd/>
            <a:tailEnd/>
          </a:ln>
        </p:spPr>
        <p:txBody>
          <a:bodyPr wrap="none" anchor="ctr"/>
          <a:lstStyle/>
          <a:p>
            <a:pPr algn="ctr"/>
            <a:r>
              <a:rPr lang="en-US" b="1"/>
              <a:t>IPBO</a:t>
            </a:r>
          </a:p>
        </p:txBody>
      </p:sp>
      <p:sp>
        <p:nvSpPr>
          <p:cNvPr id="19509" name="AutoShape 55"/>
          <p:cNvSpPr>
            <a:spLocks noChangeArrowheads="1"/>
          </p:cNvSpPr>
          <p:nvPr/>
        </p:nvSpPr>
        <p:spPr bwMode="auto">
          <a:xfrm>
            <a:off x="8153400" y="3857625"/>
            <a:ext cx="762000" cy="457200"/>
          </a:xfrm>
          <a:prstGeom prst="homePlate">
            <a:avLst>
              <a:gd name="adj" fmla="val 41667"/>
            </a:avLst>
          </a:prstGeom>
          <a:solidFill>
            <a:srgbClr val="FF9933"/>
          </a:solidFill>
          <a:ln w="9525">
            <a:solidFill>
              <a:schemeClr val="tx1"/>
            </a:solidFill>
            <a:miter lim="800000"/>
            <a:headEnd/>
            <a:tailEnd/>
          </a:ln>
        </p:spPr>
        <p:txBody>
          <a:bodyPr wrap="none" anchor="ctr"/>
          <a:lstStyle/>
          <a:p>
            <a:pPr algn="ctr"/>
            <a:r>
              <a:rPr lang="en-US" b="1"/>
              <a:t>IPBO</a:t>
            </a:r>
          </a:p>
        </p:txBody>
      </p:sp>
      <p:sp>
        <p:nvSpPr>
          <p:cNvPr id="19510" name="AutoShape 43"/>
          <p:cNvSpPr>
            <a:spLocks noChangeArrowheads="1"/>
          </p:cNvSpPr>
          <p:nvPr/>
        </p:nvSpPr>
        <p:spPr bwMode="auto">
          <a:xfrm>
            <a:off x="8210550" y="2444750"/>
            <a:ext cx="838200" cy="457200"/>
          </a:xfrm>
          <a:custGeom>
            <a:avLst/>
            <a:gdLst>
              <a:gd name="T0" fmla="*/ 733425 w 21600"/>
              <a:gd name="T1" fmla="*/ 228600 h 21600"/>
              <a:gd name="T2" fmla="*/ 419100 w 21600"/>
              <a:gd name="T3" fmla="*/ 457200 h 21600"/>
              <a:gd name="T4" fmla="*/ 104775 w 21600"/>
              <a:gd name="T5" fmla="*/ 2286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pPr algn="ctr"/>
            <a:r>
              <a:rPr lang="en-US" b="1">
                <a:solidFill>
                  <a:schemeClr val="bg1"/>
                </a:solidFill>
              </a:rPr>
              <a:t>RCC</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68069"/>
            <a:ext cx="8686800" cy="646331"/>
          </a:xfrm>
          <a:prstGeom prst="rect">
            <a:avLst/>
          </a:prstGeom>
          <a:noFill/>
        </p:spPr>
        <p:txBody>
          <a:bodyPr wrap="square" rtlCol="0">
            <a:spAutoFit/>
          </a:bodyPr>
          <a:lstStyle/>
          <a:p>
            <a:pPr algn="ctr"/>
            <a:r>
              <a:rPr lang="en-US" sz="3600" b="1" dirty="0" smtClean="0">
                <a:solidFill>
                  <a:srgbClr val="A50021"/>
                </a:solidFill>
                <a:latin typeface="+mj-lt"/>
                <a:ea typeface="+mj-ea"/>
                <a:cs typeface="+mj-cs"/>
              </a:rPr>
              <a:t>JCCS Operational Graphic</a:t>
            </a:r>
            <a:endParaRPr lang="en-US" sz="3600" b="1" dirty="0">
              <a:solidFill>
                <a:srgbClr val="A50021"/>
              </a:solidFill>
              <a:latin typeface="+mj-lt"/>
              <a:ea typeface="+mj-ea"/>
              <a:cs typeface="+mj-cs"/>
            </a:endParaRPr>
          </a:p>
        </p:txBody>
      </p:sp>
      <p:pic>
        <p:nvPicPr>
          <p:cNvPr id="18434" name="Picture 2"/>
          <p:cNvPicPr>
            <a:picLocks noChangeAspect="1" noChangeArrowheads="1"/>
          </p:cNvPicPr>
          <p:nvPr/>
        </p:nvPicPr>
        <p:blipFill>
          <a:blip r:embed="rId2" cstate="email"/>
          <a:srcRect/>
          <a:stretch>
            <a:fillRect/>
          </a:stretch>
        </p:blipFill>
        <p:spPr bwMode="auto">
          <a:xfrm>
            <a:off x="685800" y="1295400"/>
            <a:ext cx="79248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76200"/>
            <a:ext cx="6705600" cy="1077218"/>
          </a:xfrm>
          <a:prstGeom prst="rect">
            <a:avLst/>
          </a:prstGeom>
          <a:noFill/>
        </p:spPr>
        <p:txBody>
          <a:bodyPr wrap="square" rtlCol="0">
            <a:spAutoFit/>
          </a:bodyPr>
          <a:lstStyle/>
          <a:p>
            <a:pPr algn="ctr">
              <a:spcBef>
                <a:spcPts val="0"/>
              </a:spcBef>
              <a:spcAft>
                <a:spcPts val="0"/>
              </a:spcAft>
            </a:pPr>
            <a:r>
              <a:rPr lang="en-US" sz="3200" b="1" dirty="0" smtClean="0">
                <a:solidFill>
                  <a:srgbClr val="A50021"/>
                </a:solidFill>
                <a:latin typeface="+mj-lt"/>
                <a:ea typeface="+mj-ea"/>
                <a:cs typeface="+mj-cs"/>
              </a:rPr>
              <a:t>JCCS System Systems/Services Interface Description</a:t>
            </a:r>
            <a:endParaRPr lang="en-US" sz="3200" b="1" dirty="0">
              <a:solidFill>
                <a:srgbClr val="A50021"/>
              </a:solidFill>
              <a:latin typeface="+mj-lt"/>
              <a:ea typeface="+mj-ea"/>
              <a:cs typeface="+mj-cs"/>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457" name="Object 1"/>
          <p:cNvGraphicFramePr>
            <a:graphicFrameLocks noChangeAspect="1"/>
          </p:cNvGraphicFramePr>
          <p:nvPr/>
        </p:nvGraphicFramePr>
        <p:xfrm>
          <a:off x="228600" y="1143000"/>
          <a:ext cx="8686800" cy="5638800"/>
        </p:xfrm>
        <a:graphic>
          <a:graphicData uri="http://schemas.openxmlformats.org/presentationml/2006/ole">
            <p:oleObj spid="_x0000_s628738" name="Visio" r:id="rId3" imgW="10687507" imgH="7692847" progId="">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95400" y="304800"/>
            <a:ext cx="6586538" cy="579438"/>
          </a:xfrm>
          <a:prstGeom prst="rect">
            <a:avLst/>
          </a:prstGeom>
          <a:noFill/>
          <a:ln w="9525" algn="ctr">
            <a:noFill/>
            <a:miter lim="800000"/>
            <a:headEnd/>
            <a:tailEnd/>
          </a:ln>
        </p:spPr>
        <p:txBody>
          <a:bodyPr anchor="ctr">
            <a:spAutoFit/>
          </a:bodyPr>
          <a:lstStyle/>
          <a:p>
            <a:pPr algn="ctr"/>
            <a:r>
              <a:rPr lang="en-US" sz="3200" b="1" i="1">
                <a:solidFill>
                  <a:srgbClr val="A50021"/>
                </a:solidFill>
              </a:rPr>
              <a:t>3in1 Tool Purpose &amp; Benefits</a:t>
            </a:r>
          </a:p>
        </p:txBody>
      </p:sp>
      <p:sp>
        <p:nvSpPr>
          <p:cNvPr id="14339" name="Text Box 3"/>
          <p:cNvSpPr txBox="1">
            <a:spLocks noChangeArrowheads="1"/>
          </p:cNvSpPr>
          <p:nvPr/>
        </p:nvSpPr>
        <p:spPr bwMode="auto">
          <a:xfrm>
            <a:off x="233363" y="1238250"/>
            <a:ext cx="8910637" cy="5343525"/>
          </a:xfrm>
          <a:prstGeom prst="rect">
            <a:avLst/>
          </a:prstGeom>
          <a:noFill/>
          <a:ln w="9525">
            <a:noFill/>
            <a:miter lim="800000"/>
            <a:headEnd/>
            <a:tailEnd/>
          </a:ln>
        </p:spPr>
        <p:txBody>
          <a:bodyPr>
            <a:spAutoFit/>
          </a:bodyPr>
          <a:lstStyle/>
          <a:p>
            <a:pPr>
              <a:buFont typeface="Wingdings" pitchFamily="2" charset="2"/>
              <a:buNone/>
            </a:pPr>
            <a:r>
              <a:rPr lang="en-US" sz="1600" b="1" dirty="0">
                <a:solidFill>
                  <a:srgbClr val="000066"/>
                </a:solidFill>
              </a:rPr>
              <a:t>Develop a technology-based solution to record and transfer data used by DoD agencies when conducting on-the-spot, over-the-counter, field purchases of supplies and non-personal services (cash and carry type purchases) in circumstances where use of the Government Commercial Purchase Card (GCPC) would generally be appropriate, but is not feasible.  Specifically, it will capture necessary purchase, disbursement, and receiving information</a:t>
            </a:r>
          </a:p>
          <a:p>
            <a:pPr>
              <a:buFont typeface="Wingdings" pitchFamily="2" charset="2"/>
              <a:buChar char="Ø"/>
            </a:pPr>
            <a:endParaRPr lang="en-US" b="1" u="sng" dirty="0">
              <a:solidFill>
                <a:srgbClr val="000066"/>
              </a:solidFill>
            </a:endParaRPr>
          </a:p>
          <a:p>
            <a:pPr lvl="1">
              <a:buFont typeface="Wingdings" pitchFamily="2" charset="2"/>
              <a:buChar char="Ø"/>
            </a:pPr>
            <a:r>
              <a:rPr lang="en-US" sz="1600" b="1" u="sng" dirty="0">
                <a:solidFill>
                  <a:srgbClr val="000066"/>
                </a:solidFill>
              </a:rPr>
              <a:t>Reduce FOO time </a:t>
            </a:r>
            <a:r>
              <a:rPr lang="en-US" sz="1600" b="1" dirty="0">
                <a:solidFill>
                  <a:srgbClr val="000066"/>
                </a:solidFill>
              </a:rPr>
              <a:t>“outside the wire” and exposure in the marketplace with </a:t>
            </a:r>
            <a:r>
              <a:rPr lang="en-US" sz="1600" b="1" u="sng" dirty="0">
                <a:solidFill>
                  <a:srgbClr val="000066"/>
                </a:solidFill>
              </a:rPr>
              <a:t>Pre-populated mandatory fields</a:t>
            </a:r>
            <a:endParaRPr lang="en-US" sz="1600" b="1" dirty="0">
              <a:solidFill>
                <a:srgbClr val="000066"/>
              </a:solidFill>
            </a:endParaRPr>
          </a:p>
          <a:p>
            <a:pPr lvl="1">
              <a:buFont typeface="Wingdings" pitchFamily="2" charset="2"/>
              <a:buChar char="Ø"/>
            </a:pPr>
            <a:endParaRPr lang="en-US" sz="1600" b="1" dirty="0">
              <a:solidFill>
                <a:srgbClr val="000066"/>
              </a:solidFill>
            </a:endParaRPr>
          </a:p>
          <a:p>
            <a:pPr lvl="1">
              <a:buFont typeface="Wingdings" pitchFamily="2" charset="2"/>
              <a:buChar char="Ø"/>
            </a:pPr>
            <a:r>
              <a:rPr lang="en-US" sz="1600" b="1" u="sng" dirty="0">
                <a:solidFill>
                  <a:srgbClr val="000066"/>
                </a:solidFill>
              </a:rPr>
              <a:t> Reduce FOO’s exposure</a:t>
            </a:r>
            <a:r>
              <a:rPr lang="en-US" sz="1600" b="1" dirty="0">
                <a:solidFill>
                  <a:srgbClr val="000066"/>
                </a:solidFill>
              </a:rPr>
              <a:t> to travel in hostile areas by reducing trips to various offices by e</a:t>
            </a:r>
            <a:r>
              <a:rPr lang="en-US" sz="1600" b="1" u="sng" dirty="0">
                <a:solidFill>
                  <a:srgbClr val="000066"/>
                </a:solidFill>
              </a:rPr>
              <a:t>lectronically sharing purchase information</a:t>
            </a:r>
          </a:p>
          <a:p>
            <a:pPr lvl="1">
              <a:buFont typeface="Wingdings" pitchFamily="2" charset="2"/>
              <a:buChar char="Ø"/>
            </a:pPr>
            <a:endParaRPr lang="en-US" sz="1600" b="1" dirty="0">
              <a:solidFill>
                <a:srgbClr val="000066"/>
              </a:solidFill>
            </a:endParaRPr>
          </a:p>
          <a:p>
            <a:pPr lvl="1">
              <a:buFont typeface="Wingdings" pitchFamily="2" charset="2"/>
              <a:buChar char="Ø"/>
            </a:pPr>
            <a:r>
              <a:rPr lang="en-US" sz="1600" dirty="0">
                <a:solidFill>
                  <a:srgbClr val="000066"/>
                </a:solidFill>
              </a:rPr>
              <a:t> </a:t>
            </a:r>
            <a:r>
              <a:rPr lang="en-US" sz="1600" b="1" u="sng" dirty="0">
                <a:solidFill>
                  <a:srgbClr val="000066"/>
                </a:solidFill>
              </a:rPr>
              <a:t>Reduce </a:t>
            </a:r>
            <a:r>
              <a:rPr lang="en-US" sz="1600" b="1" dirty="0">
                <a:solidFill>
                  <a:srgbClr val="000066"/>
                </a:solidFill>
              </a:rPr>
              <a:t>errors and increase accountability with e</a:t>
            </a:r>
            <a:r>
              <a:rPr lang="en-US" sz="1600" b="1" u="sng" dirty="0">
                <a:solidFill>
                  <a:srgbClr val="000066"/>
                </a:solidFill>
              </a:rPr>
              <a:t>lectronic record-keeping and reconciliation</a:t>
            </a:r>
            <a:r>
              <a:rPr lang="en-US" sz="1600" b="1" dirty="0">
                <a:solidFill>
                  <a:srgbClr val="000066"/>
                </a:solidFill>
              </a:rPr>
              <a:t> between FOO and Contracting</a:t>
            </a:r>
          </a:p>
          <a:p>
            <a:pPr lvl="1">
              <a:buFont typeface="Wingdings" pitchFamily="2" charset="2"/>
              <a:buNone/>
            </a:pPr>
            <a:r>
              <a:rPr lang="en-US" sz="1600" b="1" dirty="0">
                <a:solidFill>
                  <a:srgbClr val="000066"/>
                </a:solidFill>
              </a:rPr>
              <a:t> </a:t>
            </a:r>
          </a:p>
          <a:p>
            <a:pPr lvl="1">
              <a:buFont typeface="Wingdings" pitchFamily="2" charset="2"/>
              <a:buChar char="Ø"/>
            </a:pPr>
            <a:r>
              <a:rPr lang="en-US" sz="1600" b="1" dirty="0">
                <a:solidFill>
                  <a:srgbClr val="000066"/>
                </a:solidFill>
              </a:rPr>
              <a:t> Provide Commanders bottom-to-top </a:t>
            </a:r>
            <a:r>
              <a:rPr lang="en-US" sz="1600" b="1" u="sng" dirty="0">
                <a:solidFill>
                  <a:srgbClr val="000066"/>
                </a:solidFill>
              </a:rPr>
              <a:t>visibility of FOO items</a:t>
            </a:r>
            <a:r>
              <a:rPr lang="en-US" sz="1600" b="1" dirty="0">
                <a:solidFill>
                  <a:srgbClr val="000066"/>
                </a:solidFill>
              </a:rPr>
              <a:t> and near real-time accountability of FOO expenditures with data mining/report generation capability</a:t>
            </a:r>
            <a:r>
              <a:rPr lang="en-US" sz="1600" dirty="0">
                <a:solidFill>
                  <a:srgbClr val="000066"/>
                </a:solidFill>
              </a:rPr>
              <a:t> </a:t>
            </a:r>
          </a:p>
          <a:p>
            <a:pPr marL="862013" lvl="2">
              <a:buFont typeface="Wingdings" pitchFamily="2" charset="2"/>
              <a:buChar char="Ø"/>
            </a:pPr>
            <a:r>
              <a:rPr lang="en-US" sz="1400" b="1" dirty="0">
                <a:solidFill>
                  <a:srgbClr val="000066"/>
                </a:solidFill>
              </a:rPr>
              <a:t> What FOOs are procuring and where?</a:t>
            </a:r>
          </a:p>
          <a:p>
            <a:pPr marL="862013" lvl="2">
              <a:buFont typeface="Wingdings" pitchFamily="2" charset="2"/>
              <a:buChar char="Ø"/>
            </a:pPr>
            <a:r>
              <a:rPr lang="en-US" sz="1400" b="1" dirty="0">
                <a:solidFill>
                  <a:srgbClr val="000066"/>
                </a:solidFill>
              </a:rPr>
              <a:t> How much money FOOs are pushing into the local economy?</a:t>
            </a:r>
          </a:p>
          <a:p>
            <a:pPr marL="862013" lvl="2">
              <a:buFont typeface="Wingdings" pitchFamily="2" charset="2"/>
              <a:buChar char="Ø"/>
            </a:pPr>
            <a:r>
              <a:rPr lang="en-US" sz="1400" b="1" dirty="0">
                <a:solidFill>
                  <a:srgbClr val="000066"/>
                </a:solidFill>
              </a:rPr>
              <a:t> What items should be cut/added to the supply chain based on local procurement?</a:t>
            </a:r>
          </a:p>
          <a:p>
            <a:pPr lvl="3">
              <a:buFont typeface="Wingdings" pitchFamily="2" charset="2"/>
              <a:buChar char="Ø"/>
            </a:pPr>
            <a:endParaRPr lang="en-US" sz="1200" b="1" dirty="0">
              <a:solidFill>
                <a:srgbClr val="000066"/>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t>Phase 2 Development </a:t>
            </a:r>
            <a:endParaRPr lang="en-US" sz="3200" i="1" dirty="0" smtClean="0"/>
          </a:p>
        </p:txBody>
      </p:sp>
      <p:sp>
        <p:nvSpPr>
          <p:cNvPr id="33795" name="Rectangle 3"/>
          <p:cNvSpPr>
            <a:spLocks noGrp="1" noChangeArrowheads="1"/>
          </p:cNvSpPr>
          <p:nvPr>
            <p:ph type="body" idx="1"/>
          </p:nvPr>
        </p:nvSpPr>
        <p:spPr>
          <a:xfrm>
            <a:off x="152400" y="1219200"/>
            <a:ext cx="8763000" cy="4114800"/>
          </a:xfrm>
        </p:spPr>
        <p:txBody>
          <a:bodyPr/>
          <a:lstStyle/>
          <a:p>
            <a:pPr indent="-174625" eaLnBrk="1" hangingPunct="1">
              <a:spcBef>
                <a:spcPct val="40000"/>
              </a:spcBef>
            </a:pPr>
            <a:r>
              <a:rPr lang="en-US" sz="1800" i="1" dirty="0" smtClean="0"/>
              <a:t>32 Development items Identified (input from User Test)</a:t>
            </a:r>
          </a:p>
          <a:p>
            <a:pPr lvl="1" eaLnBrk="1" hangingPunct="1">
              <a:spcBef>
                <a:spcPct val="40000"/>
              </a:spcBef>
            </a:pPr>
            <a:r>
              <a:rPr lang="en-US" sz="1800" b="0" i="1" dirty="0" smtClean="0"/>
              <a:t>Complete Stand Alone Laptop application of JCCS functions</a:t>
            </a:r>
          </a:p>
          <a:p>
            <a:pPr lvl="1">
              <a:spcBef>
                <a:spcPct val="40000"/>
              </a:spcBef>
            </a:pPr>
            <a:r>
              <a:rPr lang="en-US" sz="1800" b="0" dirty="0" smtClean="0"/>
              <a:t>Ability to adjustable Clearing workflow/workload mgt process during setup</a:t>
            </a:r>
          </a:p>
          <a:p>
            <a:pPr lvl="1" eaLnBrk="1" hangingPunct="1">
              <a:spcBef>
                <a:spcPct val="40000"/>
              </a:spcBef>
            </a:pPr>
            <a:r>
              <a:rPr lang="en-US" sz="1800" b="0" i="1" dirty="0" smtClean="0"/>
              <a:t>Transmit SF44 and receipt to EDA for document retention</a:t>
            </a:r>
          </a:p>
          <a:p>
            <a:pPr lvl="1" eaLnBrk="1" hangingPunct="1">
              <a:spcBef>
                <a:spcPct val="40000"/>
              </a:spcBef>
            </a:pPr>
            <a:r>
              <a:rPr lang="en-US" sz="1800" b="0" i="1" dirty="0" smtClean="0"/>
              <a:t>Transfer payment data directly to financial systems</a:t>
            </a:r>
          </a:p>
          <a:p>
            <a:pPr lvl="1" eaLnBrk="1" hangingPunct="1">
              <a:spcBef>
                <a:spcPct val="40000"/>
              </a:spcBef>
            </a:pPr>
            <a:r>
              <a:rPr lang="en-US" sz="1800" i="1" u="sng" dirty="0" smtClean="0"/>
              <a:t>Ability to pre-fill orders to minimize time entering data in the market</a:t>
            </a:r>
          </a:p>
          <a:p>
            <a:pPr lvl="1" eaLnBrk="1" hangingPunct="1">
              <a:spcBef>
                <a:spcPct val="40000"/>
              </a:spcBef>
            </a:pPr>
            <a:r>
              <a:rPr lang="en-US" sz="1800" i="1" u="sng" dirty="0" smtClean="0"/>
              <a:t>Ability to create a shopping list to select from when at the market</a:t>
            </a:r>
          </a:p>
          <a:p>
            <a:pPr lvl="1" eaLnBrk="1" hangingPunct="1">
              <a:spcBef>
                <a:spcPct val="40000"/>
              </a:spcBef>
            </a:pPr>
            <a:r>
              <a:rPr lang="en-US" sz="1800" b="0" i="1" dirty="0" smtClean="0"/>
              <a:t>Direct print capabilities from the device</a:t>
            </a:r>
          </a:p>
          <a:p>
            <a:pPr lvl="1" eaLnBrk="1" hangingPunct="1">
              <a:spcBef>
                <a:spcPct val="40000"/>
              </a:spcBef>
            </a:pPr>
            <a:r>
              <a:rPr lang="en-US" sz="1800" b="0" i="1" dirty="0" smtClean="0"/>
              <a:t>Pre-populate forms as required (DD250, 1081, 1034, hand receipt)</a:t>
            </a:r>
          </a:p>
          <a:p>
            <a:pPr lvl="1" eaLnBrk="1" hangingPunct="1">
              <a:spcBef>
                <a:spcPct val="40000"/>
              </a:spcBef>
            </a:pPr>
            <a:r>
              <a:rPr lang="en-US" sz="1800" b="0" i="1" dirty="0" smtClean="0"/>
              <a:t>Automated purchase clearance process to JCCS</a:t>
            </a:r>
          </a:p>
          <a:p>
            <a:pPr lvl="2">
              <a:spcBef>
                <a:spcPct val="40000"/>
              </a:spcBef>
            </a:pPr>
            <a:r>
              <a:rPr lang="en-US" sz="1400" b="0" i="1" dirty="0" smtClean="0"/>
              <a:t>Highlight possible split disbursements, highlight violations, clearance sorting functions</a:t>
            </a:r>
          </a:p>
          <a:p>
            <a:pPr lvl="1" eaLnBrk="1" hangingPunct="1">
              <a:spcBef>
                <a:spcPct val="40000"/>
              </a:spcBef>
            </a:pPr>
            <a:r>
              <a:rPr lang="en-US" sz="1800" b="0" i="1" dirty="0" smtClean="0"/>
              <a:t>Push system/software updates to the device via JCCS</a:t>
            </a:r>
          </a:p>
          <a:p>
            <a:pPr lvl="1" eaLnBrk="1" hangingPunct="1">
              <a:spcBef>
                <a:spcPct val="40000"/>
              </a:spcBef>
            </a:pPr>
            <a:r>
              <a:rPr lang="en-US" sz="1800" b="0" i="1" dirty="0" smtClean="0"/>
              <a:t>Input SF44 order/payment into JCCS when manual process is required</a:t>
            </a:r>
          </a:p>
          <a:p>
            <a:pPr lvl="1" eaLnBrk="1" hangingPunct="1">
              <a:spcBef>
                <a:spcPct val="40000"/>
              </a:spcBef>
            </a:pPr>
            <a:r>
              <a:rPr lang="en-US" sz="1800" b="0" i="1" dirty="0" smtClean="0"/>
              <a:t>Add dashboard for Status of FOO/Status of PA accounts for FOO Mgr or DO</a:t>
            </a:r>
          </a:p>
          <a:p>
            <a:pPr lvl="1" eaLnBrk="1" hangingPunct="1">
              <a:spcBef>
                <a:spcPct val="40000"/>
              </a:spcBef>
            </a:pPr>
            <a:endParaRPr lang="en-US" sz="1600" i="1" dirty="0" smtClean="0"/>
          </a:p>
          <a:p>
            <a:pPr indent="-174625" eaLnBrk="1" hangingPunct="1">
              <a:spcBef>
                <a:spcPct val="40000"/>
              </a:spcBef>
            </a:pPr>
            <a:endParaRPr lang="en-US" sz="1800" i="1"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lide Number Placeholder 4"/>
          <p:cNvSpPr txBox="1">
            <a:spLocks noGrp="1"/>
          </p:cNvSpPr>
          <p:nvPr/>
        </p:nvSpPr>
        <p:spPr bwMode="auto">
          <a:xfrm>
            <a:off x="5854700" y="6242050"/>
            <a:ext cx="2130425" cy="474663"/>
          </a:xfrm>
          <a:prstGeom prst="rect">
            <a:avLst/>
          </a:prstGeom>
          <a:noFill/>
          <a:ln>
            <a:miter lim="800000"/>
            <a:headEnd/>
            <a:tailEnd/>
          </a:ln>
        </p:spPr>
        <p:txBody>
          <a:bodyPr/>
          <a:lstStyle/>
          <a:p>
            <a:pPr algn="r">
              <a:defRPr/>
            </a:pPr>
            <a:fld id="{C61C90B4-0461-41F2-A6B6-2C8829507EDC}" type="slidenum">
              <a:rPr lang="en-US" sz="1000">
                <a:effectLst>
                  <a:outerShdw blurRad="38100" dist="38100" dir="2700000" algn="tl">
                    <a:srgbClr val="000000"/>
                  </a:outerShdw>
                </a:effectLst>
                <a:latin typeface="Arial" pitchFamily="34" charset="0"/>
              </a:rPr>
              <a:pPr algn="r">
                <a:defRPr/>
              </a:pPr>
              <a:t>5</a:t>
            </a:fld>
            <a:endParaRPr lang="en-US" sz="1000">
              <a:effectLst>
                <a:outerShdw blurRad="38100" dist="38100" dir="2700000" algn="tl">
                  <a:srgbClr val="000000"/>
                </a:outerShdw>
              </a:effectLst>
              <a:latin typeface="Arial" pitchFamily="34" charset="0"/>
            </a:endParaRPr>
          </a:p>
        </p:txBody>
      </p:sp>
      <p:sp>
        <p:nvSpPr>
          <p:cNvPr id="17411" name="Line 1260"/>
          <p:cNvSpPr>
            <a:spLocks noChangeShapeType="1"/>
          </p:cNvSpPr>
          <p:nvPr/>
        </p:nvSpPr>
        <p:spPr bwMode="auto">
          <a:xfrm flipH="1" flipV="1">
            <a:off x="3340100" y="5943600"/>
            <a:ext cx="2590800" cy="152400"/>
          </a:xfrm>
          <a:prstGeom prst="line">
            <a:avLst/>
          </a:prstGeom>
          <a:noFill/>
          <a:ln w="57150" cap="sq">
            <a:solidFill>
              <a:schemeClr val="bg1"/>
            </a:solidFill>
            <a:round/>
            <a:headEnd type="none" w="sm" len="sm"/>
            <a:tailEnd type="triangle" w="sm" len="sm"/>
          </a:ln>
        </p:spPr>
        <p:txBody>
          <a:bodyPr/>
          <a:lstStyle/>
          <a:p>
            <a:endParaRPr lang="en-US"/>
          </a:p>
        </p:txBody>
      </p:sp>
      <p:sp>
        <p:nvSpPr>
          <p:cNvPr id="442372" name="Rectangle 4"/>
          <p:cNvSpPr>
            <a:spLocks noChangeArrowheads="1"/>
          </p:cNvSpPr>
          <p:nvPr/>
        </p:nvSpPr>
        <p:spPr bwMode="auto">
          <a:xfrm>
            <a:off x="6019800" y="66675"/>
            <a:ext cx="2619375" cy="823913"/>
          </a:xfrm>
          <a:prstGeom prst="rect">
            <a:avLst/>
          </a:prstGeom>
          <a:noFill/>
          <a:ln w="19050">
            <a:noFill/>
            <a:miter lim="800000"/>
            <a:headEnd/>
            <a:tailEnd type="none" w="med" len="lg"/>
          </a:ln>
          <a:effectLst/>
        </p:spPr>
        <p:txBody>
          <a:bodyPr>
            <a:spAutoFit/>
          </a:bodyPr>
          <a:lstStyle/>
          <a:p>
            <a:pPr>
              <a:defRPr/>
            </a:pPr>
            <a:r>
              <a:rPr lang="en-US" sz="4800" b="1">
                <a:solidFill>
                  <a:srgbClr val="000066"/>
                </a:solidFill>
                <a:effectLst>
                  <a:outerShdw blurRad="38100" dist="38100" dir="2700000" algn="tl">
                    <a:srgbClr val="C0C0C0"/>
                  </a:outerShdw>
                </a:effectLst>
                <a:latin typeface="Arial Narrow" pitchFamily="34" charset="0"/>
              </a:rPr>
              <a:t>SF44 </a:t>
            </a:r>
          </a:p>
        </p:txBody>
      </p:sp>
      <p:sp>
        <p:nvSpPr>
          <p:cNvPr id="17413" name="AutoShape 5"/>
          <p:cNvSpPr>
            <a:spLocks/>
          </p:cNvSpPr>
          <p:nvPr/>
        </p:nvSpPr>
        <p:spPr bwMode="auto">
          <a:xfrm>
            <a:off x="5559425" y="322263"/>
            <a:ext cx="1412875" cy="4083050"/>
          </a:xfrm>
          <a:prstGeom prst="rightBrace">
            <a:avLst>
              <a:gd name="adj1" fmla="val 24082"/>
              <a:gd name="adj2" fmla="val 50000"/>
            </a:avLst>
          </a:prstGeom>
          <a:noFill/>
          <a:ln w="9525">
            <a:noFill/>
            <a:round/>
            <a:headEnd/>
            <a:tailEnd/>
          </a:ln>
        </p:spPr>
        <p:txBody>
          <a:bodyPr anchor="ctr">
            <a:spAutoFit/>
          </a:bodyPr>
          <a:lstStyle/>
          <a:p>
            <a:endParaRPr lang="en-US"/>
          </a:p>
        </p:txBody>
      </p:sp>
      <p:sp>
        <p:nvSpPr>
          <p:cNvPr id="17414" name="AutoShape 6"/>
          <p:cNvSpPr>
            <a:spLocks/>
          </p:cNvSpPr>
          <p:nvPr/>
        </p:nvSpPr>
        <p:spPr bwMode="auto">
          <a:xfrm>
            <a:off x="7377113" y="696913"/>
            <a:ext cx="635000" cy="2160587"/>
          </a:xfrm>
          <a:prstGeom prst="rightBrace">
            <a:avLst>
              <a:gd name="adj1" fmla="val 28354"/>
              <a:gd name="adj2" fmla="val 50000"/>
            </a:avLst>
          </a:prstGeom>
          <a:noFill/>
          <a:ln w="9525">
            <a:noFill/>
            <a:round/>
            <a:headEnd/>
            <a:tailEnd/>
          </a:ln>
        </p:spPr>
        <p:txBody>
          <a:bodyPr wrap="none" anchor="ctr">
            <a:spAutoFit/>
          </a:bodyPr>
          <a:lstStyle/>
          <a:p>
            <a:endParaRPr lang="en-US"/>
          </a:p>
        </p:txBody>
      </p:sp>
      <p:sp>
        <p:nvSpPr>
          <p:cNvPr id="17415" name="AutoShape 7"/>
          <p:cNvSpPr>
            <a:spLocks/>
          </p:cNvSpPr>
          <p:nvPr/>
        </p:nvSpPr>
        <p:spPr bwMode="auto">
          <a:xfrm>
            <a:off x="5491163" y="292100"/>
            <a:ext cx="654050" cy="4395788"/>
          </a:xfrm>
          <a:prstGeom prst="rightBrace">
            <a:avLst>
              <a:gd name="adj1" fmla="val 56007"/>
              <a:gd name="adj2" fmla="val 50000"/>
            </a:avLst>
          </a:prstGeom>
          <a:solidFill>
            <a:schemeClr val="bg2"/>
          </a:soli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anchor="ctr">
            <a:spAutoFit/>
            <a:flatTx/>
          </a:bodyPr>
          <a:lstStyle/>
          <a:p>
            <a:endParaRPr lang="en-US"/>
          </a:p>
        </p:txBody>
      </p:sp>
      <p:sp>
        <p:nvSpPr>
          <p:cNvPr id="17416" name="AutoShape 8"/>
          <p:cNvSpPr>
            <a:spLocks/>
          </p:cNvSpPr>
          <p:nvPr/>
        </p:nvSpPr>
        <p:spPr bwMode="auto">
          <a:xfrm>
            <a:off x="5510213" y="4757738"/>
            <a:ext cx="579437" cy="654050"/>
          </a:xfrm>
          <a:prstGeom prst="rightBrace">
            <a:avLst>
              <a:gd name="adj1" fmla="val 9406"/>
              <a:gd name="adj2" fmla="val 50000"/>
            </a:avLst>
          </a:prstGeom>
          <a:solidFill>
            <a:srgbClr val="3366FF">
              <a:alpha val="54901"/>
            </a:srgbClr>
          </a:soli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anchor="ctr">
            <a:spAutoFit/>
            <a:flatTx/>
          </a:bodyPr>
          <a:lstStyle/>
          <a:p>
            <a:endParaRPr lang="en-US"/>
          </a:p>
        </p:txBody>
      </p:sp>
      <p:sp>
        <p:nvSpPr>
          <p:cNvPr id="17417" name="AutoShape 9"/>
          <p:cNvSpPr>
            <a:spLocks/>
          </p:cNvSpPr>
          <p:nvPr/>
        </p:nvSpPr>
        <p:spPr bwMode="auto">
          <a:xfrm>
            <a:off x="5505450" y="5805488"/>
            <a:ext cx="522288" cy="908050"/>
          </a:xfrm>
          <a:prstGeom prst="rightBrace">
            <a:avLst>
              <a:gd name="adj1" fmla="val 14488"/>
              <a:gd name="adj2" fmla="val 50000"/>
            </a:avLst>
          </a:prstGeom>
          <a:solidFill>
            <a:srgbClr val="00FF00">
              <a:alpha val="54901"/>
            </a:srgbClr>
          </a:soli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anchor="ctr">
            <a:spAutoFit/>
            <a:flatTx/>
          </a:bodyPr>
          <a:lstStyle/>
          <a:p>
            <a:endParaRPr lang="en-US"/>
          </a:p>
        </p:txBody>
      </p:sp>
      <p:sp>
        <p:nvSpPr>
          <p:cNvPr id="17418" name="AutoShape 10"/>
          <p:cNvSpPr>
            <a:spLocks/>
          </p:cNvSpPr>
          <p:nvPr/>
        </p:nvSpPr>
        <p:spPr bwMode="auto">
          <a:xfrm>
            <a:off x="5503863" y="5432425"/>
            <a:ext cx="566737" cy="355600"/>
          </a:xfrm>
          <a:prstGeom prst="rightBrace">
            <a:avLst>
              <a:gd name="adj1" fmla="val 8333"/>
              <a:gd name="adj2" fmla="val 50000"/>
            </a:avLst>
          </a:prstGeom>
          <a:solidFill>
            <a:srgbClr val="FFFF00">
              <a:alpha val="54901"/>
            </a:srgbClr>
          </a:soli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anchor="ctr">
            <a:spAutoFit/>
            <a:flatTx/>
          </a:bodyPr>
          <a:lstStyle/>
          <a:p>
            <a:endParaRPr lang="en-US"/>
          </a:p>
        </p:txBody>
      </p:sp>
      <p:sp>
        <p:nvSpPr>
          <p:cNvPr id="17419" name="Text Box 11"/>
          <p:cNvSpPr txBox="1">
            <a:spLocks noChangeArrowheads="1"/>
          </p:cNvSpPr>
          <p:nvPr/>
        </p:nvSpPr>
        <p:spPr bwMode="auto">
          <a:xfrm>
            <a:off x="5688013" y="6053138"/>
            <a:ext cx="2063385" cy="430887"/>
          </a:xfrm>
          <a:prstGeom prst="rect">
            <a:avLst/>
          </a:prstGeom>
          <a:noFill/>
          <a:ln w="9525" algn="ctr">
            <a:noFill/>
            <a:miter lim="800000"/>
            <a:headEnd/>
            <a:tailEnd/>
          </a:ln>
        </p:spPr>
        <p:txBody>
          <a:bodyPr wrap="none">
            <a:spAutoFit/>
          </a:bodyPr>
          <a:lstStyle/>
          <a:p>
            <a:pPr marL="457200">
              <a:buFont typeface="Wingdings" pitchFamily="2" charset="2"/>
              <a:buChar char="Ø"/>
            </a:pPr>
            <a:r>
              <a:rPr lang="en-US" sz="2200" dirty="0">
                <a:solidFill>
                  <a:srgbClr val="000066"/>
                </a:solidFill>
              </a:rPr>
              <a:t> </a:t>
            </a:r>
            <a:r>
              <a:rPr lang="en-US" sz="2200" dirty="0" smtClean="0">
                <a:solidFill>
                  <a:srgbClr val="000066"/>
                </a:solidFill>
              </a:rPr>
              <a:t>Payment</a:t>
            </a:r>
            <a:endParaRPr lang="en-US" sz="2200" dirty="0">
              <a:solidFill>
                <a:srgbClr val="000066"/>
              </a:solidFill>
            </a:endParaRPr>
          </a:p>
        </p:txBody>
      </p:sp>
      <p:sp>
        <p:nvSpPr>
          <p:cNvPr id="17420" name="Text Box 12"/>
          <p:cNvSpPr txBox="1">
            <a:spLocks noChangeArrowheads="1"/>
          </p:cNvSpPr>
          <p:nvPr/>
        </p:nvSpPr>
        <p:spPr bwMode="auto">
          <a:xfrm>
            <a:off x="5695950" y="4852988"/>
            <a:ext cx="2044700" cy="427037"/>
          </a:xfrm>
          <a:prstGeom prst="rect">
            <a:avLst/>
          </a:prstGeom>
          <a:noFill/>
          <a:ln w="9525" algn="ctr">
            <a:noFill/>
            <a:miter lim="800000"/>
            <a:headEnd/>
            <a:tailEnd/>
          </a:ln>
        </p:spPr>
        <p:txBody>
          <a:bodyPr wrap="none">
            <a:spAutoFit/>
          </a:bodyPr>
          <a:lstStyle/>
          <a:p>
            <a:pPr marL="457200">
              <a:buFont typeface="Wingdings" pitchFamily="2" charset="2"/>
              <a:buChar char="Ø"/>
            </a:pPr>
            <a:r>
              <a:rPr lang="en-US" sz="2200">
                <a:solidFill>
                  <a:srgbClr val="000066"/>
                </a:solidFill>
              </a:rPr>
              <a:t> Receiver</a:t>
            </a:r>
          </a:p>
        </p:txBody>
      </p:sp>
      <p:sp>
        <p:nvSpPr>
          <p:cNvPr id="17421" name="Text Box 13"/>
          <p:cNvSpPr txBox="1">
            <a:spLocks noChangeArrowheads="1"/>
          </p:cNvSpPr>
          <p:nvPr/>
        </p:nvSpPr>
        <p:spPr bwMode="auto">
          <a:xfrm>
            <a:off x="5768975" y="1946275"/>
            <a:ext cx="2030413" cy="1096963"/>
          </a:xfrm>
          <a:prstGeom prst="rect">
            <a:avLst/>
          </a:prstGeom>
          <a:noFill/>
          <a:ln w="9525" algn="ctr">
            <a:noFill/>
            <a:miter lim="800000"/>
            <a:headEnd/>
            <a:tailEnd/>
          </a:ln>
        </p:spPr>
        <p:txBody>
          <a:bodyPr wrap="none">
            <a:spAutoFit/>
          </a:bodyPr>
          <a:lstStyle/>
          <a:p>
            <a:pPr marL="457200">
              <a:buFont typeface="Wingdings" pitchFamily="2" charset="2"/>
              <a:buNone/>
            </a:pPr>
            <a:r>
              <a:rPr lang="en-US" sz="2200">
                <a:solidFill>
                  <a:srgbClr val="000066"/>
                </a:solidFill>
              </a:rPr>
              <a:t>   Field </a:t>
            </a:r>
          </a:p>
          <a:p>
            <a:pPr marL="457200">
              <a:buFont typeface="Wingdings" pitchFamily="2" charset="2"/>
              <a:buChar char="Ø"/>
            </a:pPr>
            <a:r>
              <a:rPr lang="en-US" sz="2200">
                <a:solidFill>
                  <a:srgbClr val="000066"/>
                </a:solidFill>
              </a:rPr>
              <a:t>Ordering </a:t>
            </a:r>
          </a:p>
          <a:p>
            <a:pPr marL="457200">
              <a:buFont typeface="Wingdings" pitchFamily="2" charset="2"/>
              <a:buNone/>
            </a:pPr>
            <a:r>
              <a:rPr lang="en-US" sz="2200">
                <a:solidFill>
                  <a:srgbClr val="000066"/>
                </a:solidFill>
              </a:rPr>
              <a:t>   Officer</a:t>
            </a:r>
          </a:p>
        </p:txBody>
      </p:sp>
      <p:sp>
        <p:nvSpPr>
          <p:cNvPr id="17422" name="Text Box 14"/>
          <p:cNvSpPr txBox="1">
            <a:spLocks noChangeArrowheads="1"/>
          </p:cNvSpPr>
          <p:nvPr/>
        </p:nvSpPr>
        <p:spPr bwMode="auto">
          <a:xfrm>
            <a:off x="5692775" y="5419725"/>
            <a:ext cx="2817246" cy="430887"/>
          </a:xfrm>
          <a:prstGeom prst="rect">
            <a:avLst/>
          </a:prstGeom>
          <a:noFill/>
          <a:ln w="9525" algn="ctr">
            <a:noFill/>
            <a:miter lim="800000"/>
            <a:headEnd/>
            <a:tailEnd/>
          </a:ln>
        </p:spPr>
        <p:txBody>
          <a:bodyPr wrap="none">
            <a:spAutoFit/>
          </a:bodyPr>
          <a:lstStyle/>
          <a:p>
            <a:pPr marL="457200">
              <a:buFont typeface="Wingdings" pitchFamily="2" charset="2"/>
              <a:buChar char="Ø"/>
            </a:pPr>
            <a:r>
              <a:rPr lang="en-US" sz="2200" dirty="0">
                <a:solidFill>
                  <a:srgbClr val="000066"/>
                </a:solidFill>
              </a:rPr>
              <a:t> </a:t>
            </a:r>
            <a:r>
              <a:rPr lang="en-US" sz="2200" dirty="0" smtClean="0">
                <a:solidFill>
                  <a:srgbClr val="000066"/>
                </a:solidFill>
              </a:rPr>
              <a:t>Vendor Invoice</a:t>
            </a:r>
            <a:endParaRPr lang="en-US" sz="2200" dirty="0">
              <a:solidFill>
                <a:srgbClr val="000066"/>
              </a:solidFill>
            </a:endParaRPr>
          </a:p>
        </p:txBody>
      </p:sp>
      <p:grpSp>
        <p:nvGrpSpPr>
          <p:cNvPr id="55" name="Group 54"/>
          <p:cNvGrpSpPr/>
          <p:nvPr/>
        </p:nvGrpSpPr>
        <p:grpSpPr>
          <a:xfrm>
            <a:off x="1752600" y="0"/>
            <a:ext cx="3657600" cy="6858000"/>
            <a:chOff x="152400" y="228600"/>
            <a:chExt cx="3962400" cy="8598788"/>
          </a:xfrm>
        </p:grpSpPr>
        <p:pic>
          <p:nvPicPr>
            <p:cNvPr id="56" name="Picture 1"/>
            <p:cNvPicPr>
              <a:picLocks noChangeAspect="1" noChangeArrowheads="1"/>
            </p:cNvPicPr>
            <p:nvPr/>
          </p:nvPicPr>
          <p:blipFill>
            <a:blip r:embed="rId2" cstate="print"/>
            <a:srcRect/>
            <a:stretch>
              <a:fillRect/>
            </a:stretch>
          </p:blipFill>
          <p:spPr bwMode="auto">
            <a:xfrm>
              <a:off x="152400" y="228600"/>
              <a:ext cx="3962400" cy="8598788"/>
            </a:xfrm>
            <a:prstGeom prst="rect">
              <a:avLst/>
            </a:prstGeom>
            <a:noFill/>
            <a:ln w="9525">
              <a:solidFill>
                <a:schemeClr val="tx1"/>
              </a:solidFill>
              <a:miter lim="800000"/>
              <a:headEnd/>
              <a:tailEnd/>
            </a:ln>
          </p:spPr>
        </p:pic>
        <p:sp>
          <p:nvSpPr>
            <p:cNvPr id="57" name="Rectangle 56"/>
            <p:cNvSpPr/>
            <p:nvPr/>
          </p:nvSpPr>
          <p:spPr>
            <a:xfrm>
              <a:off x="533400" y="5699473"/>
              <a:ext cx="381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4876800"/>
              <a:ext cx="381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371600" y="5638800"/>
              <a:ext cx="990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447800" y="4865298"/>
              <a:ext cx="990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38200" y="6858000"/>
              <a:ext cx="990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133600" y="6858000"/>
              <a:ext cx="990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09600" y="7543800"/>
              <a:ext cx="990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219200" y="1066800"/>
              <a:ext cx="1066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81000" y="1102743"/>
              <a:ext cx="685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581400" y="7620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403232" y="7684698"/>
              <a:ext cx="457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3"/>
          <p:cNvSpPr txBox="1">
            <a:spLocks noGrp="1"/>
          </p:cNvSpPr>
          <p:nvPr/>
        </p:nvSpPr>
        <p:spPr bwMode="auto">
          <a:xfrm>
            <a:off x="303213" y="6311900"/>
            <a:ext cx="2130425" cy="474663"/>
          </a:xfrm>
          <a:prstGeom prst="rect">
            <a:avLst/>
          </a:prstGeom>
          <a:noFill/>
          <a:ln>
            <a:miter lim="800000"/>
            <a:headEnd/>
            <a:tailEnd/>
          </a:ln>
        </p:spPr>
        <p:txBody>
          <a:bodyPr/>
          <a:lstStyle/>
          <a:p>
            <a:pPr>
              <a:defRPr/>
            </a:pPr>
            <a:endParaRPr lang="en-US" sz="1000">
              <a:effectLst>
                <a:outerShdw blurRad="38100" dist="38100" dir="2700000" algn="tl">
                  <a:srgbClr val="C0C0C0"/>
                </a:outerShdw>
              </a:effectLst>
            </a:endParaRPr>
          </a:p>
        </p:txBody>
      </p:sp>
      <p:sp>
        <p:nvSpPr>
          <p:cNvPr id="47" name="Slide Number Placeholder 5"/>
          <p:cNvSpPr txBox="1">
            <a:spLocks noGrp="1"/>
          </p:cNvSpPr>
          <p:nvPr/>
        </p:nvSpPr>
        <p:spPr bwMode="auto">
          <a:xfrm>
            <a:off x="6400800" y="6311900"/>
            <a:ext cx="2130425" cy="474663"/>
          </a:xfrm>
          <a:prstGeom prst="rect">
            <a:avLst/>
          </a:prstGeom>
          <a:noFill/>
          <a:ln>
            <a:miter lim="800000"/>
            <a:headEnd/>
            <a:tailEnd/>
          </a:ln>
        </p:spPr>
        <p:txBody>
          <a:bodyPr/>
          <a:lstStyle/>
          <a:p>
            <a:pPr algn="r">
              <a:defRPr/>
            </a:pPr>
            <a:fld id="{17D4BC2C-4D58-4CD6-93DB-4ECE2C9182CC}" type="slidenum">
              <a:rPr lang="en-US" sz="1000">
                <a:effectLst>
                  <a:outerShdw blurRad="38100" dist="38100" dir="2700000" algn="tl">
                    <a:srgbClr val="000000"/>
                  </a:outerShdw>
                </a:effectLst>
                <a:latin typeface="Arial" pitchFamily="34" charset="0"/>
              </a:rPr>
              <a:pPr algn="r">
                <a:defRPr/>
              </a:pPr>
              <a:t>6</a:t>
            </a:fld>
            <a:endParaRPr lang="en-US" sz="1000">
              <a:effectLst>
                <a:outerShdw blurRad="38100" dist="38100" dir="2700000" algn="tl">
                  <a:srgbClr val="000000"/>
                </a:outerShdw>
              </a:effectLst>
              <a:latin typeface="Arial" pitchFamily="34" charset="0"/>
            </a:endParaRPr>
          </a:p>
        </p:txBody>
      </p:sp>
      <p:sp>
        <p:nvSpPr>
          <p:cNvPr id="12292" name="Rectangle 5"/>
          <p:cNvSpPr>
            <a:spLocks noChangeArrowheads="1"/>
          </p:cNvSpPr>
          <p:nvPr/>
        </p:nvSpPr>
        <p:spPr bwMode="auto">
          <a:xfrm>
            <a:off x="2362200" y="3956050"/>
            <a:ext cx="1828800" cy="2743200"/>
          </a:xfrm>
          <a:prstGeom prst="rect">
            <a:avLst/>
          </a:prstGeom>
          <a:solidFill>
            <a:srgbClr val="996633">
              <a:alpha val="36862"/>
            </a:srgbClr>
          </a:solidFill>
          <a:ln w="28575" algn="ctr">
            <a:solidFill>
              <a:schemeClr val="bg2"/>
            </a:solidFill>
            <a:miter lim="800000"/>
            <a:headEnd/>
            <a:tailEnd/>
          </a:ln>
        </p:spPr>
        <p:txBody>
          <a:bodyPr wrap="none" anchor="ctr"/>
          <a:lstStyle/>
          <a:p>
            <a:pPr eaLnBrk="0" hangingPunct="0"/>
            <a:endParaRPr lang="en-US"/>
          </a:p>
        </p:txBody>
      </p:sp>
      <p:sp>
        <p:nvSpPr>
          <p:cNvPr id="12293" name="Rectangle 6"/>
          <p:cNvSpPr>
            <a:spLocks noChangeArrowheads="1"/>
          </p:cNvSpPr>
          <p:nvPr/>
        </p:nvSpPr>
        <p:spPr bwMode="auto">
          <a:xfrm>
            <a:off x="6934200" y="3956050"/>
            <a:ext cx="1905000" cy="2743200"/>
          </a:xfrm>
          <a:prstGeom prst="rect">
            <a:avLst/>
          </a:prstGeom>
          <a:solidFill>
            <a:srgbClr val="33CC33">
              <a:alpha val="25098"/>
            </a:srgbClr>
          </a:solidFill>
          <a:ln w="28575" algn="ctr">
            <a:solidFill>
              <a:schemeClr val="bg2"/>
            </a:solidFill>
            <a:miter lim="800000"/>
            <a:headEnd/>
            <a:tailEnd/>
          </a:ln>
        </p:spPr>
        <p:txBody>
          <a:bodyPr wrap="none" anchor="ctr"/>
          <a:lstStyle/>
          <a:p>
            <a:pPr eaLnBrk="0" hangingPunct="0"/>
            <a:endParaRPr lang="en-US"/>
          </a:p>
        </p:txBody>
      </p:sp>
      <p:sp>
        <p:nvSpPr>
          <p:cNvPr id="12294" name="Rectangle 7"/>
          <p:cNvSpPr>
            <a:spLocks noChangeArrowheads="1"/>
          </p:cNvSpPr>
          <p:nvPr/>
        </p:nvSpPr>
        <p:spPr bwMode="auto">
          <a:xfrm>
            <a:off x="0" y="3956050"/>
            <a:ext cx="2362200" cy="2717800"/>
          </a:xfrm>
          <a:prstGeom prst="rect">
            <a:avLst/>
          </a:prstGeom>
          <a:solidFill>
            <a:schemeClr val="accent1">
              <a:alpha val="36862"/>
            </a:schemeClr>
          </a:solidFill>
          <a:ln w="28575" algn="ctr">
            <a:solidFill>
              <a:schemeClr val="bg2"/>
            </a:solidFill>
            <a:miter lim="800000"/>
            <a:headEnd/>
            <a:tailEnd/>
          </a:ln>
        </p:spPr>
        <p:txBody>
          <a:bodyPr wrap="none" anchor="ctr"/>
          <a:lstStyle/>
          <a:p>
            <a:pPr eaLnBrk="0" hangingPunct="0"/>
            <a:endParaRPr lang="en-US"/>
          </a:p>
        </p:txBody>
      </p:sp>
      <p:sp>
        <p:nvSpPr>
          <p:cNvPr id="12295" name="Rectangle 8"/>
          <p:cNvSpPr>
            <a:spLocks noChangeArrowheads="1"/>
          </p:cNvSpPr>
          <p:nvPr/>
        </p:nvSpPr>
        <p:spPr bwMode="auto">
          <a:xfrm>
            <a:off x="6781800" y="1212850"/>
            <a:ext cx="2057400" cy="2362200"/>
          </a:xfrm>
          <a:prstGeom prst="rect">
            <a:avLst/>
          </a:prstGeom>
          <a:solidFill>
            <a:srgbClr val="FFFF66">
              <a:alpha val="36862"/>
            </a:srgbClr>
          </a:solidFill>
          <a:ln w="28575" algn="ctr">
            <a:solidFill>
              <a:schemeClr val="bg2"/>
            </a:solidFill>
            <a:miter lim="800000"/>
            <a:headEnd/>
            <a:tailEnd/>
          </a:ln>
        </p:spPr>
        <p:txBody>
          <a:bodyPr wrap="none" anchor="ctr"/>
          <a:lstStyle/>
          <a:p>
            <a:pPr eaLnBrk="0" hangingPunct="0"/>
            <a:endParaRPr lang="en-US"/>
          </a:p>
        </p:txBody>
      </p:sp>
      <p:sp>
        <p:nvSpPr>
          <p:cNvPr id="12296" name="Rectangle 9"/>
          <p:cNvSpPr>
            <a:spLocks noChangeArrowheads="1"/>
          </p:cNvSpPr>
          <p:nvPr/>
        </p:nvSpPr>
        <p:spPr bwMode="auto">
          <a:xfrm>
            <a:off x="3200400" y="1212850"/>
            <a:ext cx="3581400" cy="2362200"/>
          </a:xfrm>
          <a:prstGeom prst="rect">
            <a:avLst/>
          </a:prstGeom>
          <a:solidFill>
            <a:srgbClr val="FFFF66">
              <a:alpha val="36862"/>
            </a:srgbClr>
          </a:solidFill>
          <a:ln w="28575" algn="ctr">
            <a:solidFill>
              <a:schemeClr val="bg2"/>
            </a:solidFill>
            <a:miter lim="800000"/>
            <a:headEnd/>
            <a:tailEnd/>
          </a:ln>
        </p:spPr>
        <p:txBody>
          <a:bodyPr wrap="none" anchor="ctr"/>
          <a:lstStyle/>
          <a:p>
            <a:pPr eaLnBrk="0" hangingPunct="0"/>
            <a:endParaRPr lang="en-US"/>
          </a:p>
        </p:txBody>
      </p:sp>
      <p:sp>
        <p:nvSpPr>
          <p:cNvPr id="310282" name="Rectangle 10"/>
          <p:cNvSpPr>
            <a:spLocks noChangeArrowheads="1"/>
          </p:cNvSpPr>
          <p:nvPr/>
        </p:nvSpPr>
        <p:spPr bwMode="auto">
          <a:xfrm>
            <a:off x="0" y="1212850"/>
            <a:ext cx="3200400" cy="2362200"/>
          </a:xfrm>
          <a:prstGeom prst="rect">
            <a:avLst/>
          </a:prstGeom>
          <a:solidFill>
            <a:schemeClr val="accent1">
              <a:alpha val="37000"/>
            </a:schemeClr>
          </a:solidFill>
          <a:ln w="28575" algn="ctr">
            <a:solidFill>
              <a:schemeClr val="bg2"/>
            </a:solidFill>
            <a:miter lim="800000"/>
            <a:headEnd/>
            <a:tailEnd/>
          </a:ln>
          <a:effectLst/>
        </p:spPr>
        <p:txBody>
          <a:bodyPr wrap="none" anchor="ctr"/>
          <a:lstStyle/>
          <a:p>
            <a:pPr algn="ct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2298" name="Picture 12" descr="j0290916[1]"/>
          <p:cNvPicPr>
            <a:picLocks noChangeAspect="1" noChangeArrowheads="1"/>
          </p:cNvPicPr>
          <p:nvPr/>
        </p:nvPicPr>
        <p:blipFill>
          <a:blip r:embed="rId2" cstate="email"/>
          <a:srcRect/>
          <a:stretch>
            <a:fillRect/>
          </a:stretch>
        </p:blipFill>
        <p:spPr bwMode="auto">
          <a:xfrm flipH="1">
            <a:off x="3581400" y="1670050"/>
            <a:ext cx="1143000" cy="904875"/>
          </a:xfrm>
          <a:prstGeom prst="rect">
            <a:avLst/>
          </a:prstGeom>
          <a:noFill/>
          <a:ln w="9525" algn="ctr">
            <a:noFill/>
            <a:miter lim="800000"/>
            <a:headEnd/>
            <a:tailEnd/>
          </a:ln>
        </p:spPr>
      </p:pic>
      <p:pic>
        <p:nvPicPr>
          <p:cNvPr id="12299" name="Picture 13" descr="j0333320[1]"/>
          <p:cNvPicPr>
            <a:picLocks noChangeAspect="1" noChangeArrowheads="1"/>
          </p:cNvPicPr>
          <p:nvPr/>
        </p:nvPicPr>
        <p:blipFill>
          <a:blip r:embed="rId3" cstate="email"/>
          <a:srcRect/>
          <a:stretch>
            <a:fillRect/>
          </a:stretch>
        </p:blipFill>
        <p:spPr bwMode="auto">
          <a:xfrm>
            <a:off x="76200" y="1711325"/>
            <a:ext cx="1403350" cy="1787525"/>
          </a:xfrm>
          <a:prstGeom prst="rect">
            <a:avLst/>
          </a:prstGeom>
          <a:noFill/>
          <a:ln w="9525" algn="ctr">
            <a:noFill/>
            <a:miter lim="800000"/>
            <a:headEnd/>
            <a:tailEnd/>
          </a:ln>
        </p:spPr>
      </p:pic>
      <p:sp>
        <p:nvSpPr>
          <p:cNvPr id="310286" name="Text Box 14"/>
          <p:cNvSpPr txBox="1">
            <a:spLocks noChangeArrowheads="1"/>
          </p:cNvSpPr>
          <p:nvPr/>
        </p:nvSpPr>
        <p:spPr bwMode="auto">
          <a:xfrm>
            <a:off x="1373188" y="2660650"/>
            <a:ext cx="1671637" cy="517525"/>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0-5 Memo</a:t>
            </a:r>
          </a:p>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Recommendation</a:t>
            </a:r>
          </a:p>
        </p:txBody>
      </p:sp>
      <p:pic>
        <p:nvPicPr>
          <p:cNvPr id="12301" name="Picture 15" descr="j0310998[1]"/>
          <p:cNvPicPr>
            <a:picLocks noChangeAspect="1" noChangeArrowheads="1"/>
          </p:cNvPicPr>
          <p:nvPr/>
        </p:nvPicPr>
        <p:blipFill>
          <a:blip r:embed="rId4" cstate="email"/>
          <a:srcRect/>
          <a:stretch>
            <a:fillRect/>
          </a:stretch>
        </p:blipFill>
        <p:spPr bwMode="auto">
          <a:xfrm>
            <a:off x="1371600" y="1517650"/>
            <a:ext cx="1130300" cy="1100138"/>
          </a:xfrm>
          <a:prstGeom prst="rect">
            <a:avLst/>
          </a:prstGeom>
          <a:noFill/>
          <a:ln w="9525" algn="ctr">
            <a:noFill/>
            <a:miter lim="800000"/>
            <a:headEnd/>
            <a:tailEnd/>
          </a:ln>
        </p:spPr>
      </p:pic>
      <p:pic>
        <p:nvPicPr>
          <p:cNvPr id="12302" name="Picture 16" descr="j0349996[1]"/>
          <p:cNvPicPr>
            <a:picLocks noChangeAspect="1" noChangeArrowheads="1"/>
          </p:cNvPicPr>
          <p:nvPr/>
        </p:nvPicPr>
        <p:blipFill>
          <a:blip r:embed="rId5" cstate="email"/>
          <a:srcRect/>
          <a:stretch>
            <a:fillRect/>
          </a:stretch>
        </p:blipFill>
        <p:spPr bwMode="auto">
          <a:xfrm>
            <a:off x="7467600" y="1365250"/>
            <a:ext cx="674688" cy="990600"/>
          </a:xfrm>
          <a:prstGeom prst="rect">
            <a:avLst/>
          </a:prstGeom>
          <a:noFill/>
          <a:ln w="9525" algn="ctr">
            <a:noFill/>
            <a:miter lim="800000"/>
            <a:headEnd/>
            <a:tailEnd/>
          </a:ln>
        </p:spPr>
      </p:pic>
      <p:sp>
        <p:nvSpPr>
          <p:cNvPr id="310289" name="Text Box 17"/>
          <p:cNvSpPr txBox="1">
            <a:spLocks noChangeArrowheads="1"/>
          </p:cNvSpPr>
          <p:nvPr/>
        </p:nvSpPr>
        <p:spPr bwMode="auto">
          <a:xfrm>
            <a:off x="3473450" y="2736850"/>
            <a:ext cx="1427163" cy="1104900"/>
          </a:xfrm>
          <a:prstGeom prst="rect">
            <a:avLst/>
          </a:prstGeom>
          <a:noFill/>
          <a:ln w="28575" algn="ctr">
            <a:noFill/>
            <a:miter lim="800000"/>
            <a:headEnd/>
            <a:tailEnd/>
          </a:ln>
          <a:effectLst/>
        </p:spPr>
        <p:txBody>
          <a:bodyPr wrap="none">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Sign-in</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Label Folder</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Fill-out Forms</a:t>
            </a:r>
          </a:p>
          <a:p>
            <a:pPr>
              <a:spcBef>
                <a:spcPct val="25000"/>
              </a:spcBef>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2304" name="Picture 18" descr="j0307885[1]"/>
          <p:cNvPicPr>
            <a:picLocks noChangeAspect="1" noChangeArrowheads="1"/>
          </p:cNvPicPr>
          <p:nvPr/>
        </p:nvPicPr>
        <p:blipFill>
          <a:blip r:embed="rId6" cstate="email"/>
          <a:srcRect/>
          <a:stretch>
            <a:fillRect/>
          </a:stretch>
        </p:blipFill>
        <p:spPr bwMode="auto">
          <a:xfrm>
            <a:off x="4953000" y="1593850"/>
            <a:ext cx="1295400" cy="1081088"/>
          </a:xfrm>
          <a:prstGeom prst="rect">
            <a:avLst/>
          </a:prstGeom>
          <a:noFill/>
          <a:ln w="9525" algn="ctr">
            <a:noFill/>
            <a:miter lim="800000"/>
            <a:headEnd/>
            <a:tailEnd/>
          </a:ln>
        </p:spPr>
      </p:pic>
      <p:sp>
        <p:nvSpPr>
          <p:cNvPr id="310291" name="Text Box 19"/>
          <p:cNvSpPr txBox="1">
            <a:spLocks noChangeArrowheads="1"/>
          </p:cNvSpPr>
          <p:nvPr/>
        </p:nvSpPr>
        <p:spPr bwMode="auto">
          <a:xfrm>
            <a:off x="4876800" y="2736850"/>
            <a:ext cx="1828800" cy="79375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45 Minute Block Of Instruction</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Check on learning</a:t>
            </a:r>
          </a:p>
        </p:txBody>
      </p:sp>
      <p:sp>
        <p:nvSpPr>
          <p:cNvPr id="12306" name="AutoShape 20"/>
          <p:cNvSpPr>
            <a:spLocks noChangeArrowheads="1"/>
          </p:cNvSpPr>
          <p:nvPr/>
        </p:nvSpPr>
        <p:spPr bwMode="auto">
          <a:xfrm>
            <a:off x="6477000" y="1289050"/>
            <a:ext cx="685800" cy="304800"/>
          </a:xfrm>
          <a:prstGeom prst="rightArrow">
            <a:avLst>
              <a:gd name="adj1" fmla="val 50000"/>
              <a:gd name="adj2" fmla="val 56250"/>
            </a:avLst>
          </a:prstGeom>
          <a:solidFill>
            <a:schemeClr val="bg2"/>
          </a:solidFill>
          <a:ln w="28575" algn="ctr">
            <a:solidFill>
              <a:schemeClr val="tx1"/>
            </a:solidFill>
            <a:miter lim="800000"/>
            <a:headEnd/>
            <a:tailEnd/>
          </a:ln>
        </p:spPr>
        <p:txBody>
          <a:bodyPr wrap="none" anchor="ctr"/>
          <a:lstStyle/>
          <a:p>
            <a:pPr eaLnBrk="0" hangingPunct="0"/>
            <a:endParaRPr lang="en-US"/>
          </a:p>
        </p:txBody>
      </p:sp>
      <p:sp>
        <p:nvSpPr>
          <p:cNvPr id="310293" name="Text Box 21"/>
          <p:cNvSpPr txBox="1">
            <a:spLocks noChangeArrowheads="1"/>
          </p:cNvSpPr>
          <p:nvPr/>
        </p:nvSpPr>
        <p:spPr bwMode="auto">
          <a:xfrm>
            <a:off x="6858000" y="2355850"/>
            <a:ext cx="1981200" cy="1133475"/>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Assign PIIN</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Certification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Designation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Send E-mail Files</a:t>
            </a:r>
          </a:p>
        </p:txBody>
      </p:sp>
      <p:pic>
        <p:nvPicPr>
          <p:cNvPr id="12308" name="Picture 22" descr="j0239489[1]"/>
          <p:cNvPicPr>
            <a:picLocks noChangeAspect="1" noChangeArrowheads="1"/>
          </p:cNvPicPr>
          <p:nvPr/>
        </p:nvPicPr>
        <p:blipFill>
          <a:blip r:embed="rId7" cstate="email"/>
          <a:srcRect/>
          <a:stretch>
            <a:fillRect/>
          </a:stretch>
        </p:blipFill>
        <p:spPr bwMode="auto">
          <a:xfrm>
            <a:off x="152400" y="4413250"/>
            <a:ext cx="731838" cy="762000"/>
          </a:xfrm>
          <a:prstGeom prst="rect">
            <a:avLst/>
          </a:prstGeom>
          <a:noFill/>
          <a:ln w="9525" algn="ctr">
            <a:noFill/>
            <a:miter lim="800000"/>
            <a:headEnd/>
            <a:tailEnd/>
          </a:ln>
        </p:spPr>
      </p:pic>
      <p:pic>
        <p:nvPicPr>
          <p:cNvPr id="12309" name="Picture 23" descr="j0333320[1]"/>
          <p:cNvPicPr>
            <a:picLocks noChangeAspect="1" noChangeArrowheads="1"/>
          </p:cNvPicPr>
          <p:nvPr/>
        </p:nvPicPr>
        <p:blipFill>
          <a:blip r:embed="rId3" cstate="email"/>
          <a:srcRect/>
          <a:stretch>
            <a:fillRect/>
          </a:stretch>
        </p:blipFill>
        <p:spPr bwMode="auto">
          <a:xfrm>
            <a:off x="76200" y="5327650"/>
            <a:ext cx="896938" cy="1143000"/>
          </a:xfrm>
          <a:prstGeom prst="rect">
            <a:avLst/>
          </a:prstGeom>
          <a:noFill/>
          <a:ln w="9525" algn="ctr">
            <a:noFill/>
            <a:miter lim="800000"/>
            <a:headEnd/>
            <a:tailEnd/>
          </a:ln>
        </p:spPr>
      </p:pic>
      <p:sp>
        <p:nvSpPr>
          <p:cNvPr id="310296" name="Text Box 24"/>
          <p:cNvSpPr txBox="1">
            <a:spLocks noChangeArrowheads="1"/>
          </p:cNvSpPr>
          <p:nvPr/>
        </p:nvSpPr>
        <p:spPr bwMode="auto">
          <a:xfrm>
            <a:off x="377825" y="1060450"/>
            <a:ext cx="1831975" cy="333375"/>
          </a:xfrm>
          <a:prstGeom prst="rect">
            <a:avLst/>
          </a:prstGeom>
          <a:solidFill>
            <a:srgbClr val="6699FF"/>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FOO ASSIGNMENT</a:t>
            </a:r>
          </a:p>
        </p:txBody>
      </p:sp>
      <p:sp>
        <p:nvSpPr>
          <p:cNvPr id="310297" name="Text Box 25"/>
          <p:cNvSpPr txBox="1">
            <a:spLocks noChangeArrowheads="1"/>
          </p:cNvSpPr>
          <p:nvPr/>
        </p:nvSpPr>
        <p:spPr bwMode="auto">
          <a:xfrm>
            <a:off x="990600" y="4870450"/>
            <a:ext cx="1371600" cy="177165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0-5 Clearing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Copies of SF44 and Receipts</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PIIN Log</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PR&amp;C</a:t>
            </a:r>
          </a:p>
        </p:txBody>
      </p:sp>
      <p:sp>
        <p:nvSpPr>
          <p:cNvPr id="310298" name="Rectangle 26"/>
          <p:cNvSpPr>
            <a:spLocks noChangeArrowheads="1"/>
          </p:cNvSpPr>
          <p:nvPr/>
        </p:nvSpPr>
        <p:spPr bwMode="auto">
          <a:xfrm>
            <a:off x="4191000" y="3956050"/>
            <a:ext cx="2743200" cy="2743200"/>
          </a:xfrm>
          <a:prstGeom prst="rect">
            <a:avLst/>
          </a:prstGeom>
          <a:solidFill>
            <a:srgbClr val="FFFF66">
              <a:alpha val="37000"/>
            </a:srgbClr>
          </a:solidFill>
          <a:ln w="28575" algn="ctr">
            <a:solidFill>
              <a:schemeClr val="bg2"/>
            </a:solidFill>
            <a:miter lim="800000"/>
            <a:headEnd/>
            <a:tailEnd/>
          </a:ln>
          <a:effectLst/>
        </p:spPr>
        <p:txBody>
          <a:bodyPr wrap="none" anchor="ctr"/>
          <a:lstStyle/>
          <a:p>
            <a:pPr algn="ct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2313" name="Picture 27" descr="j0403979[1]"/>
          <p:cNvPicPr>
            <a:picLocks noChangeAspect="1" noChangeArrowheads="1"/>
          </p:cNvPicPr>
          <p:nvPr/>
        </p:nvPicPr>
        <p:blipFill>
          <a:blip r:embed="rId8" cstate="email"/>
          <a:srcRect/>
          <a:stretch>
            <a:fillRect/>
          </a:stretch>
        </p:blipFill>
        <p:spPr bwMode="auto">
          <a:xfrm>
            <a:off x="5708650" y="4260850"/>
            <a:ext cx="692150" cy="692150"/>
          </a:xfrm>
          <a:prstGeom prst="rect">
            <a:avLst/>
          </a:prstGeom>
          <a:noFill/>
          <a:ln w="9525" algn="ctr">
            <a:noFill/>
            <a:miter lim="800000"/>
            <a:headEnd/>
            <a:tailEnd/>
          </a:ln>
        </p:spPr>
      </p:pic>
      <p:pic>
        <p:nvPicPr>
          <p:cNvPr id="12314" name="Picture 28" descr="j0396266[1]"/>
          <p:cNvPicPr>
            <a:picLocks noChangeAspect="1" noChangeArrowheads="1"/>
          </p:cNvPicPr>
          <p:nvPr/>
        </p:nvPicPr>
        <p:blipFill>
          <a:blip r:embed="rId9" cstate="email"/>
          <a:srcRect/>
          <a:stretch>
            <a:fillRect/>
          </a:stretch>
        </p:blipFill>
        <p:spPr bwMode="auto">
          <a:xfrm>
            <a:off x="5791200" y="5480050"/>
            <a:ext cx="588963" cy="609600"/>
          </a:xfrm>
          <a:prstGeom prst="rect">
            <a:avLst/>
          </a:prstGeom>
          <a:noFill/>
          <a:ln w="9525" algn="ctr">
            <a:noFill/>
            <a:miter lim="800000"/>
            <a:headEnd/>
            <a:tailEnd/>
          </a:ln>
        </p:spPr>
      </p:pic>
      <p:sp>
        <p:nvSpPr>
          <p:cNvPr id="310301" name="Text Box 29"/>
          <p:cNvSpPr txBox="1">
            <a:spLocks noChangeArrowheads="1"/>
          </p:cNvSpPr>
          <p:nvPr/>
        </p:nvSpPr>
        <p:spPr bwMode="auto">
          <a:xfrm>
            <a:off x="5715000" y="4946650"/>
            <a:ext cx="677863" cy="304800"/>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MNF-I</a:t>
            </a:r>
          </a:p>
        </p:txBody>
      </p:sp>
      <p:sp>
        <p:nvSpPr>
          <p:cNvPr id="310302" name="Text Box 30"/>
          <p:cNvSpPr txBox="1">
            <a:spLocks noChangeArrowheads="1"/>
          </p:cNvSpPr>
          <p:nvPr/>
        </p:nvSpPr>
        <p:spPr bwMode="auto">
          <a:xfrm>
            <a:off x="5715000" y="5175250"/>
            <a:ext cx="696913" cy="304800"/>
          </a:xfrm>
          <a:prstGeom prst="rect">
            <a:avLst/>
          </a:prstGeom>
          <a:noFill/>
          <a:ln w="28575" algn="ctr">
            <a:no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MNC-I</a:t>
            </a:r>
          </a:p>
        </p:txBody>
      </p:sp>
      <p:pic>
        <p:nvPicPr>
          <p:cNvPr id="12317" name="Picture 31" descr="j0238665[1]"/>
          <p:cNvPicPr>
            <a:picLocks noChangeAspect="1" noChangeArrowheads="1"/>
          </p:cNvPicPr>
          <p:nvPr/>
        </p:nvPicPr>
        <p:blipFill>
          <a:blip r:embed="rId10" cstate="email"/>
          <a:srcRect/>
          <a:stretch>
            <a:fillRect/>
          </a:stretch>
        </p:blipFill>
        <p:spPr bwMode="auto">
          <a:xfrm>
            <a:off x="4191000" y="4413250"/>
            <a:ext cx="1447800" cy="884238"/>
          </a:xfrm>
          <a:prstGeom prst="rect">
            <a:avLst/>
          </a:prstGeom>
          <a:noFill/>
          <a:ln w="9525" algn="ctr">
            <a:noFill/>
            <a:miter lim="800000"/>
            <a:headEnd/>
            <a:tailEnd/>
          </a:ln>
        </p:spPr>
      </p:pic>
      <p:sp>
        <p:nvSpPr>
          <p:cNvPr id="310304" name="Text Box 32"/>
          <p:cNvSpPr txBox="1">
            <a:spLocks noChangeArrowheads="1"/>
          </p:cNvSpPr>
          <p:nvPr/>
        </p:nvSpPr>
        <p:spPr bwMode="auto">
          <a:xfrm>
            <a:off x="4191000" y="5327650"/>
            <a:ext cx="1524000" cy="1050925"/>
          </a:xfrm>
          <a:prstGeom prst="rect">
            <a:avLst/>
          </a:prstGeom>
          <a:noFill/>
          <a:ln w="28575" algn="ctr">
            <a:noFill/>
            <a:miter lim="800000"/>
            <a:headEnd/>
            <a:tailEnd/>
          </a:ln>
          <a:effectLst/>
        </p:spPr>
        <p:txBody>
          <a:bodyPr>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Verifies Info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 Check for legality of buys</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Completeness</a:t>
            </a:r>
          </a:p>
        </p:txBody>
      </p:sp>
      <p:pic>
        <p:nvPicPr>
          <p:cNvPr id="12319" name="Picture 33" descr="j0349999[1]"/>
          <p:cNvPicPr>
            <a:picLocks noChangeAspect="1" noChangeArrowheads="1"/>
          </p:cNvPicPr>
          <p:nvPr/>
        </p:nvPicPr>
        <p:blipFill>
          <a:blip r:embed="rId11" cstate="email"/>
          <a:srcRect/>
          <a:stretch>
            <a:fillRect/>
          </a:stretch>
        </p:blipFill>
        <p:spPr bwMode="auto">
          <a:xfrm>
            <a:off x="7924800" y="4260850"/>
            <a:ext cx="765175" cy="990600"/>
          </a:xfrm>
          <a:prstGeom prst="rect">
            <a:avLst/>
          </a:prstGeom>
          <a:noFill/>
          <a:ln w="9525" algn="ctr">
            <a:noFill/>
            <a:miter lim="800000"/>
            <a:headEnd/>
            <a:tailEnd/>
          </a:ln>
        </p:spPr>
      </p:pic>
      <p:sp>
        <p:nvSpPr>
          <p:cNvPr id="310306" name="Text Box 34"/>
          <p:cNvSpPr txBox="1">
            <a:spLocks noChangeArrowheads="1"/>
          </p:cNvSpPr>
          <p:nvPr/>
        </p:nvSpPr>
        <p:spPr bwMode="auto">
          <a:xfrm>
            <a:off x="7010400" y="5327650"/>
            <a:ext cx="1828800" cy="1530350"/>
          </a:xfrm>
          <a:prstGeom prst="rect">
            <a:avLst/>
          </a:prstGeom>
          <a:noFill/>
          <a:ln w="28575" algn="ctr">
            <a:noFill/>
            <a:miter lim="800000"/>
            <a:headEnd/>
            <a:tailEnd/>
          </a:ln>
          <a:effectLst/>
        </p:spPr>
        <p:txBody>
          <a:bodyPr>
            <a:spAutoFit/>
          </a:bodyPr>
          <a:lstStyle/>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 Clearing memo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Clearance Memo</a:t>
            </a:r>
          </a:p>
          <a:p>
            <a:pPr>
              <a:spcBef>
                <a:spcPct val="25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Original SF44 and receipts</a:t>
            </a:r>
          </a:p>
          <a:p>
            <a:pPr>
              <a:spcBef>
                <a:spcPct val="25000"/>
              </a:spcBef>
              <a:buFontTx/>
              <a:buChar cha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sp>
        <p:nvSpPr>
          <p:cNvPr id="310307" name="Text Box 35"/>
          <p:cNvSpPr txBox="1">
            <a:spLocks noChangeArrowheads="1"/>
          </p:cNvSpPr>
          <p:nvPr/>
        </p:nvSpPr>
        <p:spPr bwMode="auto">
          <a:xfrm>
            <a:off x="5410200" y="6194425"/>
            <a:ext cx="1828800" cy="581025"/>
          </a:xfrm>
          <a:prstGeom prst="rect">
            <a:avLst/>
          </a:prstGeom>
          <a:noFill/>
          <a:ln w="28575" algn="ctr">
            <a:noFill/>
            <a:miter lim="800000"/>
            <a:headEnd/>
            <a:tailEnd/>
          </a:ln>
          <a:effectLst/>
        </p:spPr>
        <p:txBody>
          <a:bodyPr>
            <a:spAutoFit/>
          </a:bodyPr>
          <a:lstStyle/>
          <a:p>
            <a:pPr>
              <a:spcBef>
                <a:spcPct val="25000"/>
              </a:spcBef>
              <a:buFontTx/>
              <a:buChar char="•"/>
              <a:defRPr/>
            </a:pPr>
            <a:r>
              <a:rPr lang="en-US" sz="1600" b="1">
                <a:solidFill>
                  <a:schemeClr val="bg2"/>
                </a:solidFill>
                <a:effectLst>
                  <a:outerShdw blurRad="38100" dist="38100" dir="2700000" algn="tl">
                    <a:srgbClr val="000000"/>
                  </a:outerShdw>
                </a:effectLst>
                <a:latin typeface="Arial" pitchFamily="34" charset="0"/>
                <a:cs typeface="Arial" pitchFamily="34" charset="0"/>
              </a:rPr>
              <a:t>Clearance memorandum</a:t>
            </a:r>
          </a:p>
        </p:txBody>
      </p:sp>
      <p:sp>
        <p:nvSpPr>
          <p:cNvPr id="310308" name="Text Box 36"/>
          <p:cNvSpPr txBox="1">
            <a:spLocks noChangeArrowheads="1"/>
          </p:cNvSpPr>
          <p:nvPr/>
        </p:nvSpPr>
        <p:spPr bwMode="auto">
          <a:xfrm rot="-3116217">
            <a:off x="7069931" y="4534694"/>
            <a:ext cx="884238" cy="546100"/>
          </a:xfrm>
          <a:prstGeom prst="rect">
            <a:avLst/>
          </a:prstGeom>
          <a:solidFill>
            <a:srgbClr val="FFFF66">
              <a:alpha val="37000"/>
            </a:srgbClr>
          </a:solidFill>
          <a:ln w="28575" algn="ctr">
            <a:solidFill>
              <a:schemeClr val="tx1"/>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Finance</a:t>
            </a:r>
          </a:p>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Office</a:t>
            </a:r>
          </a:p>
        </p:txBody>
      </p:sp>
      <p:sp>
        <p:nvSpPr>
          <p:cNvPr id="310309" name="Text Box 37"/>
          <p:cNvSpPr txBox="1">
            <a:spLocks noChangeArrowheads="1"/>
          </p:cNvSpPr>
          <p:nvPr/>
        </p:nvSpPr>
        <p:spPr bwMode="auto">
          <a:xfrm>
            <a:off x="4968875" y="3803650"/>
            <a:ext cx="1404938" cy="333375"/>
          </a:xfrm>
          <a:prstGeom prst="rect">
            <a:avLst/>
          </a:prstGeom>
          <a:solidFill>
            <a:srgbClr val="FFFF66"/>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Baghdad RCC</a:t>
            </a:r>
          </a:p>
        </p:txBody>
      </p:sp>
      <p:sp>
        <p:nvSpPr>
          <p:cNvPr id="310310" name="Text Box 38"/>
          <p:cNvSpPr txBox="1">
            <a:spLocks noChangeArrowheads="1"/>
          </p:cNvSpPr>
          <p:nvPr/>
        </p:nvSpPr>
        <p:spPr bwMode="auto">
          <a:xfrm>
            <a:off x="381000" y="3803650"/>
            <a:ext cx="1576388" cy="333375"/>
          </a:xfrm>
          <a:prstGeom prst="rect">
            <a:avLst/>
          </a:prstGeom>
          <a:solidFill>
            <a:srgbClr val="6699FF"/>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FOO CLEARING</a:t>
            </a:r>
          </a:p>
        </p:txBody>
      </p:sp>
      <p:sp>
        <p:nvSpPr>
          <p:cNvPr id="310311" name="Text Box 39"/>
          <p:cNvSpPr txBox="1">
            <a:spLocks noChangeArrowheads="1"/>
          </p:cNvSpPr>
          <p:nvPr/>
        </p:nvSpPr>
        <p:spPr bwMode="auto">
          <a:xfrm>
            <a:off x="4435475" y="1060450"/>
            <a:ext cx="1404938" cy="333375"/>
          </a:xfrm>
          <a:prstGeom prst="rect">
            <a:avLst/>
          </a:prstGeom>
          <a:solidFill>
            <a:srgbClr val="FFFF66"/>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Baghdad RCC</a:t>
            </a:r>
          </a:p>
        </p:txBody>
      </p:sp>
      <p:sp>
        <p:nvSpPr>
          <p:cNvPr id="310312" name="Text Box 40"/>
          <p:cNvSpPr txBox="1">
            <a:spLocks noChangeArrowheads="1"/>
          </p:cNvSpPr>
          <p:nvPr/>
        </p:nvSpPr>
        <p:spPr bwMode="auto">
          <a:xfrm>
            <a:off x="2971800" y="3803650"/>
            <a:ext cx="647700" cy="333375"/>
          </a:xfrm>
          <a:prstGeom prst="rect">
            <a:avLst/>
          </a:prstGeom>
          <a:solidFill>
            <a:srgbClr val="996633"/>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a:t>
            </a:r>
          </a:p>
        </p:txBody>
      </p:sp>
      <p:sp>
        <p:nvSpPr>
          <p:cNvPr id="310313" name="Text Box 41"/>
          <p:cNvSpPr txBox="1">
            <a:spLocks noChangeArrowheads="1"/>
          </p:cNvSpPr>
          <p:nvPr/>
        </p:nvSpPr>
        <p:spPr bwMode="auto">
          <a:xfrm>
            <a:off x="7385050" y="3775075"/>
            <a:ext cx="1003300" cy="333375"/>
          </a:xfrm>
          <a:prstGeom prst="rect">
            <a:avLst/>
          </a:prstGeom>
          <a:solidFill>
            <a:srgbClr val="0BBD42"/>
          </a:solidFill>
          <a:ln w="28575" algn="ctr">
            <a:solidFill>
              <a:schemeClr val="bg2"/>
            </a:solidFill>
            <a:miter lim="800000"/>
            <a:headEnd/>
            <a:tailEnd/>
          </a:ln>
          <a:effectLst/>
        </p:spPr>
        <p:txBody>
          <a:bodyPr wrap="none">
            <a:spAutoFit/>
          </a:bodyPr>
          <a:lstStyle/>
          <a:p>
            <a:pPr algn="ctr">
              <a:defRPr/>
            </a:pPr>
            <a:r>
              <a:rPr lang="en-US" sz="1400" b="1">
                <a:solidFill>
                  <a:schemeClr val="bg2"/>
                </a:solidFill>
                <a:effectLst>
                  <a:outerShdw blurRad="38100" dist="38100" dir="2700000" algn="tl">
                    <a:srgbClr val="000000"/>
                  </a:outerShdw>
                </a:effectLst>
                <a:latin typeface="Arial" pitchFamily="34" charset="0"/>
                <a:cs typeface="Arial" pitchFamily="34" charset="0"/>
              </a:rPr>
              <a:t>FINANCE</a:t>
            </a:r>
          </a:p>
        </p:txBody>
      </p:sp>
      <p:pic>
        <p:nvPicPr>
          <p:cNvPr id="12328" name="Picture 42" descr="j0239489[1]"/>
          <p:cNvPicPr>
            <a:picLocks noChangeAspect="1" noChangeArrowheads="1"/>
          </p:cNvPicPr>
          <p:nvPr/>
        </p:nvPicPr>
        <p:blipFill>
          <a:blip r:embed="rId7" cstate="email"/>
          <a:srcRect/>
          <a:stretch>
            <a:fillRect/>
          </a:stretch>
        </p:blipFill>
        <p:spPr bwMode="auto">
          <a:xfrm>
            <a:off x="2895600" y="4108450"/>
            <a:ext cx="731838" cy="762000"/>
          </a:xfrm>
          <a:prstGeom prst="rect">
            <a:avLst/>
          </a:prstGeom>
          <a:noFill/>
          <a:ln w="9525" algn="ctr">
            <a:noFill/>
            <a:miter lim="800000"/>
            <a:headEnd/>
            <a:tailEnd/>
          </a:ln>
        </p:spPr>
      </p:pic>
      <p:sp>
        <p:nvSpPr>
          <p:cNvPr id="310315" name="Text Box 43"/>
          <p:cNvSpPr txBox="1">
            <a:spLocks noChangeArrowheads="1"/>
          </p:cNvSpPr>
          <p:nvPr/>
        </p:nvSpPr>
        <p:spPr bwMode="auto">
          <a:xfrm>
            <a:off x="2438400" y="4870450"/>
            <a:ext cx="1676400" cy="1282700"/>
          </a:xfrm>
          <a:prstGeom prst="rect">
            <a:avLst/>
          </a:prstGeom>
          <a:noFill/>
          <a:ln w="28575" algn="ctr">
            <a:noFill/>
            <a:miter lim="800000"/>
            <a:headEnd/>
            <a:tailEnd/>
          </a:ln>
          <a:effectLst/>
        </p:spPr>
        <p:txBody>
          <a:bodyPr>
            <a:spAutoFit/>
          </a:bodyPr>
          <a:lstStyle/>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IPBO Clearing memo</a:t>
            </a:r>
          </a:p>
          <a:p>
            <a:pPr>
              <a:spcBef>
                <a:spcPct val="30000"/>
              </a:spcBef>
              <a:buFontTx/>
              <a:buChar char="•"/>
              <a:defRPr/>
            </a:pPr>
            <a:r>
              <a:rPr lang="en-US" sz="1400" b="1">
                <a:solidFill>
                  <a:schemeClr val="bg2"/>
                </a:solidFill>
                <a:effectLst>
                  <a:outerShdw blurRad="38100" dist="38100" dir="2700000" algn="tl">
                    <a:srgbClr val="000000"/>
                  </a:outerShdw>
                </a:effectLst>
                <a:latin typeface="Arial" pitchFamily="34" charset="0"/>
                <a:cs typeface="Arial" pitchFamily="34" charset="0"/>
              </a:rPr>
              <a:t>Will place items on Property Book</a:t>
            </a:r>
          </a:p>
          <a:p>
            <a:pPr>
              <a:spcBef>
                <a:spcPct val="30000"/>
              </a:spcBef>
              <a:buFontTx/>
              <a:buChar char="•"/>
              <a:defRPr/>
            </a:pPr>
            <a:endParaRPr lang="en-US" sz="1400" b="1">
              <a:solidFill>
                <a:schemeClr val="bg2"/>
              </a:solidFill>
              <a:effectLst>
                <a:outerShdw blurRad="38100" dist="38100" dir="2700000" algn="tl">
                  <a:srgbClr val="000000"/>
                </a:outerShdw>
              </a:effectLst>
              <a:latin typeface="Arial" pitchFamily="34" charset="0"/>
              <a:cs typeface="Arial" pitchFamily="34" charset="0"/>
            </a:endParaRPr>
          </a:p>
        </p:txBody>
      </p:sp>
      <p:pic>
        <p:nvPicPr>
          <p:cNvPr id="12330" name="Picture 44" descr="j0337854[1]"/>
          <p:cNvPicPr>
            <a:picLocks noChangeAspect="1" noChangeArrowheads="1"/>
          </p:cNvPicPr>
          <p:nvPr/>
        </p:nvPicPr>
        <p:blipFill>
          <a:blip r:embed="rId12" cstate="email"/>
          <a:srcRect/>
          <a:stretch>
            <a:fillRect/>
          </a:stretch>
        </p:blipFill>
        <p:spPr bwMode="auto">
          <a:xfrm flipH="1">
            <a:off x="1981200" y="4032250"/>
            <a:ext cx="812800" cy="481013"/>
          </a:xfrm>
          <a:prstGeom prst="rect">
            <a:avLst/>
          </a:prstGeom>
          <a:noFill/>
          <a:ln w="9525" algn="ctr">
            <a:noFill/>
            <a:miter lim="800000"/>
            <a:headEnd/>
            <a:tailEnd/>
          </a:ln>
        </p:spPr>
      </p:pic>
      <p:pic>
        <p:nvPicPr>
          <p:cNvPr id="12331" name="Picture 45" descr="j0337854[1]"/>
          <p:cNvPicPr>
            <a:picLocks noChangeAspect="1" noChangeArrowheads="1"/>
          </p:cNvPicPr>
          <p:nvPr/>
        </p:nvPicPr>
        <p:blipFill>
          <a:blip r:embed="rId12" cstate="email"/>
          <a:srcRect/>
          <a:stretch>
            <a:fillRect/>
          </a:stretch>
        </p:blipFill>
        <p:spPr bwMode="auto">
          <a:xfrm flipH="1">
            <a:off x="3733800" y="4032250"/>
            <a:ext cx="812800" cy="481013"/>
          </a:xfrm>
          <a:prstGeom prst="rect">
            <a:avLst/>
          </a:prstGeom>
          <a:noFill/>
          <a:ln w="9525" algn="ctr">
            <a:noFill/>
            <a:miter lim="800000"/>
            <a:headEnd/>
            <a:tailEnd/>
          </a:ln>
        </p:spPr>
      </p:pic>
      <p:pic>
        <p:nvPicPr>
          <p:cNvPr id="12332" name="Picture 46" descr="j0337854[1]"/>
          <p:cNvPicPr>
            <a:picLocks noChangeAspect="1" noChangeArrowheads="1"/>
          </p:cNvPicPr>
          <p:nvPr/>
        </p:nvPicPr>
        <p:blipFill>
          <a:blip r:embed="rId12" cstate="email"/>
          <a:srcRect/>
          <a:stretch>
            <a:fillRect/>
          </a:stretch>
        </p:blipFill>
        <p:spPr bwMode="auto">
          <a:xfrm flipH="1">
            <a:off x="6553200" y="4032250"/>
            <a:ext cx="812800" cy="481013"/>
          </a:xfrm>
          <a:prstGeom prst="rect">
            <a:avLst/>
          </a:prstGeom>
          <a:noFill/>
          <a:ln w="9525" algn="ctr">
            <a:noFill/>
            <a:miter lim="800000"/>
            <a:headEnd/>
            <a:tailEnd/>
          </a:ln>
        </p:spPr>
      </p:pic>
      <p:pic>
        <p:nvPicPr>
          <p:cNvPr id="12333" name="Picture 47" descr="j0337854[1]"/>
          <p:cNvPicPr>
            <a:picLocks noChangeAspect="1" noChangeArrowheads="1"/>
          </p:cNvPicPr>
          <p:nvPr/>
        </p:nvPicPr>
        <p:blipFill>
          <a:blip r:embed="rId12" cstate="email"/>
          <a:srcRect/>
          <a:stretch>
            <a:fillRect/>
          </a:stretch>
        </p:blipFill>
        <p:spPr bwMode="auto">
          <a:xfrm flipH="1">
            <a:off x="2819400" y="1289050"/>
            <a:ext cx="812800" cy="481013"/>
          </a:xfrm>
          <a:prstGeom prst="rect">
            <a:avLst/>
          </a:prstGeom>
          <a:noFill/>
          <a:ln w="9525" algn="ctr">
            <a:noFill/>
            <a:miter lim="800000"/>
            <a:headEnd/>
            <a:tailEnd/>
          </a:ln>
        </p:spPr>
      </p:pic>
      <p:sp>
        <p:nvSpPr>
          <p:cNvPr id="12334" name="Rectangle 46"/>
          <p:cNvSpPr>
            <a:spLocks noChangeArrowheads="1"/>
          </p:cNvSpPr>
          <p:nvPr/>
        </p:nvSpPr>
        <p:spPr bwMode="auto">
          <a:xfrm>
            <a:off x="1143000" y="258763"/>
            <a:ext cx="7086600" cy="579437"/>
          </a:xfrm>
          <a:prstGeom prst="rect">
            <a:avLst/>
          </a:prstGeom>
          <a:noFill/>
          <a:ln w="19050">
            <a:noFill/>
            <a:miter lim="800000"/>
            <a:headEnd/>
            <a:tailEnd type="none" w="med" len="lg"/>
          </a:ln>
        </p:spPr>
        <p:txBody>
          <a:bodyPr>
            <a:spAutoFit/>
          </a:bodyPr>
          <a:lstStyle/>
          <a:p>
            <a:pPr algn="ctr"/>
            <a:r>
              <a:rPr lang="en-US" sz="3200" b="1" dirty="0" smtClean="0">
                <a:solidFill>
                  <a:srgbClr val="000066"/>
                </a:solidFill>
                <a:cs typeface="Arial" charset="0"/>
              </a:rPr>
              <a:t>SF44 </a:t>
            </a:r>
            <a:r>
              <a:rPr lang="en-US" sz="3200" b="1" dirty="0">
                <a:solidFill>
                  <a:srgbClr val="000066"/>
                </a:solidFill>
                <a:cs typeface="Arial" charset="0"/>
              </a:rPr>
              <a:t>Process </a:t>
            </a:r>
          </a:p>
        </p:txBody>
      </p:sp>
      <p:sp>
        <p:nvSpPr>
          <p:cNvPr id="499759" name="Rectangle 47"/>
          <p:cNvSpPr>
            <a:spLocks noChangeArrowheads="1"/>
          </p:cNvSpPr>
          <p:nvPr/>
        </p:nvSpPr>
        <p:spPr bwMode="auto">
          <a:xfrm>
            <a:off x="0" y="1066800"/>
            <a:ext cx="9144000" cy="5791200"/>
          </a:xfrm>
          <a:prstGeom prst="rect">
            <a:avLst/>
          </a:prstGeom>
          <a:solidFill>
            <a:schemeClr val="bg1">
              <a:alpha val="89018"/>
            </a:schemeClr>
          </a:solidFill>
          <a:ln w="9525">
            <a:noFill/>
            <a:miter lim="800000"/>
            <a:headEnd/>
            <a:tailEnd/>
          </a:ln>
        </p:spPr>
        <p:txBody>
          <a:bodyPr wrap="none" anchor="ctr"/>
          <a:lstStyle/>
          <a:p>
            <a:endParaRPr lang="en-US"/>
          </a:p>
        </p:txBody>
      </p:sp>
      <p:sp>
        <p:nvSpPr>
          <p:cNvPr id="499760" name="Text Box 48"/>
          <p:cNvSpPr txBox="1">
            <a:spLocks noChangeArrowheads="1"/>
          </p:cNvSpPr>
          <p:nvPr/>
        </p:nvSpPr>
        <p:spPr bwMode="auto">
          <a:xfrm>
            <a:off x="152400" y="1066800"/>
            <a:ext cx="4267200" cy="5555367"/>
          </a:xfrm>
          <a:prstGeom prst="rect">
            <a:avLst/>
          </a:prstGeom>
          <a:noFill/>
          <a:ln w="9525">
            <a:noFill/>
            <a:miter lim="800000"/>
            <a:headEnd/>
            <a:tailEnd/>
          </a:ln>
          <a:effectLst/>
        </p:spPr>
        <p:txBody>
          <a:bodyPr>
            <a:spAutoFit/>
          </a:bodyPr>
          <a:lstStyle/>
          <a:p>
            <a:pPr marL="168275" indent="-168275" algn="ctr">
              <a:defRPr/>
            </a:pPr>
            <a:r>
              <a:rPr lang="en-US" b="1" u="sng" dirty="0" smtClean="0">
                <a:effectLst>
                  <a:outerShdw blurRad="38100" dist="38100" dir="2700000" algn="tl">
                    <a:srgbClr val="C0C0C0"/>
                  </a:outerShdw>
                </a:effectLst>
              </a:rPr>
              <a:t>Current Process</a:t>
            </a:r>
            <a:endParaRPr lang="en-US" b="1" u="sng" dirty="0">
              <a:effectLst>
                <a:outerShdw blurRad="38100" dist="38100" dir="2700000" algn="tl">
                  <a:srgbClr val="C0C0C0"/>
                </a:outerShdw>
              </a:effectLst>
            </a:endParaRPr>
          </a:p>
          <a:p>
            <a:pPr marL="168275" indent="-168275">
              <a:spcAft>
                <a:spcPts val="1200"/>
              </a:spcAft>
              <a:buFontTx/>
              <a:buChar char="•"/>
              <a:defRPr/>
            </a:pPr>
            <a:r>
              <a:rPr lang="en-US" b="1" dirty="0"/>
              <a:t>Hand write </a:t>
            </a:r>
            <a:r>
              <a:rPr lang="en-US" b="1" dirty="0" smtClean="0"/>
              <a:t>SF44</a:t>
            </a:r>
          </a:p>
          <a:p>
            <a:pPr marL="168275" indent="-168275">
              <a:spcAft>
                <a:spcPts val="1200"/>
              </a:spcAft>
              <a:buFontTx/>
              <a:buChar char="•"/>
              <a:defRPr/>
            </a:pPr>
            <a:r>
              <a:rPr lang="en-US" b="1" dirty="0" smtClean="0"/>
              <a:t>Type </a:t>
            </a:r>
            <a:r>
              <a:rPr lang="en-US" b="1" dirty="0"/>
              <a:t>up </a:t>
            </a:r>
            <a:r>
              <a:rPr lang="en-US" b="1" dirty="0" smtClean="0"/>
              <a:t>SF44 </a:t>
            </a:r>
            <a:r>
              <a:rPr lang="en-US" b="1" dirty="0"/>
              <a:t>on PIIN Log</a:t>
            </a:r>
          </a:p>
          <a:p>
            <a:pPr marL="168275" indent="-168275">
              <a:spcAft>
                <a:spcPts val="1200"/>
              </a:spcAft>
              <a:buFontTx/>
              <a:buChar char="•"/>
              <a:defRPr/>
            </a:pPr>
            <a:r>
              <a:rPr lang="en-US" b="1" dirty="0" smtClean="0"/>
              <a:t>Make </a:t>
            </a:r>
            <a:r>
              <a:rPr lang="en-US" b="1" dirty="0"/>
              <a:t>5 Copies Receipts, Log, and other documents</a:t>
            </a:r>
          </a:p>
          <a:p>
            <a:pPr marL="168275" indent="-168275">
              <a:spcAft>
                <a:spcPts val="1200"/>
              </a:spcAft>
              <a:buFontTx/>
              <a:buChar char="•"/>
              <a:defRPr/>
            </a:pPr>
            <a:r>
              <a:rPr lang="en-US" b="1" dirty="0" smtClean="0"/>
              <a:t>Travel </a:t>
            </a:r>
            <a:r>
              <a:rPr lang="en-US" b="1" dirty="0"/>
              <a:t>to </a:t>
            </a:r>
            <a:r>
              <a:rPr lang="en-US" b="1" dirty="0" smtClean="0"/>
              <a:t>PBO</a:t>
            </a:r>
            <a:r>
              <a:rPr lang="en-US" b="1" dirty="0"/>
              <a:t>, FM, RCC, RM to Clear orders and funds</a:t>
            </a:r>
          </a:p>
          <a:p>
            <a:pPr marL="168275" indent="-168275">
              <a:spcAft>
                <a:spcPts val="1200"/>
              </a:spcAft>
              <a:buFontTx/>
              <a:buChar char="•"/>
              <a:defRPr/>
            </a:pPr>
            <a:r>
              <a:rPr lang="en-US" b="1" dirty="0" smtClean="0"/>
              <a:t>DA enter SF44 in DDS</a:t>
            </a:r>
          </a:p>
          <a:p>
            <a:pPr marL="168275" indent="-168275">
              <a:spcAft>
                <a:spcPts val="1200"/>
              </a:spcAft>
              <a:buFontTx/>
              <a:buChar char="•"/>
              <a:defRPr/>
            </a:pPr>
            <a:r>
              <a:rPr lang="en-US" b="1" dirty="0" smtClean="0"/>
              <a:t>DA updates manual PR ledger</a:t>
            </a:r>
          </a:p>
          <a:p>
            <a:pPr marL="168275" indent="-168275">
              <a:buFontTx/>
              <a:buChar char="•"/>
              <a:defRPr/>
            </a:pPr>
            <a:r>
              <a:rPr lang="en-US" b="1" dirty="0" smtClean="0"/>
              <a:t>DA </a:t>
            </a:r>
            <a:r>
              <a:rPr lang="en-US" b="1" dirty="0"/>
              <a:t>scans doc. for </a:t>
            </a:r>
            <a:r>
              <a:rPr lang="en-US" b="1" dirty="0" smtClean="0"/>
              <a:t>archive</a:t>
            </a:r>
          </a:p>
          <a:p>
            <a:pPr marL="625475" lvl="1" indent="-168275">
              <a:spcAft>
                <a:spcPts val="1200"/>
              </a:spcAft>
              <a:buFontTx/>
              <a:buChar char="•"/>
              <a:defRPr/>
            </a:pPr>
            <a:r>
              <a:rPr lang="en-US" b="1" dirty="0" smtClean="0"/>
              <a:t>Hardcopy shipped CONUS</a:t>
            </a:r>
            <a:endParaRPr lang="en-US" b="1" dirty="0"/>
          </a:p>
          <a:p>
            <a:pPr marL="168275" indent="-168275">
              <a:spcAft>
                <a:spcPts val="600"/>
              </a:spcAft>
              <a:buFontTx/>
              <a:buChar char="•"/>
              <a:defRPr/>
            </a:pPr>
            <a:r>
              <a:rPr lang="en-US" b="1" dirty="0" smtClean="0"/>
              <a:t>KO </a:t>
            </a:r>
            <a:r>
              <a:rPr lang="en-US" b="1" dirty="0"/>
              <a:t>maintains files</a:t>
            </a:r>
          </a:p>
          <a:p>
            <a:pPr marL="168275" indent="-168275">
              <a:spcAft>
                <a:spcPts val="600"/>
              </a:spcAft>
              <a:buFontTx/>
              <a:buChar char="•"/>
              <a:defRPr/>
            </a:pPr>
            <a:r>
              <a:rPr lang="en-US" b="1" dirty="0"/>
              <a:t>FOO maintains </a:t>
            </a:r>
            <a:r>
              <a:rPr lang="en-US" b="1" dirty="0" smtClean="0"/>
              <a:t>files</a:t>
            </a:r>
          </a:p>
          <a:p>
            <a:pPr marL="168275" indent="-168275">
              <a:spcAft>
                <a:spcPts val="600"/>
              </a:spcAft>
              <a:buFontTx/>
              <a:buChar char="•"/>
              <a:defRPr/>
            </a:pPr>
            <a:r>
              <a:rPr lang="en-US" b="1" dirty="0" smtClean="0"/>
              <a:t>PA maintains files</a:t>
            </a:r>
          </a:p>
          <a:p>
            <a:pPr marL="168275" indent="-168275">
              <a:spcAft>
                <a:spcPts val="600"/>
              </a:spcAft>
              <a:buFontTx/>
              <a:buChar char="•"/>
              <a:defRPr/>
            </a:pPr>
            <a:r>
              <a:rPr lang="en-US" b="1" dirty="0" smtClean="0"/>
              <a:t>DA maintains files</a:t>
            </a:r>
            <a:endParaRPr lang="en-US" b="1" dirty="0"/>
          </a:p>
        </p:txBody>
      </p:sp>
      <p:sp>
        <p:nvSpPr>
          <p:cNvPr id="499761" name="Text Box 49"/>
          <p:cNvSpPr txBox="1">
            <a:spLocks noChangeArrowheads="1"/>
          </p:cNvSpPr>
          <p:nvPr/>
        </p:nvSpPr>
        <p:spPr bwMode="auto">
          <a:xfrm>
            <a:off x="4495800" y="1104067"/>
            <a:ext cx="4572000" cy="5601533"/>
          </a:xfrm>
          <a:prstGeom prst="rect">
            <a:avLst/>
          </a:prstGeom>
          <a:noFill/>
          <a:ln w="9525">
            <a:noFill/>
            <a:miter lim="800000"/>
            <a:headEnd/>
            <a:tailEnd/>
          </a:ln>
          <a:effectLst/>
        </p:spPr>
        <p:txBody>
          <a:bodyPr wrap="square">
            <a:spAutoFit/>
          </a:bodyPr>
          <a:lstStyle/>
          <a:p>
            <a:pPr marL="168275" indent="-168275" algn="ctr">
              <a:buFont typeface="Arial" charset="0"/>
              <a:buNone/>
              <a:defRPr/>
            </a:pPr>
            <a:r>
              <a:rPr lang="en-US" b="1" u="sng" dirty="0">
                <a:effectLst>
                  <a:outerShdw blurRad="38100" dist="38100" dir="2700000" algn="tl">
                    <a:srgbClr val="C0C0C0"/>
                  </a:outerShdw>
                </a:effectLst>
              </a:rPr>
              <a:t>Problems</a:t>
            </a:r>
            <a:r>
              <a:rPr lang="en-US" b="1" dirty="0"/>
              <a:t>   </a:t>
            </a:r>
          </a:p>
          <a:p>
            <a:pPr marL="168275" indent="-168275">
              <a:spcBef>
                <a:spcPts val="0"/>
              </a:spcBef>
              <a:spcAft>
                <a:spcPts val="1200"/>
              </a:spcAft>
              <a:buFont typeface="Arial" pitchFamily="34" charset="0"/>
              <a:buChar char="•"/>
              <a:defRPr/>
            </a:pPr>
            <a:r>
              <a:rPr lang="en-US" b="1" dirty="0"/>
              <a:t> </a:t>
            </a:r>
            <a:r>
              <a:rPr lang="en-US" b="1" dirty="0" smtClean="0"/>
              <a:t>Illegibility SF44/Receipts</a:t>
            </a:r>
            <a:endParaRPr lang="en-US" b="1" dirty="0"/>
          </a:p>
          <a:p>
            <a:pPr marL="168275" indent="-168275">
              <a:spcBef>
                <a:spcPts val="0"/>
              </a:spcBef>
              <a:spcAft>
                <a:spcPts val="1200"/>
              </a:spcAft>
              <a:buFont typeface="Arial" pitchFamily="34" charset="0"/>
              <a:buChar char="•"/>
              <a:defRPr/>
            </a:pPr>
            <a:r>
              <a:rPr lang="en-US" b="1" dirty="0"/>
              <a:t> </a:t>
            </a:r>
            <a:r>
              <a:rPr lang="en-US" b="1" dirty="0" smtClean="0"/>
              <a:t>Errors: typos, calculation of order or ledger totals or exchange rate</a:t>
            </a:r>
            <a:endParaRPr lang="en-US" b="1" dirty="0"/>
          </a:p>
          <a:p>
            <a:pPr marL="168275" indent="-168275">
              <a:spcBef>
                <a:spcPts val="0"/>
              </a:spcBef>
              <a:spcAft>
                <a:spcPts val="1200"/>
              </a:spcAft>
              <a:buFont typeface="Arial" pitchFamily="34" charset="0"/>
              <a:buChar char="•"/>
              <a:defRPr/>
            </a:pPr>
            <a:r>
              <a:rPr lang="en-US" b="1" dirty="0"/>
              <a:t> </a:t>
            </a:r>
            <a:r>
              <a:rPr lang="en-US" b="1" dirty="0" smtClean="0"/>
              <a:t>Lost </a:t>
            </a:r>
            <a:r>
              <a:rPr lang="en-US" b="1" dirty="0"/>
              <a:t>documents</a:t>
            </a:r>
          </a:p>
          <a:p>
            <a:pPr marL="168275" indent="-168275">
              <a:spcBef>
                <a:spcPts val="0"/>
              </a:spcBef>
              <a:spcAft>
                <a:spcPts val="0"/>
              </a:spcAft>
              <a:buFont typeface="Arial" pitchFamily="34" charset="0"/>
              <a:buChar char="•"/>
              <a:defRPr/>
            </a:pPr>
            <a:r>
              <a:rPr lang="en-US" b="1" dirty="0" smtClean="0"/>
              <a:t> Wasted time</a:t>
            </a:r>
          </a:p>
          <a:p>
            <a:pPr marL="625475" lvl="1" indent="-168275">
              <a:spcBef>
                <a:spcPts val="0"/>
              </a:spcBef>
              <a:spcAft>
                <a:spcPts val="0"/>
              </a:spcAft>
              <a:buFont typeface="Arial" pitchFamily="34" charset="0"/>
              <a:buChar char="•"/>
              <a:defRPr/>
            </a:pPr>
            <a:r>
              <a:rPr lang="en-US" b="1" dirty="0" smtClean="0"/>
              <a:t>Duplicating data entry</a:t>
            </a:r>
          </a:p>
          <a:p>
            <a:pPr marL="625475" lvl="1" indent="-168275">
              <a:spcBef>
                <a:spcPts val="0"/>
              </a:spcBef>
              <a:spcAft>
                <a:spcPts val="0"/>
              </a:spcAft>
              <a:buFont typeface="Arial" pitchFamily="34" charset="0"/>
              <a:buChar char="•"/>
              <a:defRPr/>
            </a:pPr>
            <a:r>
              <a:rPr lang="en-US" b="1" dirty="0" smtClean="0"/>
              <a:t>Excessive Paper Reproduction</a:t>
            </a:r>
          </a:p>
          <a:p>
            <a:pPr marL="625475" lvl="1" indent="-168275">
              <a:spcBef>
                <a:spcPts val="0"/>
              </a:spcBef>
              <a:spcAft>
                <a:spcPts val="1200"/>
              </a:spcAft>
              <a:buFont typeface="Arial" pitchFamily="34" charset="0"/>
              <a:buChar char="•"/>
              <a:defRPr/>
            </a:pPr>
            <a:r>
              <a:rPr lang="en-US" b="1" dirty="0" smtClean="0"/>
              <a:t>Traveling to Clear</a:t>
            </a:r>
            <a:endParaRPr lang="en-US" b="1" dirty="0"/>
          </a:p>
          <a:p>
            <a:pPr marL="168275" indent="-168275">
              <a:spcBef>
                <a:spcPts val="0"/>
              </a:spcBef>
              <a:spcAft>
                <a:spcPts val="1200"/>
              </a:spcAft>
              <a:buFont typeface="Arial" pitchFamily="34" charset="0"/>
              <a:buChar char="•"/>
              <a:defRPr/>
            </a:pPr>
            <a:r>
              <a:rPr lang="en-US" b="1" dirty="0" smtClean="0"/>
              <a:t> Lack of oversight/visibility of purchases/cash control from delayed clearing</a:t>
            </a:r>
          </a:p>
          <a:p>
            <a:pPr marL="168275" indent="-168275">
              <a:spcBef>
                <a:spcPts val="0"/>
              </a:spcBef>
              <a:spcAft>
                <a:spcPts val="1200"/>
              </a:spcAft>
              <a:buFont typeface="Arial" pitchFamily="34" charset="0"/>
              <a:buChar char="•"/>
              <a:defRPr/>
            </a:pPr>
            <a:r>
              <a:rPr lang="en-US" b="1" dirty="0" smtClean="0"/>
              <a:t> Unnecessary Risk due to travel</a:t>
            </a:r>
            <a:endParaRPr lang="en-US" b="1" dirty="0"/>
          </a:p>
          <a:p>
            <a:pPr marL="168275" indent="-168275">
              <a:spcBef>
                <a:spcPts val="0"/>
              </a:spcBef>
              <a:spcAft>
                <a:spcPts val="1200"/>
              </a:spcAft>
              <a:buFont typeface="Arial" pitchFamily="34" charset="0"/>
              <a:buChar char="•"/>
              <a:defRPr/>
            </a:pPr>
            <a:r>
              <a:rPr lang="en-US" b="1" dirty="0"/>
              <a:t> </a:t>
            </a:r>
            <a:r>
              <a:rPr lang="en-US" b="1" dirty="0" smtClean="0"/>
              <a:t>Unmatched documents requiring manual tracking</a:t>
            </a:r>
          </a:p>
          <a:p>
            <a:pPr marL="168275" indent="-168275">
              <a:spcBef>
                <a:spcPts val="0"/>
              </a:spcBef>
              <a:spcAft>
                <a:spcPts val="1200"/>
              </a:spcAft>
              <a:buFont typeface="Arial" pitchFamily="34" charset="0"/>
              <a:buChar char="•"/>
              <a:defRPr/>
            </a:pPr>
            <a:r>
              <a:rPr lang="en-US" b="1" dirty="0" smtClean="0"/>
              <a:t> No Theater wide visibility</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3000"/>
                                  </p:stCondLst>
                                  <p:childTnLst>
                                    <p:set>
                                      <p:cBhvr>
                                        <p:cTn id="6" dur="1" fill="hold">
                                          <p:stCondLst>
                                            <p:cond delay="0"/>
                                          </p:stCondLst>
                                        </p:cTn>
                                        <p:tgtEl>
                                          <p:spTgt spid="499759"/>
                                        </p:tgtEl>
                                        <p:attrNameLst>
                                          <p:attrName>style.visibility</p:attrName>
                                        </p:attrNameLst>
                                      </p:cBhvr>
                                      <p:to>
                                        <p:strVal val="visible"/>
                                      </p:to>
                                    </p:set>
                                    <p:animEffect transition="in" filter="box(in)">
                                      <p:cBhvr>
                                        <p:cTn id="7" dur="500"/>
                                        <p:tgtEl>
                                          <p:spTgt spid="499759"/>
                                        </p:tgtEl>
                                      </p:cBhvr>
                                    </p:animEffect>
                                  </p:childTnLst>
                                </p:cTn>
                              </p:par>
                            </p:childTnLst>
                          </p:cTn>
                        </p:par>
                        <p:par>
                          <p:cTn id="8" fill="hold">
                            <p:stCondLst>
                              <p:cond delay="3500"/>
                            </p:stCondLst>
                            <p:childTnLst>
                              <p:par>
                                <p:cTn id="9" presetID="4" presetClass="entr" presetSubtype="16" fill="hold" grpId="0" nodeType="afterEffect">
                                  <p:stCondLst>
                                    <p:cond delay="1000"/>
                                  </p:stCondLst>
                                  <p:childTnLst>
                                    <p:set>
                                      <p:cBhvr>
                                        <p:cTn id="10" dur="1" fill="hold">
                                          <p:stCondLst>
                                            <p:cond delay="0"/>
                                          </p:stCondLst>
                                        </p:cTn>
                                        <p:tgtEl>
                                          <p:spTgt spid="499760"/>
                                        </p:tgtEl>
                                        <p:attrNameLst>
                                          <p:attrName>style.visibility</p:attrName>
                                        </p:attrNameLst>
                                      </p:cBhvr>
                                      <p:to>
                                        <p:strVal val="visible"/>
                                      </p:to>
                                    </p:set>
                                    <p:animEffect transition="in" filter="box(in)">
                                      <p:cBhvr>
                                        <p:cTn id="11" dur="500"/>
                                        <p:tgtEl>
                                          <p:spTgt spid="499760"/>
                                        </p:tgtEl>
                                      </p:cBhvr>
                                    </p:animEffect>
                                  </p:childTnLst>
                                </p:cTn>
                              </p:par>
                            </p:childTnLst>
                          </p:cTn>
                        </p:par>
                        <p:par>
                          <p:cTn id="12" fill="hold">
                            <p:stCondLst>
                              <p:cond delay="5000"/>
                            </p:stCondLst>
                            <p:childTnLst>
                              <p:par>
                                <p:cTn id="13" presetID="4" presetClass="entr" presetSubtype="16" fill="hold" grpId="0" nodeType="afterEffect">
                                  <p:stCondLst>
                                    <p:cond delay="7000"/>
                                  </p:stCondLst>
                                  <p:childTnLst>
                                    <p:set>
                                      <p:cBhvr>
                                        <p:cTn id="14" dur="1" fill="hold">
                                          <p:stCondLst>
                                            <p:cond delay="0"/>
                                          </p:stCondLst>
                                        </p:cTn>
                                        <p:tgtEl>
                                          <p:spTgt spid="499761"/>
                                        </p:tgtEl>
                                        <p:attrNameLst>
                                          <p:attrName>style.visibility</p:attrName>
                                        </p:attrNameLst>
                                      </p:cBhvr>
                                      <p:to>
                                        <p:strVal val="visible"/>
                                      </p:to>
                                    </p:set>
                                    <p:animEffect transition="in" filter="box(in)">
                                      <p:cBhvr>
                                        <p:cTn id="15" dur="500"/>
                                        <p:tgtEl>
                                          <p:spTgt spid="499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59" grpId="0" animBg="1"/>
      <p:bldP spid="499760" grpId="0"/>
      <p:bldP spid="4997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4"/>
          <p:cNvSpPr>
            <a:spLocks noGrp="1" noChangeArrowheads="1"/>
          </p:cNvSpPr>
          <p:nvPr>
            <p:ph type="body" idx="1"/>
          </p:nvPr>
        </p:nvSpPr>
        <p:spPr>
          <a:xfrm>
            <a:off x="457200" y="1371600"/>
            <a:ext cx="8458200" cy="5486400"/>
          </a:xfrm>
        </p:spPr>
        <p:txBody>
          <a:bodyPr/>
          <a:lstStyle/>
          <a:p>
            <a:pPr marL="231775" indent="-231775" eaLnBrk="1" hangingPunct="1">
              <a:spcBef>
                <a:spcPts val="0"/>
              </a:spcBef>
            </a:pPr>
            <a:r>
              <a:rPr lang="en-US" sz="2000" dirty="0" smtClean="0"/>
              <a:t>3in1 Tool automates field ordering, receiving &amp; payment functions</a:t>
            </a:r>
          </a:p>
          <a:p>
            <a:pPr marL="231775" indent="-231775" eaLnBrk="1" hangingPunct="1">
              <a:spcBef>
                <a:spcPts val="1800"/>
              </a:spcBef>
            </a:pPr>
            <a:r>
              <a:rPr lang="en-US" sz="2000" dirty="0" smtClean="0"/>
              <a:t>3in1 Tool is comprised of 2 key components </a:t>
            </a:r>
          </a:p>
          <a:p>
            <a:pPr marL="633413" lvl="1" indent="-176213">
              <a:spcBef>
                <a:spcPts val="0"/>
              </a:spcBef>
            </a:pPr>
            <a:r>
              <a:rPr lang="en-US" sz="1800" dirty="0" smtClean="0"/>
              <a:t>Handheld Device</a:t>
            </a:r>
          </a:p>
          <a:p>
            <a:pPr marL="1025525" lvl="2" indent="-111125"/>
            <a:r>
              <a:rPr lang="en-US" sz="1600" b="0" dirty="0" smtClean="0"/>
              <a:t>Used by FOO and PA to make purchases</a:t>
            </a:r>
          </a:p>
          <a:p>
            <a:pPr marL="1025525" lvl="2" indent="-111125"/>
            <a:r>
              <a:rPr lang="en-US" sz="1600" b="0" dirty="0" smtClean="0"/>
              <a:t>Stores purchase data and transfers it to JCCS</a:t>
            </a:r>
          </a:p>
          <a:p>
            <a:pPr marL="1025525" lvl="2" indent="-111125"/>
            <a:r>
              <a:rPr lang="en-US" sz="1600" b="0" dirty="0" smtClean="0"/>
              <a:t>Maintains purchase and expenditure logs</a:t>
            </a:r>
          </a:p>
          <a:p>
            <a:pPr marL="1025525" lvl="2" indent="-111125"/>
            <a:r>
              <a:rPr lang="en-US" sz="1600" b="0" dirty="0" smtClean="0"/>
              <a:t>Provides limited reports for FOO/PA</a:t>
            </a:r>
          </a:p>
          <a:p>
            <a:pPr marL="1025525" lvl="2" indent="-111125"/>
            <a:r>
              <a:rPr lang="en-US" sz="1600" b="0" dirty="0" smtClean="0"/>
              <a:t>Prints SF44 on portable printer (optional)</a:t>
            </a:r>
          </a:p>
          <a:p>
            <a:pPr lvl="2"/>
            <a:endParaRPr lang="en-US" sz="900" dirty="0" smtClean="0"/>
          </a:p>
          <a:p>
            <a:pPr marL="682625" lvl="1" indent="-225425"/>
            <a:r>
              <a:rPr lang="en-US" sz="1800" dirty="0" smtClean="0"/>
              <a:t>3in1 Module within the Joint Contingency Contracting System (JCCS)</a:t>
            </a:r>
          </a:p>
          <a:p>
            <a:pPr marL="690563" lvl="2" indent="0">
              <a:buNone/>
            </a:pPr>
            <a:r>
              <a:rPr lang="en-US" sz="1600" b="0" i="1" dirty="0" smtClean="0"/>
              <a:t>(JCCS is a fielded system used by contracting for vendor &amp; contract tracking,       and the COCOMs to track ACSA Agreements)</a:t>
            </a:r>
          </a:p>
          <a:p>
            <a:pPr marL="1085850" lvl="2" indent="-171450"/>
            <a:r>
              <a:rPr lang="en-US" sz="1600" b="0" dirty="0" smtClean="0"/>
              <a:t>Provision the device for FOO/PA authorization</a:t>
            </a:r>
          </a:p>
          <a:p>
            <a:pPr marL="1085850" lvl="2" indent="-171450"/>
            <a:r>
              <a:rPr lang="en-US" sz="1600" b="0" dirty="0" smtClean="0"/>
              <a:t>Transfers data to/from device</a:t>
            </a:r>
          </a:p>
          <a:p>
            <a:pPr marL="1085850" lvl="2" indent="-171450"/>
            <a:r>
              <a:rPr lang="en-US" sz="1600" b="0" dirty="0" smtClean="0"/>
              <a:t>Stores purchase and payment data</a:t>
            </a:r>
          </a:p>
          <a:p>
            <a:pPr marL="1085850" lvl="2" indent="-171450"/>
            <a:r>
              <a:rPr lang="en-US" sz="1600" b="0" dirty="0" smtClean="0"/>
              <a:t>Clears orders online</a:t>
            </a:r>
          </a:p>
          <a:p>
            <a:pPr marL="1085850" lvl="2" indent="-171450"/>
            <a:r>
              <a:rPr lang="en-US" sz="1600" b="0" dirty="0" smtClean="0"/>
              <a:t>Provides management reports </a:t>
            </a:r>
          </a:p>
          <a:p>
            <a:pPr marL="1085850" lvl="2" indent="-171450"/>
            <a:r>
              <a:rPr lang="en-US" sz="1600" b="0" dirty="0" smtClean="0"/>
              <a:t>Transmits to other Business Systems</a:t>
            </a:r>
          </a:p>
        </p:txBody>
      </p:sp>
      <p:pic>
        <p:nvPicPr>
          <p:cNvPr id="15362" name="Picture 6" descr="images1"/>
          <p:cNvPicPr>
            <a:picLocks noChangeAspect="1" noChangeArrowheads="1"/>
          </p:cNvPicPr>
          <p:nvPr/>
        </p:nvPicPr>
        <p:blipFill>
          <a:blip r:embed="rId2" cstate="email"/>
          <a:srcRect/>
          <a:stretch>
            <a:fillRect/>
          </a:stretch>
        </p:blipFill>
        <p:spPr bwMode="auto">
          <a:xfrm>
            <a:off x="6019800" y="4800600"/>
            <a:ext cx="2438400" cy="1780869"/>
          </a:xfrm>
          <a:prstGeom prst="rect">
            <a:avLst/>
          </a:prstGeom>
          <a:noFill/>
          <a:ln w="9525">
            <a:noFill/>
            <a:miter lim="800000"/>
            <a:headEnd/>
            <a:tailEnd/>
          </a:ln>
        </p:spPr>
      </p:pic>
      <p:pic>
        <p:nvPicPr>
          <p:cNvPr id="15363" name="Picture 2"/>
          <p:cNvPicPr>
            <a:picLocks noChangeAspect="1" noChangeArrowheads="1"/>
          </p:cNvPicPr>
          <p:nvPr/>
        </p:nvPicPr>
        <p:blipFill>
          <a:blip r:embed="rId3" cstate="email"/>
          <a:srcRect/>
          <a:stretch>
            <a:fillRect/>
          </a:stretch>
        </p:blipFill>
        <p:spPr bwMode="auto">
          <a:xfrm>
            <a:off x="6324600" y="2209800"/>
            <a:ext cx="1447800" cy="1629794"/>
          </a:xfrm>
          <a:prstGeom prst="rect">
            <a:avLst/>
          </a:prstGeom>
          <a:noFill/>
          <a:ln w="9525">
            <a:noFill/>
            <a:miter lim="800000"/>
            <a:headEnd/>
            <a:tailEnd/>
          </a:ln>
        </p:spPr>
      </p:pic>
      <p:sp>
        <p:nvSpPr>
          <p:cNvPr id="15364" name="Rectangle 3"/>
          <p:cNvSpPr>
            <a:spLocks noGrp="1" noChangeArrowheads="1"/>
          </p:cNvSpPr>
          <p:nvPr>
            <p:ph type="title"/>
          </p:nvPr>
        </p:nvSpPr>
        <p:spPr>
          <a:xfrm>
            <a:off x="0" y="0"/>
            <a:ext cx="9144000" cy="1143000"/>
          </a:xfrm>
        </p:spPr>
        <p:txBody>
          <a:bodyPr/>
          <a:lstStyle/>
          <a:p>
            <a:pPr eaLnBrk="1" hangingPunct="1"/>
            <a:r>
              <a:rPr lang="en-US" dirty="0" smtClean="0"/>
              <a:t>3in1 Tool</a:t>
            </a:r>
          </a:p>
        </p:txBody>
      </p:sp>
      <p:pic>
        <p:nvPicPr>
          <p:cNvPr id="6" name="Picture 2" descr="Printek%20FieldPro%20Mobile%20Printe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67600" y="2730632"/>
            <a:ext cx="1219200" cy="13580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JCCS System Architecture</a:t>
            </a:r>
            <a:endParaRPr lang="en-US" dirty="0"/>
          </a:p>
        </p:txBody>
      </p:sp>
      <p:graphicFrame>
        <p:nvGraphicFramePr>
          <p:cNvPr id="629762" name="Object 2"/>
          <p:cNvGraphicFramePr>
            <a:graphicFrameLocks noChangeAspect="1"/>
          </p:cNvGraphicFramePr>
          <p:nvPr/>
        </p:nvGraphicFramePr>
        <p:xfrm>
          <a:off x="152400" y="1068388"/>
          <a:ext cx="8839200" cy="5713412"/>
        </p:xfrm>
        <a:graphic>
          <a:graphicData uri="http://schemas.openxmlformats.org/presentationml/2006/ole">
            <p:oleObj spid="_x0000_s629762" name="Visio" r:id="rId3" imgW="11438682" imgH="7912963" progId="">
              <p:embed/>
            </p:oleObj>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9"/>
          <p:cNvSpPr txBox="1">
            <a:spLocks noChangeArrowheads="1"/>
          </p:cNvSpPr>
          <p:nvPr/>
        </p:nvSpPr>
        <p:spPr bwMode="auto">
          <a:xfrm>
            <a:off x="1854652" y="76200"/>
            <a:ext cx="5314275" cy="1200329"/>
          </a:xfrm>
          <a:prstGeom prst="rect">
            <a:avLst/>
          </a:prstGeom>
          <a:noFill/>
          <a:ln w="9525">
            <a:noFill/>
            <a:miter lim="800000"/>
            <a:headEnd/>
            <a:tailEnd/>
          </a:ln>
        </p:spPr>
        <p:txBody>
          <a:bodyPr wrap="none">
            <a:spAutoFit/>
          </a:bodyPr>
          <a:lstStyle/>
          <a:p>
            <a:pPr algn="ctr"/>
            <a:r>
              <a:rPr lang="en-US" sz="3600" b="1" dirty="0" smtClean="0">
                <a:solidFill>
                  <a:srgbClr val="A50021"/>
                </a:solidFill>
              </a:rPr>
              <a:t>3in1 Tool</a:t>
            </a:r>
          </a:p>
          <a:p>
            <a:pPr algn="ctr"/>
            <a:r>
              <a:rPr lang="en-US" sz="3600" b="1" dirty="0" smtClean="0">
                <a:solidFill>
                  <a:srgbClr val="A50021"/>
                </a:solidFill>
              </a:rPr>
              <a:t>Operating </a:t>
            </a:r>
            <a:r>
              <a:rPr lang="en-US" sz="3600" b="1" dirty="0">
                <a:solidFill>
                  <a:srgbClr val="A50021"/>
                </a:solidFill>
              </a:rPr>
              <a:t>Environment</a:t>
            </a:r>
          </a:p>
        </p:txBody>
      </p:sp>
      <p:sp>
        <p:nvSpPr>
          <p:cNvPr id="20483" name="Text Box 187"/>
          <p:cNvSpPr txBox="1">
            <a:spLocks noChangeArrowheads="1"/>
          </p:cNvSpPr>
          <p:nvPr/>
        </p:nvSpPr>
        <p:spPr bwMode="auto">
          <a:xfrm>
            <a:off x="3429000" y="5181600"/>
            <a:ext cx="2993813" cy="156966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r"/>
            <a:r>
              <a:rPr lang="en-US" sz="2400" b="1" dirty="0" smtClean="0"/>
              <a:t>JCCS  Limited Connectivity, </a:t>
            </a:r>
          </a:p>
          <a:p>
            <a:pPr algn="r"/>
            <a:r>
              <a:rPr lang="en-US" sz="2400" b="1" dirty="0" smtClean="0"/>
              <a:t>Extreme Latency,</a:t>
            </a:r>
          </a:p>
          <a:p>
            <a:pPr algn="r"/>
            <a:r>
              <a:rPr lang="en-US" sz="2400" b="1" dirty="0" smtClean="0"/>
              <a:t> or No Connectivity</a:t>
            </a:r>
            <a:endParaRPr lang="en-US" sz="2400" b="1" dirty="0"/>
          </a:p>
        </p:txBody>
      </p:sp>
      <p:graphicFrame>
        <p:nvGraphicFramePr>
          <p:cNvPr id="590849" name="Object 4"/>
          <p:cNvGraphicFramePr>
            <a:graphicFrameLocks noChangeAspect="1"/>
          </p:cNvGraphicFramePr>
          <p:nvPr/>
        </p:nvGraphicFramePr>
        <p:xfrm>
          <a:off x="80865" y="1371600"/>
          <a:ext cx="3881535" cy="3962400"/>
        </p:xfrm>
        <a:graphic>
          <a:graphicData uri="http://schemas.openxmlformats.org/presentationml/2006/ole">
            <p:oleObj spid="_x0000_s590849" r:id="rId3" imgW="7586380" imgH="7748726" progId="">
              <p:embed/>
            </p:oleObj>
          </a:graphicData>
        </a:graphic>
      </p:graphicFrame>
      <p:grpSp>
        <p:nvGrpSpPr>
          <p:cNvPr id="11" name="Group 10"/>
          <p:cNvGrpSpPr/>
          <p:nvPr/>
        </p:nvGrpSpPr>
        <p:grpSpPr>
          <a:xfrm>
            <a:off x="5867400" y="1447800"/>
            <a:ext cx="3429000" cy="5562600"/>
            <a:chOff x="4800600" y="152400"/>
            <a:chExt cx="3962400" cy="6705600"/>
          </a:xfrm>
        </p:grpSpPr>
        <p:graphicFrame>
          <p:nvGraphicFramePr>
            <p:cNvPr id="6" name="Object 4"/>
            <p:cNvGraphicFramePr>
              <a:graphicFrameLocks noChangeAspect="1"/>
            </p:cNvGraphicFramePr>
            <p:nvPr/>
          </p:nvGraphicFramePr>
          <p:xfrm>
            <a:off x="4876800" y="152400"/>
            <a:ext cx="3657600" cy="6705600"/>
          </p:xfrm>
          <a:graphic>
            <a:graphicData uri="http://schemas.openxmlformats.org/presentationml/2006/ole">
              <p:oleObj spid="_x0000_s590851" r:id="rId4" imgW="7587119" imgH="9455088" progId="">
                <p:embed/>
              </p:oleObj>
            </a:graphicData>
          </a:graphic>
        </p:graphicFrame>
        <p:sp>
          <p:nvSpPr>
            <p:cNvPr id="7" name="Rectangle 6"/>
            <p:cNvSpPr/>
            <p:nvPr/>
          </p:nvSpPr>
          <p:spPr>
            <a:xfrm>
              <a:off x="7772400" y="19812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2743200"/>
              <a:ext cx="2133600" cy="827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62800" y="3429000"/>
              <a:ext cx="1600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2667000"/>
              <a:ext cx="152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200400" y="1447800"/>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87"/>
          <p:cNvSpPr txBox="1">
            <a:spLocks noChangeArrowheads="1"/>
          </p:cNvSpPr>
          <p:nvPr/>
        </p:nvSpPr>
        <p:spPr bwMode="auto">
          <a:xfrm>
            <a:off x="2743200" y="1905000"/>
            <a:ext cx="2362200" cy="95410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800" b="1" dirty="0" smtClean="0"/>
              <a:t>JCCS Full Connectivity</a:t>
            </a:r>
            <a:endParaRPr lang="en-US"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ample new SOF template design">
  <a:themeElements>
    <a:clrScheme name="Sample new SOF template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fontScheme name="Sample new SOF template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new SOF template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new SOF template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new SOF template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new SOF template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new SOF template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new SOF template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10083</TotalTime>
  <Words>3027</Words>
  <Application>Microsoft Office PowerPoint</Application>
  <PresentationFormat>On-screen Show (4:3)</PresentationFormat>
  <Paragraphs>580</Paragraphs>
  <Slides>48</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Sample new SOF template design</vt:lpstr>
      <vt:lpstr>Bitmap Image</vt:lpstr>
      <vt:lpstr>Visio</vt:lpstr>
      <vt:lpstr>Slide 1</vt:lpstr>
      <vt:lpstr>Outline</vt:lpstr>
      <vt:lpstr>Requirement</vt:lpstr>
      <vt:lpstr>Key Players</vt:lpstr>
      <vt:lpstr>Slide 5</vt:lpstr>
      <vt:lpstr>Slide 6</vt:lpstr>
      <vt:lpstr>3in1 Tool</vt:lpstr>
      <vt:lpstr>JCCS System Architecture</vt:lpstr>
      <vt:lpstr>Slide 9</vt:lpstr>
      <vt:lpstr>Slide 10</vt:lpstr>
      <vt:lpstr>Set Up</vt:lpstr>
      <vt:lpstr>Field Purchases</vt:lpstr>
      <vt:lpstr>Order Clearance</vt:lpstr>
      <vt:lpstr>Slide 14</vt:lpstr>
      <vt:lpstr>PA Clearance  &amp; Data Transfer </vt:lpstr>
      <vt:lpstr>Reports</vt:lpstr>
      <vt:lpstr>Additional Device Tools</vt:lpstr>
      <vt:lpstr>System Support</vt:lpstr>
      <vt:lpstr>3in1 Tool System Features</vt:lpstr>
      <vt:lpstr>3in1 Tool User Features</vt:lpstr>
      <vt:lpstr>3in1 Tool User  Features (cont)</vt:lpstr>
      <vt:lpstr>3in1 Tool User  Features (cont.)</vt:lpstr>
      <vt:lpstr>3in1 Tool User  Features (cont.)</vt:lpstr>
      <vt:lpstr>User Assessment Tests</vt:lpstr>
      <vt:lpstr>SF44 Process Improvements</vt:lpstr>
      <vt:lpstr>Way Ahead</vt:lpstr>
      <vt:lpstr>Deployment Approach</vt:lpstr>
      <vt:lpstr>3in1 Tool Level of Usage</vt:lpstr>
      <vt:lpstr>Questions  Point of Contact: Lt Col Ann Christianson 703-699-3728 fiona.christianson@osd.mil  Information: http://www.acq.osd.mil/dpap/pacc/cc/contingency_tools.html</vt:lpstr>
      <vt:lpstr>Back up Slides   To Provide additional information</vt:lpstr>
      <vt:lpstr>Slide 31</vt:lpstr>
      <vt:lpstr>Slide 32</vt:lpstr>
      <vt:lpstr>Slide 33</vt:lpstr>
      <vt:lpstr>Slide 34</vt:lpstr>
      <vt:lpstr>Procurement Controls</vt:lpstr>
      <vt:lpstr>Set Up/Provisioning</vt:lpstr>
      <vt:lpstr>Financial Administration</vt:lpstr>
      <vt:lpstr>Placing an Order on Device</vt:lpstr>
      <vt:lpstr>Enter Purchase Information</vt:lpstr>
      <vt:lpstr>Completing Transaction</vt:lpstr>
      <vt:lpstr>Tracking</vt:lpstr>
      <vt:lpstr>Iteration 3 Extreme Latency  or  Standalone network capability  later merged  with connected environment</vt:lpstr>
      <vt:lpstr>Slide 43</vt:lpstr>
      <vt:lpstr>Associate Roles/Functions</vt:lpstr>
      <vt:lpstr>Slide 45</vt:lpstr>
      <vt:lpstr>Slide 46</vt:lpstr>
      <vt:lpstr>Slide 47</vt:lpstr>
      <vt:lpstr>Phase 2 Development </vt:lpstr>
    </vt:vector>
  </TitlesOfParts>
  <Company>OSD P&amp;R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SenaM</dc:creator>
  <cp:lastModifiedBy>christfa</cp:lastModifiedBy>
  <cp:revision>416</cp:revision>
  <dcterms:created xsi:type="dcterms:W3CDTF">2008-01-16T20:50:27Z</dcterms:created>
  <dcterms:modified xsi:type="dcterms:W3CDTF">2010-08-23T03:13:19Z</dcterms:modified>
</cp:coreProperties>
</file>