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303" r:id="rId2"/>
    <p:sldId id="415" r:id="rId3"/>
    <p:sldId id="468" r:id="rId4"/>
    <p:sldId id="469" r:id="rId5"/>
    <p:sldId id="476" r:id="rId6"/>
    <p:sldId id="500" r:id="rId7"/>
    <p:sldId id="501" r:id="rId8"/>
    <p:sldId id="502" r:id="rId9"/>
    <p:sldId id="503" r:id="rId10"/>
    <p:sldId id="504" r:id="rId11"/>
    <p:sldId id="450" r:id="rId12"/>
    <p:sldId id="394" r:id="rId13"/>
    <p:sldId id="485" r:id="rId14"/>
    <p:sldId id="486" r:id="rId15"/>
    <p:sldId id="487" r:id="rId16"/>
    <p:sldId id="488" r:id="rId17"/>
    <p:sldId id="489" r:id="rId18"/>
    <p:sldId id="477" r:id="rId19"/>
    <p:sldId id="505" r:id="rId20"/>
    <p:sldId id="506" r:id="rId21"/>
    <p:sldId id="451" r:id="rId22"/>
    <p:sldId id="482" r:id="rId23"/>
    <p:sldId id="483" r:id="rId24"/>
    <p:sldId id="484" r:id="rId25"/>
    <p:sldId id="499" r:id="rId26"/>
    <p:sldId id="490" r:id="rId27"/>
    <p:sldId id="452" r:id="rId28"/>
    <p:sldId id="470" r:id="rId29"/>
    <p:sldId id="507" r:id="rId30"/>
    <p:sldId id="495" r:id="rId31"/>
    <p:sldId id="496" r:id="rId32"/>
    <p:sldId id="497" r:id="rId33"/>
    <p:sldId id="413" r:id="rId34"/>
    <p:sldId id="498" r:id="rId35"/>
    <p:sldId id="491" r:id="rId36"/>
    <p:sldId id="472" r:id="rId37"/>
    <p:sldId id="474" r:id="rId38"/>
    <p:sldId id="392" r:id="rId39"/>
    <p:sldId id="458" r:id="rId40"/>
    <p:sldId id="473" r:id="rId41"/>
    <p:sldId id="492" r:id="rId42"/>
    <p:sldId id="493"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chwf"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0000FF"/>
    <a:srgbClr val="000099"/>
    <a:srgbClr val="000000"/>
    <a:srgbClr val="006600"/>
    <a:srgbClr val="0066FF"/>
    <a:srgbClr val="99CCFF"/>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9867" autoAdjust="0"/>
  </p:normalViewPr>
  <p:slideViewPr>
    <p:cSldViewPr>
      <p:cViewPr varScale="1">
        <p:scale>
          <a:sx n="104" d="100"/>
          <a:sy n="104" d="100"/>
        </p:scale>
        <p:origin x="-1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1585"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72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72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72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87CF0D7-F451-4F09-B833-E3D746406A9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EF1B2BA2-E973-4C2F-9645-F2A2E35DBF7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EE0CEA7-3155-48D4-BA6C-43C36A88E81B}" type="slidenum">
              <a:rPr lang="en-US" smtClean="0">
                <a:latin typeface="Times New Roman" pitchFamily="18" charset="0"/>
              </a:rPr>
              <a:pPr/>
              <a:t>3</a:t>
            </a:fld>
            <a:endParaRPr lang="en-US" smtClean="0">
              <a:latin typeface="Times New Roman" pitchFamily="18" charset="0"/>
            </a:endParaRPr>
          </a:p>
        </p:txBody>
      </p:sp>
      <p:sp>
        <p:nvSpPr>
          <p:cNvPr id="27651" name="Rectangle 4"/>
          <p:cNvSpPr>
            <a:spLocks noGrp="1" noRot="1" noChangeAspect="1" noChangeArrowheads="1" noTextEdit="1"/>
          </p:cNvSpPr>
          <p:nvPr>
            <p:ph type="sldImg"/>
          </p:nvPr>
        </p:nvSpPr>
        <p:spPr>
          <a:ln/>
        </p:spPr>
      </p:sp>
      <p:sp>
        <p:nvSpPr>
          <p:cNvPr id="27652" name="Rectangle 5"/>
          <p:cNvSpPr>
            <a:spLocks noGrp="1" noChangeArrowheads="1"/>
          </p:cNvSpPr>
          <p:nvPr>
            <p:ph type="body" idx="1"/>
          </p:nvPr>
        </p:nvSpPr>
        <p:spPr>
          <a:xfrm>
            <a:off x="323850" y="4225925"/>
            <a:ext cx="6372225" cy="4371975"/>
          </a:xfrm>
          <a:noFill/>
          <a:ln/>
        </p:spPr>
        <p:txBody>
          <a:bodyPr/>
          <a:lstStyle/>
          <a:p>
            <a:pPr eaLnBrk="1" hangingPunct="1">
              <a:lnSpc>
                <a:spcPct val="90000"/>
              </a:lnSpc>
            </a:pPr>
            <a:r>
              <a:rPr lang="en-US" sz="900" b="1" smtClean="0">
                <a:latin typeface="Times New Roman" pitchFamily="18" charset="0"/>
              </a:rPr>
              <a:t>The purpose of this quad chart is to quickly and concisely describe who the customer/user is, what the operational (</a:t>
            </a:r>
            <a:r>
              <a:rPr lang="en-US" sz="900" b="1" u="sng" smtClean="0">
                <a:latin typeface="Times New Roman" pitchFamily="18" charset="0"/>
              </a:rPr>
              <a:t>not technical</a:t>
            </a:r>
            <a:r>
              <a:rPr lang="en-US" sz="900" b="1" smtClean="0">
                <a:latin typeface="Times New Roman" pitchFamily="18" charset="0"/>
              </a:rPr>
              <a:t>) requirement is, what the requirement means in terms of data files that are transmitted, and how the requirement currently is being met.  This slide should NOT discuss the proposed solution in any way. </a:t>
            </a:r>
          </a:p>
          <a:p>
            <a:pPr eaLnBrk="1" hangingPunct="1">
              <a:lnSpc>
                <a:spcPct val="90000"/>
              </a:lnSpc>
            </a:pPr>
            <a:endParaRPr lang="en-US" sz="900" b="1" smtClean="0">
              <a:latin typeface="Times New Roman" pitchFamily="18" charset="0"/>
            </a:endParaRPr>
          </a:p>
          <a:p>
            <a:pPr eaLnBrk="1" hangingPunct="1">
              <a:lnSpc>
                <a:spcPct val="90000"/>
              </a:lnSpc>
            </a:pPr>
            <a:r>
              <a:rPr lang="en-US" sz="900" b="1" smtClean="0">
                <a:latin typeface="Times New Roman" pitchFamily="18" charset="0"/>
              </a:rPr>
              <a:t>NOTE:</a:t>
            </a:r>
            <a:r>
              <a:rPr lang="en-US" sz="900" smtClean="0">
                <a:latin typeface="Times New Roman" pitchFamily="18" charset="0"/>
              </a:rPr>
              <a:t> If desired, please follow this slide with a graphic depiction of your mission requirement – not the technical solution.</a:t>
            </a:r>
          </a:p>
          <a:p>
            <a:pPr eaLnBrk="1" hangingPunct="1">
              <a:lnSpc>
                <a:spcPct val="90000"/>
              </a:lnSpc>
            </a:pPr>
            <a:endParaRPr lang="en-US" sz="900" smtClean="0">
              <a:latin typeface="Times New Roman" pitchFamily="18" charset="0"/>
            </a:endParaRPr>
          </a:p>
          <a:p>
            <a:pPr eaLnBrk="1" hangingPunct="1">
              <a:lnSpc>
                <a:spcPct val="90000"/>
              </a:lnSpc>
            </a:pPr>
            <a:r>
              <a:rPr lang="en-US" sz="900" b="1" smtClean="0">
                <a:latin typeface="Times New Roman" pitchFamily="18" charset="0"/>
              </a:rPr>
              <a:t>ORGANIZATION &amp; MISSION</a:t>
            </a:r>
          </a:p>
          <a:p>
            <a:pPr lvl="1" eaLnBrk="1" hangingPunct="1">
              <a:lnSpc>
                <a:spcPct val="90000"/>
              </a:lnSpc>
            </a:pPr>
            <a:r>
              <a:rPr lang="en-US" sz="900" smtClean="0">
                <a:latin typeface="Times New Roman" pitchFamily="18" charset="0"/>
              </a:rPr>
              <a:t>Name the organization(s) and briefly state the mission in two or three bullets</a:t>
            </a:r>
            <a:r>
              <a:rPr lang="en-US" sz="1000" smtClean="0">
                <a:latin typeface="Times New Roman" pitchFamily="18" charset="0"/>
              </a:rPr>
              <a:t>.  </a:t>
            </a:r>
            <a:r>
              <a:rPr lang="en-US" sz="1000" b="1" smtClean="0">
                <a:latin typeface="Times New Roman" pitchFamily="18" charset="0"/>
              </a:rPr>
              <a:t>DSAWG members do not need a detailed mission description</a:t>
            </a:r>
            <a:r>
              <a:rPr lang="en-US" sz="1000" smtClean="0">
                <a:latin typeface="Times New Roman" pitchFamily="18" charset="0"/>
              </a:rPr>
              <a:t> to assess the community risk of an interconnection or waiver request.</a:t>
            </a:r>
          </a:p>
          <a:p>
            <a:pPr lvl="1" eaLnBrk="1" hangingPunct="1">
              <a:lnSpc>
                <a:spcPct val="90000"/>
              </a:lnSpc>
            </a:pPr>
            <a:r>
              <a:rPr lang="en-US" sz="900" smtClean="0">
                <a:latin typeface="Times New Roman" pitchFamily="18" charset="0"/>
              </a:rPr>
              <a:t>Specifically identify allied, coalition, multinational, or non-governmental participants.</a:t>
            </a:r>
          </a:p>
          <a:p>
            <a:pPr lvl="1" eaLnBrk="1" hangingPunct="1">
              <a:lnSpc>
                <a:spcPct val="90000"/>
              </a:lnSpc>
            </a:pPr>
            <a:r>
              <a:rPr lang="en-US" sz="900" smtClean="0">
                <a:latin typeface="Times New Roman" pitchFamily="18" charset="0"/>
              </a:rPr>
              <a:t>Identify training exercises or military operations and provide the start and end dates.</a:t>
            </a:r>
          </a:p>
          <a:p>
            <a:pPr eaLnBrk="1" hangingPunct="1">
              <a:lnSpc>
                <a:spcPct val="90000"/>
              </a:lnSpc>
            </a:pPr>
            <a:endParaRPr lang="en-US" sz="900" smtClean="0">
              <a:latin typeface="Times New Roman" pitchFamily="18" charset="0"/>
            </a:endParaRPr>
          </a:p>
          <a:p>
            <a:pPr eaLnBrk="1" hangingPunct="1">
              <a:lnSpc>
                <a:spcPct val="90000"/>
              </a:lnSpc>
            </a:pPr>
            <a:r>
              <a:rPr lang="en-US" sz="900" b="1" smtClean="0">
                <a:latin typeface="Times New Roman" pitchFamily="18" charset="0"/>
              </a:rPr>
              <a:t>OPERATIONAL REQUIREMENT</a:t>
            </a:r>
          </a:p>
          <a:p>
            <a:pPr eaLnBrk="1" hangingPunct="1"/>
            <a:r>
              <a:rPr lang="en-US" sz="900" b="1" smtClean="0">
                <a:latin typeface="Times New Roman" pitchFamily="18" charset="0"/>
              </a:rPr>
              <a:t>The requirement should be completely solution independent and written in terms of Information Exchange Requirements. Do not mention or discuss the proposed technical solution in this quadrant.  </a:t>
            </a:r>
          </a:p>
          <a:p>
            <a:pPr eaLnBrk="1" hangingPunct="1"/>
            <a:r>
              <a:rPr lang="en-US" sz="900" smtClean="0">
                <a:latin typeface="Times New Roman" pitchFamily="18" charset="0"/>
              </a:rPr>
              <a:t>Examples:</a:t>
            </a:r>
          </a:p>
          <a:p>
            <a:pPr lvl="1" eaLnBrk="1" hangingPunct="1"/>
            <a:r>
              <a:rPr lang="en-US" sz="900" b="1" u="sng" smtClean="0">
                <a:latin typeface="Times New Roman" pitchFamily="18" charset="0"/>
              </a:rPr>
              <a:t>CORRECT</a:t>
            </a:r>
            <a:r>
              <a:rPr lang="en-US" sz="900" smtClean="0">
                <a:latin typeface="Times New Roman" pitchFamily="18" charset="0"/>
              </a:rPr>
              <a:t>: Mission planning, intelligence, and logistics files, documents, and images must be exchanged between US and coalition partners during Operation Save The Whales.</a:t>
            </a:r>
          </a:p>
          <a:p>
            <a:pPr lvl="1" eaLnBrk="1" hangingPunct="1"/>
            <a:r>
              <a:rPr lang="en-US" sz="900" b="1" u="sng" smtClean="0">
                <a:latin typeface="Times New Roman" pitchFamily="18" charset="0"/>
              </a:rPr>
              <a:t>INCORRECT</a:t>
            </a:r>
            <a:r>
              <a:rPr lang="en-US" sz="900" smtClean="0">
                <a:latin typeface="Times New Roman" pitchFamily="18" charset="0"/>
              </a:rPr>
              <a:t>: Require a Secure Mail Guard to send email from the US LAN to the Coalition LAN.</a:t>
            </a:r>
          </a:p>
          <a:p>
            <a:pPr lvl="1" eaLnBrk="1" hangingPunct="1"/>
            <a:r>
              <a:rPr lang="en-US" sz="900" b="1" u="sng" smtClean="0">
                <a:latin typeface="Times New Roman" pitchFamily="18" charset="0"/>
              </a:rPr>
              <a:t>CORRECT</a:t>
            </a:r>
            <a:r>
              <a:rPr lang="en-US" sz="900" smtClean="0">
                <a:latin typeface="Times New Roman" pitchFamily="18" charset="0"/>
              </a:rPr>
              <a:t>: Internet connectivity is required to distribute river level and flow rate data, geothermal data, seismic data, and other engineering data to non-DoD entities, including state and local governments, industry, and educational institutions.</a:t>
            </a:r>
          </a:p>
          <a:p>
            <a:pPr lvl="1" eaLnBrk="1" hangingPunct="1"/>
            <a:r>
              <a:rPr lang="en-US" sz="900" b="1" u="sng" smtClean="0">
                <a:latin typeface="Times New Roman" pitchFamily="18" charset="0"/>
              </a:rPr>
              <a:t>INCORRECT</a:t>
            </a:r>
            <a:r>
              <a:rPr lang="en-US" sz="900" smtClean="0">
                <a:latin typeface="Times New Roman" pitchFamily="18" charset="0"/>
              </a:rPr>
              <a:t>: Require a DSL connection to provide 24/7 unclassified connectivity.</a:t>
            </a:r>
          </a:p>
          <a:p>
            <a:pPr eaLnBrk="1" hangingPunct="1"/>
            <a:endParaRPr lang="en-US" sz="900" smtClean="0">
              <a:latin typeface="Times New Roman" pitchFamily="18" charset="0"/>
            </a:endParaRPr>
          </a:p>
          <a:p>
            <a:pPr eaLnBrk="1" hangingPunct="1"/>
            <a:r>
              <a:rPr lang="en-US" sz="900" b="1" smtClean="0">
                <a:latin typeface="Times New Roman" pitchFamily="18" charset="0"/>
              </a:rPr>
              <a:t>DATA FORMATS</a:t>
            </a:r>
          </a:p>
          <a:p>
            <a:pPr lvl="1" eaLnBrk="1" hangingPunct="1"/>
            <a:r>
              <a:rPr lang="en-US" sz="900" smtClean="0">
                <a:latin typeface="Times New Roman" pitchFamily="18" charset="0"/>
              </a:rPr>
              <a:t>Describe the data that is exchanged between security domains or via the non-DISN (e.g., ISP) connection.</a:t>
            </a:r>
          </a:p>
          <a:p>
            <a:pPr lvl="1" eaLnBrk="1" hangingPunct="1"/>
            <a:r>
              <a:rPr lang="en-US" sz="900" smtClean="0">
                <a:latin typeface="Times New Roman" pitchFamily="18" charset="0"/>
              </a:rPr>
              <a:t>For cross-domain data exchange, identify the format of the data that is exchanged.</a:t>
            </a:r>
          </a:p>
          <a:p>
            <a:pPr lvl="1" eaLnBrk="1" hangingPunct="1"/>
            <a:r>
              <a:rPr lang="en-US" sz="900" smtClean="0">
                <a:latin typeface="Times New Roman" pitchFamily="18" charset="0"/>
              </a:rPr>
              <a:t>If a specific bandwidth or throughput is required, mention it here.</a:t>
            </a:r>
          </a:p>
          <a:p>
            <a:pPr eaLnBrk="1" hangingPunct="1"/>
            <a:endParaRPr lang="en-US" sz="900" smtClean="0">
              <a:latin typeface="Times New Roman" pitchFamily="18" charset="0"/>
            </a:endParaRPr>
          </a:p>
          <a:p>
            <a:pPr eaLnBrk="1" hangingPunct="1"/>
            <a:r>
              <a:rPr lang="en-US" sz="900" b="1" smtClean="0">
                <a:latin typeface="Times New Roman" pitchFamily="18" charset="0"/>
              </a:rPr>
              <a:t>CURRENT SOLUTION</a:t>
            </a:r>
          </a:p>
          <a:p>
            <a:pPr lvl="1" eaLnBrk="1" hangingPunct="1"/>
            <a:r>
              <a:rPr lang="en-US" sz="900" smtClean="0">
                <a:latin typeface="Times New Roman" pitchFamily="18" charset="0"/>
              </a:rPr>
              <a:t>Describe Current Process (i.e., air gap, hard copy, keyboard entry, etc.) ; use a diagram if necessary.  If current solution is very complicated, use an additional slide.</a:t>
            </a:r>
          </a:p>
          <a:p>
            <a:pPr lvl="2" eaLnBrk="1" hangingPunct="1"/>
            <a:r>
              <a:rPr lang="en-US" sz="900" u="sng" smtClean="0">
                <a:latin typeface="Times New Roman" pitchFamily="18" charset="0"/>
              </a:rPr>
              <a:t>EXAMPLE</a:t>
            </a:r>
            <a:r>
              <a:rPr lang="en-US" sz="900" smtClean="0">
                <a:latin typeface="Times New Roman" pitchFamily="18" charset="0"/>
              </a:rPr>
              <a:t>: Current transfer is via manual CD-ROM/ZIP disk data transfer.</a:t>
            </a:r>
          </a:p>
          <a:p>
            <a:pPr lvl="2" eaLnBrk="1" hangingPunct="1"/>
            <a:r>
              <a:rPr lang="en-US" sz="900" u="sng" smtClean="0">
                <a:latin typeface="Times New Roman" pitchFamily="18" charset="0"/>
              </a:rPr>
              <a:t>EXAMPLE</a:t>
            </a:r>
            <a:r>
              <a:rPr lang="en-US" sz="900" smtClean="0">
                <a:latin typeface="Times New Roman" pitchFamily="18" charset="0"/>
              </a:rPr>
              <a:t>: Current Internet access is via 56K dial-up connection.</a:t>
            </a:r>
          </a:p>
          <a:p>
            <a:pPr lvl="1" eaLnBrk="1" hangingPunct="1"/>
            <a:r>
              <a:rPr lang="en-US" sz="900" smtClean="0">
                <a:latin typeface="Times New Roman" pitchFamily="18" charset="0"/>
              </a:rPr>
              <a:t>Describe Impact in terms of timeliness, operational impact, vulnerability, or other perspective.</a:t>
            </a:r>
          </a:p>
          <a:p>
            <a:pPr lvl="2" eaLnBrk="1" hangingPunct="1"/>
            <a:r>
              <a:rPr lang="en-US" sz="900" u="sng" smtClean="0">
                <a:latin typeface="Times New Roman" pitchFamily="18" charset="0"/>
              </a:rPr>
              <a:t>EXAMPLE</a:t>
            </a:r>
            <a:r>
              <a:rPr lang="en-US" sz="900" smtClean="0">
                <a:latin typeface="Times New Roman" pitchFamily="18" charset="0"/>
              </a:rPr>
              <a:t>: Commander’s operations orders are delayed up to 4 hours because of current CD-ROM transfer.</a:t>
            </a:r>
          </a:p>
          <a:p>
            <a:pPr lvl="2" eaLnBrk="1" hangingPunct="1"/>
            <a:r>
              <a:rPr lang="en-US" sz="900" u="sng" smtClean="0">
                <a:latin typeface="Times New Roman" pitchFamily="18" charset="0"/>
              </a:rPr>
              <a:t>EXAMPLE</a:t>
            </a:r>
            <a:r>
              <a:rPr lang="en-US" sz="900" smtClean="0">
                <a:latin typeface="Times New Roman" pitchFamily="18" charset="0"/>
              </a:rPr>
              <a:t>: Public access is available only during normal business hours; data is not available on weekends and holidays.</a:t>
            </a:r>
          </a:p>
          <a:p>
            <a:pPr eaLnBrk="1" hangingPunct="1">
              <a:lnSpc>
                <a:spcPct val="90000"/>
              </a:lnSpc>
            </a:pPr>
            <a:endParaRPr lang="en-US" sz="9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5875" y="3175"/>
            <a:ext cx="9159875" cy="6854825"/>
            <a:chOff x="0" y="2"/>
            <a:chExt cx="5770" cy="4318"/>
          </a:xfrm>
        </p:grpSpPr>
        <p:graphicFrame>
          <p:nvGraphicFramePr>
            <p:cNvPr id="4099" name="Object 3"/>
            <p:cNvGraphicFramePr>
              <a:graphicFrameLocks noChangeAspect="1"/>
            </p:cNvGraphicFramePr>
            <p:nvPr/>
          </p:nvGraphicFramePr>
          <p:xfrm>
            <a:off x="0" y="2"/>
            <a:ext cx="5770" cy="4318"/>
          </p:xfrm>
          <a:graphic>
            <a:graphicData uri="http://schemas.openxmlformats.org/presentationml/2006/ole">
              <p:oleObj spid="_x0000_s4099" name="Bitmap Image" r:id="rId3" imgW="6133333" imgH="4590476" progId="PBrush">
                <p:embed/>
              </p:oleObj>
            </a:graphicData>
          </a:graphic>
        </p:graphicFrame>
        <p:sp>
          <p:nvSpPr>
            <p:cNvPr id="4100" name="Text Box 4"/>
            <p:cNvSpPr txBox="1">
              <a:spLocks noChangeArrowheads="1"/>
            </p:cNvSpPr>
            <p:nvPr/>
          </p:nvSpPr>
          <p:spPr bwMode="auto">
            <a:xfrm>
              <a:off x="1296" y="3984"/>
              <a:ext cx="4272" cy="231"/>
            </a:xfrm>
            <a:prstGeom prst="rect">
              <a:avLst/>
            </a:prstGeom>
            <a:noFill/>
            <a:ln w="9525">
              <a:noFill/>
              <a:miter lim="800000"/>
              <a:headEnd/>
              <a:tailEnd/>
            </a:ln>
            <a:effectLst/>
          </p:spPr>
          <p:txBody>
            <a:bodyPr>
              <a:spAutoFit/>
            </a:bodyPr>
            <a:lstStyle/>
            <a:p>
              <a:pPr eaLnBrk="0" hangingPunct="0">
                <a:spcBef>
                  <a:spcPct val="50000"/>
                </a:spcBef>
              </a:pPr>
              <a:endParaRPr lang="en-US" b="1">
                <a:solidFill>
                  <a:schemeClr val="bg1"/>
                </a:solidFill>
              </a:endParaRPr>
            </a:p>
          </p:txBody>
        </p:sp>
      </p:grpSp>
      <p:sp>
        <p:nvSpPr>
          <p:cNvPr id="4101" name="Rectangle 5"/>
          <p:cNvSpPr>
            <a:spLocks noGrp="1" noChangeArrowheads="1"/>
          </p:cNvSpPr>
          <p:nvPr>
            <p:ph type="ctrTitle"/>
          </p:nvPr>
        </p:nvSpPr>
        <p:spPr>
          <a:xfrm>
            <a:off x="2286000" y="2286000"/>
            <a:ext cx="6477000" cy="1143000"/>
          </a:xfrm>
        </p:spPr>
        <p:txBody>
          <a:bodyPr/>
          <a:lstStyle>
            <a:lvl1pPr>
              <a:defRPr>
                <a:solidFill>
                  <a:srgbClr val="000066"/>
                </a:solidFill>
              </a:defRPr>
            </a:lvl1pPr>
          </a:lstStyle>
          <a:p>
            <a:r>
              <a:rPr lang="en-US"/>
              <a:t>Click to edit Master title style</a:t>
            </a:r>
          </a:p>
        </p:txBody>
      </p:sp>
      <p:sp>
        <p:nvSpPr>
          <p:cNvPr id="4102" name="Rectangle 6"/>
          <p:cNvSpPr>
            <a:spLocks noGrp="1" noChangeArrowheads="1"/>
          </p:cNvSpPr>
          <p:nvPr>
            <p:ph type="subTitle" idx="1"/>
          </p:nvPr>
        </p:nvSpPr>
        <p:spPr>
          <a:xfrm>
            <a:off x="2362200" y="3886200"/>
            <a:ext cx="6400800" cy="1752600"/>
          </a:xfrm>
        </p:spPr>
        <p:txBody>
          <a:bodyPr/>
          <a:lstStyle>
            <a:lvl1pPr marL="0" indent="0" algn="ctr">
              <a:buFontTx/>
              <a:buNone/>
              <a:defRPr b="0"/>
            </a:lvl1pPr>
          </a:lstStyle>
          <a:p>
            <a:r>
              <a:rPr lang="en-US"/>
              <a:t>Click to edit Master subtitle style</a:t>
            </a:r>
          </a:p>
        </p:txBody>
      </p:sp>
      <p:sp>
        <p:nvSpPr>
          <p:cNvPr id="4103" name="Text Box 7"/>
          <p:cNvSpPr txBox="1">
            <a:spLocks noChangeArrowheads="1"/>
          </p:cNvSpPr>
          <p:nvPr/>
        </p:nvSpPr>
        <p:spPr bwMode="auto">
          <a:xfrm>
            <a:off x="3200400" y="6248400"/>
            <a:ext cx="4419600" cy="519113"/>
          </a:xfrm>
          <a:prstGeom prst="rect">
            <a:avLst/>
          </a:prstGeom>
          <a:noFill/>
          <a:ln w="9525">
            <a:noFill/>
            <a:miter lim="800000"/>
            <a:headEnd/>
            <a:tailEnd/>
          </a:ln>
          <a:effectLst/>
        </p:spPr>
        <p:txBody>
          <a:bodyPr>
            <a:spAutoFit/>
          </a:bodyPr>
          <a:lstStyle/>
          <a:p>
            <a:pPr eaLnBrk="0" hangingPunct="0">
              <a:spcBef>
                <a:spcPct val="50000"/>
              </a:spcBef>
            </a:pPr>
            <a:r>
              <a:rPr lang="en-US" sz="2800" b="1" i="1">
                <a:solidFill>
                  <a:srgbClr val="FFFFCC"/>
                </a:solidFill>
                <a:latin typeface="Times New Roman" pitchFamily="18" charset="0"/>
              </a:rPr>
              <a:t>   </a:t>
            </a:r>
            <a:r>
              <a:rPr lang="en-US" sz="2400" b="1" i="1">
                <a:solidFill>
                  <a:schemeClr val="bg1"/>
                </a:solidFill>
                <a:latin typeface="Times New Roman" pitchFamily="18" charset="0"/>
              </a:rPr>
              <a:t>Contingency Contracting Tools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100"/>
            <a:ext cx="22860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
            <a:ext cx="670560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81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Text Box 4"/>
          <p:cNvSpPr txBox="1">
            <a:spLocks noChangeArrowheads="1"/>
          </p:cNvSpPr>
          <p:nvPr userDrawn="1"/>
        </p:nvSpPr>
        <p:spPr bwMode="auto">
          <a:xfrm>
            <a:off x="8839200" y="6553200"/>
            <a:ext cx="155575" cy="130175"/>
          </a:xfrm>
          <a:prstGeom prst="rect">
            <a:avLst/>
          </a:prstGeom>
          <a:noFill/>
          <a:ln w="9525">
            <a:noFill/>
            <a:miter lim="800000"/>
            <a:headEnd/>
            <a:tailEnd/>
          </a:ln>
          <a:effectLst/>
        </p:spPr>
        <p:txBody>
          <a:bodyPr wrap="none" lIns="0" tIns="0" rIns="0" bIns="0" anchor="ctr" anchorCtr="1">
            <a:spAutoFit/>
          </a:bodyPr>
          <a:lstStyle/>
          <a:p>
            <a:pPr eaLnBrk="0" hangingPunct="0">
              <a:lnSpc>
                <a:spcPct val="85000"/>
              </a:lnSpc>
              <a:spcBef>
                <a:spcPct val="50000"/>
              </a:spcBef>
              <a:spcAft>
                <a:spcPct val="35000"/>
              </a:spcAft>
            </a:pPr>
            <a:fld id="{F88409A7-B5B1-43C7-9206-4B196891C56D}" type="slidenum">
              <a:rPr lang="en-US" sz="1000" b="1"/>
              <a:pPr eaLnBrk="0" hangingPunct="0">
                <a:lnSpc>
                  <a:spcPct val="85000"/>
                </a:lnSpc>
                <a:spcBef>
                  <a:spcPct val="50000"/>
                </a:spcBef>
                <a:spcAft>
                  <a:spcPct val="35000"/>
                </a:spcAft>
              </a:pPr>
              <a:t>‹#›</a:t>
            </a:fld>
            <a:endParaRPr lang="en-US" sz="1000" b="1"/>
          </a:p>
        </p:txBody>
      </p:sp>
      <p:pic>
        <p:nvPicPr>
          <p:cNvPr id="3077" name="Picture 5" descr="DODc"/>
          <p:cNvPicPr>
            <a:picLocks noChangeAspect="1" noChangeArrowheads="1"/>
          </p:cNvPicPr>
          <p:nvPr userDrawn="1"/>
        </p:nvPicPr>
        <p:blipFill>
          <a:blip r:embed="rId14" cstate="email"/>
          <a:srcRect/>
          <a:stretch>
            <a:fillRect/>
          </a:stretch>
        </p:blipFill>
        <p:spPr bwMode="auto">
          <a:xfrm>
            <a:off x="228600" y="82550"/>
            <a:ext cx="1066800" cy="1060450"/>
          </a:xfrm>
          <a:prstGeom prst="rect">
            <a:avLst/>
          </a:prstGeom>
          <a:noFill/>
        </p:spPr>
      </p:pic>
      <p:pic>
        <p:nvPicPr>
          <p:cNvPr id="3079" name="Picture 7" descr="BTA Logo"/>
          <p:cNvPicPr>
            <a:picLocks noChangeAspect="1" noChangeArrowheads="1"/>
          </p:cNvPicPr>
          <p:nvPr userDrawn="1"/>
        </p:nvPicPr>
        <p:blipFill>
          <a:blip r:embed="rId15" cstate="email"/>
          <a:srcRect/>
          <a:stretch>
            <a:fillRect/>
          </a:stretch>
        </p:blipFill>
        <p:spPr bwMode="auto">
          <a:xfrm>
            <a:off x="8229600" y="0"/>
            <a:ext cx="914400" cy="914400"/>
          </a:xfrm>
          <a:prstGeom prst="rect">
            <a:avLst/>
          </a:prstGeom>
          <a:noFill/>
        </p:spPr>
      </p:pic>
      <p:pic>
        <p:nvPicPr>
          <p:cNvPr id="3078" name="Picture 27" descr="DPAPlogo(1)"/>
          <p:cNvPicPr>
            <a:picLocks noChangeAspect="1" noChangeArrowheads="1"/>
          </p:cNvPicPr>
          <p:nvPr userDrawn="1"/>
        </p:nvPicPr>
        <p:blipFill>
          <a:blip r:embed="rId16" cstate="email"/>
          <a:srcRect/>
          <a:stretch>
            <a:fillRect/>
          </a:stretch>
        </p:blipFill>
        <p:spPr bwMode="auto">
          <a:xfrm>
            <a:off x="7620000" y="228600"/>
            <a:ext cx="9906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fontAlgn="base">
        <a:spcBef>
          <a:spcPct val="0"/>
        </a:spcBef>
        <a:spcAft>
          <a:spcPct val="0"/>
        </a:spcAft>
        <a:defRPr sz="3600" b="1">
          <a:solidFill>
            <a:srgbClr val="A50021"/>
          </a:solidFill>
          <a:latin typeface="+mj-lt"/>
          <a:ea typeface="+mj-ea"/>
          <a:cs typeface="+mj-cs"/>
        </a:defRPr>
      </a:lvl1pPr>
      <a:lvl2pPr algn="ctr" rtl="0" fontAlgn="base">
        <a:spcBef>
          <a:spcPct val="0"/>
        </a:spcBef>
        <a:spcAft>
          <a:spcPct val="0"/>
        </a:spcAft>
        <a:defRPr sz="3600" b="1">
          <a:solidFill>
            <a:srgbClr val="A50021"/>
          </a:solidFill>
          <a:latin typeface="Arial" charset="0"/>
        </a:defRPr>
      </a:lvl2pPr>
      <a:lvl3pPr algn="ctr" rtl="0" fontAlgn="base">
        <a:spcBef>
          <a:spcPct val="0"/>
        </a:spcBef>
        <a:spcAft>
          <a:spcPct val="0"/>
        </a:spcAft>
        <a:defRPr sz="3600" b="1">
          <a:solidFill>
            <a:srgbClr val="A50021"/>
          </a:solidFill>
          <a:latin typeface="Arial" charset="0"/>
        </a:defRPr>
      </a:lvl3pPr>
      <a:lvl4pPr algn="ctr" rtl="0" fontAlgn="base">
        <a:spcBef>
          <a:spcPct val="0"/>
        </a:spcBef>
        <a:spcAft>
          <a:spcPct val="0"/>
        </a:spcAft>
        <a:defRPr sz="3600" b="1">
          <a:solidFill>
            <a:srgbClr val="A50021"/>
          </a:solidFill>
          <a:latin typeface="Arial" charset="0"/>
        </a:defRPr>
      </a:lvl4pPr>
      <a:lvl5pPr algn="ctr" rtl="0" fontAlgn="base">
        <a:spcBef>
          <a:spcPct val="0"/>
        </a:spcBef>
        <a:spcAft>
          <a:spcPct val="0"/>
        </a:spcAft>
        <a:defRPr sz="3600" b="1">
          <a:solidFill>
            <a:srgbClr val="A50021"/>
          </a:solidFill>
          <a:latin typeface="Arial" charset="0"/>
        </a:defRPr>
      </a:lvl5pPr>
      <a:lvl6pPr marL="457200" algn="ctr" rtl="0" fontAlgn="base">
        <a:spcBef>
          <a:spcPct val="0"/>
        </a:spcBef>
        <a:spcAft>
          <a:spcPct val="0"/>
        </a:spcAft>
        <a:defRPr sz="3600" b="1">
          <a:solidFill>
            <a:srgbClr val="A50021"/>
          </a:solidFill>
          <a:latin typeface="Arial" charset="0"/>
        </a:defRPr>
      </a:lvl6pPr>
      <a:lvl7pPr marL="914400" algn="ctr" rtl="0" fontAlgn="base">
        <a:spcBef>
          <a:spcPct val="0"/>
        </a:spcBef>
        <a:spcAft>
          <a:spcPct val="0"/>
        </a:spcAft>
        <a:defRPr sz="3600" b="1">
          <a:solidFill>
            <a:srgbClr val="A50021"/>
          </a:solidFill>
          <a:latin typeface="Arial" charset="0"/>
        </a:defRPr>
      </a:lvl7pPr>
      <a:lvl8pPr marL="1371600" algn="ctr" rtl="0" fontAlgn="base">
        <a:spcBef>
          <a:spcPct val="0"/>
        </a:spcBef>
        <a:spcAft>
          <a:spcPct val="0"/>
        </a:spcAft>
        <a:defRPr sz="3600" b="1">
          <a:solidFill>
            <a:srgbClr val="A50021"/>
          </a:solidFill>
          <a:latin typeface="Arial" charset="0"/>
        </a:defRPr>
      </a:lvl8pPr>
      <a:lvl9pPr marL="1828800" algn="ctr" rtl="0" fontAlgn="base">
        <a:spcBef>
          <a:spcPct val="0"/>
        </a:spcBef>
        <a:spcAft>
          <a:spcPct val="0"/>
        </a:spcAft>
        <a:defRPr sz="3600" b="1">
          <a:solidFill>
            <a:srgbClr val="A50021"/>
          </a:solidFill>
          <a:latin typeface="Arial" charset="0"/>
        </a:defRPr>
      </a:lvl9pPr>
    </p:titleStyle>
    <p:bodyStyle>
      <a:lvl1pPr marL="342900" indent="-342900" algn="l" rtl="0" fontAlgn="base">
        <a:spcBef>
          <a:spcPct val="20000"/>
        </a:spcBef>
        <a:spcAft>
          <a:spcPct val="0"/>
        </a:spcAft>
        <a:buChar char="•"/>
        <a:defRPr sz="2800" b="1">
          <a:solidFill>
            <a:srgbClr val="000066"/>
          </a:solidFill>
          <a:latin typeface="+mn-lt"/>
          <a:ea typeface="+mn-ea"/>
          <a:cs typeface="+mn-cs"/>
        </a:defRPr>
      </a:lvl1pPr>
      <a:lvl2pPr marL="742950" indent="-285750" algn="l" rtl="0" fontAlgn="base">
        <a:spcBef>
          <a:spcPct val="20000"/>
        </a:spcBef>
        <a:spcAft>
          <a:spcPct val="0"/>
        </a:spcAft>
        <a:buChar char="•"/>
        <a:defRPr sz="2400" b="1">
          <a:solidFill>
            <a:srgbClr val="000066"/>
          </a:solidFill>
          <a:latin typeface="+mn-lt"/>
        </a:defRPr>
      </a:lvl2pPr>
      <a:lvl3pPr marL="1143000" indent="-228600" algn="l" rtl="0" fontAlgn="base">
        <a:spcBef>
          <a:spcPct val="20000"/>
        </a:spcBef>
        <a:spcAft>
          <a:spcPct val="0"/>
        </a:spcAft>
        <a:buChar char="•"/>
        <a:defRPr sz="2000" b="1">
          <a:solidFill>
            <a:srgbClr val="000066"/>
          </a:solidFill>
          <a:latin typeface="+mn-lt"/>
        </a:defRPr>
      </a:lvl3pPr>
      <a:lvl4pPr marL="1600200" indent="-228600" algn="l" rtl="0" fontAlgn="base">
        <a:spcBef>
          <a:spcPct val="20000"/>
        </a:spcBef>
        <a:spcAft>
          <a:spcPct val="0"/>
        </a:spcAft>
        <a:buChar char="•"/>
        <a:defRPr b="1">
          <a:solidFill>
            <a:srgbClr val="000066"/>
          </a:solidFill>
          <a:latin typeface="+mn-lt"/>
        </a:defRPr>
      </a:lvl4pPr>
      <a:lvl5pPr marL="2057400" indent="-228600" algn="l" rtl="0" fontAlgn="base">
        <a:spcBef>
          <a:spcPct val="20000"/>
        </a:spcBef>
        <a:spcAft>
          <a:spcPct val="0"/>
        </a:spcAft>
        <a:buChar char="•"/>
        <a:defRPr sz="1600" b="1">
          <a:solidFill>
            <a:srgbClr val="000066"/>
          </a:solidFill>
          <a:latin typeface="+mn-lt"/>
        </a:defRPr>
      </a:lvl5pPr>
      <a:lvl6pPr marL="2514600" indent="-228600" algn="l" rtl="0" fontAlgn="base">
        <a:spcBef>
          <a:spcPct val="20000"/>
        </a:spcBef>
        <a:spcAft>
          <a:spcPct val="0"/>
        </a:spcAft>
        <a:buChar char="•"/>
        <a:defRPr sz="1600" b="1">
          <a:solidFill>
            <a:srgbClr val="000066"/>
          </a:solidFill>
          <a:latin typeface="+mn-lt"/>
        </a:defRPr>
      </a:lvl6pPr>
      <a:lvl7pPr marL="2971800" indent="-228600" algn="l" rtl="0" fontAlgn="base">
        <a:spcBef>
          <a:spcPct val="20000"/>
        </a:spcBef>
        <a:spcAft>
          <a:spcPct val="0"/>
        </a:spcAft>
        <a:buChar char="•"/>
        <a:defRPr sz="1600" b="1">
          <a:solidFill>
            <a:srgbClr val="000066"/>
          </a:solidFill>
          <a:latin typeface="+mn-lt"/>
        </a:defRPr>
      </a:lvl7pPr>
      <a:lvl8pPr marL="3429000" indent="-228600" algn="l" rtl="0" fontAlgn="base">
        <a:spcBef>
          <a:spcPct val="20000"/>
        </a:spcBef>
        <a:spcAft>
          <a:spcPct val="0"/>
        </a:spcAft>
        <a:buChar char="•"/>
        <a:defRPr sz="1600" b="1">
          <a:solidFill>
            <a:srgbClr val="000066"/>
          </a:solidFill>
          <a:latin typeface="+mn-lt"/>
        </a:defRPr>
      </a:lvl8pPr>
      <a:lvl9pPr marL="3886200" indent="-228600" algn="l" rtl="0" fontAlgn="base">
        <a:spcBef>
          <a:spcPct val="20000"/>
        </a:spcBef>
        <a:spcAft>
          <a:spcPct val="0"/>
        </a:spcAft>
        <a:buChar char="•"/>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3.png"/><Relationship Id="rId7" Type="http://schemas.openxmlformats.org/officeDocument/2006/relationships/image" Target="../media/image68.jpe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pn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cid:image002.png@01CB8FAD.5A381490"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46.png"/><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9.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subTitle" idx="1"/>
          </p:nvPr>
        </p:nvSpPr>
        <p:spPr>
          <a:xfrm>
            <a:off x="3429000" y="5486400"/>
            <a:ext cx="4724400" cy="762000"/>
          </a:xfrm>
        </p:spPr>
        <p:txBody>
          <a:bodyPr/>
          <a:lstStyle/>
          <a:p>
            <a:pPr>
              <a:lnSpc>
                <a:spcPct val="90000"/>
              </a:lnSpc>
              <a:spcBef>
                <a:spcPct val="5000"/>
              </a:spcBef>
            </a:pPr>
            <a:r>
              <a:rPr lang="en-US" sz="2000" b="1" dirty="0"/>
              <a:t>Lt Col Ann Christianson</a:t>
            </a:r>
          </a:p>
          <a:p>
            <a:r>
              <a:rPr lang="en-US" sz="1800" b="1" dirty="0"/>
              <a:t>Program Manager</a:t>
            </a:r>
          </a:p>
        </p:txBody>
      </p:sp>
      <p:sp>
        <p:nvSpPr>
          <p:cNvPr id="151556" name="Rectangle 4"/>
          <p:cNvSpPr>
            <a:spLocks noChangeArrowheads="1"/>
          </p:cNvSpPr>
          <p:nvPr/>
        </p:nvSpPr>
        <p:spPr bwMode="auto">
          <a:xfrm>
            <a:off x="1981200" y="76200"/>
            <a:ext cx="7162800" cy="914400"/>
          </a:xfrm>
          <a:prstGeom prst="rect">
            <a:avLst/>
          </a:prstGeom>
          <a:noFill/>
          <a:ln w="9525">
            <a:noFill/>
            <a:miter lim="800000"/>
            <a:headEnd/>
            <a:tailEnd/>
          </a:ln>
          <a:effectLst/>
        </p:spPr>
        <p:txBody>
          <a:bodyPr/>
          <a:lstStyle/>
          <a:p>
            <a:pPr algn="ctr">
              <a:lnSpc>
                <a:spcPct val="80000"/>
              </a:lnSpc>
              <a:spcBef>
                <a:spcPct val="20000"/>
              </a:spcBef>
            </a:pPr>
            <a:r>
              <a:rPr lang="en-US" sz="1600" b="1" dirty="0">
                <a:solidFill>
                  <a:srgbClr val="000066"/>
                </a:solidFill>
              </a:rPr>
              <a:t>Defense Procurement and Acquisition Policy</a:t>
            </a:r>
          </a:p>
          <a:p>
            <a:pPr algn="ctr">
              <a:lnSpc>
                <a:spcPct val="80000"/>
              </a:lnSpc>
              <a:spcBef>
                <a:spcPct val="20000"/>
              </a:spcBef>
            </a:pPr>
            <a:r>
              <a:rPr lang="en-US" sz="1600" b="1" dirty="0">
                <a:solidFill>
                  <a:srgbClr val="000066"/>
                </a:solidFill>
              </a:rPr>
              <a:t>and</a:t>
            </a:r>
          </a:p>
          <a:p>
            <a:pPr algn="ctr">
              <a:lnSpc>
                <a:spcPct val="80000"/>
              </a:lnSpc>
              <a:spcBef>
                <a:spcPct val="20000"/>
              </a:spcBef>
            </a:pPr>
            <a:r>
              <a:rPr lang="en-US" sz="1600" b="1" dirty="0">
                <a:solidFill>
                  <a:srgbClr val="000066"/>
                </a:solidFill>
              </a:rPr>
              <a:t>Business Transformation Agency</a:t>
            </a:r>
          </a:p>
          <a:p>
            <a:pPr algn="ctr">
              <a:lnSpc>
                <a:spcPct val="80000"/>
              </a:lnSpc>
              <a:spcBef>
                <a:spcPct val="20000"/>
              </a:spcBef>
            </a:pPr>
            <a:endParaRPr lang="en-US" sz="1600" dirty="0">
              <a:solidFill>
                <a:srgbClr val="000066"/>
              </a:solidFill>
            </a:endParaRPr>
          </a:p>
        </p:txBody>
      </p:sp>
      <p:sp>
        <p:nvSpPr>
          <p:cNvPr id="151558" name="Rectangle 6"/>
          <p:cNvSpPr>
            <a:spLocks noChangeArrowheads="1"/>
          </p:cNvSpPr>
          <p:nvPr/>
        </p:nvSpPr>
        <p:spPr bwMode="auto">
          <a:xfrm>
            <a:off x="2286000" y="4476750"/>
            <a:ext cx="6858000" cy="685800"/>
          </a:xfrm>
          <a:prstGeom prst="rect">
            <a:avLst/>
          </a:prstGeom>
          <a:noFill/>
          <a:ln w="9525">
            <a:noFill/>
            <a:miter lim="800000"/>
            <a:headEnd/>
            <a:tailEnd/>
          </a:ln>
          <a:effectLst/>
        </p:spPr>
        <p:txBody>
          <a:bodyPr anchor="ctr"/>
          <a:lstStyle/>
          <a:p>
            <a:pPr algn="ctr"/>
            <a:r>
              <a:rPr lang="en-US" sz="3200" b="1" dirty="0">
                <a:solidFill>
                  <a:srgbClr val="000066"/>
                </a:solidFill>
              </a:rPr>
              <a:t/>
            </a:r>
            <a:br>
              <a:rPr lang="en-US" sz="3200" b="1" dirty="0">
                <a:solidFill>
                  <a:srgbClr val="000066"/>
                </a:solidFill>
              </a:rPr>
            </a:br>
            <a:r>
              <a:rPr lang="en-US" sz="3600" b="1" u="sng" dirty="0">
                <a:solidFill>
                  <a:srgbClr val="000066"/>
                </a:solidFill>
                <a:effectLst>
                  <a:outerShdw blurRad="38100" dist="38100" dir="2700000" algn="tl">
                    <a:srgbClr val="C0C0C0"/>
                  </a:outerShdw>
                </a:effectLst>
              </a:rPr>
              <a:t>3in1 Tool Program</a:t>
            </a:r>
            <a:br>
              <a:rPr lang="en-US" sz="3600" b="1" u="sng" dirty="0">
                <a:solidFill>
                  <a:srgbClr val="000066"/>
                </a:solidFill>
                <a:effectLst>
                  <a:outerShdw blurRad="38100" dist="38100" dir="2700000" algn="tl">
                    <a:srgbClr val="C0C0C0"/>
                  </a:outerShdw>
                </a:effectLst>
              </a:rPr>
            </a:br>
            <a:r>
              <a:rPr lang="en-US" sz="3600" b="1" dirty="0">
                <a:solidFill>
                  <a:srgbClr val="000066"/>
                </a:solidFill>
              </a:rPr>
              <a:t>Information Brief</a:t>
            </a:r>
            <a:br>
              <a:rPr lang="en-US" sz="3600" b="1" dirty="0">
                <a:solidFill>
                  <a:srgbClr val="000066"/>
                </a:solidFill>
              </a:rPr>
            </a:br>
            <a:r>
              <a:rPr lang="en-US" sz="3600" b="1" dirty="0">
                <a:solidFill>
                  <a:srgbClr val="000066"/>
                </a:solidFill>
              </a:rPr>
              <a:t/>
            </a:r>
            <a:br>
              <a:rPr lang="en-US" sz="3600" b="1" dirty="0">
                <a:solidFill>
                  <a:srgbClr val="000066"/>
                </a:solidFill>
              </a:rPr>
            </a:br>
            <a:endParaRPr lang="en-US" sz="3600" b="1" dirty="0">
              <a:solidFill>
                <a:srgbClr val="000066"/>
              </a:solidFill>
            </a:endParaRPr>
          </a:p>
        </p:txBody>
      </p:sp>
      <p:pic>
        <p:nvPicPr>
          <p:cNvPr id="151560" name="Picture 8" descr="BTA Logo"/>
          <p:cNvPicPr>
            <a:picLocks noChangeAspect="1" noChangeArrowheads="1"/>
          </p:cNvPicPr>
          <p:nvPr/>
        </p:nvPicPr>
        <p:blipFill>
          <a:blip r:embed="rId2" cstate="email"/>
          <a:srcRect/>
          <a:stretch>
            <a:fillRect/>
          </a:stretch>
        </p:blipFill>
        <p:spPr bwMode="auto">
          <a:xfrm>
            <a:off x="7924800" y="0"/>
            <a:ext cx="914400" cy="914400"/>
          </a:xfrm>
          <a:prstGeom prst="rect">
            <a:avLst/>
          </a:prstGeom>
          <a:noFill/>
        </p:spPr>
      </p:pic>
      <p:pic>
        <p:nvPicPr>
          <p:cNvPr id="151561" name="Picture 27" descr="DPAPlogo(1)"/>
          <p:cNvPicPr>
            <a:picLocks noChangeAspect="1" noChangeArrowheads="1"/>
          </p:cNvPicPr>
          <p:nvPr/>
        </p:nvPicPr>
        <p:blipFill>
          <a:blip r:embed="rId3" cstate="email"/>
          <a:srcRect/>
          <a:stretch>
            <a:fillRect/>
          </a:stretch>
        </p:blipFill>
        <p:spPr bwMode="auto">
          <a:xfrm>
            <a:off x="2362200" y="0"/>
            <a:ext cx="990600" cy="990600"/>
          </a:xfrm>
          <a:prstGeom prst="rect">
            <a:avLst/>
          </a:prstGeom>
          <a:noFill/>
          <a:ln w="9525">
            <a:noFill/>
            <a:miter lim="800000"/>
            <a:headEnd/>
            <a:tailEnd/>
          </a:ln>
        </p:spPr>
      </p:pic>
      <p:pic>
        <p:nvPicPr>
          <p:cNvPr id="7" name="Picture 6" descr="3in1logoSM.JPG"/>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4343400" y="914400"/>
            <a:ext cx="2870886" cy="3124200"/>
          </a:xfrm>
          <a:prstGeom prst="rect">
            <a:avLst/>
          </a:prstGeom>
        </p:spPr>
      </p:pic>
      <p:sp>
        <p:nvSpPr>
          <p:cNvPr id="8" name="TextBox 7"/>
          <p:cNvSpPr txBox="1"/>
          <p:nvPr/>
        </p:nvSpPr>
        <p:spPr>
          <a:xfrm>
            <a:off x="7486174" y="6596390"/>
            <a:ext cx="1673856" cy="261610"/>
          </a:xfrm>
          <a:prstGeom prst="rect">
            <a:avLst/>
          </a:prstGeom>
          <a:noFill/>
        </p:spPr>
        <p:txBody>
          <a:bodyPr wrap="none" rtlCol="0">
            <a:spAutoFit/>
          </a:bodyPr>
          <a:lstStyle/>
          <a:p>
            <a:r>
              <a:rPr lang="en-US" sz="1100" b="1" i="1" dirty="0"/>
              <a:t>Updated: </a:t>
            </a:r>
            <a:r>
              <a:rPr lang="en-US" sz="1100" b="1" i="1" dirty="0" smtClean="0"/>
              <a:t> </a:t>
            </a:r>
            <a:r>
              <a:rPr lang="en-US" sz="1100" b="1" i="1" smtClean="0"/>
              <a:t>10 Feb 2011</a:t>
            </a:r>
            <a:endParaRPr lang="en-US" sz="11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3in1 Tool User </a:t>
            </a:r>
            <a:br>
              <a:rPr lang="en-US" dirty="0" smtClean="0"/>
            </a:br>
            <a:r>
              <a:rPr lang="en-US" dirty="0" smtClean="0"/>
              <a:t>Features (cont.)</a:t>
            </a:r>
            <a:endParaRPr lang="en-US" dirty="0"/>
          </a:p>
        </p:txBody>
      </p:sp>
      <p:sp>
        <p:nvSpPr>
          <p:cNvPr id="3" name="Content Placeholder 2"/>
          <p:cNvSpPr>
            <a:spLocks noGrp="1"/>
          </p:cNvSpPr>
          <p:nvPr>
            <p:ph idx="1"/>
          </p:nvPr>
        </p:nvSpPr>
        <p:spPr>
          <a:xfrm>
            <a:off x="533400" y="1600200"/>
            <a:ext cx="8229600" cy="4114800"/>
          </a:xfrm>
        </p:spPr>
        <p:txBody>
          <a:bodyPr/>
          <a:lstStyle/>
          <a:p>
            <a:pPr marL="231775" indent="-231775">
              <a:spcBef>
                <a:spcPts val="1200"/>
              </a:spcBef>
              <a:spcAft>
                <a:spcPts val="600"/>
              </a:spcAft>
            </a:pPr>
            <a:r>
              <a:rPr lang="en-US" sz="2000" dirty="0" smtClean="0"/>
              <a:t>If a device is damaged, data can be retrieved from </a:t>
            </a:r>
            <a:r>
              <a:rPr lang="en-US" sz="2000" dirty="0" err="1" smtClean="0"/>
              <a:t>MicroSD</a:t>
            </a:r>
            <a:r>
              <a:rPr lang="en-US" sz="2000" dirty="0" smtClean="0"/>
              <a:t> card on another device</a:t>
            </a:r>
          </a:p>
          <a:p>
            <a:pPr marL="231775" indent="-231775">
              <a:spcBef>
                <a:spcPts val="1200"/>
              </a:spcBef>
              <a:spcAft>
                <a:spcPts val="600"/>
              </a:spcAft>
            </a:pPr>
            <a:r>
              <a:rPr lang="en-US" sz="2000" dirty="0" smtClean="0"/>
              <a:t>Data is backed up on Workstations</a:t>
            </a:r>
          </a:p>
          <a:p>
            <a:pPr marL="231775" indent="-231775">
              <a:spcBef>
                <a:spcPts val="1200"/>
              </a:spcBef>
              <a:spcAft>
                <a:spcPts val="600"/>
              </a:spcAft>
            </a:pPr>
            <a:r>
              <a:rPr lang="en-US" sz="2000" dirty="0" smtClean="0"/>
              <a:t>If a device is stolen, it can be deactivated from the system by the KO or Sys Admin</a:t>
            </a:r>
          </a:p>
          <a:p>
            <a:pPr marL="231775" indent="-231775">
              <a:spcBef>
                <a:spcPts val="1200"/>
              </a:spcBef>
              <a:spcAft>
                <a:spcPts val="600"/>
              </a:spcAft>
            </a:pPr>
            <a:r>
              <a:rPr lang="en-US" sz="2000" dirty="0" smtClean="0"/>
              <a:t>As a device back up, PIINs will be issued for manual orders with can be entered into the workstation and the SF44 scanned and loaded for automated clearing and processing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5" name="Picture 1"/>
          <p:cNvPicPr>
            <a:picLocks noChangeAspect="1" noChangeArrowheads="1"/>
          </p:cNvPicPr>
          <p:nvPr/>
        </p:nvPicPr>
        <p:blipFill>
          <a:blip r:embed="rId2" cstate="screen"/>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alphaModFix amt="7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3276600" cy="1143000"/>
          </a:xfrm>
        </p:spPr>
        <p:txBody>
          <a:bodyPr/>
          <a:lstStyle/>
          <a:p>
            <a:r>
              <a:rPr lang="en-US" dirty="0"/>
              <a:t>Set Up</a:t>
            </a:r>
          </a:p>
        </p:txBody>
      </p:sp>
      <p:sp>
        <p:nvSpPr>
          <p:cNvPr id="3" name="Content Placeholder 2"/>
          <p:cNvSpPr>
            <a:spLocks noGrp="1"/>
          </p:cNvSpPr>
          <p:nvPr>
            <p:ph idx="1"/>
          </p:nvPr>
        </p:nvSpPr>
        <p:spPr>
          <a:xfrm>
            <a:off x="5978856" y="1219200"/>
            <a:ext cx="2971800" cy="1219200"/>
          </a:xfrm>
          <a:ln>
            <a:headEnd/>
            <a:tailEnd/>
          </a:ln>
          <a:scene3d>
            <a:camera prst="orthographicFront">
              <a:rot lat="0" lon="0" rev="0"/>
            </a:camera>
            <a:lightRig rig="threePt" dir="t">
              <a:rot lat="0" lon="0" rev="1200000"/>
            </a:lightRig>
          </a:scene3d>
          <a:sp3d>
            <a:bevelT w="63500" h="25400" prst="hardEdge"/>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169863" indent="-169863"/>
            <a:r>
              <a:rPr lang="en-US" sz="2000" dirty="0">
                <a:solidFill>
                  <a:srgbClr val="000066"/>
                </a:solidFill>
              </a:rPr>
              <a:t>AOR structure</a:t>
            </a:r>
          </a:p>
          <a:p>
            <a:pPr marL="169863" indent="-169863"/>
            <a:r>
              <a:rPr lang="en-US" sz="2000" dirty="0">
                <a:solidFill>
                  <a:srgbClr val="000066"/>
                </a:solidFill>
              </a:rPr>
              <a:t>User Registration</a:t>
            </a:r>
          </a:p>
          <a:p>
            <a:pPr marL="169863" indent="-169863"/>
            <a:r>
              <a:rPr lang="en-US" sz="2000" dirty="0">
                <a:solidFill>
                  <a:srgbClr val="000066"/>
                </a:solidFill>
              </a:rPr>
              <a:t>CC Letter &amp; </a:t>
            </a:r>
            <a:r>
              <a:rPr lang="en-US" sz="2000" dirty="0" smtClean="0">
                <a:solidFill>
                  <a:srgbClr val="000066"/>
                </a:solidFill>
              </a:rPr>
              <a:t>PR</a:t>
            </a:r>
            <a:endParaRPr lang="en-US" sz="2000" dirty="0">
              <a:solidFill>
                <a:srgbClr val="000066"/>
              </a:solidFill>
            </a:endParaRPr>
          </a:p>
        </p:txBody>
      </p:sp>
      <p:graphicFrame>
        <p:nvGraphicFramePr>
          <p:cNvPr id="680961" name="Object 1"/>
          <p:cNvGraphicFramePr>
            <a:graphicFrameLocks noChangeAspect="1"/>
          </p:cNvGraphicFramePr>
          <p:nvPr/>
        </p:nvGraphicFramePr>
        <p:xfrm>
          <a:off x="-225909" y="64492"/>
          <a:ext cx="6226373" cy="6793508"/>
        </p:xfrm>
        <a:graphic>
          <a:graphicData uri="http://schemas.openxmlformats.org/presentationml/2006/ole">
            <p:oleObj spid="_x0000_s680961" name="Visio" r:id="rId4" imgW="6537722" imgH="7045536" progId="">
              <p:embed/>
            </p:oleObj>
          </a:graphicData>
        </a:graphic>
      </p:graphicFrame>
      <p:sp>
        <p:nvSpPr>
          <p:cNvPr id="6" name="Content Placeholder 2"/>
          <p:cNvSpPr txBox="1">
            <a:spLocks/>
          </p:cNvSpPr>
          <p:nvPr/>
        </p:nvSpPr>
        <p:spPr bwMode="auto">
          <a:xfrm>
            <a:off x="5984544" y="2667000"/>
            <a:ext cx="3048000" cy="3886200"/>
          </a:xfrm>
          <a:prstGeom prst="rect">
            <a:avLst/>
          </a:prstGeom>
          <a:ln>
            <a:headEnd/>
            <a:tailEnd/>
          </a:ln>
          <a:scene3d>
            <a:camera prst="orthographicFront">
              <a:rot lat="0" lon="0" rev="0"/>
            </a:camera>
            <a:lightRig rig="threePt" dir="t">
              <a:rot lat="0" lon="0" rev="1200000"/>
            </a:lightRig>
          </a:scene3d>
          <a:sp3d>
            <a:bevelT w="63500" h="25400" prst="hardEdge"/>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169863" marR="0" lvl="0" indent="-1698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000066"/>
                </a:solidFill>
                <a:effectLst/>
                <a:uLnTx/>
                <a:uFillTx/>
                <a:latin typeface="+mn-lt"/>
                <a:ea typeface="+mn-ea"/>
                <a:cs typeface="+mn-cs"/>
              </a:rPr>
              <a:t>Provisioning Set Up</a:t>
            </a:r>
          </a:p>
          <a:p>
            <a:pPr marL="463550" marR="0" lvl="1" indent="-233363"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800" b="1" i="0" u="none" strike="noStrike" kern="0" cap="none" spc="0" normalizeH="0" baseline="0" noProof="0" dirty="0" smtClean="0">
                <a:ln>
                  <a:noFill/>
                </a:ln>
                <a:solidFill>
                  <a:srgbClr val="000066"/>
                </a:solidFill>
                <a:effectLst/>
                <a:uLnTx/>
                <a:uFillTx/>
                <a:latin typeface="+mn-lt"/>
              </a:rPr>
              <a:t>Resource Mgr-PR Info</a:t>
            </a:r>
          </a:p>
          <a:p>
            <a:pPr marL="395288" marR="0" lvl="1" indent="-1651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800" b="1" i="0" u="none" strike="noStrike" kern="0" cap="none" spc="0" normalizeH="0" baseline="0" noProof="0" dirty="0" smtClean="0">
                <a:ln>
                  <a:noFill/>
                </a:ln>
                <a:solidFill>
                  <a:srgbClr val="000066"/>
                </a:solidFill>
                <a:effectLst/>
                <a:uLnTx/>
                <a:uFillTx/>
                <a:latin typeface="+mn-lt"/>
              </a:rPr>
              <a:t> Disbursing Agent</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DDS: Execute Cash Advance</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3in1: </a:t>
            </a:r>
            <a:r>
              <a:rPr lang="en-US" sz="1600" b="1" kern="0" dirty="0" smtClean="0">
                <a:solidFill>
                  <a:srgbClr val="000066"/>
                </a:solidFill>
                <a:latin typeface="+mn-lt"/>
              </a:rPr>
              <a:t>I</a:t>
            </a:r>
            <a:r>
              <a:rPr kumimoji="0" lang="en-US" sz="1600" b="1" i="0" u="none" strike="noStrike" kern="0" cap="none" spc="0" normalizeH="0" baseline="0" noProof="0" dirty="0" err="1" smtClean="0">
                <a:ln>
                  <a:noFill/>
                </a:ln>
                <a:solidFill>
                  <a:srgbClr val="000066"/>
                </a:solidFill>
                <a:effectLst/>
                <a:uLnTx/>
                <a:uFillTx/>
                <a:latin typeface="+mn-lt"/>
              </a:rPr>
              <a:t>nput</a:t>
            </a:r>
            <a:r>
              <a:rPr kumimoji="0" lang="en-US" sz="1600" b="1" i="0" u="none" strike="noStrike" kern="0" cap="none" spc="0" normalizeH="0" baseline="0" noProof="0" dirty="0" smtClean="0">
                <a:ln>
                  <a:noFill/>
                </a:ln>
                <a:solidFill>
                  <a:srgbClr val="000066"/>
                </a:solidFill>
                <a:effectLst/>
                <a:uLnTx/>
                <a:uFillTx/>
                <a:latin typeface="+mn-lt"/>
              </a:rPr>
              <a:t> Cash Amt</a:t>
            </a:r>
          </a:p>
          <a:p>
            <a:pPr marL="395288" marR="0" lvl="1" indent="-1651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1800" b="1" i="0" u="none" strike="noStrike" kern="0" cap="none" spc="0" normalizeH="0" baseline="0" noProof="0" dirty="0" smtClean="0">
                <a:ln>
                  <a:noFill/>
                </a:ln>
                <a:solidFill>
                  <a:srgbClr val="000066"/>
                </a:solidFill>
                <a:effectLst/>
                <a:uLnTx/>
                <a:uFillTx/>
                <a:latin typeface="+mn-lt"/>
              </a:rPr>
              <a:t> Contracting Officer</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Associates FOO/PA</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Issues PIIN Block</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Assigns Controls</a:t>
            </a:r>
          </a:p>
          <a:p>
            <a:pPr marL="735013" marR="0" lvl="2" indent="-169863"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smtClean="0">
                <a:ln>
                  <a:noFill/>
                </a:ln>
                <a:solidFill>
                  <a:srgbClr val="000066"/>
                </a:solidFill>
                <a:effectLst/>
                <a:uLnTx/>
                <a:uFillTx/>
                <a:latin typeface="+mn-lt"/>
              </a:rPr>
              <a:t>Issues Device</a:t>
            </a:r>
          </a:p>
          <a:p>
            <a:pPr marL="169863" marR="0" lvl="0" indent="-169863"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000066"/>
                </a:solidFill>
                <a:effectLst/>
                <a:uLnTx/>
                <a:uFillTx/>
                <a:latin typeface="+mn-lt"/>
                <a:ea typeface="+mn-ea"/>
                <a:cs typeface="+mn-cs"/>
              </a:rPr>
              <a:t>Sync Device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PR=f</a:t>
            </a:r>
            <a:endParaRPr lang="en-US" dirty="0"/>
          </a:p>
        </p:txBody>
      </p:sp>
      <p:sp>
        <p:nvSpPr>
          <p:cNvPr id="4" name="TextBox 3"/>
          <p:cNvSpPr txBox="1"/>
          <p:nvPr/>
        </p:nvSpPr>
        <p:spPr>
          <a:xfrm>
            <a:off x="0" y="0"/>
            <a:ext cx="54102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Financial Management Screen</a:t>
            </a:r>
          </a:p>
        </p:txBody>
      </p:sp>
      <p:pic>
        <p:nvPicPr>
          <p:cNvPr id="8" name="Picture 2"/>
          <p:cNvPicPr>
            <a:picLocks noChangeAspect="1" noChangeArrowheads="1"/>
          </p:cNvPicPr>
          <p:nvPr/>
        </p:nvPicPr>
        <p:blipFill>
          <a:blip r:embed="rId2" cstate="screen"/>
          <a:srcRect t="-760"/>
          <a:stretch>
            <a:fillRect/>
          </a:stretch>
        </p:blipFill>
        <p:spPr bwMode="auto">
          <a:xfrm>
            <a:off x="366548" y="658504"/>
            <a:ext cx="8777452" cy="6144904"/>
          </a:xfrm>
          <a:prstGeom prst="rect">
            <a:avLst/>
          </a:prstGeom>
          <a:noFill/>
          <a:ln w="9525">
            <a:noFill/>
            <a:miter lim="800000"/>
            <a:headEnd/>
            <a:tailEnd/>
          </a:ln>
          <a:effectLst/>
        </p:spPr>
      </p:pic>
      <p:sp>
        <p:nvSpPr>
          <p:cNvPr id="6" name="Rounded Rectangle 5"/>
          <p:cNvSpPr/>
          <p:nvPr/>
        </p:nvSpPr>
        <p:spPr>
          <a:xfrm>
            <a:off x="457200" y="2514600"/>
            <a:ext cx="7924800" cy="2286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533400" y="4191000"/>
            <a:ext cx="3810000" cy="381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457200" y="5611504"/>
            <a:ext cx="8534400" cy="990600"/>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ounded Rectangle 9"/>
          <p:cNvSpPr/>
          <p:nvPr/>
        </p:nvSpPr>
        <p:spPr>
          <a:xfrm>
            <a:off x="457200" y="4380429"/>
            <a:ext cx="4038600" cy="228600"/>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Curved Up Arrow 12"/>
          <p:cNvSpPr/>
          <p:nvPr/>
        </p:nvSpPr>
        <p:spPr>
          <a:xfrm rot="5400000">
            <a:off x="-624813" y="3337588"/>
            <a:ext cx="1828799" cy="335225"/>
          </a:xfrm>
          <a:prstGeom prst="curvedUpArrow">
            <a:avLst>
              <a:gd name="adj1" fmla="val 27170"/>
              <a:gd name="adj2" fmla="val 80998"/>
              <a:gd name="adj3" fmla="val 560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rot="5400000">
            <a:off x="-457201" y="5105402"/>
            <a:ext cx="1524002" cy="304800"/>
          </a:xfrm>
          <a:prstGeom prst="curvedUpArrow">
            <a:avLst>
              <a:gd name="adj1" fmla="val 27170"/>
              <a:gd name="adj2" fmla="val 80998"/>
              <a:gd name="adj3" fmla="val 560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rot="841614">
            <a:off x="8156229" y="1870483"/>
            <a:ext cx="848248" cy="626864"/>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TextBox 14"/>
          <p:cNvSpPr txBox="1"/>
          <p:nvPr/>
        </p:nvSpPr>
        <p:spPr>
          <a:xfrm rot="841614">
            <a:off x="7342244" y="3456484"/>
            <a:ext cx="1732197" cy="722723"/>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lnSpc>
                <a:spcPts val="1700"/>
              </a:lnSpc>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Cash Advance</a:t>
            </a:r>
          </a:p>
        </p:txBody>
      </p:sp>
      <p:sp>
        <p:nvSpPr>
          <p:cNvPr id="16" name="TextBox 15"/>
          <p:cNvSpPr txBox="1"/>
          <p:nvPr/>
        </p:nvSpPr>
        <p:spPr>
          <a:xfrm rot="841614">
            <a:off x="7347682" y="4965207"/>
            <a:ext cx="1519416" cy="531181"/>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lnSpc>
                <a:spcPts val="2500"/>
              </a:lnSpc>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Orders</a:t>
            </a:r>
          </a:p>
        </p:txBody>
      </p:sp>
      <p:sp>
        <p:nvSpPr>
          <p:cNvPr id="17" name="TextBox 16"/>
          <p:cNvSpPr txBox="1"/>
          <p:nvPr/>
        </p:nvSpPr>
        <p:spPr>
          <a:xfrm>
            <a:off x="6944359" y="0"/>
            <a:ext cx="2199641" cy="307777"/>
          </a:xfrm>
          <a:prstGeom prst="rect">
            <a:avLst/>
          </a:prstGeom>
          <a:noFill/>
        </p:spPr>
        <p:txBody>
          <a:bodyPr wrap="none" rtlCol="0">
            <a:spAutoFit/>
          </a:bodyPr>
          <a:lstStyle/>
          <a:p>
            <a:r>
              <a:rPr lang="en-US" sz="1400" b="1" i="1" dirty="0" smtClean="0"/>
              <a:t>PR = Purchase Request</a:t>
            </a:r>
            <a:endParaRPr lang="en-US" sz="14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20482" name="Picture 2"/>
          <p:cNvPicPr>
            <a:picLocks noGrp="1" noChangeAspect="1" noChangeArrowheads="1"/>
          </p:cNvPicPr>
          <p:nvPr>
            <p:ph idx="1"/>
          </p:nvPr>
        </p:nvPicPr>
        <p:blipFill>
          <a:blip r:embed="rId2" cstate="screen"/>
          <a:srcRect/>
          <a:stretch>
            <a:fillRect/>
          </a:stretch>
        </p:blipFill>
        <p:spPr bwMode="auto">
          <a:xfrm>
            <a:off x="5181600" y="609600"/>
            <a:ext cx="3781425" cy="3657600"/>
          </a:xfrm>
          <a:prstGeom prst="rect">
            <a:avLst/>
          </a:prstGeom>
          <a:noFill/>
          <a:ln w="9525">
            <a:solidFill>
              <a:schemeClr val="tx1"/>
            </a:solidFill>
            <a:miter lim="800000"/>
            <a:headEnd/>
            <a:tailEnd/>
          </a:ln>
          <a:effectLst/>
        </p:spPr>
      </p:pic>
      <p:sp>
        <p:nvSpPr>
          <p:cNvPr id="5" name="TextBox 4"/>
          <p:cNvSpPr txBox="1"/>
          <p:nvPr/>
        </p:nvSpPr>
        <p:spPr>
          <a:xfrm>
            <a:off x="0" y="0"/>
            <a:ext cx="56388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RM/DA: Add Purchase Request</a:t>
            </a:r>
          </a:p>
        </p:txBody>
      </p:sp>
      <p:pic>
        <p:nvPicPr>
          <p:cNvPr id="2050" name="Picture 551" descr="scanned_attachment"/>
          <p:cNvPicPr>
            <a:picLocks noChangeAspect="1" noChangeArrowheads="1"/>
          </p:cNvPicPr>
          <p:nvPr/>
        </p:nvPicPr>
        <p:blipFill>
          <a:blip r:embed="rId3" cstate="screen"/>
          <a:srcRect/>
          <a:stretch>
            <a:fillRect/>
          </a:stretch>
        </p:blipFill>
        <p:spPr bwMode="auto">
          <a:xfrm>
            <a:off x="5562600" y="4419601"/>
            <a:ext cx="2430814" cy="2438400"/>
          </a:xfrm>
          <a:prstGeom prst="rect">
            <a:avLst/>
          </a:prstGeom>
          <a:noFill/>
          <a:ln w="9525">
            <a:noFill/>
            <a:miter lim="800000"/>
            <a:headEnd/>
            <a:tailEnd/>
          </a:ln>
        </p:spPr>
      </p:pic>
      <p:grpSp>
        <p:nvGrpSpPr>
          <p:cNvPr id="2" name="Group 7"/>
          <p:cNvGrpSpPr/>
          <p:nvPr/>
        </p:nvGrpSpPr>
        <p:grpSpPr>
          <a:xfrm>
            <a:off x="68240" y="1534232"/>
            <a:ext cx="4724400" cy="4543778"/>
            <a:chOff x="76200" y="1524000"/>
            <a:chExt cx="4495800" cy="4162778"/>
          </a:xfrm>
        </p:grpSpPr>
        <p:pic>
          <p:nvPicPr>
            <p:cNvPr id="6" name="Picture 2"/>
            <p:cNvPicPr>
              <a:picLocks noChangeAspect="1" noChangeArrowheads="1"/>
            </p:cNvPicPr>
            <p:nvPr/>
          </p:nvPicPr>
          <p:blipFill>
            <a:blip r:embed="rId4" cstate="screen"/>
            <a:srcRect/>
            <a:stretch>
              <a:fillRect/>
            </a:stretch>
          </p:blipFill>
          <p:spPr bwMode="auto">
            <a:xfrm>
              <a:off x="76200" y="1524000"/>
              <a:ext cx="4495800" cy="4162778"/>
            </a:xfrm>
            <a:prstGeom prst="rect">
              <a:avLst/>
            </a:prstGeom>
            <a:noFill/>
            <a:ln w="9525">
              <a:solidFill>
                <a:schemeClr val="tx1"/>
              </a:solidFill>
              <a:miter lim="800000"/>
              <a:headEnd/>
              <a:tailEnd/>
            </a:ln>
            <a:effectLst/>
          </p:spPr>
        </p:pic>
        <p:pic>
          <p:nvPicPr>
            <p:cNvPr id="7" name="Picture 2" descr="PR Admin"/>
            <p:cNvPicPr>
              <a:picLocks noChangeAspect="1" noChangeArrowheads="1"/>
            </p:cNvPicPr>
            <p:nvPr/>
          </p:nvPicPr>
          <p:blipFill>
            <a:blip r:embed="rId5" cstate="screen"/>
            <a:srcRect/>
            <a:stretch>
              <a:fillRect/>
            </a:stretch>
          </p:blipFill>
          <p:spPr bwMode="auto">
            <a:xfrm>
              <a:off x="102353" y="5077178"/>
              <a:ext cx="4456947" cy="533400"/>
            </a:xfrm>
            <a:prstGeom prst="rect">
              <a:avLst/>
            </a:prstGeom>
            <a:noFill/>
            <a:ln w="9525">
              <a:solidFill>
                <a:schemeClr val="tx1"/>
              </a:solidFill>
              <a:miter lim="800000"/>
              <a:headEnd/>
              <a:tailEnd/>
            </a:ln>
          </p:spPr>
        </p:pic>
      </p:grpSp>
      <p:sp>
        <p:nvSpPr>
          <p:cNvPr id="9" name="Right Arrow 8"/>
          <p:cNvSpPr/>
          <p:nvPr/>
        </p:nvSpPr>
        <p:spPr>
          <a:xfrm rot="18782778" flipV="1">
            <a:off x="4451609" y="3056557"/>
            <a:ext cx="952514" cy="1468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39904" y="3501784"/>
            <a:ext cx="457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792492" flipV="1">
            <a:off x="3697225" y="5306313"/>
            <a:ext cx="1900023" cy="1668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03896" y="558648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841614">
            <a:off x="4178729" y="1812366"/>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1</a:t>
            </a:r>
          </a:p>
        </p:txBody>
      </p:sp>
      <p:sp>
        <p:nvSpPr>
          <p:cNvPr id="18" name="TextBox 17"/>
          <p:cNvSpPr txBox="1"/>
          <p:nvPr/>
        </p:nvSpPr>
        <p:spPr>
          <a:xfrm rot="841614">
            <a:off x="7306556" y="4326239"/>
            <a:ext cx="564281" cy="626864"/>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3</a:t>
            </a:r>
          </a:p>
        </p:txBody>
      </p:sp>
      <p:sp>
        <p:nvSpPr>
          <p:cNvPr id="19" name="TextBox 18"/>
          <p:cNvSpPr txBox="1"/>
          <p:nvPr/>
        </p:nvSpPr>
        <p:spPr>
          <a:xfrm>
            <a:off x="457200" y="1002608"/>
            <a:ext cx="3886200" cy="455424"/>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 PR number and amount</a:t>
            </a:r>
          </a:p>
        </p:txBody>
      </p:sp>
      <p:sp>
        <p:nvSpPr>
          <p:cNvPr id="20" name="TextBox 19"/>
          <p:cNvSpPr txBox="1"/>
          <p:nvPr/>
        </p:nvSpPr>
        <p:spPr>
          <a:xfrm>
            <a:off x="7391400" y="106392"/>
            <a:ext cx="1600200" cy="454432"/>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 LOA</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7543800" y="4953000"/>
            <a:ext cx="1600200" cy="1103620"/>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Upload Scanned PR</a:t>
            </a:r>
          </a:p>
        </p:txBody>
      </p:sp>
      <p:sp>
        <p:nvSpPr>
          <p:cNvPr id="22" name="TextBox 21"/>
          <p:cNvSpPr txBox="1"/>
          <p:nvPr/>
        </p:nvSpPr>
        <p:spPr>
          <a:xfrm rot="841614">
            <a:off x="8446767" y="887733"/>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p>
        </p:txBody>
      </p:sp>
      <p:sp>
        <p:nvSpPr>
          <p:cNvPr id="23" name="TextBox 22"/>
          <p:cNvSpPr txBox="1"/>
          <p:nvPr/>
        </p:nvSpPr>
        <p:spPr>
          <a:xfrm>
            <a:off x="32984" y="6398634"/>
            <a:ext cx="4683783" cy="451406"/>
          </a:xfrm>
          <a:prstGeom prst="rect">
            <a:avLst/>
          </a:prstGeom>
          <a:noFill/>
        </p:spPr>
        <p:txBody>
          <a:bodyPr wrap="none" rtlCol="0">
            <a:spAutoFit/>
          </a:bodyPr>
          <a:lstStyle/>
          <a:p>
            <a:pPr>
              <a:lnSpc>
                <a:spcPts val="1400"/>
              </a:lnSpc>
            </a:pPr>
            <a:r>
              <a:rPr lang="en-US" sz="1400" b="1" i="1" dirty="0" smtClean="0"/>
              <a:t>RM = Resource Manager  /  DA = Disbursing Agent</a:t>
            </a:r>
          </a:p>
          <a:p>
            <a:pPr>
              <a:lnSpc>
                <a:spcPts val="1400"/>
              </a:lnSpc>
            </a:pPr>
            <a:r>
              <a:rPr lang="en-US" sz="1400" b="1" i="1" dirty="0" smtClean="0"/>
              <a:t>PR = Purchase Request  /   LOA = Line of Accounting</a:t>
            </a:r>
            <a:endParaRPr lang="en-US" sz="14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sp>
        <p:nvSpPr>
          <p:cNvPr id="5" name="TextBox 4"/>
          <p:cNvSpPr txBox="1"/>
          <p:nvPr/>
        </p:nvSpPr>
        <p:spPr>
          <a:xfrm>
            <a:off x="0" y="0"/>
            <a:ext cx="48768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DA: Add Cash Advance</a:t>
            </a:r>
            <a:endParaRPr lang="en-US" sz="2800" b="1" dirty="0">
              <a:effectLst>
                <a:outerShdw blurRad="38100" dist="38100" dir="2700000" algn="tl">
                  <a:srgbClr val="000000">
                    <a:alpha val="43137"/>
                  </a:srgbClr>
                </a:outerShdw>
              </a:effectLst>
            </a:endParaRPr>
          </a:p>
        </p:txBody>
      </p:sp>
      <p:pic>
        <p:nvPicPr>
          <p:cNvPr id="1026" name="Picture 2" descr="PR Admin"/>
          <p:cNvPicPr>
            <a:picLocks noChangeAspect="1" noChangeArrowheads="1"/>
          </p:cNvPicPr>
          <p:nvPr/>
        </p:nvPicPr>
        <p:blipFill>
          <a:blip r:embed="rId2" cstate="screen"/>
          <a:srcRect/>
          <a:stretch>
            <a:fillRect/>
          </a:stretch>
        </p:blipFill>
        <p:spPr bwMode="auto">
          <a:xfrm>
            <a:off x="381000" y="1639887"/>
            <a:ext cx="4456947" cy="4724400"/>
          </a:xfrm>
          <a:prstGeom prst="rect">
            <a:avLst/>
          </a:prstGeom>
          <a:noFill/>
          <a:ln w="9525">
            <a:noFill/>
            <a:miter lim="800000"/>
            <a:headEnd/>
            <a:tailEnd/>
          </a:ln>
        </p:spPr>
      </p:pic>
      <p:pic>
        <p:nvPicPr>
          <p:cNvPr id="1027" name="Picture 3" descr="disburse-details"/>
          <p:cNvPicPr>
            <a:picLocks noChangeAspect="1" noChangeArrowheads="1"/>
          </p:cNvPicPr>
          <p:nvPr/>
        </p:nvPicPr>
        <p:blipFill>
          <a:blip r:embed="rId3" cstate="screen"/>
          <a:srcRect/>
          <a:stretch>
            <a:fillRect/>
          </a:stretch>
        </p:blipFill>
        <p:spPr bwMode="auto">
          <a:xfrm>
            <a:off x="5867400" y="1716087"/>
            <a:ext cx="2892425" cy="4913313"/>
          </a:xfrm>
          <a:prstGeom prst="rect">
            <a:avLst/>
          </a:prstGeom>
          <a:noFill/>
          <a:ln w="9525">
            <a:noFill/>
            <a:miter lim="800000"/>
            <a:headEnd/>
            <a:tailEnd/>
          </a:ln>
        </p:spPr>
      </p:pic>
      <p:sp>
        <p:nvSpPr>
          <p:cNvPr id="8" name="Right Arrow 7"/>
          <p:cNvSpPr/>
          <p:nvPr/>
        </p:nvSpPr>
        <p:spPr>
          <a:xfrm>
            <a:off x="1600200" y="4992687"/>
            <a:ext cx="41910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 y="4941887"/>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841614">
            <a:off x="4331967" y="1421134"/>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1</a:t>
            </a:r>
          </a:p>
        </p:txBody>
      </p:sp>
      <p:sp>
        <p:nvSpPr>
          <p:cNvPr id="11" name="TextBox 10"/>
          <p:cNvSpPr txBox="1"/>
          <p:nvPr/>
        </p:nvSpPr>
        <p:spPr>
          <a:xfrm>
            <a:off x="1676400" y="1143000"/>
            <a:ext cx="1752600" cy="455424"/>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Select PR</a:t>
            </a:r>
          </a:p>
        </p:txBody>
      </p:sp>
      <p:sp>
        <p:nvSpPr>
          <p:cNvPr id="12" name="TextBox 11"/>
          <p:cNvSpPr txBox="1"/>
          <p:nvPr/>
        </p:nvSpPr>
        <p:spPr>
          <a:xfrm>
            <a:off x="6019800" y="1219200"/>
            <a:ext cx="2133600" cy="455424"/>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 Cash Amt</a:t>
            </a:r>
          </a:p>
        </p:txBody>
      </p:sp>
      <p:sp>
        <p:nvSpPr>
          <p:cNvPr id="13" name="TextBox 12"/>
          <p:cNvSpPr txBox="1"/>
          <p:nvPr/>
        </p:nvSpPr>
        <p:spPr>
          <a:xfrm rot="841614">
            <a:off x="8294367" y="1573534"/>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11266" name="Picture 2"/>
          <p:cNvPicPr>
            <a:picLocks noGrp="1" noChangeAspect="1" noChangeArrowheads="1"/>
          </p:cNvPicPr>
          <p:nvPr>
            <p:ph idx="1"/>
          </p:nvPr>
        </p:nvPicPr>
        <p:blipFill>
          <a:blip r:embed="rId2" cstate="screen"/>
          <a:srcRect/>
          <a:stretch>
            <a:fillRect/>
          </a:stretch>
        </p:blipFill>
        <p:spPr bwMode="auto">
          <a:xfrm>
            <a:off x="76200" y="686679"/>
            <a:ext cx="5867400" cy="4190121"/>
          </a:xfrm>
          <a:prstGeom prst="rect">
            <a:avLst/>
          </a:prstGeom>
          <a:noFill/>
          <a:ln w="9525">
            <a:solidFill>
              <a:schemeClr val="tx1"/>
            </a:solidFill>
            <a:miter lim="800000"/>
            <a:headEnd/>
            <a:tailEnd/>
          </a:ln>
          <a:effectLst/>
        </p:spPr>
      </p:pic>
      <p:pic>
        <p:nvPicPr>
          <p:cNvPr id="5" name="Picture 2"/>
          <p:cNvPicPr>
            <a:picLocks noChangeAspect="1" noChangeArrowheads="1"/>
          </p:cNvPicPr>
          <p:nvPr/>
        </p:nvPicPr>
        <p:blipFill>
          <a:blip r:embed="rId3" cstate="screen"/>
          <a:srcRect l="2179" b="5675"/>
          <a:stretch>
            <a:fillRect/>
          </a:stretch>
        </p:blipFill>
        <p:spPr bwMode="auto">
          <a:xfrm>
            <a:off x="6172200" y="2343676"/>
            <a:ext cx="2971799" cy="2533124"/>
          </a:xfrm>
          <a:prstGeom prst="rect">
            <a:avLst/>
          </a:prstGeom>
          <a:noFill/>
          <a:ln w="9525">
            <a:solidFill>
              <a:schemeClr val="tx1"/>
            </a:solidFill>
            <a:miter lim="800000"/>
            <a:headEnd/>
            <a:tailEnd/>
          </a:ln>
          <a:effectLst/>
        </p:spPr>
      </p:pic>
      <p:sp>
        <p:nvSpPr>
          <p:cNvPr id="6" name="TextBox 5"/>
          <p:cNvSpPr txBox="1"/>
          <p:nvPr/>
        </p:nvSpPr>
        <p:spPr>
          <a:xfrm>
            <a:off x="0" y="0"/>
            <a:ext cx="51816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KO: Device Provisioning</a:t>
            </a:r>
            <a:endParaRPr lang="en-US" sz="2800" b="1" dirty="0">
              <a:effectLst>
                <a:outerShdw blurRad="38100" dist="38100" dir="2700000" algn="tl">
                  <a:srgbClr val="000000">
                    <a:alpha val="43137"/>
                  </a:srgbClr>
                </a:outerShdw>
              </a:effectLst>
            </a:endParaRPr>
          </a:p>
        </p:txBody>
      </p:sp>
      <p:sp>
        <p:nvSpPr>
          <p:cNvPr id="8" name="TextBox 7"/>
          <p:cNvSpPr txBox="1"/>
          <p:nvPr/>
        </p:nvSpPr>
        <p:spPr>
          <a:xfrm>
            <a:off x="6934200" y="1676400"/>
            <a:ext cx="2133600" cy="669687"/>
          </a:xfrm>
          <a:prstGeom prst="roundRect">
            <a:avLst>
              <a:gd name="adj" fmla="val 45413"/>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Assign Block of PIINs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2"/>
          <p:cNvPicPr>
            <a:picLocks noChangeAspect="1" noChangeArrowheads="1"/>
          </p:cNvPicPr>
          <p:nvPr/>
        </p:nvPicPr>
        <p:blipFill>
          <a:blip r:embed="rId4" cstate="screen"/>
          <a:srcRect/>
          <a:stretch>
            <a:fillRect/>
          </a:stretch>
        </p:blipFill>
        <p:spPr bwMode="auto">
          <a:xfrm>
            <a:off x="2661312" y="5377216"/>
            <a:ext cx="6124988" cy="1295400"/>
          </a:xfrm>
          <a:prstGeom prst="rect">
            <a:avLst/>
          </a:prstGeom>
          <a:noFill/>
          <a:ln w="9525">
            <a:noFill/>
            <a:miter lim="800000"/>
            <a:headEnd/>
            <a:tailEnd/>
          </a:ln>
          <a:effectLst/>
        </p:spPr>
      </p:pic>
      <p:sp>
        <p:nvSpPr>
          <p:cNvPr id="10" name="TextBox 9"/>
          <p:cNvSpPr txBox="1"/>
          <p:nvPr/>
        </p:nvSpPr>
        <p:spPr>
          <a:xfrm>
            <a:off x="7080912" y="5218506"/>
            <a:ext cx="1905000" cy="385921"/>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Associate PA</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4876800" y="650544"/>
            <a:ext cx="1371600" cy="953453"/>
          </a:xfrm>
          <a:prstGeom prst="roundRect">
            <a:avLst>
              <a:gd name="adj" fmla="val 33595"/>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Assign Device to FOO</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oup 11"/>
          <p:cNvGrpSpPr/>
          <p:nvPr/>
        </p:nvGrpSpPr>
        <p:grpSpPr>
          <a:xfrm>
            <a:off x="6844352" y="297569"/>
            <a:ext cx="2270928" cy="1159096"/>
            <a:chOff x="4638849" y="2691825"/>
            <a:chExt cx="2192676" cy="1114519"/>
          </a:xfrm>
        </p:grpSpPr>
        <p:sp>
          <p:nvSpPr>
            <p:cNvPr id="13" name="Rectangle 12"/>
            <p:cNvSpPr/>
            <p:nvPr/>
          </p:nvSpPr>
          <p:spPr>
            <a:xfrm>
              <a:off x="4669466" y="2740051"/>
              <a:ext cx="2123900" cy="105399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Rectangle 15"/>
            <p:cNvSpPr>
              <a:spLocks noChangeArrowheads="1"/>
            </p:cNvSpPr>
            <p:nvPr/>
          </p:nvSpPr>
          <p:spPr bwMode="auto">
            <a:xfrm>
              <a:off x="4650286" y="2691825"/>
              <a:ext cx="2051161" cy="266346"/>
            </a:xfrm>
            <a:prstGeom prst="rect">
              <a:avLst/>
            </a:prstGeom>
            <a:noFill/>
            <a:ln w="76200" algn="ctr">
              <a:noFill/>
              <a:miter lim="800000"/>
              <a:headEnd/>
              <a:tailEnd/>
            </a:ln>
            <a:effectLst/>
          </p:spPr>
          <p:txBody>
            <a:bodyPr wrap="square">
              <a:spAutoFit/>
            </a:bodyPr>
            <a:lstStyle/>
            <a:p>
              <a:pPr>
                <a:spcBef>
                  <a:spcPct val="50000"/>
                </a:spcBef>
                <a:defRPr/>
              </a:pPr>
              <a:r>
                <a:rPr lang="en-US" sz="1200" b="1" dirty="0">
                  <a:solidFill>
                    <a:srgbClr val="000066"/>
                  </a:solidFill>
                  <a:effectLst>
                    <a:outerShdw blurRad="38100" dist="38100" dir="2700000" algn="tl">
                      <a:srgbClr val="C0C0C0"/>
                    </a:outerShdw>
                  </a:effectLst>
                </a:rPr>
                <a:t>W91B4N - </a:t>
              </a:r>
              <a:r>
                <a:rPr lang="en-US" sz="1200" b="1" dirty="0" smtClean="0">
                  <a:solidFill>
                    <a:srgbClr val="000066"/>
                  </a:solidFill>
                  <a:effectLst>
                    <a:outerShdw blurRad="38100" dist="38100" dir="2700000" algn="tl">
                      <a:srgbClr val="C0C0C0"/>
                    </a:outerShdw>
                  </a:effectLst>
                </a:rPr>
                <a:t>11 </a:t>
              </a:r>
              <a:r>
                <a:rPr lang="en-US" sz="1200" b="1" dirty="0">
                  <a:solidFill>
                    <a:srgbClr val="000066"/>
                  </a:solidFill>
                  <a:effectLst>
                    <a:outerShdw blurRad="38100" dist="38100" dir="2700000" algn="tl">
                      <a:srgbClr val="C0C0C0"/>
                    </a:outerShdw>
                  </a:effectLst>
                </a:rPr>
                <a:t>- M  - </a:t>
              </a:r>
              <a:r>
                <a:rPr lang="en-US" sz="1200" b="1" dirty="0" smtClean="0">
                  <a:solidFill>
                    <a:srgbClr val="000066"/>
                  </a:solidFill>
                  <a:effectLst>
                    <a:outerShdw blurRad="38100" dist="38100" dir="2700000" algn="tl">
                      <a:srgbClr val="C0C0C0"/>
                    </a:outerShdw>
                  </a:effectLst>
                </a:rPr>
                <a:t>AA  </a:t>
              </a:r>
              <a:r>
                <a:rPr lang="en-US" sz="1200" b="1" dirty="0">
                  <a:solidFill>
                    <a:srgbClr val="000066"/>
                  </a:solidFill>
                  <a:effectLst>
                    <a:outerShdw blurRad="38100" dist="38100" dir="2700000" algn="tl">
                      <a:srgbClr val="C0C0C0"/>
                    </a:outerShdw>
                  </a:effectLst>
                </a:rPr>
                <a:t>01</a:t>
              </a:r>
              <a:endParaRPr lang="en-US" sz="1050" dirty="0"/>
            </a:p>
          </p:txBody>
        </p:sp>
        <p:sp>
          <p:nvSpPr>
            <p:cNvPr id="15" name="AutoShape 17"/>
            <p:cNvSpPr>
              <a:spLocks/>
            </p:cNvSpPr>
            <p:nvPr/>
          </p:nvSpPr>
          <p:spPr bwMode="auto">
            <a:xfrm rot="16200000">
              <a:off x="5757229" y="2857134"/>
              <a:ext cx="109241" cy="167878"/>
            </a:xfrm>
            <a:prstGeom prst="leftBrace">
              <a:avLst>
                <a:gd name="adj1" fmla="val 10156"/>
                <a:gd name="adj2" fmla="val 50000"/>
              </a:avLst>
            </a:prstGeom>
            <a:noFill/>
            <a:ln w="19050">
              <a:solidFill>
                <a:srgbClr val="000000"/>
              </a:solidFill>
              <a:round/>
              <a:headEnd/>
              <a:tailEnd/>
            </a:ln>
          </p:spPr>
          <p:txBody>
            <a:bodyPr wrap="none" anchor="ctr"/>
            <a:lstStyle/>
            <a:p>
              <a:endParaRPr lang="en-US" sz="1400"/>
            </a:p>
          </p:txBody>
        </p:sp>
        <p:sp>
          <p:nvSpPr>
            <p:cNvPr id="16" name="AutoShape 19"/>
            <p:cNvSpPr>
              <a:spLocks/>
            </p:cNvSpPr>
            <p:nvPr/>
          </p:nvSpPr>
          <p:spPr bwMode="auto">
            <a:xfrm rot="16200000">
              <a:off x="6090756" y="2843517"/>
              <a:ext cx="97812" cy="206538"/>
            </a:xfrm>
            <a:prstGeom prst="leftBrace">
              <a:avLst>
                <a:gd name="adj1" fmla="val 17480"/>
                <a:gd name="adj2" fmla="val 50000"/>
              </a:avLst>
            </a:prstGeom>
            <a:noFill/>
            <a:ln w="19050">
              <a:solidFill>
                <a:srgbClr val="000000"/>
              </a:solidFill>
              <a:round/>
              <a:headEnd/>
              <a:tailEnd/>
            </a:ln>
          </p:spPr>
          <p:txBody>
            <a:bodyPr wrap="none" anchor="ctr"/>
            <a:lstStyle/>
            <a:p>
              <a:endParaRPr lang="en-US" sz="1400"/>
            </a:p>
          </p:txBody>
        </p:sp>
        <p:sp>
          <p:nvSpPr>
            <p:cNvPr id="17" name="Text Box 21"/>
            <p:cNvSpPr txBox="1">
              <a:spLocks noChangeArrowheads="1"/>
            </p:cNvSpPr>
            <p:nvPr/>
          </p:nvSpPr>
          <p:spPr bwMode="auto">
            <a:xfrm>
              <a:off x="5428134" y="2970902"/>
              <a:ext cx="579005" cy="334963"/>
            </a:xfrm>
            <a:prstGeom prst="rect">
              <a:avLst/>
            </a:prstGeom>
            <a:noFill/>
            <a:ln w="9525">
              <a:noFill/>
              <a:miter lim="800000"/>
              <a:headEnd/>
              <a:tailEnd/>
            </a:ln>
          </p:spPr>
          <p:txBody>
            <a:bodyPr wrap="none">
              <a:spAutoFit/>
            </a:bodyPr>
            <a:lstStyle/>
            <a:p>
              <a:pPr algn="ctr">
                <a:lnSpc>
                  <a:spcPct val="75000"/>
                </a:lnSpc>
              </a:pPr>
              <a:r>
                <a:rPr lang="en-US" sz="700" b="1" dirty="0"/>
                <a:t>Contract </a:t>
              </a:r>
            </a:p>
            <a:p>
              <a:pPr algn="ctr">
                <a:lnSpc>
                  <a:spcPct val="75000"/>
                </a:lnSpc>
              </a:pPr>
              <a:r>
                <a:rPr lang="en-US" sz="700" b="1" dirty="0"/>
                <a:t>Type</a:t>
              </a:r>
            </a:p>
            <a:p>
              <a:pPr algn="ctr">
                <a:lnSpc>
                  <a:spcPct val="75000"/>
                </a:lnSpc>
              </a:pPr>
              <a:r>
                <a:rPr lang="en-US" sz="700" b="1" dirty="0"/>
                <a:t>M or W</a:t>
              </a:r>
            </a:p>
          </p:txBody>
        </p:sp>
        <p:sp>
          <p:nvSpPr>
            <p:cNvPr id="18" name="Text Box 22"/>
            <p:cNvSpPr txBox="1">
              <a:spLocks noChangeArrowheads="1"/>
            </p:cNvSpPr>
            <p:nvPr/>
          </p:nvSpPr>
          <p:spPr bwMode="auto">
            <a:xfrm>
              <a:off x="5841921" y="2967587"/>
              <a:ext cx="529462" cy="303541"/>
            </a:xfrm>
            <a:prstGeom prst="rect">
              <a:avLst/>
            </a:prstGeom>
            <a:noFill/>
            <a:ln w="9525">
              <a:noFill/>
              <a:miter lim="800000"/>
              <a:headEnd/>
              <a:tailEnd/>
            </a:ln>
          </p:spPr>
          <p:txBody>
            <a:bodyPr>
              <a:spAutoFit/>
            </a:bodyPr>
            <a:lstStyle/>
            <a:p>
              <a:pPr algn="ctr"/>
              <a:r>
                <a:rPr lang="en-US" sz="700" b="1" dirty="0"/>
                <a:t>FOO </a:t>
              </a:r>
            </a:p>
            <a:p>
              <a:pPr algn="ctr"/>
              <a:r>
                <a:rPr lang="en-US" sz="700" b="1" dirty="0" smtClean="0"/>
                <a:t>ID #</a:t>
              </a:r>
              <a:endParaRPr lang="en-US" sz="700" b="1" dirty="0"/>
            </a:p>
          </p:txBody>
        </p:sp>
        <p:sp>
          <p:nvSpPr>
            <p:cNvPr id="19" name="Text Box 23"/>
            <p:cNvSpPr txBox="1">
              <a:spLocks noChangeArrowheads="1"/>
            </p:cNvSpPr>
            <p:nvPr/>
          </p:nvSpPr>
          <p:spPr bwMode="auto">
            <a:xfrm>
              <a:off x="6153110" y="2952705"/>
              <a:ext cx="678415" cy="303541"/>
            </a:xfrm>
            <a:prstGeom prst="rect">
              <a:avLst/>
            </a:prstGeom>
            <a:noFill/>
            <a:ln w="9525">
              <a:noFill/>
              <a:miter lim="800000"/>
              <a:headEnd/>
              <a:tailEnd/>
            </a:ln>
          </p:spPr>
          <p:txBody>
            <a:bodyPr wrap="square">
              <a:spAutoFit/>
            </a:bodyPr>
            <a:lstStyle/>
            <a:p>
              <a:pPr algn="ctr"/>
              <a:r>
                <a:rPr lang="en-US" sz="700" b="1" dirty="0"/>
                <a:t>Purchase</a:t>
              </a:r>
            </a:p>
            <a:p>
              <a:pPr algn="ctr"/>
              <a:r>
                <a:rPr lang="en-US" sz="700" b="1" dirty="0"/>
                <a:t>Order #</a:t>
              </a:r>
            </a:p>
          </p:txBody>
        </p:sp>
        <p:sp>
          <p:nvSpPr>
            <p:cNvPr id="20" name="AutoShape 24"/>
            <p:cNvSpPr>
              <a:spLocks/>
            </p:cNvSpPr>
            <p:nvPr/>
          </p:nvSpPr>
          <p:spPr bwMode="auto">
            <a:xfrm rot="16200000">
              <a:off x="6365840" y="2843529"/>
              <a:ext cx="88917" cy="174105"/>
            </a:xfrm>
            <a:prstGeom prst="leftBrace">
              <a:avLst>
                <a:gd name="adj1" fmla="val 9201"/>
                <a:gd name="adj2" fmla="val 50000"/>
              </a:avLst>
            </a:prstGeom>
            <a:noFill/>
            <a:ln w="19050">
              <a:solidFill>
                <a:srgbClr val="000000"/>
              </a:solidFill>
              <a:round/>
              <a:headEnd/>
              <a:tailEnd/>
            </a:ln>
          </p:spPr>
          <p:txBody>
            <a:bodyPr wrap="none" anchor="ctr"/>
            <a:lstStyle/>
            <a:p>
              <a:endParaRPr lang="en-US" sz="1400"/>
            </a:p>
          </p:txBody>
        </p:sp>
        <p:sp>
          <p:nvSpPr>
            <p:cNvPr id="21" name="Text Box 25"/>
            <p:cNvSpPr txBox="1">
              <a:spLocks noChangeArrowheads="1"/>
            </p:cNvSpPr>
            <p:nvPr/>
          </p:nvSpPr>
          <p:spPr bwMode="auto">
            <a:xfrm>
              <a:off x="4638849" y="3267735"/>
              <a:ext cx="2076986" cy="538609"/>
            </a:xfrm>
            <a:prstGeom prst="rect">
              <a:avLst/>
            </a:prstGeom>
            <a:noFill/>
            <a:ln w="28575">
              <a:noFill/>
              <a:miter lim="800000"/>
              <a:headEnd/>
              <a:tailEnd/>
            </a:ln>
          </p:spPr>
          <p:txBody>
            <a:bodyPr wrap="square">
              <a:spAutoFit/>
            </a:bodyPr>
            <a:lstStyle/>
            <a:p>
              <a:pPr algn="ctr"/>
              <a:r>
                <a:rPr lang="en-US" sz="1100" b="1" u="sng" dirty="0"/>
                <a:t>PIINs</a:t>
              </a:r>
            </a:p>
            <a:p>
              <a:pPr algn="ctr"/>
              <a:r>
                <a:rPr lang="en-US" sz="900" b="1" dirty="0"/>
                <a:t>2,308 FOOs  </a:t>
              </a:r>
              <a:r>
                <a:rPr lang="en-US" sz="900" b="1" dirty="0">
                  <a:cs typeface="Arial" charset="0"/>
                </a:rPr>
                <a:t>♦ </a:t>
              </a:r>
              <a:r>
                <a:rPr lang="en-US" sz="900" b="1" dirty="0"/>
                <a:t> 1,155 POs per FOO  ♦  2.6M POs per </a:t>
              </a:r>
              <a:r>
                <a:rPr lang="en-US" sz="900" b="1" dirty="0" err="1"/>
                <a:t>DoDAAC</a:t>
              </a:r>
              <a:endParaRPr lang="en-US" sz="900" b="1" dirty="0"/>
            </a:p>
          </p:txBody>
        </p:sp>
        <p:cxnSp>
          <p:nvCxnSpPr>
            <p:cNvPr id="23" name="Straight Connector 22"/>
            <p:cNvCxnSpPr/>
            <p:nvPr/>
          </p:nvCxnSpPr>
          <p:spPr>
            <a:xfrm flipV="1">
              <a:off x="4876800" y="3295727"/>
              <a:ext cx="1667868" cy="2657"/>
            </a:xfrm>
            <a:prstGeom prst="line">
              <a:avLst/>
            </a:prstGeom>
            <a:ln>
              <a:solidFill>
                <a:schemeClr val="accent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rot="841614">
            <a:off x="4712130" y="1725934"/>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1</a:t>
            </a:r>
          </a:p>
        </p:txBody>
      </p:sp>
      <p:sp>
        <p:nvSpPr>
          <p:cNvPr id="25" name="TextBox 24"/>
          <p:cNvSpPr txBox="1"/>
          <p:nvPr/>
        </p:nvSpPr>
        <p:spPr>
          <a:xfrm rot="841614">
            <a:off x="7221041" y="5960149"/>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3</a:t>
            </a:r>
          </a:p>
        </p:txBody>
      </p:sp>
      <p:sp>
        <p:nvSpPr>
          <p:cNvPr id="26" name="TextBox 25"/>
          <p:cNvSpPr txBox="1"/>
          <p:nvPr/>
        </p:nvSpPr>
        <p:spPr>
          <a:xfrm rot="841614">
            <a:off x="5599234" y="3021334"/>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p>
        </p:txBody>
      </p:sp>
      <p:sp>
        <p:nvSpPr>
          <p:cNvPr id="27" name="Rounded Rectangle 26"/>
          <p:cNvSpPr/>
          <p:nvPr/>
        </p:nvSpPr>
        <p:spPr>
          <a:xfrm>
            <a:off x="109184" y="3698544"/>
            <a:ext cx="4419600" cy="250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64792" y="4038600"/>
            <a:ext cx="4572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Curved Connector 29"/>
          <p:cNvCxnSpPr>
            <a:stCxn id="28" idx="0"/>
          </p:cNvCxnSpPr>
          <p:nvPr/>
        </p:nvCxnSpPr>
        <p:spPr>
          <a:xfrm rot="5400000" flipH="1" flipV="1">
            <a:off x="5704196" y="3646796"/>
            <a:ext cx="381000" cy="402608"/>
          </a:xfrm>
          <a:prstGeom prst="curvedConnector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200400" y="5715000"/>
            <a:ext cx="7620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5" name="Picture 3"/>
          <p:cNvPicPr>
            <a:picLocks noChangeAspect="1" noChangeArrowheads="1"/>
          </p:cNvPicPr>
          <p:nvPr/>
        </p:nvPicPr>
        <p:blipFill>
          <a:blip r:embed="rId2" cstate="screen"/>
          <a:srcRect/>
          <a:stretch>
            <a:fillRect/>
          </a:stretch>
        </p:blipFill>
        <p:spPr bwMode="auto">
          <a:xfrm>
            <a:off x="76200" y="609600"/>
            <a:ext cx="6172201" cy="1143000"/>
          </a:xfrm>
          <a:prstGeom prst="rect">
            <a:avLst/>
          </a:prstGeom>
          <a:noFill/>
          <a:ln w="9525">
            <a:solidFill>
              <a:schemeClr val="tx1"/>
            </a:solidFill>
            <a:miter lim="800000"/>
            <a:headEnd/>
            <a:tailEnd/>
          </a:ln>
          <a:effectLst/>
        </p:spPr>
      </p:pic>
      <p:pic>
        <p:nvPicPr>
          <p:cNvPr id="6" name="Picture 2"/>
          <p:cNvPicPr>
            <a:picLocks noGrp="1" noChangeAspect="1" noChangeArrowheads="1"/>
          </p:cNvPicPr>
          <p:nvPr>
            <p:ph idx="1"/>
          </p:nvPr>
        </p:nvPicPr>
        <p:blipFill>
          <a:blip r:embed="rId3" cstate="screen"/>
          <a:srcRect/>
          <a:stretch>
            <a:fillRect/>
          </a:stretch>
        </p:blipFill>
        <p:spPr bwMode="auto">
          <a:xfrm>
            <a:off x="457201" y="1828800"/>
            <a:ext cx="6414052" cy="1828800"/>
          </a:xfrm>
          <a:prstGeom prst="rect">
            <a:avLst/>
          </a:prstGeom>
          <a:noFill/>
          <a:ln w="9525">
            <a:solidFill>
              <a:schemeClr val="tx1"/>
            </a:solidFill>
            <a:miter lim="800000"/>
            <a:headEnd/>
            <a:tailEnd/>
          </a:ln>
          <a:effectLst/>
        </p:spPr>
      </p:pic>
      <p:sp>
        <p:nvSpPr>
          <p:cNvPr id="7" name="TextBox 6"/>
          <p:cNvSpPr txBox="1"/>
          <p:nvPr/>
        </p:nvSpPr>
        <p:spPr>
          <a:xfrm>
            <a:off x="5334000" y="1828800"/>
            <a:ext cx="3124200" cy="385921"/>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Procurement Controls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4839272" y="601640"/>
            <a:ext cx="2667000" cy="385921"/>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Purchase Request</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0" y="0"/>
            <a:ext cx="72390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KO: Optional Provisioning Modifications</a:t>
            </a:r>
            <a:endParaRPr lang="en-US" sz="2800" b="1" dirty="0">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4" cstate="screen"/>
          <a:srcRect/>
          <a:stretch>
            <a:fillRect/>
          </a:stretch>
        </p:blipFill>
        <p:spPr bwMode="auto">
          <a:xfrm>
            <a:off x="1066800" y="3733800"/>
            <a:ext cx="6248400" cy="1644316"/>
          </a:xfrm>
          <a:prstGeom prst="rect">
            <a:avLst/>
          </a:prstGeom>
          <a:noFill/>
          <a:ln w="9525">
            <a:solidFill>
              <a:schemeClr val="tx1"/>
            </a:solidFill>
            <a:miter lim="800000"/>
            <a:headEnd/>
            <a:tailEnd/>
          </a:ln>
          <a:effectLst/>
        </p:spPr>
      </p:pic>
      <p:sp>
        <p:nvSpPr>
          <p:cNvPr id="12" name="TextBox 11"/>
          <p:cNvSpPr txBox="1"/>
          <p:nvPr/>
        </p:nvSpPr>
        <p:spPr>
          <a:xfrm>
            <a:off x="5638800" y="3733800"/>
            <a:ext cx="3352800" cy="385921"/>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Clearance Confirmation</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Picture 3"/>
          <p:cNvPicPr>
            <a:picLocks noChangeAspect="1" noChangeArrowheads="1"/>
          </p:cNvPicPr>
          <p:nvPr/>
        </p:nvPicPr>
        <p:blipFill>
          <a:blip r:embed="rId5" cstate="screen"/>
          <a:srcRect/>
          <a:stretch>
            <a:fillRect/>
          </a:stretch>
        </p:blipFill>
        <p:spPr bwMode="auto">
          <a:xfrm>
            <a:off x="2057400" y="5410200"/>
            <a:ext cx="4447274" cy="1371600"/>
          </a:xfrm>
          <a:prstGeom prst="rect">
            <a:avLst/>
          </a:prstGeom>
          <a:noFill/>
          <a:ln w="9525">
            <a:solidFill>
              <a:schemeClr val="tx1"/>
            </a:solidFill>
            <a:miter lim="800000"/>
            <a:headEnd/>
            <a:tailEnd/>
          </a:ln>
          <a:effectLst/>
        </p:spPr>
      </p:pic>
      <p:sp>
        <p:nvSpPr>
          <p:cNvPr id="14" name="TextBox 13"/>
          <p:cNvSpPr txBox="1"/>
          <p:nvPr/>
        </p:nvSpPr>
        <p:spPr>
          <a:xfrm>
            <a:off x="6248400" y="5943600"/>
            <a:ext cx="2133600" cy="428375"/>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6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Radio Setting</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ounded Rectangle 15"/>
          <p:cNvSpPr/>
          <p:nvPr/>
        </p:nvSpPr>
        <p:spPr>
          <a:xfrm>
            <a:off x="1311385" y="907146"/>
            <a:ext cx="843888" cy="242248"/>
          </a:xfrm>
          <a:prstGeom prst="roundRect">
            <a:avLst>
              <a:gd name="adj" fmla="val 496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032161" y="4077234"/>
            <a:ext cx="990600" cy="242248"/>
          </a:xfrm>
          <a:prstGeom prst="roundRect">
            <a:avLst>
              <a:gd name="adj" fmla="val 496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90800" y="2196922"/>
            <a:ext cx="914400" cy="242248"/>
          </a:xfrm>
          <a:prstGeom prst="roundRect">
            <a:avLst>
              <a:gd name="adj" fmla="val 496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13044" y="5726810"/>
            <a:ext cx="685800" cy="242248"/>
          </a:xfrm>
          <a:prstGeom prst="roundRect">
            <a:avLst>
              <a:gd name="adj" fmla="val 496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Ordering Process</a:t>
            </a:r>
            <a:endParaRPr lang="en-US" dirty="0"/>
          </a:p>
        </p:txBody>
      </p:sp>
      <p:pic>
        <p:nvPicPr>
          <p:cNvPr id="685058" name="Picture 2" descr="sf44_new"/>
          <p:cNvPicPr>
            <a:picLocks noChangeAspect="1" noChangeArrowheads="1"/>
          </p:cNvPicPr>
          <p:nvPr/>
        </p:nvPicPr>
        <p:blipFill>
          <a:blip r:embed="rId2" cstate="screen"/>
          <a:srcRect/>
          <a:stretch>
            <a:fillRect/>
          </a:stretch>
        </p:blipFill>
        <p:spPr bwMode="auto">
          <a:xfrm>
            <a:off x="5877409" y="1295400"/>
            <a:ext cx="3047999" cy="5410200"/>
          </a:xfrm>
          <a:prstGeom prst="rect">
            <a:avLst/>
          </a:prstGeom>
          <a:noFill/>
          <a:ln w="9525">
            <a:solidFill>
              <a:schemeClr val="tx1"/>
            </a:solidFill>
            <a:miter lim="800000"/>
            <a:headEnd/>
            <a:tailEnd/>
          </a:ln>
        </p:spPr>
      </p:pic>
      <p:sp>
        <p:nvSpPr>
          <p:cNvPr id="685059" name="AutoShape 3"/>
          <p:cNvSpPr>
            <a:spLocks/>
          </p:cNvSpPr>
          <p:nvPr/>
        </p:nvSpPr>
        <p:spPr bwMode="auto">
          <a:xfrm>
            <a:off x="5599617" y="1638300"/>
            <a:ext cx="219075" cy="2476500"/>
          </a:xfrm>
          <a:prstGeom prst="leftBrace">
            <a:avLst>
              <a:gd name="adj1" fmla="val 94203"/>
              <a:gd name="adj2" fmla="val 49606"/>
            </a:avLst>
          </a:prstGeom>
          <a:noFill/>
          <a:ln w="38100">
            <a:solidFill>
              <a:srgbClr val="4F81B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85060" name="AutoShape 4"/>
          <p:cNvCxnSpPr>
            <a:cxnSpLocks noChangeShapeType="1"/>
            <a:stCxn id="685059" idx="1"/>
          </p:cNvCxnSpPr>
          <p:nvPr/>
        </p:nvCxnSpPr>
        <p:spPr bwMode="auto">
          <a:xfrm rot="10800000" flipV="1">
            <a:off x="4953001" y="2866792"/>
            <a:ext cx="646617" cy="562207"/>
          </a:xfrm>
          <a:prstGeom prst="straightConnector1">
            <a:avLst/>
          </a:prstGeom>
          <a:noFill/>
          <a:ln w="38100">
            <a:solidFill>
              <a:srgbClr val="4F81BD"/>
            </a:solidFill>
            <a:round/>
            <a:headEnd/>
            <a:tailEnd type="triangle" w="med" len="med"/>
          </a:ln>
        </p:spPr>
      </p:cxnSp>
      <p:sp>
        <p:nvSpPr>
          <p:cNvPr id="685061" name="AutoShape 5"/>
          <p:cNvSpPr>
            <a:spLocks/>
          </p:cNvSpPr>
          <p:nvPr/>
        </p:nvSpPr>
        <p:spPr bwMode="auto">
          <a:xfrm>
            <a:off x="5715000" y="4229100"/>
            <a:ext cx="76200" cy="419100"/>
          </a:xfrm>
          <a:prstGeom prst="leftBrace">
            <a:avLst>
              <a:gd name="adj1" fmla="val 37500"/>
              <a:gd name="adj2" fmla="val 50000"/>
            </a:avLst>
          </a:prstGeom>
          <a:noFill/>
          <a:ln w="38100">
            <a:solidFill>
              <a:srgbClr val="974706"/>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85062" name="AutoShape 6"/>
          <p:cNvCxnSpPr>
            <a:cxnSpLocks noChangeShapeType="1"/>
            <a:stCxn id="685061" idx="1"/>
          </p:cNvCxnSpPr>
          <p:nvPr/>
        </p:nvCxnSpPr>
        <p:spPr bwMode="auto">
          <a:xfrm rot="10800000" flipV="1">
            <a:off x="4953000" y="4438650"/>
            <a:ext cx="762000" cy="285750"/>
          </a:xfrm>
          <a:prstGeom prst="straightConnector1">
            <a:avLst/>
          </a:prstGeom>
          <a:noFill/>
          <a:ln w="38100">
            <a:solidFill>
              <a:srgbClr val="974706"/>
            </a:solidFill>
            <a:round/>
            <a:headEnd/>
            <a:tailEnd type="triangle" w="med" len="med"/>
          </a:ln>
        </p:spPr>
      </p:cxnSp>
      <p:sp>
        <p:nvSpPr>
          <p:cNvPr id="685063" name="AutoShape 7"/>
          <p:cNvSpPr>
            <a:spLocks/>
          </p:cNvSpPr>
          <p:nvPr/>
        </p:nvSpPr>
        <p:spPr bwMode="auto">
          <a:xfrm>
            <a:off x="5700713" y="4781550"/>
            <a:ext cx="90487" cy="1466850"/>
          </a:xfrm>
          <a:prstGeom prst="leftBrace">
            <a:avLst>
              <a:gd name="adj1" fmla="val 135088"/>
              <a:gd name="adj2" fmla="val 50000"/>
            </a:avLst>
          </a:prstGeom>
          <a:noFill/>
          <a:ln w="38100">
            <a:solidFill>
              <a:srgbClr val="76923C"/>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85064" name="AutoShape 8"/>
          <p:cNvCxnSpPr>
            <a:cxnSpLocks noChangeShapeType="1"/>
          </p:cNvCxnSpPr>
          <p:nvPr/>
        </p:nvCxnSpPr>
        <p:spPr bwMode="auto">
          <a:xfrm rot="10800000">
            <a:off x="5029201" y="5334000"/>
            <a:ext cx="651383" cy="123826"/>
          </a:xfrm>
          <a:prstGeom prst="straightConnector1">
            <a:avLst/>
          </a:prstGeom>
          <a:noFill/>
          <a:ln w="38100">
            <a:solidFill>
              <a:srgbClr val="76923C"/>
            </a:solidFill>
            <a:round/>
            <a:headEnd/>
            <a:tailEnd type="triangle" w="med" len="med"/>
          </a:ln>
        </p:spPr>
      </p:cxnSp>
      <p:pic>
        <p:nvPicPr>
          <p:cNvPr id="685065" name="Picture 9" descr="order process_and_SF44_2"/>
          <p:cNvPicPr>
            <a:picLocks noChangeAspect="1" noChangeArrowheads="1"/>
          </p:cNvPicPr>
          <p:nvPr/>
        </p:nvPicPr>
        <p:blipFill>
          <a:blip r:embed="rId3" cstate="screen"/>
          <a:srcRect/>
          <a:stretch>
            <a:fillRect/>
          </a:stretch>
        </p:blipFill>
        <p:spPr bwMode="auto">
          <a:xfrm>
            <a:off x="152400" y="2231408"/>
            <a:ext cx="4776223" cy="4245592"/>
          </a:xfrm>
          <a:prstGeom prst="rect">
            <a:avLst/>
          </a:prstGeom>
          <a:noFill/>
          <a:ln w="9525">
            <a:noFill/>
            <a:miter lim="800000"/>
            <a:headEnd/>
            <a:tailEnd/>
          </a:ln>
        </p:spPr>
      </p:pic>
      <p:sp>
        <p:nvSpPr>
          <p:cNvPr id="18" name="TextBox 17"/>
          <p:cNvSpPr txBox="1"/>
          <p:nvPr/>
        </p:nvSpPr>
        <p:spPr>
          <a:xfrm>
            <a:off x="381000" y="1463913"/>
            <a:ext cx="3657600" cy="669687"/>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Device Wizard Walks User Thru Process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christfa\My Documents\3in1\All Photos\New Folder\IMG_0056.JPG"/>
          <p:cNvPicPr>
            <a:picLocks noChangeAspect="1" noChangeArrowheads="1"/>
          </p:cNvPicPr>
          <p:nvPr/>
        </p:nvPicPr>
        <p:blipFill>
          <a:blip r:embed="rId2" cstate="screen"/>
          <a:srcRect/>
          <a:stretch>
            <a:fillRect/>
          </a:stretch>
        </p:blipFill>
        <p:spPr bwMode="auto">
          <a:xfrm>
            <a:off x="0" y="-12601"/>
            <a:ext cx="9144000" cy="6870601"/>
          </a:xfrm>
          <a:prstGeom prst="rect">
            <a:avLst/>
          </a:prstGeom>
          <a:noFill/>
        </p:spPr>
      </p:pic>
      <p:pic>
        <p:nvPicPr>
          <p:cNvPr id="3" name="Picture 2" descr="slide0001_image044.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55420" y="5516878"/>
            <a:ext cx="1219200" cy="1285702"/>
          </a:xfrm>
          <a:prstGeom prst="rect">
            <a:avLst/>
          </a:prstGeom>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143000" y="1143000"/>
            <a:ext cx="7772400" cy="4114800"/>
          </a:xfrm>
        </p:spPr>
        <p:txBody>
          <a:bodyPr/>
          <a:lstStyle/>
          <a:p>
            <a:pPr>
              <a:spcBef>
                <a:spcPts val="300"/>
              </a:spcBef>
            </a:pPr>
            <a:r>
              <a:rPr lang="en-US" sz="2300" dirty="0">
                <a:solidFill>
                  <a:srgbClr val="002060"/>
                </a:solidFill>
              </a:rPr>
              <a:t>Requirements</a:t>
            </a:r>
          </a:p>
          <a:p>
            <a:pPr>
              <a:spcBef>
                <a:spcPts val="300"/>
              </a:spcBef>
            </a:pPr>
            <a:r>
              <a:rPr lang="en-US" sz="2300" dirty="0" smtClean="0"/>
              <a:t>3in1 </a:t>
            </a:r>
            <a:r>
              <a:rPr lang="en-US" sz="2300" dirty="0"/>
              <a:t>Tool</a:t>
            </a:r>
          </a:p>
          <a:p>
            <a:pPr lvl="1"/>
            <a:r>
              <a:rPr lang="en-US" sz="2000" dirty="0"/>
              <a:t>Equipment</a:t>
            </a:r>
          </a:p>
          <a:p>
            <a:pPr lvl="1"/>
            <a:r>
              <a:rPr lang="en-US" sz="2000" dirty="0"/>
              <a:t>En</a:t>
            </a:r>
            <a:r>
              <a:rPr lang="en-US" sz="2000" dirty="0">
                <a:solidFill>
                  <a:srgbClr val="002060"/>
                </a:solidFill>
              </a:rPr>
              <a:t>d-to-En</a:t>
            </a:r>
            <a:r>
              <a:rPr lang="en-US" sz="2000" dirty="0"/>
              <a:t>d Process</a:t>
            </a:r>
          </a:p>
          <a:p>
            <a:pPr lvl="2">
              <a:spcBef>
                <a:spcPts val="232"/>
              </a:spcBef>
            </a:pPr>
            <a:r>
              <a:rPr lang="en-US" sz="1800" dirty="0"/>
              <a:t>Set Up</a:t>
            </a:r>
          </a:p>
          <a:p>
            <a:pPr lvl="2">
              <a:spcBef>
                <a:spcPts val="232"/>
              </a:spcBef>
            </a:pPr>
            <a:r>
              <a:rPr lang="en-US" sz="1800" dirty="0"/>
              <a:t>Field Purchases</a:t>
            </a:r>
          </a:p>
          <a:p>
            <a:pPr lvl="2">
              <a:spcBef>
                <a:spcPts val="232"/>
              </a:spcBef>
            </a:pPr>
            <a:r>
              <a:rPr lang="en-US" sz="1800" dirty="0"/>
              <a:t>Clearance</a:t>
            </a:r>
          </a:p>
          <a:p>
            <a:pPr lvl="2">
              <a:spcBef>
                <a:spcPts val="232"/>
              </a:spcBef>
            </a:pPr>
            <a:r>
              <a:rPr lang="en-US" sz="1800" dirty="0"/>
              <a:t>Data Transfer</a:t>
            </a:r>
          </a:p>
          <a:p>
            <a:pPr lvl="2">
              <a:spcBef>
                <a:spcPts val="232"/>
              </a:spcBef>
            </a:pPr>
            <a:r>
              <a:rPr lang="en-US" sz="1800" dirty="0"/>
              <a:t>Reporting</a:t>
            </a:r>
          </a:p>
          <a:p>
            <a:pPr>
              <a:spcBef>
                <a:spcPts val="300"/>
              </a:spcBef>
            </a:pPr>
            <a:r>
              <a:rPr lang="en-US" sz="2300" dirty="0" smtClean="0"/>
              <a:t>Testing </a:t>
            </a:r>
          </a:p>
          <a:p>
            <a:pPr>
              <a:spcBef>
                <a:spcPts val="300"/>
              </a:spcBef>
            </a:pPr>
            <a:r>
              <a:rPr lang="en-US" sz="2300" dirty="0" smtClean="0"/>
              <a:t>Training/Support</a:t>
            </a:r>
          </a:p>
          <a:p>
            <a:pPr>
              <a:spcBef>
                <a:spcPts val="300"/>
              </a:spcBef>
            </a:pPr>
            <a:r>
              <a:rPr lang="en-US" sz="2300" dirty="0" smtClean="0"/>
              <a:t>Improvements</a:t>
            </a:r>
            <a:endParaRPr lang="en-US" sz="2400" dirty="0"/>
          </a:p>
          <a:p>
            <a:pPr lvl="1"/>
            <a:endParaRPr lang="en-US" sz="2000" dirty="0"/>
          </a:p>
        </p:txBody>
      </p:sp>
      <p:pic>
        <p:nvPicPr>
          <p:cNvPr id="4" name="Picture 13" descr="http://warehousenews.co.uk/wp-content/uploads/2009/08/bip-6000.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flipH="1">
            <a:off x="5105400" y="1066800"/>
            <a:ext cx="3807959" cy="3735618"/>
          </a:xfrm>
          <a:prstGeom prst="rect">
            <a:avLst/>
          </a:prstGeom>
          <a:noFill/>
          <a:ln w="9525">
            <a:noFill/>
            <a:miter lim="800000"/>
            <a:headEnd/>
            <a:tailEnd/>
          </a:ln>
        </p:spPr>
      </p:pic>
      <p:pic>
        <p:nvPicPr>
          <p:cNvPr id="5" name="Picture 4" descr="3in1logoSM.JPG"/>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rot="502972">
            <a:off x="5928716" y="1875151"/>
            <a:ext cx="1007414" cy="1096304"/>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hristfa\My Documents\3in1\All Photos\New Folder\IMG_0047.JPG"/>
          <p:cNvPicPr>
            <a:picLocks noChangeAspect="1" noChangeArrowheads="1"/>
          </p:cNvPicPr>
          <p:nvPr/>
        </p:nvPicPr>
        <p:blipFill>
          <a:blip r:embed="rId2" cstate="screen"/>
          <a:srcRect/>
          <a:stretch>
            <a:fillRect/>
          </a:stretch>
        </p:blipFill>
        <p:spPr bwMode="auto">
          <a:xfrm>
            <a:off x="13781" y="0"/>
            <a:ext cx="9130219" cy="6858000"/>
          </a:xfrm>
          <a:prstGeom prst="rect">
            <a:avLst/>
          </a:prstGeom>
          <a:noFill/>
        </p:spPr>
      </p:pic>
      <p:pic>
        <p:nvPicPr>
          <p:cNvPr id="3" name="Picture 2" descr="slide0001_image044.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55420" y="5516878"/>
            <a:ext cx="1219200" cy="1285702"/>
          </a:xfrm>
          <a:prstGeom prst="rect">
            <a:avLst/>
          </a:prstGeom>
        </p:spPr>
      </p:pic>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4953000" cy="914400"/>
          </a:xfrm>
        </p:spPr>
        <p:txBody>
          <a:bodyPr/>
          <a:lstStyle/>
          <a:p>
            <a:r>
              <a:rPr lang="en-US" dirty="0"/>
              <a:t>Field Purchases</a:t>
            </a:r>
          </a:p>
        </p:txBody>
      </p:sp>
      <p:sp>
        <p:nvSpPr>
          <p:cNvPr id="3" name="Content Placeholder 2"/>
          <p:cNvSpPr>
            <a:spLocks noGrp="1"/>
          </p:cNvSpPr>
          <p:nvPr>
            <p:ph idx="1"/>
          </p:nvPr>
        </p:nvSpPr>
        <p:spPr>
          <a:xfrm>
            <a:off x="152400" y="2667000"/>
            <a:ext cx="5867400" cy="3352800"/>
          </a:xfrm>
        </p:spPr>
        <p:txBody>
          <a:bodyPr/>
          <a:lstStyle/>
          <a:p>
            <a:pPr marL="177800" indent="-177800"/>
            <a:r>
              <a:rPr lang="en-US" dirty="0" smtClean="0"/>
              <a:t>Device</a:t>
            </a:r>
            <a:endParaRPr lang="en-US" dirty="0"/>
          </a:p>
          <a:p>
            <a:pPr marL="404813" indent="-117475">
              <a:buFont typeface="Arial" pitchFamily="34" charset="0"/>
              <a:buChar char="•"/>
            </a:pPr>
            <a:r>
              <a:rPr lang="en-US" sz="2000" dirty="0" smtClean="0">
                <a:solidFill>
                  <a:srgbClr val="002060"/>
                </a:solidFill>
              </a:rPr>
              <a:t>FOO Places Order &amp; PA makes Payment</a:t>
            </a:r>
          </a:p>
          <a:p>
            <a:pPr marL="404813" indent="-117475">
              <a:buFont typeface="Arial" pitchFamily="34" charset="0"/>
              <a:buChar char="•"/>
            </a:pPr>
            <a:r>
              <a:rPr lang="en-US" sz="2000" dirty="0" smtClean="0">
                <a:solidFill>
                  <a:srgbClr val="002060"/>
                </a:solidFill>
              </a:rPr>
              <a:t>Receiver and Vendor signatures physically recorded on touch screen</a:t>
            </a:r>
          </a:p>
          <a:p>
            <a:pPr marL="404813" indent="-117475">
              <a:buFont typeface="Arial" pitchFamily="34" charset="0"/>
              <a:buChar char="•"/>
            </a:pPr>
            <a:r>
              <a:rPr lang="en-US" sz="2000" dirty="0" smtClean="0">
                <a:solidFill>
                  <a:srgbClr val="002060"/>
                </a:solidFill>
              </a:rPr>
              <a:t>Device Tracks Obligations and Remaining Funds by Purchase Request and Cash Advance</a:t>
            </a:r>
            <a:endParaRPr lang="en-US" sz="2000" dirty="0">
              <a:solidFill>
                <a:srgbClr val="002060"/>
              </a:solidFill>
            </a:endParaRPr>
          </a:p>
          <a:p>
            <a:pPr marL="404813" indent="-117475">
              <a:buFont typeface="Arial" pitchFamily="34" charset="0"/>
              <a:buChar char="•"/>
            </a:pPr>
            <a:r>
              <a:rPr lang="en-US" sz="2000" dirty="0">
                <a:solidFill>
                  <a:srgbClr val="002060"/>
                </a:solidFill>
              </a:rPr>
              <a:t>Calculates </a:t>
            </a:r>
            <a:r>
              <a:rPr lang="en-US" sz="2000" dirty="0" smtClean="0">
                <a:solidFill>
                  <a:srgbClr val="002060"/>
                </a:solidFill>
              </a:rPr>
              <a:t>Currency Exchange</a:t>
            </a:r>
            <a:endParaRPr lang="en-US" sz="2000" dirty="0">
              <a:solidFill>
                <a:srgbClr val="002060"/>
              </a:solidFill>
            </a:endParaRPr>
          </a:p>
          <a:p>
            <a:pPr marL="404813" indent="-117475">
              <a:buFont typeface="Arial" pitchFamily="34" charset="0"/>
              <a:buChar char="•"/>
            </a:pPr>
            <a:r>
              <a:rPr lang="en-US" sz="2000" dirty="0">
                <a:solidFill>
                  <a:srgbClr val="002060"/>
                </a:solidFill>
              </a:rPr>
              <a:t>Adds Comments to Order</a:t>
            </a:r>
          </a:p>
          <a:p>
            <a:pPr marL="404813" indent="-117475">
              <a:buFont typeface="Arial" pitchFamily="34" charset="0"/>
              <a:buChar char="•"/>
            </a:pPr>
            <a:r>
              <a:rPr lang="en-US" sz="2000" dirty="0">
                <a:solidFill>
                  <a:srgbClr val="002060"/>
                </a:solidFill>
              </a:rPr>
              <a:t>Flags Property Book </a:t>
            </a:r>
            <a:r>
              <a:rPr lang="en-US" sz="2000" dirty="0" smtClean="0">
                <a:solidFill>
                  <a:srgbClr val="002060"/>
                </a:solidFill>
              </a:rPr>
              <a:t>Items</a:t>
            </a:r>
            <a:endParaRPr lang="en-US" sz="2400" dirty="0">
              <a:solidFill>
                <a:srgbClr val="002060"/>
              </a:solidFill>
            </a:endParaRPr>
          </a:p>
        </p:txBody>
      </p:sp>
      <p:pic>
        <p:nvPicPr>
          <p:cNvPr id="14" name="Picture 13" descr="3in1 Process buying.jpg"/>
          <p:cNvPicPr>
            <a:picLocks noChangeAspect="1"/>
          </p:cNvPicPr>
          <p:nvPr/>
        </p:nvPicPr>
        <p:blipFill>
          <a:blip r:embed="rId2" cstate="email"/>
          <a:srcRect/>
          <a:stretch>
            <a:fillRect/>
          </a:stretch>
        </p:blipFill>
        <p:spPr>
          <a:xfrm>
            <a:off x="132719" y="76200"/>
            <a:ext cx="1848481" cy="1981200"/>
          </a:xfrm>
          <a:prstGeom prst="rect">
            <a:avLst/>
          </a:prstGeom>
        </p:spPr>
      </p:pic>
      <p:pic>
        <p:nvPicPr>
          <p:cNvPr id="700419" name="Picture 3" descr="C:\Documents and Settings\christfa\My Documents\3in1\All Photos\New Folder\IMG_0004.JPG"/>
          <p:cNvPicPr>
            <a:picLocks noChangeAspect="1" noChangeArrowheads="1"/>
          </p:cNvPicPr>
          <p:nvPr/>
        </p:nvPicPr>
        <p:blipFill>
          <a:blip r:embed="rId3" cstate="screen"/>
          <a:srcRect/>
          <a:stretch>
            <a:fillRect/>
          </a:stretch>
        </p:blipFill>
        <p:spPr bwMode="auto">
          <a:xfrm>
            <a:off x="7086600" y="3276600"/>
            <a:ext cx="1930400" cy="2895600"/>
          </a:xfrm>
          <a:prstGeom prst="roundRect">
            <a:avLst/>
          </a:prstGeom>
          <a:noFill/>
          <a:ln>
            <a:solidFill>
              <a:schemeClr val="tx1"/>
            </a:solidFill>
          </a:ln>
        </p:spPr>
      </p:pic>
      <p:pic>
        <p:nvPicPr>
          <p:cNvPr id="700420" name="Picture 4" descr="C:\Documents and Settings\christfa\My Documents\3in1\All Photos\New Folder\IMG_9918.JPG"/>
          <p:cNvPicPr>
            <a:picLocks noChangeAspect="1" noChangeArrowheads="1"/>
          </p:cNvPicPr>
          <p:nvPr/>
        </p:nvPicPr>
        <p:blipFill>
          <a:blip r:embed="rId4" cstate="screen"/>
          <a:srcRect/>
          <a:stretch>
            <a:fillRect/>
          </a:stretch>
        </p:blipFill>
        <p:spPr bwMode="auto">
          <a:xfrm>
            <a:off x="6019800" y="1092200"/>
            <a:ext cx="1981200" cy="2641600"/>
          </a:xfrm>
          <a:prstGeom prst="roundRect">
            <a:avLst>
              <a:gd name="adj" fmla="val 35037"/>
            </a:avLst>
          </a:prstGeom>
          <a:noFill/>
          <a:ln>
            <a:solidFill>
              <a:schemeClr val="tx1"/>
            </a:solidFill>
          </a:ln>
        </p:spPr>
      </p:pic>
      <p:pic>
        <p:nvPicPr>
          <p:cNvPr id="700421" name="Picture 5" descr="C:\Documents and Settings\christfa\My Documents\3in1\All Photos\New Folder\IMG_9977.JPG"/>
          <p:cNvPicPr>
            <a:picLocks noChangeAspect="1" noChangeArrowheads="1"/>
          </p:cNvPicPr>
          <p:nvPr/>
        </p:nvPicPr>
        <p:blipFill>
          <a:blip r:embed="rId5" cstate="screen"/>
          <a:srcRect/>
          <a:stretch>
            <a:fillRect/>
          </a:stretch>
        </p:blipFill>
        <p:spPr bwMode="auto">
          <a:xfrm>
            <a:off x="4572000" y="5095875"/>
            <a:ext cx="2286000" cy="1762125"/>
          </a:xfrm>
          <a:prstGeom prst="roundRect">
            <a:avLst/>
          </a:prstGeom>
          <a:noFill/>
          <a:ln>
            <a:solidFill>
              <a:schemeClr val="tx1"/>
            </a:solidFill>
          </a:ln>
        </p:spPr>
      </p:pic>
      <p:pic>
        <p:nvPicPr>
          <p:cNvPr id="23" name="Picture 13" descr="http://warehousenews.co.uk/wp-content/uploads/2009/08/bip-6000.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3352800" y="954802"/>
            <a:ext cx="2133600" cy="2093198"/>
          </a:xfrm>
          <a:prstGeom prst="rect">
            <a:avLst/>
          </a:prstGeom>
          <a:noFill/>
          <a:ln w="9525">
            <a:noFill/>
            <a:miter lim="800000"/>
            <a:headEnd/>
            <a:tailEnd/>
          </a:ln>
        </p:spPr>
      </p:pic>
      <p:pic>
        <p:nvPicPr>
          <p:cNvPr id="25" name="Picture 2" descr="Printek%20FieldPro%20Mobile%20Printer"/>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971799" y="1024467"/>
            <a:ext cx="1063978" cy="1185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grpSp>
        <p:nvGrpSpPr>
          <p:cNvPr id="2" name="Group 40"/>
          <p:cNvGrpSpPr/>
          <p:nvPr/>
        </p:nvGrpSpPr>
        <p:grpSpPr>
          <a:xfrm>
            <a:off x="2438400" y="990600"/>
            <a:ext cx="3767580" cy="5029200"/>
            <a:chOff x="2438400" y="990600"/>
            <a:chExt cx="3767580" cy="5029200"/>
          </a:xfrm>
        </p:grpSpPr>
        <p:pic>
          <p:nvPicPr>
            <p:cNvPr id="6" name="Picture 65" descr="Dashboard"/>
            <p:cNvPicPr>
              <a:picLocks noChangeAspect="1" noChangeArrowheads="1"/>
            </p:cNvPicPr>
            <p:nvPr/>
          </p:nvPicPr>
          <p:blipFill>
            <a:blip r:embed="rId2" cstate="screen"/>
            <a:srcRect/>
            <a:stretch>
              <a:fillRect/>
            </a:stretch>
          </p:blipFill>
          <p:spPr bwMode="auto">
            <a:xfrm>
              <a:off x="2438400" y="990600"/>
              <a:ext cx="3767580" cy="5029200"/>
            </a:xfrm>
            <a:prstGeom prst="rect">
              <a:avLst/>
            </a:prstGeom>
            <a:noFill/>
            <a:ln w="9525">
              <a:noFill/>
              <a:miter lim="800000"/>
              <a:headEnd/>
              <a:tailEnd/>
            </a:ln>
          </p:spPr>
        </p:pic>
        <p:sp>
          <p:nvSpPr>
            <p:cNvPr id="35" name="Rectangle 34"/>
            <p:cNvSpPr/>
            <p:nvPr/>
          </p:nvSpPr>
          <p:spPr>
            <a:xfrm>
              <a:off x="2638425" y="3381375"/>
              <a:ext cx="5334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D001</a:t>
              </a:r>
              <a:endParaRPr lang="en-US" sz="1100" b="1" dirty="0">
                <a:solidFill>
                  <a:srgbClr val="00B050"/>
                </a:solidFill>
              </a:endParaRPr>
            </a:p>
          </p:txBody>
        </p:sp>
        <p:sp>
          <p:nvSpPr>
            <p:cNvPr id="36" name="Rectangle 35"/>
            <p:cNvSpPr/>
            <p:nvPr/>
          </p:nvSpPr>
          <p:spPr>
            <a:xfrm>
              <a:off x="2638425" y="3581400"/>
              <a:ext cx="5334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D002</a:t>
              </a:r>
              <a:endParaRPr lang="en-US" sz="1100" b="1" dirty="0">
                <a:solidFill>
                  <a:srgbClr val="00B050"/>
                </a:solidFill>
              </a:endParaRPr>
            </a:p>
          </p:txBody>
        </p:sp>
        <p:sp>
          <p:nvSpPr>
            <p:cNvPr id="37" name="Rectangle 36"/>
            <p:cNvSpPr/>
            <p:nvPr/>
          </p:nvSpPr>
          <p:spPr>
            <a:xfrm>
              <a:off x="3695700" y="3581400"/>
              <a:ext cx="9144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1,900IQD</a:t>
              </a:r>
              <a:endParaRPr lang="en-US" sz="1100" b="1" dirty="0">
                <a:solidFill>
                  <a:srgbClr val="00B050"/>
                </a:solidFill>
              </a:endParaRPr>
            </a:p>
          </p:txBody>
        </p:sp>
        <p:sp>
          <p:nvSpPr>
            <p:cNvPr id="38" name="Rectangle 37"/>
            <p:cNvSpPr/>
            <p:nvPr/>
          </p:nvSpPr>
          <p:spPr>
            <a:xfrm>
              <a:off x="5105400" y="3581400"/>
              <a:ext cx="8382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8,100IQD</a:t>
              </a:r>
              <a:endParaRPr lang="en-US" sz="1100" b="1" dirty="0">
                <a:solidFill>
                  <a:srgbClr val="00B050"/>
                </a:solidFill>
              </a:endParaRPr>
            </a:p>
          </p:txBody>
        </p:sp>
        <p:sp>
          <p:nvSpPr>
            <p:cNvPr id="39" name="Rectangle 38"/>
            <p:cNvSpPr/>
            <p:nvPr/>
          </p:nvSpPr>
          <p:spPr>
            <a:xfrm>
              <a:off x="3667125" y="3381375"/>
              <a:ext cx="9144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$5,540.00</a:t>
              </a:r>
              <a:endParaRPr lang="en-US" sz="1100" b="1" dirty="0">
                <a:solidFill>
                  <a:srgbClr val="00B050"/>
                </a:solidFill>
              </a:endParaRPr>
            </a:p>
          </p:txBody>
        </p:sp>
        <p:sp>
          <p:nvSpPr>
            <p:cNvPr id="40" name="Rectangle 39"/>
            <p:cNvSpPr/>
            <p:nvPr/>
          </p:nvSpPr>
          <p:spPr>
            <a:xfrm>
              <a:off x="5029200" y="3381375"/>
              <a:ext cx="914400"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00B050"/>
                  </a:solidFill>
                </a:rPr>
                <a:t>$14,460.00</a:t>
              </a:r>
              <a:endParaRPr lang="en-US" sz="1100" b="1" dirty="0">
                <a:solidFill>
                  <a:srgbClr val="00B050"/>
                </a:solidFill>
              </a:endParaRPr>
            </a:p>
          </p:txBody>
        </p:sp>
      </p:grpSp>
      <p:sp>
        <p:nvSpPr>
          <p:cNvPr id="17" name="Line Callout 1 16"/>
          <p:cNvSpPr/>
          <p:nvPr/>
        </p:nvSpPr>
        <p:spPr>
          <a:xfrm>
            <a:off x="7010400" y="4343400"/>
            <a:ext cx="2057400" cy="304800"/>
          </a:xfrm>
          <a:prstGeom prst="borderCallout1">
            <a:avLst>
              <a:gd name="adj1" fmla="val 18750"/>
              <a:gd name="adj2" fmla="val -8333"/>
              <a:gd name="adj3" fmla="val 115625"/>
              <a:gd name="adj4" fmla="val -4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Status of orders</a:t>
            </a:r>
            <a:endParaRPr lang="en-US" sz="1600" b="1" dirty="0"/>
          </a:p>
        </p:txBody>
      </p:sp>
      <p:sp>
        <p:nvSpPr>
          <p:cNvPr id="18" name="Line Callout 1 17"/>
          <p:cNvSpPr/>
          <p:nvPr/>
        </p:nvSpPr>
        <p:spPr>
          <a:xfrm>
            <a:off x="7010400" y="3581400"/>
            <a:ext cx="2057400" cy="304800"/>
          </a:xfrm>
          <a:prstGeom prst="borderCallout1">
            <a:avLst>
              <a:gd name="adj1" fmla="val 49919"/>
              <a:gd name="adj2" fmla="val -3715"/>
              <a:gd name="adj3" fmla="val -8279"/>
              <a:gd name="adj4" fmla="val -43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Cash Advances</a:t>
            </a:r>
            <a:endParaRPr lang="en-US" sz="1600" b="1" dirty="0"/>
          </a:p>
        </p:txBody>
      </p:sp>
      <p:sp>
        <p:nvSpPr>
          <p:cNvPr id="19" name="Line Callout 1 18"/>
          <p:cNvSpPr/>
          <p:nvPr/>
        </p:nvSpPr>
        <p:spPr>
          <a:xfrm>
            <a:off x="7010400" y="2819400"/>
            <a:ext cx="2057400" cy="304800"/>
          </a:xfrm>
          <a:prstGeom prst="borderCallout1">
            <a:avLst>
              <a:gd name="adj1" fmla="val 18750"/>
              <a:gd name="adj2" fmla="val -8333"/>
              <a:gd name="adj3" fmla="val 112500"/>
              <a:gd name="adj4" fmla="val -42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Purchase Request</a:t>
            </a:r>
            <a:endParaRPr lang="en-US" sz="1600" b="1" dirty="0"/>
          </a:p>
        </p:txBody>
      </p:sp>
      <p:sp>
        <p:nvSpPr>
          <p:cNvPr id="20" name="Line Callout 1 19"/>
          <p:cNvSpPr/>
          <p:nvPr/>
        </p:nvSpPr>
        <p:spPr>
          <a:xfrm>
            <a:off x="6400800" y="5638800"/>
            <a:ext cx="2133600" cy="1066800"/>
          </a:xfrm>
          <a:prstGeom prst="borderCallout1">
            <a:avLst>
              <a:gd name="adj1" fmla="val 85540"/>
              <a:gd name="adj2" fmla="val -4436"/>
              <a:gd name="adj3" fmla="val 23446"/>
              <a:gd name="adj4" fmla="val -78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Maintain a Vendor List with GPS coordinates and Comments</a:t>
            </a:r>
            <a:endParaRPr lang="en-US" sz="1600" b="1" dirty="0"/>
          </a:p>
        </p:txBody>
      </p:sp>
      <p:sp>
        <p:nvSpPr>
          <p:cNvPr id="21" name="Line Callout 1 20"/>
          <p:cNvSpPr/>
          <p:nvPr/>
        </p:nvSpPr>
        <p:spPr>
          <a:xfrm>
            <a:off x="457200" y="4876800"/>
            <a:ext cx="1676400" cy="457200"/>
          </a:xfrm>
          <a:prstGeom prst="borderCallout1">
            <a:avLst>
              <a:gd name="adj1" fmla="val 60308"/>
              <a:gd name="adj2" fmla="val 105979"/>
              <a:gd name="adj3" fmla="val 96915"/>
              <a:gd name="adj4" fmla="val 143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Create a Shopping List</a:t>
            </a:r>
            <a:endParaRPr lang="en-US" sz="1600" b="1" dirty="0"/>
          </a:p>
        </p:txBody>
      </p:sp>
      <p:sp>
        <p:nvSpPr>
          <p:cNvPr id="43" name="TextBox 42"/>
          <p:cNvSpPr txBox="1"/>
          <p:nvPr/>
        </p:nvSpPr>
        <p:spPr>
          <a:xfrm>
            <a:off x="0" y="0"/>
            <a:ext cx="4953000" cy="461665"/>
          </a:xfrm>
          <a:prstGeom prst="rect">
            <a:avLst/>
          </a:prstGeom>
          <a:solidFill>
            <a:srgbClr val="660066"/>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t>FOO/PA: 3in1 Tool Device</a:t>
            </a:r>
            <a:endParaRPr lang="en-US" sz="24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4" name="Picture 3" descr="page 169 New Item screen"/>
          <p:cNvPicPr/>
          <p:nvPr/>
        </p:nvPicPr>
        <p:blipFill>
          <a:blip r:embed="rId2" cstate="screen"/>
          <a:srcRect/>
          <a:stretch>
            <a:fillRect/>
          </a:stretch>
        </p:blipFill>
        <p:spPr bwMode="auto">
          <a:xfrm>
            <a:off x="2286000" y="1219200"/>
            <a:ext cx="2133600" cy="3124200"/>
          </a:xfrm>
          <a:prstGeom prst="rect">
            <a:avLst/>
          </a:prstGeom>
          <a:noFill/>
          <a:ln w="9525">
            <a:noFill/>
            <a:miter lim="800000"/>
            <a:headEnd/>
            <a:tailEnd/>
          </a:ln>
        </p:spPr>
      </p:pic>
      <p:pic>
        <p:nvPicPr>
          <p:cNvPr id="5" name="Picture 4" descr="page 175 Check-out screen"/>
          <p:cNvPicPr/>
          <p:nvPr/>
        </p:nvPicPr>
        <p:blipFill>
          <a:blip r:embed="rId3" cstate="screen"/>
          <a:srcRect/>
          <a:stretch>
            <a:fillRect/>
          </a:stretch>
        </p:blipFill>
        <p:spPr bwMode="auto">
          <a:xfrm>
            <a:off x="4572000" y="2362200"/>
            <a:ext cx="2209800" cy="3124200"/>
          </a:xfrm>
          <a:prstGeom prst="rect">
            <a:avLst/>
          </a:prstGeom>
          <a:noFill/>
          <a:ln w="9525">
            <a:noFill/>
            <a:miter lim="800000"/>
            <a:headEnd/>
            <a:tailEnd/>
          </a:ln>
        </p:spPr>
      </p:pic>
      <p:pic>
        <p:nvPicPr>
          <p:cNvPr id="6" name="Picture 5" descr="page 177 Receiver signature screen"/>
          <p:cNvPicPr/>
          <p:nvPr/>
        </p:nvPicPr>
        <p:blipFill>
          <a:blip r:embed="rId4" cstate="screen"/>
          <a:srcRect/>
          <a:stretch>
            <a:fillRect/>
          </a:stretch>
        </p:blipFill>
        <p:spPr bwMode="auto">
          <a:xfrm>
            <a:off x="6967184" y="381000"/>
            <a:ext cx="2057400" cy="3124200"/>
          </a:xfrm>
          <a:prstGeom prst="rect">
            <a:avLst/>
          </a:prstGeom>
          <a:noFill/>
          <a:ln w="9525">
            <a:noFill/>
            <a:miter lim="800000"/>
            <a:headEnd/>
            <a:tailEnd/>
          </a:ln>
        </p:spPr>
      </p:pic>
      <p:pic>
        <p:nvPicPr>
          <p:cNvPr id="7" name="Picture 6" descr="page 177 Paying agent signature screen"/>
          <p:cNvPicPr/>
          <p:nvPr/>
        </p:nvPicPr>
        <p:blipFill>
          <a:blip r:embed="rId5" cstate="screen"/>
          <a:srcRect/>
          <a:stretch>
            <a:fillRect/>
          </a:stretch>
        </p:blipFill>
        <p:spPr bwMode="auto">
          <a:xfrm>
            <a:off x="6961496" y="3657600"/>
            <a:ext cx="2057400" cy="3124200"/>
          </a:xfrm>
          <a:prstGeom prst="rect">
            <a:avLst/>
          </a:prstGeom>
          <a:noFill/>
          <a:ln w="9525">
            <a:noFill/>
            <a:miter lim="800000"/>
            <a:headEnd/>
            <a:tailEnd/>
          </a:ln>
        </p:spPr>
      </p:pic>
      <p:sp>
        <p:nvSpPr>
          <p:cNvPr id="9" name="TextBox 8"/>
          <p:cNvSpPr txBox="1"/>
          <p:nvPr/>
        </p:nvSpPr>
        <p:spPr>
          <a:xfrm>
            <a:off x="0" y="0"/>
            <a:ext cx="5867400" cy="461665"/>
          </a:xfrm>
          <a:prstGeom prst="rect">
            <a:avLst/>
          </a:prstGeom>
          <a:solidFill>
            <a:srgbClr val="660066"/>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t>FOO/PA: Placing Orders on the Device</a:t>
            </a:r>
            <a:endParaRPr lang="en-US" sz="2400" b="1" dirty="0"/>
          </a:p>
        </p:txBody>
      </p:sp>
      <p:pic>
        <p:nvPicPr>
          <p:cNvPr id="10" name="Picture 9" descr="merchant_delete1"/>
          <p:cNvPicPr/>
          <p:nvPr/>
        </p:nvPicPr>
        <p:blipFill>
          <a:blip r:embed="rId6" cstate="screen"/>
          <a:srcRect/>
          <a:stretch>
            <a:fillRect/>
          </a:stretch>
        </p:blipFill>
        <p:spPr bwMode="auto">
          <a:xfrm>
            <a:off x="84160" y="595952"/>
            <a:ext cx="2057400" cy="2895600"/>
          </a:xfrm>
          <a:prstGeom prst="rect">
            <a:avLst/>
          </a:prstGeom>
          <a:noFill/>
          <a:ln w="9525">
            <a:solidFill>
              <a:schemeClr val="tx1"/>
            </a:solidFill>
            <a:miter lim="800000"/>
            <a:headEnd/>
            <a:tailEnd/>
          </a:ln>
        </p:spPr>
      </p:pic>
      <p:sp>
        <p:nvSpPr>
          <p:cNvPr id="12" name="TextBox 11"/>
          <p:cNvSpPr txBox="1"/>
          <p:nvPr/>
        </p:nvSpPr>
        <p:spPr>
          <a:xfrm>
            <a:off x="269544" y="3665560"/>
            <a:ext cx="1371600" cy="1036796"/>
          </a:xfrm>
          <a:prstGeom prst="roundRect">
            <a:avLst>
              <a:gd name="adj" fmla="val 29224"/>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Select:</a:t>
            </a:r>
          </a:p>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Funds</a:t>
            </a:r>
          </a:p>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Vendor</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2819400" y="4495800"/>
            <a:ext cx="1143000" cy="1345367"/>
          </a:xfrm>
          <a:prstGeom prst="roundRect">
            <a:avLst>
              <a:gd name="adj" fmla="val 29224"/>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 item Qty Price</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TextBox 13"/>
          <p:cNvSpPr txBox="1"/>
          <p:nvPr/>
        </p:nvSpPr>
        <p:spPr>
          <a:xfrm>
            <a:off x="4724400" y="5578956"/>
            <a:ext cx="1524000" cy="1036796"/>
          </a:xfrm>
          <a:prstGeom prst="roundRect">
            <a:avLst>
              <a:gd name="adj" fmla="val 29224"/>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FOO Confirms Order</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TextBox 14"/>
          <p:cNvSpPr txBox="1"/>
          <p:nvPr/>
        </p:nvSpPr>
        <p:spPr>
          <a:xfrm>
            <a:off x="6477000" y="76200"/>
            <a:ext cx="2057400" cy="728226"/>
          </a:xfrm>
          <a:prstGeom prst="roundRect">
            <a:avLst>
              <a:gd name="adj" fmla="val 29224"/>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Vendor &amp; Receiver Sign</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6629400" y="5600144"/>
            <a:ext cx="2514600" cy="419656"/>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 Digitally Signs</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5" name="Picture 4" descr="CaptureReceipt"/>
          <p:cNvPicPr/>
          <p:nvPr/>
        </p:nvPicPr>
        <p:blipFill>
          <a:blip r:embed="rId2" cstate="screen"/>
          <a:srcRect/>
          <a:stretch>
            <a:fillRect/>
          </a:stretch>
        </p:blipFill>
        <p:spPr bwMode="auto">
          <a:xfrm>
            <a:off x="6781800" y="82881"/>
            <a:ext cx="2272352" cy="3117519"/>
          </a:xfrm>
          <a:prstGeom prst="rect">
            <a:avLst/>
          </a:prstGeom>
          <a:noFill/>
          <a:ln w="9525">
            <a:noFill/>
            <a:miter lim="800000"/>
            <a:headEnd/>
            <a:tailEnd/>
          </a:ln>
        </p:spPr>
      </p:pic>
      <p:pic>
        <p:nvPicPr>
          <p:cNvPr id="7" name="Picture 128" descr="page 180 Purchase details screen"/>
          <p:cNvPicPr>
            <a:picLocks noChangeAspect="1" noChangeArrowheads="1"/>
          </p:cNvPicPr>
          <p:nvPr/>
        </p:nvPicPr>
        <p:blipFill>
          <a:blip r:embed="rId3" cstate="screen"/>
          <a:srcRect/>
          <a:stretch>
            <a:fillRect/>
          </a:stretch>
        </p:blipFill>
        <p:spPr bwMode="auto">
          <a:xfrm>
            <a:off x="3802040" y="762000"/>
            <a:ext cx="2667000" cy="3747598"/>
          </a:xfrm>
          <a:prstGeom prst="rect">
            <a:avLst/>
          </a:prstGeom>
          <a:noFill/>
          <a:ln w="9525">
            <a:solidFill>
              <a:schemeClr val="tx1"/>
            </a:solidFill>
            <a:miter lim="800000"/>
            <a:headEnd/>
            <a:tailEnd/>
          </a:ln>
        </p:spPr>
      </p:pic>
      <p:sp>
        <p:nvSpPr>
          <p:cNvPr id="9" name="TextBox 8"/>
          <p:cNvSpPr txBox="1"/>
          <p:nvPr/>
        </p:nvSpPr>
        <p:spPr>
          <a:xfrm>
            <a:off x="0" y="0"/>
            <a:ext cx="4953000" cy="461665"/>
          </a:xfrm>
          <a:prstGeom prst="rect">
            <a:avLst/>
          </a:prstGeom>
          <a:solidFill>
            <a:srgbClr val="660066"/>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t>FOO/PA: Orders on the Device</a:t>
            </a:r>
            <a:endParaRPr lang="en-US" sz="2400" b="1" dirty="0"/>
          </a:p>
        </p:txBody>
      </p:sp>
      <p:pic>
        <p:nvPicPr>
          <p:cNvPr id="10" name="Picture 9" descr="piinlog_sf44"/>
          <p:cNvPicPr/>
          <p:nvPr/>
        </p:nvPicPr>
        <p:blipFill>
          <a:blip r:embed="rId4" cstate="screen"/>
          <a:srcRect/>
          <a:stretch>
            <a:fillRect/>
          </a:stretch>
        </p:blipFill>
        <p:spPr bwMode="auto">
          <a:xfrm>
            <a:off x="6781800" y="3581400"/>
            <a:ext cx="2209800" cy="3200400"/>
          </a:xfrm>
          <a:prstGeom prst="rect">
            <a:avLst/>
          </a:prstGeom>
          <a:noFill/>
          <a:ln w="9525">
            <a:solidFill>
              <a:schemeClr val="tx1"/>
            </a:solidFill>
            <a:miter lim="800000"/>
            <a:headEnd/>
            <a:tailEnd/>
          </a:ln>
        </p:spPr>
      </p:pic>
      <p:pic>
        <p:nvPicPr>
          <p:cNvPr id="11" name="Picture 427" descr="piin_log"/>
          <p:cNvPicPr>
            <a:picLocks noChangeAspect="1" noChangeArrowheads="1"/>
          </p:cNvPicPr>
          <p:nvPr/>
        </p:nvPicPr>
        <p:blipFill>
          <a:blip r:embed="rId5" cstate="screen"/>
          <a:srcRect/>
          <a:stretch>
            <a:fillRect/>
          </a:stretch>
        </p:blipFill>
        <p:spPr bwMode="auto">
          <a:xfrm>
            <a:off x="317169" y="1428750"/>
            <a:ext cx="2460762" cy="3636778"/>
          </a:xfrm>
          <a:prstGeom prst="rect">
            <a:avLst/>
          </a:prstGeom>
          <a:noFill/>
          <a:ln w="9525">
            <a:solidFill>
              <a:schemeClr val="tx1"/>
            </a:solidFill>
            <a:miter lim="800000"/>
            <a:headEnd/>
            <a:tailEnd/>
          </a:ln>
        </p:spPr>
      </p:pic>
      <p:sp>
        <p:nvSpPr>
          <p:cNvPr id="15" name="Line Callout 1 14"/>
          <p:cNvSpPr/>
          <p:nvPr/>
        </p:nvSpPr>
        <p:spPr>
          <a:xfrm>
            <a:off x="112319" y="5238750"/>
            <a:ext cx="914400" cy="457200"/>
          </a:xfrm>
          <a:prstGeom prst="borderCallout1">
            <a:avLst>
              <a:gd name="adj1" fmla="val -8522"/>
              <a:gd name="adj2" fmla="val 48869"/>
              <a:gd name="adj3" fmla="val -174513"/>
              <a:gd name="adj4" fmla="val 50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smtClean="0"/>
              <a:t>Completed Clearance Level</a:t>
            </a:r>
            <a:endParaRPr lang="en-US" sz="1000" b="1" dirty="0"/>
          </a:p>
        </p:txBody>
      </p:sp>
      <p:sp>
        <p:nvSpPr>
          <p:cNvPr id="16" name="Line Callout 1 15"/>
          <p:cNvSpPr/>
          <p:nvPr/>
        </p:nvSpPr>
        <p:spPr>
          <a:xfrm>
            <a:off x="510144" y="5772150"/>
            <a:ext cx="914400" cy="228600"/>
          </a:xfrm>
          <a:prstGeom prst="borderCallout1">
            <a:avLst>
              <a:gd name="adj1" fmla="val -12419"/>
              <a:gd name="adj2" fmla="val 60497"/>
              <a:gd name="adj3" fmla="val -596592"/>
              <a:gd name="adj4" fmla="val 61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Flagged</a:t>
            </a:r>
            <a:endParaRPr lang="en-US" sz="1000" b="1" dirty="0"/>
          </a:p>
        </p:txBody>
      </p:sp>
      <p:sp>
        <p:nvSpPr>
          <p:cNvPr id="17" name="Line Callout 1 16"/>
          <p:cNvSpPr/>
          <p:nvPr/>
        </p:nvSpPr>
        <p:spPr>
          <a:xfrm>
            <a:off x="1131619" y="5238750"/>
            <a:ext cx="838200" cy="304800"/>
          </a:xfrm>
          <a:prstGeom prst="borderCallout1">
            <a:avLst>
              <a:gd name="adj1" fmla="val -11647"/>
              <a:gd name="adj2" fmla="val 50699"/>
              <a:gd name="adj3" fmla="val -263864"/>
              <a:gd name="adj4"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smtClean="0"/>
              <a:t>Property Book</a:t>
            </a:r>
            <a:endParaRPr lang="en-US" sz="1000" b="1" dirty="0"/>
          </a:p>
        </p:txBody>
      </p:sp>
      <p:sp>
        <p:nvSpPr>
          <p:cNvPr id="18" name="Line Callout 1 17"/>
          <p:cNvSpPr/>
          <p:nvPr/>
        </p:nvSpPr>
        <p:spPr>
          <a:xfrm>
            <a:off x="1629394" y="5724650"/>
            <a:ext cx="914400" cy="304800"/>
          </a:xfrm>
          <a:prstGeom prst="borderCallout1">
            <a:avLst>
              <a:gd name="adj1" fmla="val -12419"/>
              <a:gd name="adj2" fmla="val 43615"/>
              <a:gd name="adj3" fmla="val -425163"/>
              <a:gd name="adj4" fmla="val 42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smtClean="0"/>
              <a:t>Status of Purchase</a:t>
            </a:r>
            <a:endParaRPr lang="en-US" sz="1000" b="1" dirty="0"/>
          </a:p>
        </p:txBody>
      </p:sp>
      <p:sp>
        <p:nvSpPr>
          <p:cNvPr id="19" name="Line Callout 1 18"/>
          <p:cNvSpPr/>
          <p:nvPr/>
        </p:nvSpPr>
        <p:spPr>
          <a:xfrm>
            <a:off x="2093519" y="5238750"/>
            <a:ext cx="838200" cy="304800"/>
          </a:xfrm>
          <a:prstGeom prst="borderCallout1">
            <a:avLst>
              <a:gd name="adj1" fmla="val -18912"/>
              <a:gd name="adj2" fmla="val 52411"/>
              <a:gd name="adj3" fmla="val -339189"/>
              <a:gd name="adj4"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smtClean="0"/>
              <a:t># of </a:t>
            </a:r>
          </a:p>
          <a:p>
            <a:pPr algn="ctr">
              <a:lnSpc>
                <a:spcPts val="1000"/>
              </a:lnSpc>
            </a:pPr>
            <a:r>
              <a:rPr lang="en-US" sz="1000" b="1" dirty="0" smtClean="0"/>
              <a:t>Line Item</a:t>
            </a:r>
            <a:endParaRPr lang="en-US" sz="1000" b="1" dirty="0"/>
          </a:p>
        </p:txBody>
      </p:sp>
      <p:sp>
        <p:nvSpPr>
          <p:cNvPr id="20" name="Rounded Rectangle 19"/>
          <p:cNvSpPr/>
          <p:nvPr/>
        </p:nvSpPr>
        <p:spPr>
          <a:xfrm>
            <a:off x="2362200" y="810904"/>
            <a:ext cx="1213512" cy="385921"/>
          </a:xfrm>
          <a:prstGeom prst="roundRect">
            <a:avLst>
              <a:gd name="adj" fmla="val 50000"/>
            </a:avLst>
          </a:prstGeom>
          <a:solidFill>
            <a:srgbClr val="FFFF00"/>
          </a:solidFill>
          <a:ln w="38100">
            <a:solidFill>
              <a:srgbClr val="FFFF00"/>
            </a:solid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20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Order</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ight Brace 20"/>
          <p:cNvSpPr/>
          <p:nvPr/>
        </p:nvSpPr>
        <p:spPr>
          <a:xfrm>
            <a:off x="2744169" y="2737450"/>
            <a:ext cx="304800" cy="609600"/>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lnSpc>
                <a:spcPts val="1000"/>
              </a:lnSpc>
            </a:pPr>
            <a:endParaRPr lang="en-US" sz="1000" b="1" dirty="0" smtClean="0">
              <a:solidFill>
                <a:schemeClr val="lt1"/>
              </a:solidFill>
            </a:endParaRPr>
          </a:p>
        </p:txBody>
      </p:sp>
      <p:sp>
        <p:nvSpPr>
          <p:cNvPr id="22" name="Rounded Rectangle 21"/>
          <p:cNvSpPr/>
          <p:nvPr/>
        </p:nvSpPr>
        <p:spPr>
          <a:xfrm>
            <a:off x="240969" y="2737450"/>
            <a:ext cx="2667000" cy="609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IIN_Log_Show_Flagged_Response_Done"/>
          <p:cNvPicPr/>
          <p:nvPr/>
        </p:nvPicPr>
        <p:blipFill>
          <a:blip r:embed="rId6" cstate="screen"/>
          <a:srcRect b="51070"/>
          <a:stretch>
            <a:fillRect/>
          </a:stretch>
        </p:blipFill>
        <p:spPr bwMode="auto">
          <a:xfrm>
            <a:off x="3914775" y="4876800"/>
            <a:ext cx="2562225" cy="1828800"/>
          </a:xfrm>
          <a:prstGeom prst="rect">
            <a:avLst/>
          </a:prstGeom>
          <a:noFill/>
          <a:ln w="9525">
            <a:solidFill>
              <a:schemeClr val="tx1"/>
            </a:solidFill>
            <a:miter lim="800000"/>
            <a:headEnd/>
            <a:tailEnd/>
          </a:ln>
        </p:spPr>
      </p:pic>
      <p:cxnSp>
        <p:nvCxnSpPr>
          <p:cNvPr id="26" name="Straight Connector 25"/>
          <p:cNvCxnSpPr>
            <a:stCxn id="21" idx="1"/>
          </p:cNvCxnSpPr>
          <p:nvPr/>
        </p:nvCxnSpPr>
        <p:spPr>
          <a:xfrm rot="10800000">
            <a:off x="3048001" y="1219200"/>
            <a:ext cx="969" cy="1823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sp>
        <p:nvSpPr>
          <p:cNvPr id="6" name="TextBox 5"/>
          <p:cNvSpPr txBox="1"/>
          <p:nvPr/>
        </p:nvSpPr>
        <p:spPr>
          <a:xfrm>
            <a:off x="0" y="0"/>
            <a:ext cx="5105400" cy="461665"/>
          </a:xfrm>
          <a:prstGeom prst="rect">
            <a:avLst/>
          </a:prstGeom>
          <a:solidFill>
            <a:srgbClr val="660066"/>
          </a:solidFill>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t>FOO/PA: Other Device Features</a:t>
            </a:r>
            <a:endParaRPr lang="en-US" sz="2400" b="1" dirty="0"/>
          </a:p>
        </p:txBody>
      </p:sp>
      <p:pic>
        <p:nvPicPr>
          <p:cNvPr id="7" name="Picture 2" descr="C:\Documents and Settings\christfa\My Documents\3in1\Screen shots test scripts\MarketResearchSlides\Market_Research_Output.png"/>
          <p:cNvPicPr>
            <a:picLocks noChangeAspect="1" noChangeArrowheads="1"/>
          </p:cNvPicPr>
          <p:nvPr/>
        </p:nvPicPr>
        <p:blipFill>
          <a:blip r:embed="rId2" cstate="screen"/>
          <a:srcRect b="25714"/>
          <a:stretch>
            <a:fillRect/>
          </a:stretch>
        </p:blipFill>
        <p:spPr bwMode="auto">
          <a:xfrm>
            <a:off x="3214047" y="3943064"/>
            <a:ext cx="2286001" cy="2819400"/>
          </a:xfrm>
          <a:prstGeom prst="rect">
            <a:avLst/>
          </a:prstGeom>
          <a:noFill/>
        </p:spPr>
      </p:pic>
      <p:pic>
        <p:nvPicPr>
          <p:cNvPr id="8" name="Picture 6"/>
          <p:cNvPicPr>
            <a:picLocks noChangeAspect="1" noChangeArrowheads="1"/>
          </p:cNvPicPr>
          <p:nvPr/>
        </p:nvPicPr>
        <p:blipFill>
          <a:blip r:embed="rId3" cstate="email"/>
          <a:srcRect/>
          <a:stretch>
            <a:fillRect/>
          </a:stretch>
        </p:blipFill>
        <p:spPr bwMode="auto">
          <a:xfrm>
            <a:off x="914399" y="3943064"/>
            <a:ext cx="2071047" cy="281940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srcRect/>
          <a:stretch>
            <a:fillRect/>
          </a:stretch>
        </p:blipFill>
        <p:spPr bwMode="auto">
          <a:xfrm>
            <a:off x="5791200" y="685800"/>
            <a:ext cx="2169445" cy="2895600"/>
          </a:xfrm>
          <a:prstGeom prst="rect">
            <a:avLst/>
          </a:prstGeom>
          <a:noFill/>
          <a:ln w="9525">
            <a:noFill/>
            <a:miter lim="800000"/>
            <a:headEnd/>
            <a:tailEnd/>
          </a:ln>
        </p:spPr>
      </p:pic>
      <p:pic>
        <p:nvPicPr>
          <p:cNvPr id="11" name="Picture 10"/>
          <p:cNvPicPr/>
          <p:nvPr/>
        </p:nvPicPr>
        <p:blipFill>
          <a:blip r:embed="rId5" cstate="screen"/>
          <a:srcRect/>
          <a:stretch>
            <a:fillRect/>
          </a:stretch>
        </p:blipFill>
        <p:spPr bwMode="auto">
          <a:xfrm>
            <a:off x="3429000" y="685800"/>
            <a:ext cx="2057400" cy="2841009"/>
          </a:xfrm>
          <a:prstGeom prst="rect">
            <a:avLst/>
          </a:prstGeom>
          <a:solidFill>
            <a:srgbClr val="FFFFFF"/>
          </a:solidFill>
          <a:ln w="9525">
            <a:noFill/>
            <a:miter lim="800000"/>
            <a:headEnd/>
            <a:tailEnd/>
          </a:ln>
        </p:spPr>
      </p:pic>
      <p:pic>
        <p:nvPicPr>
          <p:cNvPr id="12" name="Picture 11" descr="gps-captured"/>
          <p:cNvPicPr/>
          <p:nvPr/>
        </p:nvPicPr>
        <p:blipFill>
          <a:blip r:embed="rId6" cstate="screen"/>
          <a:srcRect/>
          <a:stretch>
            <a:fillRect/>
          </a:stretch>
        </p:blipFill>
        <p:spPr bwMode="auto">
          <a:xfrm>
            <a:off x="914400" y="685800"/>
            <a:ext cx="2164592" cy="2879678"/>
          </a:xfrm>
          <a:prstGeom prst="rect">
            <a:avLst/>
          </a:prstGeom>
          <a:noFill/>
          <a:ln w="9525">
            <a:noFill/>
            <a:miter lim="800000"/>
            <a:headEnd/>
            <a:tailEnd/>
          </a:ln>
        </p:spPr>
      </p:pic>
      <p:pic>
        <p:nvPicPr>
          <p:cNvPr id="13" name="Picture 12" descr="Return Order Screen"/>
          <p:cNvPicPr/>
          <p:nvPr/>
        </p:nvPicPr>
        <p:blipFill>
          <a:blip r:embed="rId7" cstate="screen"/>
          <a:srcRect/>
          <a:stretch>
            <a:fillRect/>
          </a:stretch>
        </p:blipFill>
        <p:spPr bwMode="auto">
          <a:xfrm>
            <a:off x="5881048" y="3943064"/>
            <a:ext cx="2209800" cy="2819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5" name="Picture 4" descr="new PO Item"/>
          <p:cNvPicPr/>
          <p:nvPr/>
        </p:nvPicPr>
        <p:blipFill>
          <a:blip r:embed="rId2" cstate="screen"/>
          <a:srcRect/>
          <a:stretch>
            <a:fillRect/>
          </a:stretch>
        </p:blipFill>
        <p:spPr bwMode="auto">
          <a:xfrm>
            <a:off x="0" y="5638800"/>
            <a:ext cx="5943600" cy="1219200"/>
          </a:xfrm>
          <a:prstGeom prst="rect">
            <a:avLst/>
          </a:prstGeom>
          <a:noFill/>
          <a:ln w="9525">
            <a:solidFill>
              <a:schemeClr val="tx1"/>
            </a:solidFill>
            <a:miter lim="800000"/>
            <a:headEnd/>
            <a:tailEnd/>
          </a:ln>
        </p:spPr>
      </p:pic>
      <p:grpSp>
        <p:nvGrpSpPr>
          <p:cNvPr id="2" name="Group 7"/>
          <p:cNvGrpSpPr/>
          <p:nvPr/>
        </p:nvGrpSpPr>
        <p:grpSpPr>
          <a:xfrm>
            <a:off x="2590800" y="0"/>
            <a:ext cx="6553200" cy="5715000"/>
            <a:chOff x="2590800" y="0"/>
            <a:chExt cx="6553200" cy="5715000"/>
          </a:xfrm>
        </p:grpSpPr>
        <p:pic>
          <p:nvPicPr>
            <p:cNvPr id="6" name="Picture 5" descr="Lookup Entire PO"/>
            <p:cNvPicPr/>
            <p:nvPr/>
          </p:nvPicPr>
          <p:blipFill>
            <a:blip r:embed="rId3" cstate="screen"/>
            <a:srcRect/>
            <a:stretch>
              <a:fillRect/>
            </a:stretch>
          </p:blipFill>
          <p:spPr bwMode="auto">
            <a:xfrm>
              <a:off x="2590800" y="0"/>
              <a:ext cx="6553200" cy="5715000"/>
            </a:xfrm>
            <a:prstGeom prst="rect">
              <a:avLst/>
            </a:prstGeom>
            <a:noFill/>
            <a:ln w="9525">
              <a:solidFill>
                <a:schemeClr val="tx1"/>
              </a:solidFill>
              <a:miter lim="800000"/>
              <a:headEnd/>
              <a:tailEnd/>
            </a:ln>
          </p:spPr>
        </p:pic>
        <p:pic>
          <p:nvPicPr>
            <p:cNvPr id="7" name="Picture 6" descr="suspect flag"/>
            <p:cNvPicPr/>
            <p:nvPr/>
          </p:nvPicPr>
          <p:blipFill>
            <a:blip r:embed="rId4" cstate="screen"/>
            <a:srcRect l="3571" t="25000" b="25000"/>
            <a:stretch>
              <a:fillRect/>
            </a:stretch>
          </p:blipFill>
          <p:spPr bwMode="auto">
            <a:xfrm>
              <a:off x="2626182" y="5508070"/>
              <a:ext cx="4114800" cy="152400"/>
            </a:xfrm>
            <a:prstGeom prst="rect">
              <a:avLst/>
            </a:prstGeom>
            <a:noFill/>
            <a:ln w="9525">
              <a:solidFill>
                <a:schemeClr val="tx1"/>
              </a:solidFill>
              <a:miter lim="800000"/>
              <a:headEnd/>
              <a:tailEnd/>
            </a:ln>
          </p:spPr>
        </p:pic>
      </p:grpSp>
      <p:sp>
        <p:nvSpPr>
          <p:cNvPr id="10" name="TextBox 9"/>
          <p:cNvSpPr txBox="1"/>
          <p:nvPr/>
        </p:nvSpPr>
        <p:spPr>
          <a:xfrm>
            <a:off x="0" y="0"/>
            <a:ext cx="24384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dirty="0" smtClean="0"/>
              <a:t>View Orders</a:t>
            </a:r>
            <a:endParaRPr lang="en-US" sz="2800" b="1" dirty="0"/>
          </a:p>
        </p:txBody>
      </p:sp>
      <p:sp>
        <p:nvSpPr>
          <p:cNvPr id="12" name="TextBox 11"/>
          <p:cNvSpPr txBox="1"/>
          <p:nvPr/>
        </p:nvSpPr>
        <p:spPr>
          <a:xfrm>
            <a:off x="84160" y="1094138"/>
            <a:ext cx="2514600" cy="3970318"/>
          </a:xfrm>
          <a:prstGeom prst="rect">
            <a:avLst/>
          </a:prstGeom>
          <a:noFill/>
        </p:spPr>
        <p:txBody>
          <a:bodyPr wrap="square" rtlCol="0">
            <a:spAutoFit/>
          </a:bodyPr>
          <a:lstStyle/>
          <a:p>
            <a:pPr>
              <a:buFont typeface="Arial" pitchFamily="34" charset="0"/>
              <a:buChar char="•"/>
            </a:pPr>
            <a:r>
              <a:rPr lang="en-US" b="1" dirty="0" smtClean="0"/>
              <a:t> Look up Order</a:t>
            </a:r>
          </a:p>
          <a:p>
            <a:pPr marL="171450" lvl="1">
              <a:buFont typeface="Arial" pitchFamily="34" charset="0"/>
              <a:buChar char="•"/>
            </a:pPr>
            <a:r>
              <a:rPr lang="en-US" b="1" dirty="0" smtClean="0"/>
              <a:t> View order details</a:t>
            </a:r>
          </a:p>
          <a:p>
            <a:pPr marL="287338" lvl="1" indent="-115888">
              <a:buFont typeface="Arial" pitchFamily="34" charset="0"/>
              <a:buChar char="•"/>
            </a:pPr>
            <a:r>
              <a:rPr lang="en-US" b="1" dirty="0" smtClean="0"/>
              <a:t> View Clearance Approvals</a:t>
            </a:r>
          </a:p>
          <a:p>
            <a:pPr marL="171450" lvl="1">
              <a:buFont typeface="Arial" pitchFamily="34" charset="0"/>
              <a:buChar char="•"/>
            </a:pPr>
            <a:endParaRPr lang="en-US" b="1" dirty="0" smtClean="0"/>
          </a:p>
          <a:p>
            <a:pPr marL="109538" indent="-109538">
              <a:buFont typeface="Arial" pitchFamily="34" charset="0"/>
              <a:buChar char="•"/>
            </a:pPr>
            <a:r>
              <a:rPr lang="en-US" b="1" dirty="0" smtClean="0"/>
              <a:t>Upload Supporting Documents</a:t>
            </a:r>
          </a:p>
          <a:p>
            <a:pPr marL="171450" lvl="1">
              <a:buFont typeface="Arial" pitchFamily="34" charset="0"/>
              <a:buChar char="•"/>
            </a:pPr>
            <a:r>
              <a:rPr lang="en-US" b="1" dirty="0" smtClean="0"/>
              <a:t> Approval </a:t>
            </a:r>
            <a:r>
              <a:rPr lang="en-US" b="1" dirty="0" err="1" smtClean="0"/>
              <a:t>Ltr</a:t>
            </a:r>
            <a:endParaRPr lang="en-US" b="1" dirty="0" smtClean="0"/>
          </a:p>
          <a:p>
            <a:pPr marL="171450" lvl="1">
              <a:buFont typeface="Arial" pitchFamily="34" charset="0"/>
              <a:buChar char="•"/>
            </a:pPr>
            <a:r>
              <a:rPr lang="en-US" b="1" dirty="0" smtClean="0"/>
              <a:t> Legal Review</a:t>
            </a:r>
          </a:p>
          <a:p>
            <a:pPr marL="171450" lvl="1">
              <a:buFont typeface="Arial" pitchFamily="34" charset="0"/>
              <a:buChar char="•"/>
            </a:pPr>
            <a:endParaRPr lang="en-US" b="1" dirty="0" smtClean="0"/>
          </a:p>
          <a:p>
            <a:pPr marL="109538" indent="-109538">
              <a:buFont typeface="Arial" pitchFamily="34" charset="0"/>
              <a:buChar char="•"/>
            </a:pPr>
            <a:r>
              <a:rPr lang="en-US" b="1" dirty="0" smtClean="0"/>
              <a:t> Input Manual Orders to continue electronic process</a:t>
            </a:r>
          </a:p>
          <a:p>
            <a:pPr lvl="1">
              <a:buFont typeface="Arial" pitchFamily="34" charset="0"/>
              <a:buChar char="•"/>
            </a:pP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Clearance</a:t>
            </a:r>
          </a:p>
        </p:txBody>
      </p:sp>
      <p:sp>
        <p:nvSpPr>
          <p:cNvPr id="3" name="Content Placeholder 2"/>
          <p:cNvSpPr>
            <a:spLocks noGrp="1"/>
          </p:cNvSpPr>
          <p:nvPr>
            <p:ph idx="1"/>
          </p:nvPr>
        </p:nvSpPr>
        <p:spPr>
          <a:xfrm>
            <a:off x="152400" y="1295400"/>
            <a:ext cx="8991600" cy="4419600"/>
          </a:xfrm>
        </p:spPr>
        <p:txBody>
          <a:bodyPr/>
          <a:lstStyle/>
          <a:p>
            <a:r>
              <a:rPr lang="en-US" sz="2000" dirty="0"/>
              <a:t>Orders transmitted from device to </a:t>
            </a:r>
            <a:r>
              <a:rPr lang="en-US" sz="2000" dirty="0" smtClean="0"/>
              <a:t>3in1 Prime Database </a:t>
            </a:r>
            <a:r>
              <a:rPr lang="en-US" sz="2000" dirty="0"/>
              <a:t>for clearance</a:t>
            </a:r>
          </a:p>
          <a:p>
            <a:r>
              <a:rPr lang="en-US" sz="2000" dirty="0"/>
              <a:t>Reviewers can view all information from the SF44 and supporting documentation</a:t>
            </a:r>
          </a:p>
          <a:p>
            <a:pPr lvl="1"/>
            <a:r>
              <a:rPr lang="en-US" sz="1800" dirty="0"/>
              <a:t>Approve, disapprove, or flag orders as required</a:t>
            </a:r>
          </a:p>
          <a:p>
            <a:pPr lvl="2"/>
            <a:r>
              <a:rPr lang="en-US" sz="1600" dirty="0" smtClean="0"/>
              <a:t>Comments </a:t>
            </a:r>
            <a:r>
              <a:rPr lang="en-US" sz="1600" dirty="0"/>
              <a:t>from disapproved or flagged orders are sent back to the device where the FOO can reviewer and respond to comments/questions</a:t>
            </a:r>
          </a:p>
          <a:p>
            <a:r>
              <a:rPr lang="en-US" sz="2000" dirty="0"/>
              <a:t>Once approved, orders </a:t>
            </a:r>
            <a:r>
              <a:rPr lang="en-US" sz="2000" dirty="0" smtClean="0"/>
              <a:t>go to </a:t>
            </a:r>
            <a:r>
              <a:rPr lang="en-US" sz="2000" dirty="0"/>
              <a:t>next review in the process </a:t>
            </a:r>
          </a:p>
        </p:txBody>
      </p:sp>
      <p:pic>
        <p:nvPicPr>
          <p:cNvPr id="711682" name="Picture 2"/>
          <p:cNvPicPr>
            <a:picLocks noChangeAspect="1" noChangeArrowheads="1"/>
          </p:cNvPicPr>
          <p:nvPr/>
        </p:nvPicPr>
        <p:blipFill>
          <a:blip r:embed="rId2" cstate="screen"/>
          <a:srcRect/>
          <a:stretch>
            <a:fillRect/>
          </a:stretch>
        </p:blipFill>
        <p:spPr bwMode="auto">
          <a:xfrm>
            <a:off x="0" y="4038600"/>
            <a:ext cx="2209800" cy="2495550"/>
          </a:xfrm>
          <a:prstGeom prst="rect">
            <a:avLst/>
          </a:prstGeom>
          <a:noFill/>
          <a:ln w="9525">
            <a:noFill/>
            <a:miter lim="800000"/>
            <a:headEnd/>
            <a:tailEnd/>
          </a:ln>
          <a:effectLst/>
        </p:spPr>
      </p:pic>
      <p:grpSp>
        <p:nvGrpSpPr>
          <p:cNvPr id="12" name="Group 42"/>
          <p:cNvGrpSpPr/>
          <p:nvPr/>
        </p:nvGrpSpPr>
        <p:grpSpPr>
          <a:xfrm>
            <a:off x="2201840" y="3962400"/>
            <a:ext cx="6858000" cy="2057400"/>
            <a:chOff x="8128725" y="330201"/>
            <a:chExt cx="8036560" cy="1828800"/>
          </a:xfrm>
        </p:grpSpPr>
        <p:pic>
          <p:nvPicPr>
            <p:cNvPr id="13" name="Picture 12"/>
            <p:cNvPicPr/>
            <p:nvPr/>
          </p:nvPicPr>
          <p:blipFill>
            <a:blip r:embed="rId3" cstate="screen"/>
            <a:srcRect/>
            <a:stretch>
              <a:fillRect/>
            </a:stretch>
          </p:blipFill>
          <p:spPr bwMode="auto">
            <a:xfrm>
              <a:off x="8128725" y="330201"/>
              <a:ext cx="8036560" cy="1828800"/>
            </a:xfrm>
            <a:prstGeom prst="rect">
              <a:avLst/>
            </a:prstGeom>
            <a:noFill/>
            <a:ln w="9525">
              <a:solidFill>
                <a:schemeClr val="tx1"/>
              </a:solidFill>
              <a:miter lim="800000"/>
              <a:headEnd/>
              <a:tailEnd/>
            </a:ln>
          </p:spPr>
        </p:pic>
        <p:pic>
          <p:nvPicPr>
            <p:cNvPr id="14" name="Picture 4"/>
            <p:cNvPicPr>
              <a:picLocks noChangeAspect="1" noChangeArrowheads="1"/>
            </p:cNvPicPr>
            <p:nvPr/>
          </p:nvPicPr>
          <p:blipFill>
            <a:blip r:embed="rId4" cstate="screen"/>
            <a:srcRect/>
            <a:stretch>
              <a:fillRect/>
            </a:stretch>
          </p:blipFill>
          <p:spPr bwMode="auto">
            <a:xfrm>
              <a:off x="8784771" y="1549401"/>
              <a:ext cx="1219200" cy="381000"/>
            </a:xfrm>
            <a:prstGeom prst="rect">
              <a:avLst/>
            </a:prstGeom>
            <a:noFill/>
            <a:ln w="9525">
              <a:solidFill>
                <a:schemeClr val="tx1"/>
              </a:solidFill>
              <a:miter lim="800000"/>
              <a:headEnd/>
              <a:tailEnd/>
            </a:ln>
          </p:spPr>
        </p:pic>
        <p:pic>
          <p:nvPicPr>
            <p:cNvPr id="15" name="Picture 3"/>
            <p:cNvPicPr>
              <a:picLocks noChangeAspect="1" noChangeArrowheads="1"/>
            </p:cNvPicPr>
            <p:nvPr/>
          </p:nvPicPr>
          <p:blipFill>
            <a:blip r:embed="rId5" cstate="screen"/>
            <a:srcRect/>
            <a:stretch>
              <a:fillRect/>
            </a:stretch>
          </p:blipFill>
          <p:spPr bwMode="auto">
            <a:xfrm>
              <a:off x="10916919" y="1549401"/>
              <a:ext cx="1428749" cy="381000"/>
            </a:xfrm>
            <a:prstGeom prst="rect">
              <a:avLst/>
            </a:prstGeom>
            <a:noFill/>
            <a:ln w="9525">
              <a:solidFill>
                <a:schemeClr val="tx1"/>
              </a:solidFill>
              <a:miter lim="800000"/>
              <a:headEnd/>
              <a:tailEnd/>
            </a:ln>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7620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grpSp>
        <p:nvGrpSpPr>
          <p:cNvPr id="2" name="Group 42"/>
          <p:cNvGrpSpPr/>
          <p:nvPr/>
        </p:nvGrpSpPr>
        <p:grpSpPr>
          <a:xfrm>
            <a:off x="1066800" y="304800"/>
            <a:ext cx="8001000" cy="4114800"/>
            <a:chOff x="6324600" y="-1219200"/>
            <a:chExt cx="8610600" cy="4114800"/>
          </a:xfrm>
        </p:grpSpPr>
        <p:pic>
          <p:nvPicPr>
            <p:cNvPr id="39" name="Picture 38"/>
            <p:cNvPicPr/>
            <p:nvPr/>
          </p:nvPicPr>
          <p:blipFill>
            <a:blip r:embed="rId2" cstate="screen"/>
            <a:srcRect/>
            <a:stretch>
              <a:fillRect/>
            </a:stretch>
          </p:blipFill>
          <p:spPr bwMode="auto">
            <a:xfrm>
              <a:off x="6324600" y="-1219200"/>
              <a:ext cx="8610600" cy="4114800"/>
            </a:xfrm>
            <a:prstGeom prst="rect">
              <a:avLst/>
            </a:prstGeom>
            <a:noFill/>
            <a:ln w="9525">
              <a:noFill/>
              <a:miter lim="800000"/>
              <a:headEnd/>
              <a:tailEnd/>
            </a:ln>
          </p:spPr>
        </p:pic>
        <p:pic>
          <p:nvPicPr>
            <p:cNvPr id="42" name="Picture 4"/>
            <p:cNvPicPr>
              <a:picLocks noChangeAspect="1" noChangeArrowheads="1"/>
            </p:cNvPicPr>
            <p:nvPr/>
          </p:nvPicPr>
          <p:blipFill>
            <a:blip r:embed="rId3" cstate="screen"/>
            <a:srcRect/>
            <a:stretch>
              <a:fillRect/>
            </a:stretch>
          </p:blipFill>
          <p:spPr bwMode="auto">
            <a:xfrm>
              <a:off x="6934200" y="2286000"/>
              <a:ext cx="1219200" cy="381000"/>
            </a:xfrm>
            <a:prstGeom prst="rect">
              <a:avLst/>
            </a:prstGeom>
            <a:noFill/>
            <a:ln w="9525">
              <a:noFill/>
              <a:miter lim="800000"/>
              <a:headEnd/>
              <a:tailEnd/>
            </a:ln>
          </p:spPr>
        </p:pic>
        <p:pic>
          <p:nvPicPr>
            <p:cNvPr id="41" name="Picture 3"/>
            <p:cNvPicPr>
              <a:picLocks noChangeAspect="1" noChangeArrowheads="1"/>
            </p:cNvPicPr>
            <p:nvPr/>
          </p:nvPicPr>
          <p:blipFill>
            <a:blip r:embed="rId4" cstate="screen"/>
            <a:srcRect/>
            <a:stretch>
              <a:fillRect/>
            </a:stretch>
          </p:blipFill>
          <p:spPr bwMode="auto">
            <a:xfrm>
              <a:off x="8991600" y="2286000"/>
              <a:ext cx="1428750" cy="381000"/>
            </a:xfrm>
            <a:prstGeom prst="rect">
              <a:avLst/>
            </a:prstGeom>
            <a:noFill/>
            <a:ln w="9525">
              <a:noFill/>
              <a:miter lim="800000"/>
              <a:headEnd/>
              <a:tailEnd/>
            </a:ln>
          </p:spPr>
        </p:pic>
      </p:grpSp>
      <p:pic>
        <p:nvPicPr>
          <p:cNvPr id="675841" name="Picture 1"/>
          <p:cNvPicPr>
            <a:picLocks noChangeAspect="1" noChangeArrowheads="1"/>
          </p:cNvPicPr>
          <p:nvPr/>
        </p:nvPicPr>
        <p:blipFill>
          <a:blip r:embed="rId5" cstate="screen"/>
          <a:srcRect/>
          <a:stretch>
            <a:fillRect/>
          </a:stretch>
        </p:blipFill>
        <p:spPr bwMode="auto">
          <a:xfrm>
            <a:off x="7543800" y="5029200"/>
            <a:ext cx="1371600" cy="1752600"/>
          </a:xfrm>
          <a:prstGeom prst="rect">
            <a:avLst/>
          </a:prstGeom>
          <a:noFill/>
          <a:ln w="38100">
            <a:solidFill>
              <a:srgbClr val="0000FF"/>
            </a:solidFill>
            <a:miter lim="800000"/>
            <a:headEnd/>
            <a:tailEnd/>
          </a:ln>
          <a:effectLst/>
        </p:spPr>
      </p:pic>
      <p:pic>
        <p:nvPicPr>
          <p:cNvPr id="1026" name="Picture 2"/>
          <p:cNvPicPr>
            <a:picLocks noChangeAspect="1" noChangeArrowheads="1"/>
          </p:cNvPicPr>
          <p:nvPr/>
        </p:nvPicPr>
        <p:blipFill>
          <a:blip r:embed="rId6" cstate="screen"/>
          <a:srcRect/>
          <a:stretch>
            <a:fillRect/>
          </a:stretch>
        </p:blipFill>
        <p:spPr bwMode="auto">
          <a:xfrm>
            <a:off x="152400" y="5257800"/>
            <a:ext cx="2743200" cy="914400"/>
          </a:xfrm>
          <a:prstGeom prst="rect">
            <a:avLst/>
          </a:prstGeom>
          <a:noFill/>
          <a:ln w="31750">
            <a:solidFill>
              <a:srgbClr val="0000FF"/>
            </a:solidFill>
            <a:miter lim="800000"/>
            <a:headEnd/>
            <a:tailEnd/>
          </a:ln>
        </p:spPr>
      </p:pic>
      <p:sp>
        <p:nvSpPr>
          <p:cNvPr id="15" name="Rounded Rectangle 14"/>
          <p:cNvSpPr/>
          <p:nvPr/>
        </p:nvSpPr>
        <p:spPr>
          <a:xfrm>
            <a:off x="1066800" y="990600"/>
            <a:ext cx="7467600" cy="457200"/>
          </a:xfrm>
          <a:prstGeom prst="roundRect">
            <a:avLst>
              <a:gd name="adj" fmla="val 50000"/>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79668"/>
            <a:ext cx="373380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dirty="0" smtClean="0"/>
              <a:t>Clearance Screen</a:t>
            </a:r>
            <a:endParaRPr lang="en-US" sz="2800" b="1" dirty="0"/>
          </a:p>
        </p:txBody>
      </p:sp>
      <p:sp>
        <p:nvSpPr>
          <p:cNvPr id="18" name="Rounded Rectangle 17"/>
          <p:cNvSpPr/>
          <p:nvPr/>
        </p:nvSpPr>
        <p:spPr>
          <a:xfrm>
            <a:off x="1066800" y="1447800"/>
            <a:ext cx="4419600" cy="381000"/>
          </a:xfrm>
          <a:prstGeom prst="roundRect">
            <a:avLst>
              <a:gd name="adj" fmla="val 50000"/>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295400" y="3747448"/>
            <a:ext cx="3962400" cy="498144"/>
          </a:xfrm>
          <a:prstGeom prst="roundRect">
            <a:avLst>
              <a:gd name="adj" fmla="val 37572"/>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486400" y="1447800"/>
            <a:ext cx="2971800" cy="228600"/>
          </a:xfrm>
          <a:prstGeom prst="roundRect">
            <a:avLst>
              <a:gd name="adj" fmla="val 50000"/>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pproval Ltr.jpg"/>
          <p:cNvPicPr>
            <a:picLocks noChangeAspect="1"/>
          </p:cNvPicPr>
          <p:nvPr/>
        </p:nvPicPr>
        <p:blipFill>
          <a:blip r:embed="rId7" cstate="screen"/>
          <a:stretch>
            <a:fillRect/>
          </a:stretch>
        </p:blipFill>
        <p:spPr>
          <a:xfrm>
            <a:off x="4572000" y="5029200"/>
            <a:ext cx="1447800" cy="1752600"/>
          </a:xfrm>
          <a:prstGeom prst="rect">
            <a:avLst/>
          </a:prstGeom>
          <a:noFill/>
          <a:ln w="31750">
            <a:solidFill>
              <a:srgbClr val="0000FF"/>
            </a:solidFill>
            <a:miter lim="800000"/>
            <a:headEnd/>
            <a:tailEnd/>
          </a:ln>
        </p:spPr>
      </p:pic>
      <p:sp>
        <p:nvSpPr>
          <p:cNvPr id="21" name="Rounded Rectangle 20"/>
          <p:cNvSpPr/>
          <p:nvPr/>
        </p:nvSpPr>
        <p:spPr>
          <a:xfrm>
            <a:off x="152400" y="4800600"/>
            <a:ext cx="27432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nSpc>
                <a:spcPts val="1400"/>
              </a:lnSpc>
            </a:pPr>
            <a:r>
              <a:rPr lang="en-US" sz="1200" b="1" dirty="0" smtClean="0"/>
              <a:t>View Comments between Reviewer &amp; FOO</a:t>
            </a:r>
            <a:endParaRPr lang="en-US" sz="1200" b="1" dirty="0"/>
          </a:p>
        </p:txBody>
      </p:sp>
      <p:sp>
        <p:nvSpPr>
          <p:cNvPr id="7" name="Rounded Rectangle 6"/>
          <p:cNvSpPr/>
          <p:nvPr/>
        </p:nvSpPr>
        <p:spPr>
          <a:xfrm>
            <a:off x="76200" y="3581400"/>
            <a:ext cx="990600" cy="76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View Signature from SF44</a:t>
            </a:r>
            <a:endParaRPr lang="en-US" sz="1200" b="1" dirty="0"/>
          </a:p>
        </p:txBody>
      </p:sp>
      <p:sp>
        <p:nvSpPr>
          <p:cNvPr id="11" name="Rounded Rectangle 10"/>
          <p:cNvSpPr/>
          <p:nvPr/>
        </p:nvSpPr>
        <p:spPr>
          <a:xfrm>
            <a:off x="4572000" y="4800600"/>
            <a:ext cx="1524000" cy="304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400"/>
              </a:lnSpc>
            </a:pPr>
            <a:r>
              <a:rPr lang="en-US" sz="1200" b="1" dirty="0" smtClean="0"/>
              <a:t>Approval Letters</a:t>
            </a:r>
            <a:endParaRPr lang="en-US" sz="1200" b="1" dirty="0"/>
          </a:p>
        </p:txBody>
      </p:sp>
      <p:pic>
        <p:nvPicPr>
          <p:cNvPr id="95" name="Picture 94" descr="Receipt Image MBC07.jpg"/>
          <p:cNvPicPr>
            <a:picLocks noChangeAspect="1"/>
          </p:cNvPicPr>
          <p:nvPr/>
        </p:nvPicPr>
        <p:blipFill>
          <a:blip r:embed="rId8" cstate="screen"/>
          <a:stretch>
            <a:fillRect/>
          </a:stretch>
        </p:blipFill>
        <p:spPr>
          <a:xfrm>
            <a:off x="3048000" y="4953000"/>
            <a:ext cx="1371600" cy="1828800"/>
          </a:xfrm>
          <a:prstGeom prst="rect">
            <a:avLst/>
          </a:prstGeom>
          <a:noFill/>
          <a:ln w="31750">
            <a:solidFill>
              <a:srgbClr val="0000FF"/>
            </a:solidFill>
            <a:miter lim="800000"/>
            <a:headEnd/>
            <a:tailEnd/>
          </a:ln>
        </p:spPr>
      </p:pic>
      <p:sp>
        <p:nvSpPr>
          <p:cNvPr id="96" name="Rounded Rectangle 95"/>
          <p:cNvSpPr/>
          <p:nvPr/>
        </p:nvSpPr>
        <p:spPr>
          <a:xfrm>
            <a:off x="2971800" y="4800600"/>
            <a:ext cx="1524000" cy="304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400"/>
              </a:lnSpc>
            </a:pPr>
            <a:r>
              <a:rPr lang="en-US" sz="1200" b="1" dirty="0" smtClean="0"/>
              <a:t>Receipts</a:t>
            </a:r>
            <a:endParaRPr lang="en-US" sz="1200" b="1" dirty="0"/>
          </a:p>
        </p:txBody>
      </p:sp>
      <p:sp>
        <p:nvSpPr>
          <p:cNvPr id="61" name="Rounded Rectangle 60"/>
          <p:cNvSpPr/>
          <p:nvPr/>
        </p:nvSpPr>
        <p:spPr>
          <a:xfrm>
            <a:off x="76200" y="1524000"/>
            <a:ext cx="8382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Items ordered</a:t>
            </a:r>
            <a:endParaRPr lang="en-US" sz="1200" b="1" dirty="0"/>
          </a:p>
        </p:txBody>
      </p:sp>
      <p:sp>
        <p:nvSpPr>
          <p:cNvPr id="76" name="Rounded Rectangle 75"/>
          <p:cNvSpPr/>
          <p:nvPr/>
        </p:nvSpPr>
        <p:spPr>
          <a:xfrm>
            <a:off x="8305800" y="658504"/>
            <a:ext cx="685800" cy="228600"/>
          </a:xfrm>
          <a:prstGeom prst="roundRect">
            <a:avLst>
              <a:gd name="adj" fmla="val 50000"/>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hape 24"/>
          <p:cNvCxnSpPr>
            <a:stCxn id="76" idx="2"/>
          </p:cNvCxnSpPr>
          <p:nvPr/>
        </p:nvCxnSpPr>
        <p:spPr>
          <a:xfrm rot="16200000" flipH="1">
            <a:off x="8020050" y="1515754"/>
            <a:ext cx="1295400" cy="38100"/>
          </a:xfrm>
          <a:prstGeom prst="curvedConnector3">
            <a:avLst>
              <a:gd name="adj1" fmla="val 50000"/>
            </a:avLst>
          </a:prstGeom>
          <a:ln w="57150">
            <a:solidFill>
              <a:srgbClr val="FFFF00"/>
            </a:solidFill>
            <a:headEnd type="stealth"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3" name="Shape 24"/>
          <p:cNvCxnSpPr>
            <a:stCxn id="19" idx="2"/>
            <a:endCxn id="73" idx="1"/>
          </p:cNvCxnSpPr>
          <p:nvPr/>
        </p:nvCxnSpPr>
        <p:spPr>
          <a:xfrm rot="16200000" flipH="1">
            <a:off x="7048500" y="1600200"/>
            <a:ext cx="723900" cy="876300"/>
          </a:xfrm>
          <a:prstGeom prst="curvedConnector2">
            <a:avLst/>
          </a:prstGeom>
          <a:ln w="57150">
            <a:solidFill>
              <a:srgbClr val="FFFF00"/>
            </a:solidFill>
            <a:headEnd type="stealth" w="med" len="med"/>
            <a:tailEnd type="none" w="med" len="med"/>
          </a:ln>
        </p:spPr>
        <p:style>
          <a:lnRef idx="3">
            <a:schemeClr val="accent6"/>
          </a:lnRef>
          <a:fillRef idx="0">
            <a:schemeClr val="accent6"/>
          </a:fillRef>
          <a:effectRef idx="2">
            <a:schemeClr val="accent6"/>
          </a:effectRef>
          <a:fontRef idx="minor">
            <a:schemeClr val="tx1"/>
          </a:fontRef>
        </p:style>
      </p:cxnSp>
      <p:sp>
        <p:nvSpPr>
          <p:cNvPr id="91" name="Rounded Rectangle 90"/>
          <p:cNvSpPr/>
          <p:nvPr/>
        </p:nvSpPr>
        <p:spPr>
          <a:xfrm>
            <a:off x="1066800" y="1828800"/>
            <a:ext cx="4419600" cy="762000"/>
          </a:xfrm>
          <a:prstGeom prst="roundRect">
            <a:avLst>
              <a:gd name="adj" fmla="val 37572"/>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0" y="2057400"/>
            <a:ext cx="10668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400"/>
              </a:lnSpc>
            </a:pPr>
            <a:r>
              <a:rPr lang="en-US" sz="1200" b="1" dirty="0" smtClean="0"/>
              <a:t>Enter Comments</a:t>
            </a:r>
            <a:endParaRPr lang="en-US" sz="1200" b="1" dirty="0"/>
          </a:p>
        </p:txBody>
      </p:sp>
      <p:sp>
        <p:nvSpPr>
          <p:cNvPr id="93" name="Rounded Rectangle 92"/>
          <p:cNvSpPr/>
          <p:nvPr/>
        </p:nvSpPr>
        <p:spPr>
          <a:xfrm>
            <a:off x="27296" y="421944"/>
            <a:ext cx="9906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Select Clearance Criteria</a:t>
            </a:r>
            <a:endParaRPr lang="en-US" sz="1200" b="1" dirty="0"/>
          </a:p>
        </p:txBody>
      </p:sp>
      <p:sp>
        <p:nvSpPr>
          <p:cNvPr id="94" name="Rounded Rectangle 93"/>
          <p:cNvSpPr/>
          <p:nvPr/>
        </p:nvSpPr>
        <p:spPr>
          <a:xfrm>
            <a:off x="1066800" y="443552"/>
            <a:ext cx="6629400" cy="457200"/>
          </a:xfrm>
          <a:prstGeom prst="roundRect">
            <a:avLst>
              <a:gd name="adj" fmla="val 50000"/>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848600" y="2209800"/>
            <a:ext cx="1143000" cy="381000"/>
          </a:xfrm>
          <a:prstGeom prst="roundRect">
            <a:avLst>
              <a:gd name="adj" fmla="val 43067"/>
            </a:avLst>
          </a:prstGeom>
          <a:gradFill flip="none" rotWithShape="1">
            <a:gsLst>
              <a:gs pos="0">
                <a:srgbClr val="FFF200"/>
              </a:gs>
              <a:gs pos="45000">
                <a:srgbClr val="FF7A00"/>
              </a:gs>
              <a:gs pos="70000">
                <a:srgbClr val="FF0300"/>
              </a:gs>
              <a:gs pos="100000">
                <a:srgbClr val="4D0808"/>
              </a:gs>
            </a:gsLst>
            <a:lin ang="189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bg1"/>
                </a:solidFill>
              </a:rPr>
              <a:t>Disposition Orders</a:t>
            </a:r>
            <a:endParaRPr lang="en-US" sz="1200" b="1" dirty="0">
              <a:solidFill>
                <a:schemeClr val="bg1"/>
              </a:solidFill>
            </a:endParaRPr>
          </a:p>
        </p:txBody>
      </p:sp>
      <p:sp>
        <p:nvSpPr>
          <p:cNvPr id="99" name="Rounded Rectangle 98"/>
          <p:cNvSpPr/>
          <p:nvPr/>
        </p:nvSpPr>
        <p:spPr>
          <a:xfrm>
            <a:off x="7543800" y="4800600"/>
            <a:ext cx="1447800" cy="304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400"/>
              </a:lnSpc>
            </a:pPr>
            <a:r>
              <a:rPr lang="en-US" sz="1200" b="1" dirty="0" smtClean="0"/>
              <a:t>POs</a:t>
            </a:r>
            <a:endParaRPr lang="en-US" sz="1200" b="1" dirty="0"/>
          </a:p>
        </p:txBody>
      </p:sp>
      <p:pic>
        <p:nvPicPr>
          <p:cNvPr id="675842" name="Picture 2"/>
          <p:cNvPicPr>
            <a:picLocks noChangeAspect="1" noChangeArrowheads="1"/>
          </p:cNvPicPr>
          <p:nvPr/>
        </p:nvPicPr>
        <p:blipFill>
          <a:blip r:embed="rId9" cstate="screen"/>
          <a:srcRect/>
          <a:stretch>
            <a:fillRect/>
          </a:stretch>
        </p:blipFill>
        <p:spPr bwMode="auto">
          <a:xfrm>
            <a:off x="6172200" y="5029200"/>
            <a:ext cx="1219200" cy="1752600"/>
          </a:xfrm>
          <a:prstGeom prst="rect">
            <a:avLst/>
          </a:prstGeom>
          <a:noFill/>
          <a:ln w="38100">
            <a:solidFill>
              <a:srgbClr val="0000FF"/>
            </a:solidFill>
            <a:miter lim="800000"/>
            <a:headEnd/>
            <a:tailEnd/>
          </a:ln>
          <a:effectLst/>
        </p:spPr>
      </p:pic>
      <p:sp>
        <p:nvSpPr>
          <p:cNvPr id="101" name="Rounded Rectangle 100"/>
          <p:cNvSpPr/>
          <p:nvPr/>
        </p:nvSpPr>
        <p:spPr>
          <a:xfrm>
            <a:off x="6172200" y="4800600"/>
            <a:ext cx="1295400" cy="304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1400"/>
              </a:lnSpc>
            </a:pPr>
            <a:r>
              <a:rPr lang="en-US" sz="1200" b="1" dirty="0" err="1" smtClean="0"/>
              <a:t>SF44s</a:t>
            </a:r>
            <a:endParaRPr lang="en-US" sz="1200" b="1" dirty="0"/>
          </a:p>
        </p:txBody>
      </p:sp>
      <p:sp>
        <p:nvSpPr>
          <p:cNvPr id="102" name="Rounded Rectangle 101"/>
          <p:cNvSpPr/>
          <p:nvPr/>
        </p:nvSpPr>
        <p:spPr>
          <a:xfrm>
            <a:off x="5415888" y="3303896"/>
            <a:ext cx="3200400" cy="201304"/>
          </a:xfrm>
          <a:prstGeom prst="roundRect">
            <a:avLst>
              <a:gd name="adj" fmla="val 50000"/>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hape 104"/>
          <p:cNvCxnSpPr/>
          <p:nvPr/>
        </p:nvCxnSpPr>
        <p:spPr>
          <a:xfrm rot="5400000" flipH="1" flipV="1">
            <a:off x="7620000" y="4572000"/>
            <a:ext cx="304800" cy="304800"/>
          </a:xfrm>
          <a:prstGeom prst="curvedConnector3">
            <a:avLst>
              <a:gd name="adj1" fmla="val 50000"/>
            </a:avLst>
          </a:prstGeom>
          <a:ln w="31750">
            <a:solidFill>
              <a:srgbClr val="0000FF"/>
            </a:solidFill>
            <a:headEnd type="none" w="med" len="med"/>
            <a:tailEnd type="stealth" w="med" len="med"/>
          </a:ln>
        </p:spPr>
        <p:style>
          <a:lnRef idx="3">
            <a:schemeClr val="accent6"/>
          </a:lnRef>
          <a:fillRef idx="0">
            <a:schemeClr val="accent6"/>
          </a:fillRef>
          <a:effectRef idx="2">
            <a:schemeClr val="accent6"/>
          </a:effectRef>
          <a:fontRef idx="minor">
            <a:schemeClr val="tx1"/>
          </a:fontRef>
        </p:style>
      </p:cxnSp>
      <p:cxnSp>
        <p:nvCxnSpPr>
          <p:cNvPr id="118" name="Shape 104"/>
          <p:cNvCxnSpPr>
            <a:stCxn id="97" idx="0"/>
            <a:endCxn id="102" idx="3"/>
          </p:cNvCxnSpPr>
          <p:nvPr/>
        </p:nvCxnSpPr>
        <p:spPr>
          <a:xfrm rot="5400000" flipH="1" flipV="1">
            <a:off x="8277368" y="3623480"/>
            <a:ext cx="557852" cy="119988"/>
          </a:xfrm>
          <a:prstGeom prst="curvedConnector4">
            <a:avLst>
              <a:gd name="adj1" fmla="val 40979"/>
              <a:gd name="adj2" fmla="val 290519"/>
            </a:avLst>
          </a:prstGeom>
          <a:ln w="31750">
            <a:solidFill>
              <a:srgbClr val="0000FF"/>
            </a:solidFill>
            <a:headEnd type="none" w="med" len="med"/>
            <a:tailEnd type="stealth" w="med" len="med"/>
          </a:ln>
        </p:spPr>
        <p:style>
          <a:lnRef idx="3">
            <a:schemeClr val="accent6"/>
          </a:lnRef>
          <a:fillRef idx="0">
            <a:schemeClr val="accent6"/>
          </a:fillRef>
          <a:effectRef idx="2">
            <a:schemeClr val="accent6"/>
          </a:effectRef>
          <a:fontRef idx="minor">
            <a:schemeClr val="tx1"/>
          </a:fontRef>
        </p:style>
      </p:cxnSp>
      <p:sp>
        <p:nvSpPr>
          <p:cNvPr id="10" name="Rounded Rectangle 9"/>
          <p:cNvSpPr/>
          <p:nvPr/>
        </p:nvSpPr>
        <p:spPr>
          <a:xfrm>
            <a:off x="174008" y="1080448"/>
            <a:ext cx="6858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Order Info</a:t>
            </a:r>
            <a:endParaRPr lang="en-US" sz="1200" b="1" dirty="0"/>
          </a:p>
        </p:txBody>
      </p:sp>
      <p:sp>
        <p:nvSpPr>
          <p:cNvPr id="97" name="Rounded Rectangle 96"/>
          <p:cNvSpPr/>
          <p:nvPr/>
        </p:nvSpPr>
        <p:spPr>
          <a:xfrm>
            <a:off x="7924800" y="3962400"/>
            <a:ext cx="1143000" cy="76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View, Upload Documents including</a:t>
            </a:r>
            <a:endParaRPr lang="en-US" sz="1200" b="1" dirty="0"/>
          </a:p>
        </p:txBody>
      </p:sp>
      <p:sp>
        <p:nvSpPr>
          <p:cNvPr id="111" name="Rounded Rectangle 110"/>
          <p:cNvSpPr/>
          <p:nvPr/>
        </p:nvSpPr>
        <p:spPr>
          <a:xfrm>
            <a:off x="5334000" y="3733800"/>
            <a:ext cx="2362200" cy="609600"/>
          </a:xfrm>
          <a:prstGeom prst="roundRect">
            <a:avLst>
              <a:gd name="adj" fmla="val 37572"/>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6858000" y="4191000"/>
            <a:ext cx="9144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t>Payment Info</a:t>
            </a:r>
            <a:endParaRPr lang="en-US" sz="1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Clearance </a:t>
            </a:r>
            <a:br>
              <a:rPr lang="en-US" dirty="0"/>
            </a:br>
            <a:r>
              <a:rPr lang="en-US" dirty="0"/>
              <a:t>&amp; Data Transfer </a:t>
            </a:r>
          </a:p>
        </p:txBody>
      </p:sp>
      <p:sp>
        <p:nvSpPr>
          <p:cNvPr id="7" name="Rounded Rectangle 6"/>
          <p:cNvSpPr/>
          <p:nvPr/>
        </p:nvSpPr>
        <p:spPr>
          <a:xfrm>
            <a:off x="5715000" y="1219200"/>
            <a:ext cx="3352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PA only required to travel to FO to return/receive cash</a:t>
            </a:r>
          </a:p>
        </p:txBody>
      </p:sp>
      <p:pic>
        <p:nvPicPr>
          <p:cNvPr id="709638" name="Picture 6"/>
          <p:cNvPicPr>
            <a:picLocks noChangeAspect="1" noChangeArrowheads="1"/>
          </p:cNvPicPr>
          <p:nvPr/>
        </p:nvPicPr>
        <p:blipFill>
          <a:blip r:embed="rId2" cstate="print"/>
          <a:srcRect l="-2000" b="23115"/>
          <a:stretch>
            <a:fillRect/>
          </a:stretch>
        </p:blipFill>
        <p:spPr bwMode="auto">
          <a:xfrm>
            <a:off x="5562600" y="1999488"/>
            <a:ext cx="3581400" cy="4629911"/>
          </a:xfrm>
          <a:prstGeom prst="rect">
            <a:avLst/>
          </a:prstGeom>
          <a:noFill/>
          <a:ln w="9525">
            <a:noFill/>
            <a:miter lim="800000"/>
            <a:headEnd/>
            <a:tailEnd/>
          </a:ln>
        </p:spPr>
      </p:pic>
      <p:sp>
        <p:nvSpPr>
          <p:cNvPr id="3" name="Content Placeholder 2"/>
          <p:cNvSpPr>
            <a:spLocks noGrp="1"/>
          </p:cNvSpPr>
          <p:nvPr>
            <p:ph idx="1"/>
          </p:nvPr>
        </p:nvSpPr>
        <p:spPr>
          <a:xfrm>
            <a:off x="152400" y="1219200"/>
            <a:ext cx="5715000" cy="4191000"/>
          </a:xfrm>
        </p:spPr>
        <p:txBody>
          <a:bodyPr/>
          <a:lstStyle/>
          <a:p>
            <a:pPr marL="177800" indent="-177800">
              <a:spcBef>
                <a:spcPts val="0"/>
              </a:spcBef>
            </a:pPr>
            <a:r>
              <a:rPr lang="en-US" sz="2000" dirty="0"/>
              <a:t>DA downloads file from </a:t>
            </a:r>
            <a:r>
              <a:rPr lang="en-US" sz="2000" dirty="0" smtClean="0"/>
              <a:t>Prime Database </a:t>
            </a:r>
            <a:r>
              <a:rPr lang="en-US" sz="2000" dirty="0"/>
              <a:t>of cleared orders to a shared drive/CD</a:t>
            </a:r>
          </a:p>
          <a:p>
            <a:pPr marL="177800" indent="-177800">
              <a:spcBef>
                <a:spcPts val="1800"/>
              </a:spcBef>
            </a:pPr>
            <a:r>
              <a:rPr lang="en-US" sz="2000" dirty="0"/>
              <a:t>File uploaded into </a:t>
            </a:r>
            <a:r>
              <a:rPr lang="en-US" sz="2000" dirty="0" smtClean="0"/>
              <a:t>DDS</a:t>
            </a:r>
            <a:endParaRPr lang="en-US" sz="2000" dirty="0"/>
          </a:p>
          <a:p>
            <a:pPr marL="519113" lvl="1" indent="-177800">
              <a:spcBef>
                <a:spcPts val="0"/>
              </a:spcBef>
            </a:pPr>
            <a:r>
              <a:rPr lang="en-US" sz="1800" dirty="0" smtClean="0"/>
              <a:t>File uploaded like any other CAPS file</a:t>
            </a:r>
          </a:p>
          <a:p>
            <a:pPr marL="519113" lvl="1" indent="-177800">
              <a:spcBef>
                <a:spcPts val="0"/>
              </a:spcBef>
            </a:pPr>
            <a:r>
              <a:rPr lang="en-US" sz="1800" dirty="0" smtClean="0"/>
              <a:t>Voucher </a:t>
            </a:r>
            <a:r>
              <a:rPr lang="en-US" sz="1800" dirty="0"/>
              <a:t>number assigned</a:t>
            </a:r>
          </a:p>
          <a:p>
            <a:pPr marL="519113" lvl="1" indent="-177800">
              <a:spcBef>
                <a:spcPts val="0"/>
              </a:spcBef>
            </a:pPr>
            <a:r>
              <a:rPr lang="en-US" sz="1800" dirty="0"/>
              <a:t>PA 1081 accountability reduced</a:t>
            </a:r>
          </a:p>
          <a:p>
            <a:pPr marL="519113" lvl="1" indent="-177800">
              <a:spcBef>
                <a:spcPts val="0"/>
              </a:spcBef>
            </a:pPr>
            <a:r>
              <a:rPr lang="en-US" sz="1800" dirty="0"/>
              <a:t>Payment transmitted to STANFINS </a:t>
            </a:r>
          </a:p>
          <a:p>
            <a:pPr marL="519113" lvl="1" indent="-177800">
              <a:spcBef>
                <a:spcPts val="0"/>
              </a:spcBef>
            </a:pPr>
            <a:r>
              <a:rPr lang="en-US" sz="1800" dirty="0"/>
              <a:t>Print &amp; sign 1081 for final PA clearance or issuing/returning cash </a:t>
            </a:r>
          </a:p>
          <a:p>
            <a:pPr marL="169863" indent="-169863">
              <a:spcBef>
                <a:spcPts val="1800"/>
              </a:spcBef>
            </a:pPr>
            <a:r>
              <a:rPr lang="en-US" sz="2000" dirty="0" smtClean="0"/>
              <a:t>DA </a:t>
            </a:r>
            <a:r>
              <a:rPr lang="en-US" sz="2000" dirty="0"/>
              <a:t>inputs SF44 voucher number in </a:t>
            </a:r>
            <a:r>
              <a:rPr lang="en-US" sz="2000" dirty="0" smtClean="0"/>
              <a:t>the Prime Database </a:t>
            </a:r>
            <a:endParaRPr lang="en-US" sz="2000" dirty="0"/>
          </a:p>
          <a:p>
            <a:pPr marL="519113" lvl="1" indent="-177800">
              <a:spcBef>
                <a:spcPts val="0"/>
              </a:spcBef>
            </a:pPr>
            <a:r>
              <a:rPr lang="en-US" sz="1800" dirty="0"/>
              <a:t>Either manually or via file </a:t>
            </a:r>
            <a:r>
              <a:rPr lang="en-US" sz="1800" dirty="0" smtClean="0"/>
              <a:t>transfer </a:t>
            </a:r>
          </a:p>
          <a:p>
            <a:pPr marL="169863" indent="-169863">
              <a:spcBef>
                <a:spcPts val="1800"/>
              </a:spcBef>
            </a:pPr>
            <a:r>
              <a:rPr lang="en-US" sz="2000" dirty="0" smtClean="0"/>
              <a:t>Release 1.2 =  3in1 Module </a:t>
            </a:r>
            <a:r>
              <a:rPr lang="en-US" sz="2000" dirty="0"/>
              <a:t>transfers SF44 &amp;  Receipt to EDA for document retention</a:t>
            </a:r>
          </a:p>
        </p:txBody>
      </p:sp>
      <p:pic>
        <p:nvPicPr>
          <p:cNvPr id="709639" name="Picture 7"/>
          <p:cNvPicPr>
            <a:picLocks noChangeAspect="1" noChangeArrowheads="1"/>
          </p:cNvPicPr>
          <p:nvPr/>
        </p:nvPicPr>
        <p:blipFill>
          <a:blip r:embed="rId3" cstate="print"/>
          <a:srcRect t="14566"/>
          <a:stretch>
            <a:fillRect/>
          </a:stretch>
        </p:blipFill>
        <p:spPr bwMode="auto">
          <a:xfrm>
            <a:off x="1219200" y="6058962"/>
            <a:ext cx="2971800" cy="799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685800" y="153988"/>
            <a:ext cx="7772400" cy="754062"/>
          </a:xfrm>
        </p:spPr>
        <p:txBody>
          <a:bodyPr/>
          <a:lstStyle/>
          <a:p>
            <a:pPr eaLnBrk="1" hangingPunct="1"/>
            <a:r>
              <a:rPr lang="en-US" dirty="0" smtClean="0"/>
              <a:t>Requirements Overview</a:t>
            </a:r>
          </a:p>
        </p:txBody>
      </p:sp>
      <p:sp>
        <p:nvSpPr>
          <p:cNvPr id="12" name="Rectangle 3"/>
          <p:cNvSpPr txBox="1">
            <a:spLocks noChangeArrowheads="1"/>
          </p:cNvSpPr>
          <p:nvPr/>
        </p:nvSpPr>
        <p:spPr bwMode="auto">
          <a:xfrm>
            <a:off x="58738" y="1336344"/>
            <a:ext cx="5503862" cy="5562600"/>
          </a:xfrm>
          <a:prstGeom prst="rect">
            <a:avLst/>
          </a:prstGeom>
          <a:noFill/>
          <a:ln w="9525">
            <a:noFill/>
            <a:miter lim="800000"/>
            <a:headEnd/>
            <a:tailEnd/>
          </a:ln>
        </p:spPr>
        <p:txBody>
          <a:bodyPr/>
          <a:lstStyle/>
          <a:p>
            <a:pPr marL="169863" indent="-169863" eaLnBrk="1" hangingPunct="1"/>
            <a:r>
              <a:rPr lang="en-US" u="sng" dirty="0" smtClean="0">
                <a:solidFill>
                  <a:schemeClr val="accent1">
                    <a:lumMod val="50000"/>
                  </a:schemeClr>
                </a:solidFill>
                <a:effectLst>
                  <a:outerShdw blurRad="38100" dist="38100" dir="2700000" algn="tl">
                    <a:srgbClr val="000000">
                      <a:alpha val="43137"/>
                    </a:srgbClr>
                  </a:outerShdw>
                </a:effectLst>
                <a:latin typeface="+mj-lt"/>
              </a:rPr>
              <a:t>Process:</a:t>
            </a:r>
            <a:r>
              <a:rPr lang="en-US" dirty="0" smtClean="0">
                <a:latin typeface="+mj-lt"/>
              </a:rPr>
              <a:t> </a:t>
            </a:r>
            <a:r>
              <a:rPr lang="en-US" sz="1400" b="1" dirty="0" smtClean="0">
                <a:solidFill>
                  <a:srgbClr val="002060"/>
                </a:solidFill>
                <a:latin typeface="+mn-lt"/>
              </a:rPr>
              <a:t>Contingency Micro-purchases processed manually using SF44s</a:t>
            </a:r>
          </a:p>
          <a:p>
            <a:pPr marL="341313" lvl="1" indent="-119063">
              <a:buFont typeface="Arial" pitchFamily="34" charset="0"/>
              <a:buChar char="•"/>
            </a:pPr>
            <a:r>
              <a:rPr lang="en-US" sz="1400" b="1" dirty="0" smtClean="0">
                <a:solidFill>
                  <a:srgbClr val="002060"/>
                </a:solidFill>
                <a:latin typeface="+mn-lt"/>
              </a:rPr>
              <a:t>To conduct on-the-spot, over-the-counter, purchases of supplies &amp; services  when GPC is not available</a:t>
            </a:r>
          </a:p>
          <a:p>
            <a:pPr marL="341313" lvl="1" indent="-119063">
              <a:buFont typeface="Arial" pitchFamily="34" charset="0"/>
              <a:buChar char="•"/>
            </a:pPr>
            <a:r>
              <a:rPr lang="en-US" sz="1400" b="1" dirty="0" smtClean="0">
                <a:solidFill>
                  <a:srgbClr val="002060"/>
                </a:solidFill>
                <a:latin typeface="+mn-lt"/>
              </a:rPr>
              <a:t>FY09 Iraq/Afghanistan: 2,664 Soldiers executed 36,600 orders, total $82.5M </a:t>
            </a:r>
          </a:p>
          <a:p>
            <a:pPr marL="169863" indent="-169863" eaLnBrk="1" hangingPunct="1"/>
            <a:endParaRPr lang="en-US" sz="600" dirty="0" smtClean="0">
              <a:latin typeface="+mj-lt"/>
            </a:endParaRPr>
          </a:p>
          <a:p>
            <a:pPr marL="169863" lvl="1" indent="-169863"/>
            <a:endParaRPr lang="en-US" sz="900" u="sng" dirty="0" smtClean="0">
              <a:solidFill>
                <a:schemeClr val="accent1">
                  <a:lumMod val="50000"/>
                </a:schemeClr>
              </a:solidFill>
              <a:effectLst>
                <a:outerShdw blurRad="38100" dist="38100" dir="2700000" algn="tl">
                  <a:srgbClr val="000000">
                    <a:alpha val="43137"/>
                  </a:srgbClr>
                </a:outerShdw>
              </a:effectLst>
              <a:latin typeface="+mj-lt"/>
            </a:endParaRPr>
          </a:p>
          <a:p>
            <a:pPr marL="169863" lvl="1" indent="-169863"/>
            <a:r>
              <a:rPr lang="en-US" u="sng" dirty="0" smtClean="0">
                <a:solidFill>
                  <a:schemeClr val="accent1">
                    <a:lumMod val="50000"/>
                  </a:schemeClr>
                </a:solidFill>
                <a:effectLst>
                  <a:outerShdw blurRad="38100" dist="38100" dir="2700000" algn="tl">
                    <a:srgbClr val="000000">
                      <a:alpha val="43137"/>
                    </a:srgbClr>
                  </a:outerShdw>
                </a:effectLst>
                <a:latin typeface="+mj-lt"/>
              </a:rPr>
              <a:t>Manual SF44 Identified Problems: </a:t>
            </a:r>
          </a:p>
        </p:txBody>
      </p:sp>
      <p:graphicFrame>
        <p:nvGraphicFramePr>
          <p:cNvPr id="33" name="Table 32"/>
          <p:cNvGraphicFramePr>
            <a:graphicFrameLocks noGrp="1"/>
          </p:cNvGraphicFramePr>
          <p:nvPr/>
        </p:nvGraphicFramePr>
        <p:xfrm>
          <a:off x="304800" y="3246120"/>
          <a:ext cx="9448800" cy="3078480"/>
        </p:xfrm>
        <a:graphic>
          <a:graphicData uri="http://schemas.openxmlformats.org/drawingml/2006/table">
            <a:tbl>
              <a:tblPr firstRow="1" bandRow="1">
                <a:tableStyleId>{5C22544A-7EE6-4342-B048-85BDC9FD1C3A}</a:tableStyleId>
              </a:tblPr>
              <a:tblGrid>
                <a:gridCol w="5105400"/>
                <a:gridCol w="4343400"/>
              </a:tblGrid>
              <a:tr h="2895600">
                <a:tc>
                  <a:txBody>
                    <a:bodyPr/>
                    <a:lstStyle/>
                    <a:p>
                      <a:pPr marL="168275" indent="-168275">
                        <a:spcBef>
                          <a:spcPts val="0"/>
                        </a:spcBef>
                        <a:spcAft>
                          <a:spcPts val="0"/>
                        </a:spcAft>
                        <a:buFont typeface="Courier New" pitchFamily="49" charset="0"/>
                        <a:buChar char="o"/>
                        <a:defRPr/>
                      </a:pPr>
                      <a:r>
                        <a:rPr lang="en-US" sz="1400" dirty="0" smtClean="0">
                          <a:solidFill>
                            <a:srgbClr val="002060"/>
                          </a:solidFill>
                        </a:rPr>
                        <a:t>Unnecessary risk due to travel</a:t>
                      </a:r>
                    </a:p>
                    <a:p>
                      <a:pPr marL="168275" indent="-168275">
                        <a:spcBef>
                          <a:spcPts val="0"/>
                        </a:spcBef>
                        <a:spcAft>
                          <a:spcPts val="0"/>
                        </a:spcAft>
                        <a:buFont typeface="Courier New" pitchFamily="49" charset="0"/>
                        <a:buChar char="o"/>
                        <a:defRPr/>
                      </a:pPr>
                      <a:r>
                        <a:rPr lang="en-US" sz="1400" dirty="0" smtClean="0">
                          <a:solidFill>
                            <a:srgbClr val="002060"/>
                          </a:solidFill>
                        </a:rPr>
                        <a:t>Unmatched documents requiring manual tracking to resolve</a:t>
                      </a:r>
                    </a:p>
                    <a:p>
                      <a:pPr marL="168275" indent="-168275">
                        <a:spcBef>
                          <a:spcPts val="0"/>
                        </a:spcBef>
                        <a:spcAft>
                          <a:spcPts val="0"/>
                        </a:spcAft>
                        <a:buFont typeface="Courier New" pitchFamily="49" charset="0"/>
                        <a:buChar char="o"/>
                        <a:defRPr/>
                      </a:pPr>
                      <a:r>
                        <a:rPr lang="en-US" sz="1400" dirty="0" smtClean="0">
                          <a:solidFill>
                            <a:srgbClr val="002060"/>
                          </a:solidFill>
                        </a:rPr>
                        <a:t>No Theater wide visibility</a:t>
                      </a:r>
                    </a:p>
                    <a:p>
                      <a:pPr marL="168275" marR="0" indent="-168275"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400" dirty="0" smtClean="0">
                          <a:solidFill>
                            <a:srgbClr val="002060"/>
                          </a:solidFill>
                        </a:rPr>
                        <a:t>Delayed oversight/visibility of purchases/cash control</a:t>
                      </a:r>
                    </a:p>
                    <a:p>
                      <a:pPr marL="168275" indent="-168275">
                        <a:spcBef>
                          <a:spcPts val="0"/>
                        </a:spcBef>
                        <a:spcAft>
                          <a:spcPts val="0"/>
                        </a:spcAft>
                        <a:buFont typeface="Courier New" pitchFamily="49" charset="0"/>
                        <a:buChar char="o"/>
                        <a:defRPr/>
                      </a:pPr>
                      <a:r>
                        <a:rPr lang="en-US" sz="1400" dirty="0" smtClean="0">
                          <a:solidFill>
                            <a:srgbClr val="002060"/>
                          </a:solidFill>
                        </a:rPr>
                        <a:t>Illegibility of SF44/Receipts</a:t>
                      </a:r>
                    </a:p>
                    <a:p>
                      <a:pPr marL="168275" indent="-168275">
                        <a:spcBef>
                          <a:spcPts val="0"/>
                        </a:spcBef>
                        <a:spcAft>
                          <a:spcPts val="0"/>
                        </a:spcAft>
                        <a:buFont typeface="Courier New" pitchFamily="49" charset="0"/>
                        <a:buChar char="o"/>
                        <a:defRPr/>
                      </a:pPr>
                      <a:r>
                        <a:rPr lang="en-US" sz="1400" dirty="0" smtClean="0">
                          <a:solidFill>
                            <a:srgbClr val="002060"/>
                          </a:solidFill>
                        </a:rPr>
                        <a:t> Lost documents</a:t>
                      </a:r>
                    </a:p>
                    <a:p>
                      <a:pPr marL="168275" indent="-168275">
                        <a:spcBef>
                          <a:spcPts val="0"/>
                        </a:spcBef>
                        <a:spcAft>
                          <a:spcPts val="0"/>
                        </a:spcAft>
                        <a:buFont typeface="Courier New" pitchFamily="49" charset="0"/>
                        <a:buChar char="o"/>
                        <a:defRPr/>
                      </a:pPr>
                      <a:r>
                        <a:rPr lang="en-US" sz="1400" dirty="0" smtClean="0">
                          <a:solidFill>
                            <a:srgbClr val="002060"/>
                          </a:solidFill>
                        </a:rPr>
                        <a:t> Wasted time</a:t>
                      </a:r>
                    </a:p>
                    <a:p>
                      <a:pPr marL="625475" lvl="1" indent="-168275">
                        <a:spcBef>
                          <a:spcPts val="0"/>
                        </a:spcBef>
                        <a:spcAft>
                          <a:spcPts val="0"/>
                        </a:spcAft>
                        <a:buFont typeface="Courier New" pitchFamily="49" charset="0"/>
                        <a:buChar char="o"/>
                        <a:defRPr/>
                      </a:pPr>
                      <a:r>
                        <a:rPr lang="en-US" sz="1400" dirty="0" smtClean="0">
                          <a:solidFill>
                            <a:srgbClr val="002060"/>
                          </a:solidFill>
                        </a:rPr>
                        <a:t>Duplicating data entry</a:t>
                      </a:r>
                    </a:p>
                    <a:p>
                      <a:pPr marL="625475" lvl="1" indent="-168275">
                        <a:spcBef>
                          <a:spcPts val="0"/>
                        </a:spcBef>
                        <a:spcAft>
                          <a:spcPts val="0"/>
                        </a:spcAft>
                        <a:buFont typeface="Courier New" pitchFamily="49" charset="0"/>
                        <a:buChar char="o"/>
                        <a:defRPr/>
                      </a:pPr>
                      <a:r>
                        <a:rPr lang="en-US" sz="1400" dirty="0" smtClean="0">
                          <a:solidFill>
                            <a:srgbClr val="002060"/>
                          </a:solidFill>
                        </a:rPr>
                        <a:t>Excessive Paper Reproduction</a:t>
                      </a:r>
                    </a:p>
                    <a:p>
                      <a:pPr marL="795338" lvl="2" indent="-106363">
                        <a:spcBef>
                          <a:spcPts val="0"/>
                        </a:spcBef>
                        <a:spcAft>
                          <a:spcPts val="0"/>
                        </a:spcAft>
                        <a:buFont typeface="Arial" pitchFamily="34" charset="0"/>
                        <a:buChar char="•"/>
                        <a:defRPr/>
                      </a:pPr>
                      <a:r>
                        <a:rPr lang="en-US" sz="1400" dirty="0" smtClean="0">
                          <a:solidFill>
                            <a:srgbClr val="002060"/>
                          </a:solidFill>
                        </a:rPr>
                        <a:t>7 copies required of all documents</a:t>
                      </a:r>
                    </a:p>
                    <a:p>
                      <a:pPr marL="625475" lvl="1" indent="-168275">
                        <a:spcBef>
                          <a:spcPts val="0"/>
                        </a:spcBef>
                        <a:spcAft>
                          <a:spcPts val="0"/>
                        </a:spcAft>
                        <a:buFont typeface="Courier New" pitchFamily="49" charset="0"/>
                        <a:buChar char="o"/>
                        <a:defRPr/>
                      </a:pPr>
                      <a:r>
                        <a:rPr lang="en-US" sz="1400" dirty="0" smtClean="0">
                          <a:solidFill>
                            <a:srgbClr val="002060"/>
                          </a:solidFill>
                        </a:rPr>
                        <a:t>Traveling to Clear</a:t>
                      </a:r>
                    </a:p>
                    <a:p>
                      <a:pPr marL="168275" indent="-168275">
                        <a:spcBef>
                          <a:spcPts val="0"/>
                        </a:spcBef>
                        <a:spcAft>
                          <a:spcPts val="0"/>
                        </a:spcAft>
                        <a:buFont typeface="Courier New" pitchFamily="49" charset="0"/>
                        <a:buChar char="o"/>
                        <a:defRPr/>
                      </a:pPr>
                      <a:r>
                        <a:rPr lang="en-US" sz="1400" dirty="0" smtClean="0">
                          <a:solidFill>
                            <a:srgbClr val="002060"/>
                          </a:solidFill>
                        </a:rPr>
                        <a:t>Errors: typos, calculation of order or ledger totals or exchange rate</a:t>
                      </a:r>
                    </a:p>
                  </a:txBody>
                  <a:tcPr>
                    <a:noFill/>
                  </a:tcPr>
                </a:tc>
                <a:tc>
                  <a:txBody>
                    <a:bodyPr/>
                    <a:lstStyle/>
                    <a:p>
                      <a:pPr marL="168275" indent="-168275">
                        <a:spcBef>
                          <a:spcPts val="0"/>
                        </a:spcBef>
                        <a:spcAft>
                          <a:spcPts val="0"/>
                        </a:spcAft>
                        <a:buFont typeface="Courier New" pitchFamily="49" charset="0"/>
                        <a:buNone/>
                        <a:defRPr/>
                      </a:pPr>
                      <a:endParaRPr lang="en-US" sz="1400" dirty="0" smtClean="0">
                        <a:solidFill>
                          <a:srgbClr val="002060"/>
                        </a:solidFill>
                      </a:endParaRPr>
                    </a:p>
                  </a:txBody>
                  <a:tcPr>
                    <a:noFill/>
                  </a:tcPr>
                </a:tc>
              </a:tr>
            </a:tbl>
          </a:graphicData>
        </a:graphic>
      </p:graphicFrame>
      <p:grpSp>
        <p:nvGrpSpPr>
          <p:cNvPr id="34" name="Group 33"/>
          <p:cNvGrpSpPr/>
          <p:nvPr/>
        </p:nvGrpSpPr>
        <p:grpSpPr>
          <a:xfrm>
            <a:off x="5638800" y="1143000"/>
            <a:ext cx="3519488" cy="5638800"/>
            <a:chOff x="5638800" y="1143000"/>
            <a:chExt cx="3519488" cy="5638800"/>
          </a:xfrm>
        </p:grpSpPr>
        <p:sp>
          <p:nvSpPr>
            <p:cNvPr id="5125" name="Line 1260"/>
            <p:cNvSpPr>
              <a:spLocks noChangeShapeType="1"/>
            </p:cNvSpPr>
            <p:nvPr/>
          </p:nvSpPr>
          <p:spPr bwMode="auto">
            <a:xfrm flipH="1" flipV="1">
              <a:off x="6634163" y="5907088"/>
              <a:ext cx="2524125" cy="134937"/>
            </a:xfrm>
            <a:prstGeom prst="line">
              <a:avLst/>
            </a:prstGeom>
            <a:noFill/>
            <a:ln w="57150" cap="sq">
              <a:solidFill>
                <a:schemeClr val="bg1"/>
              </a:solidFill>
              <a:round/>
              <a:headEnd type="none" w="sm" len="sm"/>
              <a:tailEnd type="triangle" w="sm" len="sm"/>
            </a:ln>
          </p:spPr>
          <p:txBody>
            <a:bodyPr/>
            <a:lstStyle/>
            <a:p>
              <a:endParaRPr lang="en-US"/>
            </a:p>
          </p:txBody>
        </p:sp>
        <p:grpSp>
          <p:nvGrpSpPr>
            <p:cNvPr id="3" name="Group 16"/>
            <p:cNvGrpSpPr>
              <a:grpSpLocks/>
            </p:cNvGrpSpPr>
            <p:nvPr/>
          </p:nvGrpSpPr>
          <p:grpSpPr bwMode="auto">
            <a:xfrm>
              <a:off x="5638800" y="1143000"/>
              <a:ext cx="2967038" cy="5638800"/>
              <a:chOff x="152400" y="228600"/>
              <a:chExt cx="3962400" cy="8598788"/>
            </a:xfrm>
          </p:grpSpPr>
          <p:pic>
            <p:nvPicPr>
              <p:cNvPr id="5131" name="Picture 1"/>
              <p:cNvPicPr>
                <a:picLocks noChangeAspect="1" noChangeArrowheads="1"/>
              </p:cNvPicPr>
              <p:nvPr/>
            </p:nvPicPr>
            <p:blipFill>
              <a:blip r:embed="rId3" cstate="screen"/>
              <a:srcRect/>
              <a:stretch>
                <a:fillRect/>
              </a:stretch>
            </p:blipFill>
            <p:spPr bwMode="auto">
              <a:xfrm>
                <a:off x="152400" y="228600"/>
                <a:ext cx="3962400" cy="8598788"/>
              </a:xfrm>
              <a:prstGeom prst="rect">
                <a:avLst/>
              </a:prstGeom>
              <a:noFill/>
              <a:ln w="9525">
                <a:solidFill>
                  <a:schemeClr val="tx1"/>
                </a:solidFill>
                <a:miter lim="800000"/>
                <a:headEnd/>
                <a:tailEnd/>
              </a:ln>
            </p:spPr>
          </p:pic>
          <p:sp>
            <p:nvSpPr>
              <p:cNvPr id="18" name="Rectangle 17"/>
              <p:cNvSpPr/>
              <p:nvPr/>
            </p:nvSpPr>
            <p:spPr>
              <a:xfrm>
                <a:off x="533298" y="5699676"/>
                <a:ext cx="382662" cy="43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610889" y="4876594"/>
                <a:ext cx="380898" cy="45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370922" y="5639156"/>
                <a:ext cx="991041"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1446749" y="4864490"/>
                <a:ext cx="992805"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838370" y="6856832"/>
                <a:ext cx="991041"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2134481" y="6856832"/>
                <a:ext cx="991041"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610889" y="7544348"/>
                <a:ext cx="989278" cy="75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221031" y="1066207"/>
                <a:ext cx="1065104"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1644" y="1102520"/>
                <a:ext cx="685970" cy="75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580484" y="761183"/>
                <a:ext cx="458489" cy="154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402664" y="7684756"/>
                <a:ext cx="458489" cy="7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 name="TextBox 28"/>
            <p:cNvSpPr txBox="1"/>
            <p:nvPr/>
          </p:nvSpPr>
          <p:spPr>
            <a:xfrm>
              <a:off x="8619567" y="1402975"/>
              <a:ext cx="430887" cy="3567954"/>
            </a:xfrm>
            <a:prstGeom prst="rect">
              <a:avLst/>
            </a:prstGeom>
            <a:solidFill>
              <a:schemeClr val="tx2"/>
            </a:solidFill>
          </p:spPr>
          <p:txBody>
            <a:bodyPr vert="vert270">
              <a:spAutoFit/>
            </a:bodyPr>
            <a:lstStyle/>
            <a:p>
              <a:pPr algn="ctr">
                <a:defRPr/>
              </a:pPr>
              <a:r>
                <a:rPr lang="en-US" sz="800" b="1" dirty="0" smtClean="0">
                  <a:solidFill>
                    <a:schemeClr val="bg1"/>
                  </a:solidFill>
                </a:rPr>
                <a:t>Purchase Order</a:t>
              </a:r>
              <a:endParaRPr lang="en-US" sz="800" b="1" dirty="0">
                <a:solidFill>
                  <a:schemeClr val="bg1"/>
                </a:solidFill>
              </a:endParaRPr>
            </a:p>
            <a:p>
              <a:pPr algn="ctr">
                <a:defRPr/>
              </a:pPr>
              <a:endParaRPr lang="en-US" sz="800" b="1" dirty="0">
                <a:solidFill>
                  <a:schemeClr val="bg1"/>
                </a:solidFill>
              </a:endParaRPr>
            </a:p>
          </p:txBody>
        </p:sp>
        <p:sp>
          <p:nvSpPr>
            <p:cNvPr id="30" name="TextBox 29"/>
            <p:cNvSpPr txBox="1"/>
            <p:nvPr/>
          </p:nvSpPr>
          <p:spPr>
            <a:xfrm>
              <a:off x="8610601" y="4953000"/>
              <a:ext cx="430887" cy="609599"/>
            </a:xfrm>
            <a:prstGeom prst="rect">
              <a:avLst/>
            </a:prstGeom>
            <a:solidFill>
              <a:schemeClr val="accent2"/>
            </a:solidFill>
          </p:spPr>
          <p:txBody>
            <a:bodyPr vert="vert270">
              <a:spAutoFit/>
            </a:bodyPr>
            <a:lstStyle/>
            <a:p>
              <a:pPr algn="ctr">
                <a:defRPr/>
              </a:pPr>
              <a:r>
                <a:rPr lang="en-US" sz="800" b="1" dirty="0"/>
                <a:t>Receiver</a:t>
              </a:r>
            </a:p>
            <a:p>
              <a:pPr algn="ctr">
                <a:defRPr/>
              </a:pPr>
              <a:endParaRPr lang="en-US" sz="800" b="1" dirty="0"/>
            </a:p>
          </p:txBody>
        </p:sp>
        <p:sp>
          <p:nvSpPr>
            <p:cNvPr id="31" name="TextBox 30"/>
            <p:cNvSpPr txBox="1"/>
            <p:nvPr/>
          </p:nvSpPr>
          <p:spPr>
            <a:xfrm>
              <a:off x="8608224" y="5562600"/>
              <a:ext cx="430887" cy="466166"/>
            </a:xfrm>
            <a:prstGeom prst="rect">
              <a:avLst/>
            </a:prstGeom>
            <a:solidFill>
              <a:srgbClr val="FFC000"/>
            </a:solidFill>
          </p:spPr>
          <p:txBody>
            <a:bodyPr vert="vert270" wrap="square">
              <a:spAutoFit/>
            </a:bodyPr>
            <a:lstStyle/>
            <a:p>
              <a:pPr algn="ctr">
                <a:defRPr/>
              </a:pPr>
              <a:r>
                <a:rPr lang="en-US" sz="800" b="1" dirty="0"/>
                <a:t>Vendor </a:t>
              </a:r>
            </a:p>
            <a:p>
              <a:pPr algn="ctr">
                <a:defRPr/>
              </a:pPr>
              <a:r>
                <a:rPr lang="en-US" sz="800" b="1" dirty="0"/>
                <a:t>Invoice</a:t>
              </a:r>
            </a:p>
          </p:txBody>
        </p:sp>
        <p:sp>
          <p:nvSpPr>
            <p:cNvPr id="32" name="TextBox 31"/>
            <p:cNvSpPr txBox="1"/>
            <p:nvPr/>
          </p:nvSpPr>
          <p:spPr>
            <a:xfrm>
              <a:off x="8608223" y="6030390"/>
              <a:ext cx="430887" cy="478657"/>
            </a:xfrm>
            <a:prstGeom prst="rect">
              <a:avLst/>
            </a:prstGeom>
            <a:solidFill>
              <a:srgbClr val="00B050"/>
            </a:solidFill>
          </p:spPr>
          <p:txBody>
            <a:bodyPr vert="vert270" wrap="none">
              <a:spAutoFit/>
            </a:bodyPr>
            <a:lstStyle/>
            <a:p>
              <a:pPr algn="ctr">
                <a:defRPr/>
              </a:pPr>
              <a:r>
                <a:rPr lang="en-US" sz="800" b="1" dirty="0"/>
                <a:t>Payment</a:t>
              </a:r>
            </a:p>
            <a:p>
              <a:pPr algn="ctr">
                <a:defRPr/>
              </a:pPr>
              <a:endParaRPr lang="en-US" sz="800" b="1"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sp>
        <p:nvSpPr>
          <p:cNvPr id="5" name="TextBox 4"/>
          <p:cNvSpPr txBox="1"/>
          <p:nvPr/>
        </p:nvSpPr>
        <p:spPr>
          <a:xfrm>
            <a:off x="0" y="0"/>
            <a:ext cx="57150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err="1" smtClean="0">
                <a:effectLst>
                  <a:outerShdw blurRad="38100" dist="38100" dir="2700000" algn="tl">
                    <a:srgbClr val="000000">
                      <a:alpha val="43137"/>
                    </a:srgbClr>
                  </a:outerShdw>
                </a:effectLst>
              </a:rPr>
              <a:t>Decommit</a:t>
            </a:r>
            <a:r>
              <a:rPr lang="en-US" sz="2800" b="1" dirty="0" smtClean="0">
                <a:effectLst>
                  <a:outerShdw blurRad="38100" dist="38100" dir="2700000" algn="tl">
                    <a:srgbClr val="000000">
                      <a:alpha val="43137"/>
                    </a:srgbClr>
                  </a:outerShdw>
                </a:effectLst>
              </a:rPr>
              <a:t> Purchase Request</a:t>
            </a:r>
            <a:endParaRPr lang="en-US" sz="2800" b="1" dirty="0">
              <a:effectLst>
                <a:outerShdw blurRad="38100" dist="38100" dir="2700000" algn="tl">
                  <a:srgbClr val="000000">
                    <a:alpha val="43137"/>
                  </a:srgbClr>
                </a:outerShdw>
              </a:effectLst>
            </a:endParaRPr>
          </a:p>
        </p:txBody>
      </p:sp>
      <p:pic>
        <p:nvPicPr>
          <p:cNvPr id="1026" name="Picture 2" descr="PR Admin"/>
          <p:cNvPicPr>
            <a:picLocks noChangeAspect="1" noChangeArrowheads="1"/>
          </p:cNvPicPr>
          <p:nvPr/>
        </p:nvPicPr>
        <p:blipFill>
          <a:blip r:embed="rId2" cstate="screen"/>
          <a:srcRect/>
          <a:stretch>
            <a:fillRect/>
          </a:stretch>
        </p:blipFill>
        <p:spPr bwMode="auto">
          <a:xfrm>
            <a:off x="304800" y="990600"/>
            <a:ext cx="4038600" cy="4572000"/>
          </a:xfrm>
          <a:prstGeom prst="rect">
            <a:avLst/>
          </a:prstGeom>
          <a:noFill/>
          <a:ln w="9525">
            <a:solidFill>
              <a:schemeClr val="tx1"/>
            </a:solidFill>
            <a:miter lim="800000"/>
            <a:headEnd/>
            <a:tailEnd/>
          </a:ln>
        </p:spPr>
      </p:pic>
      <p:sp>
        <p:nvSpPr>
          <p:cNvPr id="9" name="Oval 8"/>
          <p:cNvSpPr/>
          <p:nvPr/>
        </p:nvSpPr>
        <p:spPr>
          <a:xfrm>
            <a:off x="1295400" y="4065896"/>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ecommit"/>
          <p:cNvPicPr>
            <a:picLocks noChangeAspect="1" noChangeArrowheads="1"/>
          </p:cNvPicPr>
          <p:nvPr/>
        </p:nvPicPr>
        <p:blipFill>
          <a:blip r:embed="rId3" cstate="screen"/>
          <a:srcRect/>
          <a:stretch>
            <a:fillRect/>
          </a:stretch>
        </p:blipFill>
        <p:spPr bwMode="auto">
          <a:xfrm>
            <a:off x="6069194" y="104775"/>
            <a:ext cx="2770006" cy="2257425"/>
          </a:xfrm>
          <a:prstGeom prst="rect">
            <a:avLst/>
          </a:prstGeom>
          <a:noFill/>
          <a:ln w="9525">
            <a:solidFill>
              <a:schemeClr val="tx1"/>
            </a:solidFill>
            <a:miter lim="800000"/>
            <a:headEnd/>
            <a:tailEnd/>
          </a:ln>
        </p:spPr>
      </p:pic>
      <p:sp>
        <p:nvSpPr>
          <p:cNvPr id="8" name="Right Arrow 7"/>
          <p:cNvSpPr/>
          <p:nvPr/>
        </p:nvSpPr>
        <p:spPr>
          <a:xfrm rot="19901151">
            <a:off x="2053768" y="2948328"/>
            <a:ext cx="4430457" cy="1231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pending_decommitment"/>
          <p:cNvPicPr>
            <a:picLocks noChangeAspect="1" noChangeArrowheads="1"/>
          </p:cNvPicPr>
          <p:nvPr/>
        </p:nvPicPr>
        <p:blipFill>
          <a:blip r:embed="rId4" cstate="screen"/>
          <a:srcRect/>
          <a:stretch>
            <a:fillRect/>
          </a:stretch>
        </p:blipFill>
        <p:spPr bwMode="auto">
          <a:xfrm>
            <a:off x="1905000" y="5715000"/>
            <a:ext cx="3352800" cy="1143000"/>
          </a:xfrm>
          <a:prstGeom prst="rect">
            <a:avLst/>
          </a:prstGeom>
          <a:noFill/>
          <a:ln w="9525">
            <a:solidFill>
              <a:schemeClr val="tx1"/>
            </a:solidFill>
            <a:miter lim="800000"/>
            <a:headEnd/>
            <a:tailEnd/>
          </a:ln>
        </p:spPr>
      </p:pic>
      <p:pic>
        <p:nvPicPr>
          <p:cNvPr id="4102" name="Picture 2" descr="cid:image002.png@01CB8FAD.5A381490"/>
          <p:cNvPicPr>
            <a:picLocks noChangeAspect="1" noChangeArrowheads="1"/>
          </p:cNvPicPr>
          <p:nvPr/>
        </p:nvPicPr>
        <p:blipFill>
          <a:blip r:embed="rId5" r:link="rId6" cstate="screen"/>
          <a:srcRect/>
          <a:stretch>
            <a:fillRect/>
          </a:stretch>
        </p:blipFill>
        <p:spPr bwMode="auto">
          <a:xfrm>
            <a:off x="5633981" y="2667000"/>
            <a:ext cx="3281419" cy="4191000"/>
          </a:xfrm>
          <a:prstGeom prst="rect">
            <a:avLst/>
          </a:prstGeom>
          <a:noFill/>
          <a:ln w="9525">
            <a:solidFill>
              <a:schemeClr val="tx1"/>
            </a:solidFill>
            <a:miter lim="800000"/>
            <a:headEnd/>
            <a:tailEnd/>
          </a:ln>
        </p:spPr>
      </p:pic>
      <p:sp>
        <p:nvSpPr>
          <p:cNvPr id="11" name="TextBox 10"/>
          <p:cNvSpPr txBox="1"/>
          <p:nvPr/>
        </p:nvSpPr>
        <p:spPr>
          <a:xfrm rot="841614">
            <a:off x="3873930" y="1116386"/>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1</a:t>
            </a:r>
          </a:p>
        </p:txBody>
      </p:sp>
      <p:sp>
        <p:nvSpPr>
          <p:cNvPr id="13" name="TextBox 12"/>
          <p:cNvSpPr txBox="1"/>
          <p:nvPr/>
        </p:nvSpPr>
        <p:spPr>
          <a:xfrm rot="841614">
            <a:off x="1667756" y="5697839"/>
            <a:ext cx="564281" cy="626864"/>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3</a:t>
            </a:r>
          </a:p>
        </p:txBody>
      </p:sp>
      <p:sp>
        <p:nvSpPr>
          <p:cNvPr id="14" name="TextBox 13"/>
          <p:cNvSpPr txBox="1"/>
          <p:nvPr/>
        </p:nvSpPr>
        <p:spPr>
          <a:xfrm rot="841614">
            <a:off x="8445930" y="125734"/>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p>
        </p:txBody>
      </p:sp>
      <p:sp>
        <p:nvSpPr>
          <p:cNvPr id="15" name="TextBox 14"/>
          <p:cNvSpPr txBox="1"/>
          <p:nvPr/>
        </p:nvSpPr>
        <p:spPr>
          <a:xfrm rot="841614">
            <a:off x="8371192" y="4783703"/>
            <a:ext cx="564281" cy="609005"/>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4</a:t>
            </a:r>
          </a:p>
        </p:txBody>
      </p:sp>
      <p:sp>
        <p:nvSpPr>
          <p:cNvPr id="16" name="TextBox 15"/>
          <p:cNvSpPr txBox="1"/>
          <p:nvPr/>
        </p:nvSpPr>
        <p:spPr>
          <a:xfrm>
            <a:off x="1143000" y="688568"/>
            <a:ext cx="2286000" cy="454432"/>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Select PA &amp; PR</a:t>
            </a:r>
          </a:p>
        </p:txBody>
      </p:sp>
      <p:sp>
        <p:nvSpPr>
          <p:cNvPr id="17" name="TextBox 16"/>
          <p:cNvSpPr txBox="1"/>
          <p:nvPr/>
        </p:nvSpPr>
        <p:spPr>
          <a:xfrm>
            <a:off x="7543800" y="1069568"/>
            <a:ext cx="1600200" cy="454432"/>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 Amt</a:t>
            </a:r>
          </a:p>
        </p:txBody>
      </p:sp>
      <p:sp>
        <p:nvSpPr>
          <p:cNvPr id="18" name="TextBox 17"/>
          <p:cNvSpPr txBox="1"/>
          <p:nvPr/>
        </p:nvSpPr>
        <p:spPr>
          <a:xfrm>
            <a:off x="2971800" y="5316974"/>
            <a:ext cx="2667000" cy="779026"/>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Device Confirms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Decommittment</a:t>
            </a:r>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ight Arrow 11"/>
          <p:cNvSpPr/>
          <p:nvPr/>
        </p:nvSpPr>
        <p:spPr>
          <a:xfrm rot="20136030">
            <a:off x="4239099" y="6055874"/>
            <a:ext cx="1604340" cy="939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6146" name="Picture 2" descr="Return  Funds"/>
          <p:cNvPicPr>
            <a:picLocks noChangeAspect="1" noChangeArrowheads="1"/>
          </p:cNvPicPr>
          <p:nvPr/>
        </p:nvPicPr>
        <p:blipFill>
          <a:blip r:embed="rId2" cstate="screen"/>
          <a:srcRect/>
          <a:stretch>
            <a:fillRect/>
          </a:stretch>
        </p:blipFill>
        <p:spPr bwMode="auto">
          <a:xfrm>
            <a:off x="5715000" y="838200"/>
            <a:ext cx="3310451" cy="5629726"/>
          </a:xfrm>
          <a:prstGeom prst="rect">
            <a:avLst/>
          </a:prstGeom>
          <a:noFill/>
          <a:ln w="9525">
            <a:solidFill>
              <a:schemeClr val="tx1"/>
            </a:solidFill>
            <a:miter lim="800000"/>
            <a:headEnd/>
            <a:tailEnd/>
          </a:ln>
        </p:spPr>
      </p:pic>
      <p:pic>
        <p:nvPicPr>
          <p:cNvPr id="6147" name="Picture 3" descr="select disbursement"/>
          <p:cNvPicPr>
            <a:picLocks noChangeAspect="1" noChangeArrowheads="1"/>
          </p:cNvPicPr>
          <p:nvPr/>
        </p:nvPicPr>
        <p:blipFill>
          <a:blip r:embed="rId3" cstate="screen"/>
          <a:srcRect/>
          <a:stretch>
            <a:fillRect/>
          </a:stretch>
        </p:blipFill>
        <p:spPr bwMode="auto">
          <a:xfrm>
            <a:off x="186883" y="1752600"/>
            <a:ext cx="4994717" cy="4038600"/>
          </a:xfrm>
          <a:prstGeom prst="rect">
            <a:avLst/>
          </a:prstGeom>
          <a:noFill/>
          <a:ln w="9525">
            <a:solidFill>
              <a:schemeClr val="tx1"/>
            </a:solidFill>
            <a:miter lim="800000"/>
            <a:headEnd/>
            <a:tailEnd/>
          </a:ln>
        </p:spPr>
      </p:pic>
      <p:sp>
        <p:nvSpPr>
          <p:cNvPr id="4" name="TextBox 3"/>
          <p:cNvSpPr txBox="1"/>
          <p:nvPr/>
        </p:nvSpPr>
        <p:spPr>
          <a:xfrm>
            <a:off x="0" y="0"/>
            <a:ext cx="5105400"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Returning Cash</a:t>
            </a:r>
            <a:endParaRPr lang="en-US" sz="2800" b="1" dirty="0">
              <a:effectLst>
                <a:outerShdw blurRad="38100" dist="38100" dir="2700000" algn="tl">
                  <a:srgbClr val="000000">
                    <a:alpha val="43137"/>
                  </a:srgbClr>
                </a:outerShdw>
              </a:effectLst>
            </a:endParaRPr>
          </a:p>
        </p:txBody>
      </p:sp>
      <p:sp>
        <p:nvSpPr>
          <p:cNvPr id="6" name="TextBox 5"/>
          <p:cNvSpPr txBox="1"/>
          <p:nvPr/>
        </p:nvSpPr>
        <p:spPr>
          <a:xfrm rot="841614">
            <a:off x="4559730" y="1573533"/>
            <a:ext cx="480903" cy="586680"/>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1</a:t>
            </a:r>
          </a:p>
        </p:txBody>
      </p:sp>
      <p:sp>
        <p:nvSpPr>
          <p:cNvPr id="7" name="TextBox 6"/>
          <p:cNvSpPr txBox="1"/>
          <p:nvPr/>
        </p:nvSpPr>
        <p:spPr>
          <a:xfrm rot="841614">
            <a:off x="8220956" y="1278239"/>
            <a:ext cx="564281" cy="626864"/>
          </a:xfrm>
          <a:prstGeom prst="round2DiagRect">
            <a:avLst>
              <a:gd name="adj1" fmla="val 45729"/>
              <a:gd name="adj2" fmla="val 0"/>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2</a:t>
            </a:r>
          </a:p>
        </p:txBody>
      </p:sp>
      <p:sp>
        <p:nvSpPr>
          <p:cNvPr id="8" name="TextBox 7"/>
          <p:cNvSpPr txBox="1"/>
          <p:nvPr/>
        </p:nvSpPr>
        <p:spPr>
          <a:xfrm>
            <a:off x="990600" y="1178256"/>
            <a:ext cx="3276600" cy="454432"/>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Select PA &amp; Advance</a:t>
            </a:r>
          </a:p>
        </p:txBody>
      </p:sp>
      <p:sp>
        <p:nvSpPr>
          <p:cNvPr id="9" name="TextBox 8"/>
          <p:cNvSpPr txBox="1"/>
          <p:nvPr/>
        </p:nvSpPr>
        <p:spPr>
          <a:xfrm>
            <a:off x="5867400" y="4876800"/>
            <a:ext cx="2895600" cy="454432"/>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 Amt Turned In</a:t>
            </a:r>
          </a:p>
        </p:txBody>
      </p:sp>
      <p:sp>
        <p:nvSpPr>
          <p:cNvPr id="10" name="Oval 9"/>
          <p:cNvSpPr/>
          <p:nvPr/>
        </p:nvSpPr>
        <p:spPr>
          <a:xfrm>
            <a:off x="304800" y="4800600"/>
            <a:ext cx="914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60192" y="4294496"/>
            <a:ext cx="533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18434" name="Picture 2"/>
          <p:cNvPicPr>
            <a:picLocks noGrp="1" noChangeAspect="1" noChangeArrowheads="1"/>
          </p:cNvPicPr>
          <p:nvPr>
            <p:ph idx="1"/>
          </p:nvPr>
        </p:nvPicPr>
        <p:blipFill>
          <a:blip r:embed="rId2" cstate="screen"/>
          <a:srcRect/>
          <a:stretch>
            <a:fillRect/>
          </a:stretch>
        </p:blipFill>
        <p:spPr bwMode="auto">
          <a:xfrm>
            <a:off x="533400" y="1295400"/>
            <a:ext cx="7825740" cy="3962400"/>
          </a:xfrm>
          <a:prstGeom prst="rect">
            <a:avLst/>
          </a:prstGeom>
          <a:noFill/>
          <a:ln w="9525">
            <a:solidFill>
              <a:schemeClr val="tx1"/>
            </a:solidFill>
            <a:miter lim="800000"/>
            <a:headEnd/>
            <a:tailEnd/>
          </a:ln>
          <a:effectLst/>
        </p:spPr>
      </p:pic>
      <p:sp>
        <p:nvSpPr>
          <p:cNvPr id="4" name="TextBox 3"/>
          <p:cNvSpPr txBox="1"/>
          <p:nvPr/>
        </p:nvSpPr>
        <p:spPr>
          <a:xfrm>
            <a:off x="0" y="0"/>
            <a:ext cx="48768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KO: Mass PIIN Issue</a:t>
            </a:r>
            <a:endParaRPr lang="en-US" sz="2800" b="1" dirty="0">
              <a:effectLst>
                <a:outerShdw blurRad="38100" dist="38100" dir="2700000" algn="tl">
                  <a:srgbClr val="000000">
                    <a:alpha val="43137"/>
                  </a:srgbClr>
                </a:outerShdw>
              </a:effectLst>
            </a:endParaRPr>
          </a:p>
        </p:txBody>
      </p:sp>
      <p:sp>
        <p:nvSpPr>
          <p:cNvPr id="6" name="TextBox 5"/>
          <p:cNvSpPr txBox="1"/>
          <p:nvPr/>
        </p:nvSpPr>
        <p:spPr>
          <a:xfrm>
            <a:off x="1600200" y="5410200"/>
            <a:ext cx="5791200" cy="779026"/>
          </a:xfrm>
          <a:prstGeom prst="roundRect">
            <a:avLst>
              <a:gd name="adj" fmla="val 50000"/>
            </a:avLst>
          </a:prstGeom>
          <a:solidFill>
            <a:srgbClr val="FFFF00"/>
          </a:solidFill>
          <a:ln>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800"/>
              </a:lnSpc>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Enter FY and Qty to automatically issue a block of PIINs to all selected FOOs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a:xfrm>
            <a:off x="381000" y="1219200"/>
            <a:ext cx="6019800" cy="4114800"/>
          </a:xfrm>
        </p:spPr>
        <p:txBody>
          <a:bodyPr/>
          <a:lstStyle/>
          <a:p>
            <a:pPr marL="177800" indent="-177800"/>
            <a:r>
              <a:rPr lang="en-US" sz="2400" dirty="0"/>
              <a:t>SF44</a:t>
            </a:r>
          </a:p>
          <a:p>
            <a:pPr marL="177800" indent="-177800"/>
            <a:r>
              <a:rPr lang="en-US" sz="2400" dirty="0" smtClean="0"/>
              <a:t>Purchase Log</a:t>
            </a:r>
          </a:p>
          <a:p>
            <a:pPr marL="177800" indent="-177800"/>
            <a:r>
              <a:rPr lang="en-US" sz="2400" dirty="0" smtClean="0"/>
              <a:t>Expense Ledger</a:t>
            </a:r>
            <a:endParaRPr lang="en-US" sz="2000" dirty="0"/>
          </a:p>
          <a:p>
            <a:pPr marL="177800" indent="-177800"/>
            <a:r>
              <a:rPr lang="en-US" sz="2400" dirty="0"/>
              <a:t>Management Reports</a:t>
            </a:r>
          </a:p>
          <a:p>
            <a:pPr marL="519113" lvl="1" indent="-177800">
              <a:spcBef>
                <a:spcPts val="0"/>
              </a:spcBef>
            </a:pPr>
            <a:r>
              <a:rPr lang="en-US" sz="2000" dirty="0"/>
              <a:t>Total Orders/Dollars (</a:t>
            </a:r>
            <a:r>
              <a:rPr lang="en-US" sz="1800" dirty="0"/>
              <a:t>RCC, FO, AOR, FOO)</a:t>
            </a:r>
          </a:p>
          <a:p>
            <a:pPr marL="519113" lvl="1" indent="-177800">
              <a:spcBef>
                <a:spcPts val="0"/>
              </a:spcBef>
            </a:pPr>
            <a:r>
              <a:rPr lang="en-US" sz="2000" dirty="0" smtClean="0"/>
              <a:t>FOO Activity Report</a:t>
            </a:r>
          </a:p>
          <a:p>
            <a:pPr marL="919163" lvl="2" indent="-177800">
              <a:spcBef>
                <a:spcPts val="0"/>
              </a:spcBef>
            </a:pPr>
            <a:r>
              <a:rPr lang="en-US" sz="1600" dirty="0" smtClean="0"/>
              <a:t>Total Active FOO, FOOs Cleared (Order Amt/Qty)</a:t>
            </a:r>
          </a:p>
          <a:p>
            <a:pPr marL="919163" lvl="2" indent="-177800">
              <a:spcBef>
                <a:spcPts val="0"/>
              </a:spcBef>
            </a:pPr>
            <a:r>
              <a:rPr lang="en-US" sz="1600" dirty="0" smtClean="0"/>
              <a:t>List of cleared FOOs (Order Amt &amp; Qty), date last cleared</a:t>
            </a:r>
          </a:p>
          <a:p>
            <a:pPr marL="519113" lvl="1" indent="-177800">
              <a:spcBef>
                <a:spcPts val="0"/>
              </a:spcBef>
            </a:pPr>
            <a:r>
              <a:rPr lang="en-US" sz="2000" dirty="0" smtClean="0"/>
              <a:t>FOO Termination report</a:t>
            </a:r>
          </a:p>
          <a:p>
            <a:pPr marL="519113" lvl="1" indent="-177800">
              <a:spcBef>
                <a:spcPts val="0"/>
              </a:spcBef>
            </a:pPr>
            <a:r>
              <a:rPr lang="en-US" sz="2000" dirty="0" smtClean="0"/>
              <a:t>DA’s PA Advance Report</a:t>
            </a:r>
          </a:p>
          <a:p>
            <a:pPr marL="919163" lvl="2" indent="-177800">
              <a:spcBef>
                <a:spcPts val="0"/>
              </a:spcBef>
            </a:pPr>
            <a:r>
              <a:rPr lang="en-US" sz="1800" dirty="0" smtClean="0"/>
              <a:t>List of PAs with cash, amt obligated, amt advanced, date advanced, contact info </a:t>
            </a:r>
          </a:p>
          <a:p>
            <a:pPr marL="119063" indent="-177800">
              <a:spcBef>
                <a:spcPts val="0"/>
              </a:spcBef>
            </a:pPr>
            <a:r>
              <a:rPr lang="en-US" sz="2400" dirty="0" smtClean="0"/>
              <a:t>Provisioning Report</a:t>
            </a:r>
          </a:p>
          <a:p>
            <a:pPr marL="119063" indent="-177800">
              <a:spcBef>
                <a:spcPts val="0"/>
              </a:spcBef>
            </a:pPr>
            <a:r>
              <a:rPr lang="en-US" sz="2400" dirty="0" smtClean="0"/>
              <a:t>SF44 &amp; Receipt Batch Download by FOO/PA or PR</a:t>
            </a:r>
          </a:p>
        </p:txBody>
      </p:sp>
      <p:grpSp>
        <p:nvGrpSpPr>
          <p:cNvPr id="10" name="Group 9"/>
          <p:cNvGrpSpPr/>
          <p:nvPr/>
        </p:nvGrpSpPr>
        <p:grpSpPr>
          <a:xfrm>
            <a:off x="6400800" y="1219200"/>
            <a:ext cx="2708031" cy="5638800"/>
            <a:chOff x="6400800" y="1219200"/>
            <a:chExt cx="2708031" cy="5638800"/>
          </a:xfrm>
        </p:grpSpPr>
        <p:pic>
          <p:nvPicPr>
            <p:cNvPr id="673794" name="Picture 2"/>
            <p:cNvPicPr>
              <a:picLocks noChangeAspect="1" noChangeArrowheads="1"/>
            </p:cNvPicPr>
            <p:nvPr/>
          </p:nvPicPr>
          <p:blipFill>
            <a:blip r:embed="rId2" cstate="screen"/>
            <a:srcRect/>
            <a:stretch>
              <a:fillRect/>
            </a:stretch>
          </p:blipFill>
          <p:spPr bwMode="auto">
            <a:xfrm>
              <a:off x="6400800" y="1219200"/>
              <a:ext cx="2708031" cy="5638800"/>
            </a:xfrm>
            <a:prstGeom prst="rect">
              <a:avLst/>
            </a:prstGeom>
            <a:noFill/>
            <a:ln w="9525">
              <a:noFill/>
              <a:miter lim="800000"/>
              <a:headEnd/>
              <a:tailEnd/>
            </a:ln>
          </p:spPr>
        </p:pic>
        <p:pic>
          <p:nvPicPr>
            <p:cNvPr id="9" name="Picture 4"/>
            <p:cNvPicPr>
              <a:picLocks noChangeAspect="1" noChangeArrowheads="1"/>
            </p:cNvPicPr>
            <p:nvPr/>
          </p:nvPicPr>
          <p:blipFill>
            <a:blip r:embed="rId3" cstate="email"/>
            <a:srcRect l="3778" t="53177" r="79221" b="42243"/>
            <a:stretch>
              <a:fillRect/>
            </a:stretch>
          </p:blipFill>
          <p:spPr bwMode="auto">
            <a:xfrm>
              <a:off x="6523802" y="4642853"/>
              <a:ext cx="457200" cy="240636"/>
            </a:xfrm>
            <a:prstGeom prst="rect">
              <a:avLst/>
            </a:prstGeom>
            <a:noFill/>
            <a:ln w="9525">
              <a:noFill/>
              <a:miter lim="800000"/>
              <a:headEnd/>
              <a:tailEnd/>
            </a:ln>
          </p:spPr>
        </p:pic>
        <p:pic>
          <p:nvPicPr>
            <p:cNvPr id="4" name="Picture 4"/>
            <p:cNvPicPr>
              <a:picLocks noChangeAspect="1" noChangeArrowheads="1"/>
            </p:cNvPicPr>
            <p:nvPr/>
          </p:nvPicPr>
          <p:blipFill>
            <a:blip r:embed="rId3" cstate="email"/>
            <a:srcRect l="11334" t="73481" r="71665" b="22737"/>
            <a:stretch>
              <a:fillRect/>
            </a:stretch>
          </p:blipFill>
          <p:spPr bwMode="auto">
            <a:xfrm>
              <a:off x="6503777" y="5465012"/>
              <a:ext cx="685800" cy="29811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sp>
        <p:nvSpPr>
          <p:cNvPr id="3" name="TextBox 2"/>
          <p:cNvSpPr txBox="1"/>
          <p:nvPr/>
        </p:nvSpPr>
        <p:spPr>
          <a:xfrm>
            <a:off x="0" y="0"/>
            <a:ext cx="57150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smtClean="0"/>
              <a:t>Reports: Accounting Log</a:t>
            </a:r>
            <a:endParaRPr lang="en-US" sz="2800" b="1" dirty="0"/>
          </a:p>
        </p:txBody>
      </p:sp>
      <p:pic>
        <p:nvPicPr>
          <p:cNvPr id="5" name="Picture 6"/>
          <p:cNvPicPr>
            <a:picLocks noChangeAspect="1" noChangeArrowheads="1"/>
          </p:cNvPicPr>
          <p:nvPr/>
        </p:nvPicPr>
        <p:blipFill>
          <a:blip r:embed="rId2" cstate="screen"/>
          <a:srcRect/>
          <a:stretch>
            <a:fillRect/>
          </a:stretch>
        </p:blipFill>
        <p:spPr bwMode="auto">
          <a:xfrm>
            <a:off x="111211" y="838200"/>
            <a:ext cx="8880389" cy="5867400"/>
          </a:xfrm>
          <a:prstGeom prst="rect">
            <a:avLst/>
          </a:prstGeom>
          <a:noFill/>
          <a:ln w="9525">
            <a:solidFill>
              <a:schemeClr val="tx1"/>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Testing</a:t>
            </a:r>
            <a:endParaRPr lang="en-US" sz="3200" dirty="0" smtClean="0"/>
          </a:p>
        </p:txBody>
      </p:sp>
      <p:sp>
        <p:nvSpPr>
          <p:cNvPr id="14339" name="Content Placeholder 2"/>
          <p:cNvSpPr>
            <a:spLocks noGrp="1"/>
          </p:cNvSpPr>
          <p:nvPr>
            <p:ph idx="1"/>
          </p:nvPr>
        </p:nvSpPr>
        <p:spPr>
          <a:xfrm>
            <a:off x="152400" y="1066800"/>
            <a:ext cx="6096000" cy="4953000"/>
          </a:xfrm>
        </p:spPr>
        <p:txBody>
          <a:bodyPr/>
          <a:lstStyle/>
          <a:p>
            <a:pPr marL="177800" indent="-177800" eaLnBrk="1" hangingPunct="1"/>
            <a:r>
              <a:rPr lang="en-US" sz="1800" dirty="0" smtClean="0"/>
              <a:t>Testing</a:t>
            </a:r>
          </a:p>
          <a:p>
            <a:pPr marL="577850" lvl="1" indent="-177800" eaLnBrk="1" hangingPunct="1"/>
            <a:r>
              <a:rPr lang="en-US" sz="1600" dirty="0" smtClean="0"/>
              <a:t>Conducted 2 user assessments with 24 recently returned FOO/PA/KO/DA</a:t>
            </a:r>
          </a:p>
          <a:p>
            <a:pPr marL="863600" lvl="2" indent="-128588" eaLnBrk="1" hangingPunct="1"/>
            <a:r>
              <a:rPr lang="en-US" sz="1400" b="0" dirty="0" smtClean="0"/>
              <a:t>Overwhelming support for continued development/fielding</a:t>
            </a:r>
          </a:p>
          <a:p>
            <a:pPr marL="577850" lvl="1" indent="-177800" eaLnBrk="1" hangingPunct="1"/>
            <a:r>
              <a:rPr lang="en-US" sz="1600" dirty="0" smtClean="0"/>
              <a:t>Successfully Completed Fielding Assessment Test conducted by JITC</a:t>
            </a:r>
          </a:p>
          <a:p>
            <a:pPr marL="863600" lvl="2" indent="-122238"/>
            <a:r>
              <a:rPr lang="en-US" sz="1400" b="0" dirty="0" smtClean="0"/>
              <a:t>Met standards of Requirements Traceability Matrix </a:t>
            </a:r>
          </a:p>
          <a:p>
            <a:pPr marL="863600" lvl="2" indent="-122238"/>
            <a:r>
              <a:rPr lang="en-US" sz="1400" b="0" dirty="0" smtClean="0"/>
              <a:t>50 Participants: KO/FOO/PA/DA from USA/AF/USN</a:t>
            </a:r>
          </a:p>
          <a:p>
            <a:pPr marL="1320800" lvl="3" indent="-122238"/>
            <a:r>
              <a:rPr lang="en-US" sz="1400" b="0" dirty="0" smtClean="0"/>
              <a:t>450 Orders, 24 PRs and disbursements, FY10 and FY11 PIINs, Simulated FY change, 30 transfers from 3in1 Workstation to DDS</a:t>
            </a:r>
          </a:p>
          <a:p>
            <a:pPr marL="682625" lvl="2" indent="-109538"/>
            <a:endParaRPr lang="en-US" sz="900" b="0" dirty="0" smtClean="0"/>
          </a:p>
          <a:p>
            <a:pPr marL="63500" indent="-122238" eaLnBrk="1" hangingPunct="1"/>
            <a:r>
              <a:rPr lang="en-US" sz="1800" dirty="0" smtClean="0"/>
              <a:t>IT Approvals</a:t>
            </a:r>
          </a:p>
          <a:p>
            <a:pPr marL="463550" lvl="1" indent="-122238" eaLnBrk="1" hangingPunct="1"/>
            <a:r>
              <a:rPr lang="en-US" sz="1600" b="0" dirty="0" smtClean="0"/>
              <a:t>DSAWG approved IATC</a:t>
            </a:r>
          </a:p>
          <a:p>
            <a:pPr marL="463550" lvl="1" indent="-122238" eaLnBrk="1" hangingPunct="1"/>
            <a:r>
              <a:rPr lang="en-US" sz="1600" b="0" dirty="0" smtClean="0"/>
              <a:t>BTA approved IATO / USF-I approved IATT</a:t>
            </a:r>
          </a:p>
          <a:p>
            <a:pPr marL="463550" lvl="1" indent="-122238" eaLnBrk="1" hangingPunct="1"/>
            <a:endParaRPr lang="en-US" sz="900" b="0" dirty="0" smtClean="0"/>
          </a:p>
          <a:p>
            <a:pPr marL="63500" indent="-122238" eaLnBrk="1" hangingPunct="1"/>
            <a:r>
              <a:rPr lang="en-US" sz="1800" dirty="0" smtClean="0"/>
              <a:t>Pilot at VBC Iraq– 15 Dec – 28 Feb</a:t>
            </a:r>
          </a:p>
          <a:p>
            <a:pPr marL="463550" lvl="1" indent="-122238" eaLnBrk="1" hangingPunct="1"/>
            <a:r>
              <a:rPr lang="en-US" sz="1600" dirty="0" smtClean="0"/>
              <a:t>15 Dec Phase 1</a:t>
            </a:r>
            <a:r>
              <a:rPr lang="en-US" sz="1600" b="0" dirty="0" smtClean="0"/>
              <a:t>: 4 FOO/PA Teams, 3 USF-I RMs, </a:t>
            </a:r>
          </a:p>
          <a:p>
            <a:pPr marL="2173288" lvl="1" indent="-122238" eaLnBrk="1" hangingPunct="1">
              <a:buNone/>
            </a:pPr>
            <a:r>
              <a:rPr lang="en-US" sz="1600" b="0" dirty="0" smtClean="0"/>
              <a:t>3 TPBOs, 2 KOs, 2 FMD</a:t>
            </a:r>
          </a:p>
          <a:p>
            <a:pPr marL="463550" lvl="1" indent="-122238" eaLnBrk="1" hangingPunct="1"/>
            <a:r>
              <a:rPr lang="en-US" sz="1600" dirty="0" smtClean="0"/>
              <a:t>27 Jan Phase 2</a:t>
            </a:r>
            <a:r>
              <a:rPr lang="en-US" sz="1600" b="0" dirty="0" smtClean="0"/>
              <a:t>: 6 FOO/PA Teams, 1 USD-C, BN XO</a:t>
            </a:r>
            <a:endParaRPr lang="en-US" sz="1600" dirty="0" smtClean="0"/>
          </a:p>
          <a:p>
            <a:pPr eaLnBrk="1" hangingPunct="1"/>
            <a:endParaRPr lang="en-US" sz="1800" dirty="0" smtClean="0"/>
          </a:p>
        </p:txBody>
      </p:sp>
      <p:pic>
        <p:nvPicPr>
          <p:cNvPr id="4" name="Picture 3" descr="IMG_9889.JPG"/>
          <p:cNvPicPr>
            <a:picLocks noChangeAspect="1"/>
          </p:cNvPicPr>
          <p:nvPr/>
        </p:nvPicPr>
        <p:blipFill>
          <a:blip r:embed="rId2" cstate="screen"/>
          <a:srcRect/>
          <a:stretch>
            <a:fillRect/>
          </a:stretch>
        </p:blipFill>
        <p:spPr>
          <a:xfrm>
            <a:off x="6165504" y="1143000"/>
            <a:ext cx="2978496" cy="1752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descr="IMG_0004.JPG"/>
          <p:cNvPicPr>
            <a:picLocks noChangeAspect="1"/>
          </p:cNvPicPr>
          <p:nvPr/>
        </p:nvPicPr>
        <p:blipFill>
          <a:blip r:embed="rId3" cstate="screen"/>
          <a:stretch>
            <a:fillRect/>
          </a:stretch>
        </p:blipFill>
        <p:spPr>
          <a:xfrm>
            <a:off x="7810400" y="2419200"/>
            <a:ext cx="1333600" cy="2000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IMG_9888.JPG"/>
          <p:cNvPicPr>
            <a:picLocks noChangeAspect="1"/>
          </p:cNvPicPr>
          <p:nvPr/>
        </p:nvPicPr>
        <p:blipFill>
          <a:blip r:embed="rId4" cstate="screen"/>
          <a:srcRect/>
          <a:stretch>
            <a:fillRect/>
          </a:stretch>
        </p:blipFill>
        <p:spPr>
          <a:xfrm>
            <a:off x="6324600" y="4304364"/>
            <a:ext cx="2710800" cy="18678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IMG_0114.JPG"/>
          <p:cNvPicPr>
            <a:picLocks noChangeAspect="1"/>
          </p:cNvPicPr>
          <p:nvPr/>
        </p:nvPicPr>
        <p:blipFill>
          <a:blip r:embed="rId5" cstate="screen"/>
          <a:stretch>
            <a:fillRect/>
          </a:stretch>
        </p:blipFill>
        <p:spPr>
          <a:xfrm>
            <a:off x="5791200" y="5410200"/>
            <a:ext cx="1943100" cy="1295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System Support</a:t>
            </a:r>
            <a:endParaRPr lang="en-US" dirty="0"/>
          </a:p>
        </p:txBody>
      </p:sp>
      <p:sp>
        <p:nvSpPr>
          <p:cNvPr id="3" name="Content Placeholder 2"/>
          <p:cNvSpPr>
            <a:spLocks noGrp="1"/>
          </p:cNvSpPr>
          <p:nvPr>
            <p:ph idx="1"/>
          </p:nvPr>
        </p:nvSpPr>
        <p:spPr>
          <a:xfrm>
            <a:off x="762000" y="1143000"/>
            <a:ext cx="8305800" cy="4114800"/>
          </a:xfrm>
        </p:spPr>
        <p:txBody>
          <a:bodyPr/>
          <a:lstStyle/>
          <a:p>
            <a:pPr>
              <a:spcBef>
                <a:spcPts val="0"/>
              </a:spcBef>
            </a:pPr>
            <a:r>
              <a:rPr lang="en-US" sz="2400" dirty="0" smtClean="0"/>
              <a:t>Training Material</a:t>
            </a:r>
          </a:p>
          <a:p>
            <a:pPr lvl="1">
              <a:spcBef>
                <a:spcPts val="0"/>
              </a:spcBef>
            </a:pPr>
            <a:r>
              <a:rPr lang="en-US" sz="1800" b="0" dirty="0" smtClean="0"/>
              <a:t>Classroom instructional training material</a:t>
            </a:r>
          </a:p>
          <a:p>
            <a:pPr lvl="1">
              <a:spcBef>
                <a:spcPts val="0"/>
              </a:spcBef>
            </a:pPr>
            <a:r>
              <a:rPr lang="en-US" sz="1800" b="0" dirty="0" smtClean="0"/>
              <a:t>Role based training video (ECD: April 2011)</a:t>
            </a:r>
          </a:p>
          <a:p>
            <a:pPr lvl="1">
              <a:spcBef>
                <a:spcPts val="0"/>
              </a:spcBef>
            </a:pPr>
            <a:r>
              <a:rPr lang="en-US" sz="1800" b="0" dirty="0" smtClean="0"/>
              <a:t>Role based quick reference books</a:t>
            </a:r>
          </a:p>
          <a:p>
            <a:pPr lvl="1">
              <a:spcBef>
                <a:spcPts val="0"/>
              </a:spcBef>
            </a:pPr>
            <a:r>
              <a:rPr lang="en-US" sz="1800" b="0" dirty="0" smtClean="0"/>
              <a:t>Role based short cut sheets (similar to USA GTAs)</a:t>
            </a:r>
          </a:p>
          <a:p>
            <a:pPr>
              <a:spcBef>
                <a:spcPts val="1200"/>
              </a:spcBef>
            </a:pPr>
            <a:r>
              <a:rPr lang="en-US" sz="2400" dirty="0" smtClean="0"/>
              <a:t>3 Levels Support Network </a:t>
            </a:r>
          </a:p>
          <a:p>
            <a:pPr lvl="1">
              <a:spcBef>
                <a:spcPts val="0"/>
              </a:spcBef>
            </a:pPr>
            <a:r>
              <a:rPr lang="en-US" sz="2000" dirty="0" smtClean="0"/>
              <a:t>In theater support </a:t>
            </a:r>
          </a:p>
          <a:p>
            <a:pPr lvl="2">
              <a:spcBef>
                <a:spcPts val="0"/>
              </a:spcBef>
              <a:spcAft>
                <a:spcPts val="600"/>
              </a:spcAft>
            </a:pPr>
            <a:r>
              <a:rPr lang="en-US" sz="1600" b="0" dirty="0" smtClean="0"/>
              <a:t>Augment current JCCS support staff at large RCC </a:t>
            </a:r>
          </a:p>
          <a:p>
            <a:pPr lvl="1">
              <a:spcBef>
                <a:spcPts val="0"/>
              </a:spcBef>
            </a:pPr>
            <a:r>
              <a:rPr lang="en-US" sz="2000" dirty="0" smtClean="0"/>
              <a:t>CONUS reach-back Help Desk support </a:t>
            </a:r>
          </a:p>
          <a:p>
            <a:pPr lvl="2">
              <a:spcBef>
                <a:spcPts val="0"/>
              </a:spcBef>
            </a:pPr>
            <a:r>
              <a:rPr lang="en-US" sz="1600" b="0" dirty="0" smtClean="0"/>
              <a:t>Augment current JCCS support staff at BTA</a:t>
            </a:r>
          </a:p>
          <a:p>
            <a:pPr lvl="2">
              <a:spcBef>
                <a:spcPts val="0"/>
              </a:spcBef>
            </a:pPr>
            <a:r>
              <a:rPr lang="en-US" sz="1600" b="0" dirty="0" smtClean="0"/>
              <a:t>Provide hardware coordination &amp; instruction/training material support</a:t>
            </a:r>
          </a:p>
          <a:p>
            <a:pPr lvl="1">
              <a:spcBef>
                <a:spcPts val="600"/>
              </a:spcBef>
            </a:pPr>
            <a:r>
              <a:rPr lang="en-US" sz="2000" dirty="0" smtClean="0"/>
              <a:t>Developer level support as needed</a:t>
            </a:r>
          </a:p>
          <a:p>
            <a:pPr lvl="1">
              <a:spcBef>
                <a:spcPts val="0"/>
              </a:spcBef>
            </a:pPr>
            <a:endParaRPr lang="en-US" sz="900" dirty="0" smtClean="0"/>
          </a:p>
          <a:p>
            <a:r>
              <a:rPr lang="en-US" sz="2400" dirty="0" smtClean="0"/>
              <a:t>Hardware warranty and CONUS repair</a:t>
            </a:r>
          </a:p>
          <a:p>
            <a:pPr lvl="1"/>
            <a:r>
              <a:rPr lang="en-US" sz="2000" b="0" dirty="0" smtClean="0"/>
              <a:t>RCC will control and issue devices to FOOs</a:t>
            </a:r>
          </a:p>
          <a:p>
            <a:pPr lvl="1"/>
            <a:r>
              <a:rPr lang="en-US" sz="2000" b="0" dirty="0" smtClean="0"/>
              <a:t>Extra devices and peripherals will be provided for field replenishment</a:t>
            </a:r>
          </a:p>
          <a:p>
            <a:pPr lvl="1">
              <a:spcBef>
                <a:spcPts val="0"/>
              </a:spcBef>
            </a:pPr>
            <a:endParaRPr lang="en-US" sz="900" dirty="0"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SF44 Process Improvements</a:t>
            </a:r>
          </a:p>
        </p:txBody>
      </p:sp>
      <p:sp>
        <p:nvSpPr>
          <p:cNvPr id="29699" name="Rectangle 3"/>
          <p:cNvSpPr>
            <a:spLocks noGrp="1" noChangeArrowheads="1"/>
          </p:cNvSpPr>
          <p:nvPr>
            <p:ph type="body" idx="1"/>
          </p:nvPr>
        </p:nvSpPr>
        <p:spPr>
          <a:xfrm>
            <a:off x="304800" y="1371600"/>
            <a:ext cx="8686800" cy="5334000"/>
          </a:xfrm>
        </p:spPr>
        <p:txBody>
          <a:bodyPr/>
          <a:lstStyle/>
          <a:p>
            <a:pPr eaLnBrk="1" hangingPunct="1">
              <a:spcBef>
                <a:spcPts val="600"/>
              </a:spcBef>
              <a:spcAft>
                <a:spcPts val="600"/>
              </a:spcAft>
            </a:pPr>
            <a:r>
              <a:rPr lang="en-US" sz="1800" dirty="0" smtClean="0"/>
              <a:t>No handwriting to decipher, illegible paperwork, lost receipts</a:t>
            </a:r>
          </a:p>
          <a:p>
            <a:pPr eaLnBrk="1" hangingPunct="1">
              <a:spcBef>
                <a:spcPts val="600"/>
              </a:spcBef>
              <a:spcAft>
                <a:spcPts val="600"/>
              </a:spcAft>
            </a:pPr>
            <a:r>
              <a:rPr lang="en-US" sz="1800" dirty="0" smtClean="0"/>
              <a:t>Immediate visibility of transactions and payments</a:t>
            </a:r>
          </a:p>
          <a:p>
            <a:pPr>
              <a:spcBef>
                <a:spcPts val="600"/>
              </a:spcBef>
              <a:spcAft>
                <a:spcPts val="600"/>
              </a:spcAft>
            </a:pPr>
            <a:r>
              <a:rPr lang="en-US" sz="1800" dirty="0" smtClean="0"/>
              <a:t>No travel required to clear when no cash replenishment/turn in </a:t>
            </a:r>
          </a:p>
          <a:p>
            <a:pPr eaLnBrk="1" hangingPunct="1">
              <a:spcBef>
                <a:spcPts val="600"/>
              </a:spcBef>
              <a:spcAft>
                <a:spcPts val="600"/>
              </a:spcAft>
            </a:pPr>
            <a:r>
              <a:rPr lang="en-US" sz="1800" dirty="0" smtClean="0"/>
              <a:t>Improved data and purchase control </a:t>
            </a:r>
          </a:p>
          <a:p>
            <a:pPr eaLnBrk="1" hangingPunct="1">
              <a:spcBef>
                <a:spcPts val="600"/>
              </a:spcBef>
              <a:spcAft>
                <a:spcPts val="600"/>
              </a:spcAft>
            </a:pPr>
            <a:r>
              <a:rPr lang="en-US" sz="1800" dirty="0" smtClean="0"/>
              <a:t>No excessive document reproduction, storage, or shipping</a:t>
            </a:r>
          </a:p>
          <a:p>
            <a:pPr eaLnBrk="1" hangingPunct="1">
              <a:spcBef>
                <a:spcPts val="600"/>
              </a:spcBef>
              <a:spcAft>
                <a:spcPts val="600"/>
              </a:spcAft>
            </a:pPr>
            <a:r>
              <a:rPr lang="en-US" sz="1800" dirty="0" smtClean="0"/>
              <a:t>Eliminate redundant data entry</a:t>
            </a:r>
          </a:p>
          <a:p>
            <a:pPr eaLnBrk="1" hangingPunct="1">
              <a:spcBef>
                <a:spcPts val="600"/>
              </a:spcBef>
              <a:spcAft>
                <a:spcPts val="600"/>
              </a:spcAft>
            </a:pPr>
            <a:r>
              <a:rPr lang="en-US" sz="1800" dirty="0" smtClean="0"/>
              <a:t>Enables analysis of expenditures and purchase activities</a:t>
            </a:r>
          </a:p>
          <a:p>
            <a:pPr eaLnBrk="1" hangingPunct="1">
              <a:spcBef>
                <a:spcPts val="600"/>
              </a:spcBef>
              <a:spcAft>
                <a:spcPts val="600"/>
              </a:spcAft>
            </a:pPr>
            <a:r>
              <a:rPr lang="en-US" sz="1800" dirty="0" smtClean="0"/>
              <a:t>Improve cash management and tracking</a:t>
            </a:r>
          </a:p>
          <a:p>
            <a:pPr eaLnBrk="1" hangingPunct="1">
              <a:spcBef>
                <a:spcPts val="600"/>
              </a:spcBef>
              <a:spcAft>
                <a:spcPts val="600"/>
              </a:spcAft>
            </a:pPr>
            <a:r>
              <a:rPr lang="en-US" sz="1800" dirty="0" smtClean="0"/>
              <a:t>Daily reconciliation without face to face meetings</a:t>
            </a:r>
          </a:p>
          <a:p>
            <a:pPr eaLnBrk="1" hangingPunct="1">
              <a:spcBef>
                <a:spcPts val="600"/>
              </a:spcBef>
              <a:spcAft>
                <a:spcPts val="600"/>
              </a:spcAft>
            </a:pPr>
            <a:r>
              <a:rPr lang="en-US" sz="1800" dirty="0" smtClean="0"/>
              <a:t>Provide audit trail of all transactions in AOR</a:t>
            </a:r>
          </a:p>
          <a:p>
            <a:pPr eaLnBrk="1" hangingPunct="1">
              <a:spcBef>
                <a:spcPts val="600"/>
              </a:spcBef>
              <a:spcAft>
                <a:spcPts val="600"/>
              </a:spcAft>
            </a:pPr>
            <a:r>
              <a:rPr lang="en-US" sz="1800" dirty="0" smtClean="0"/>
              <a:t>Eliminates duplication of payment risk</a:t>
            </a:r>
          </a:p>
          <a:p>
            <a:pPr>
              <a:spcBef>
                <a:spcPts val="600"/>
              </a:spcBef>
              <a:spcAft>
                <a:spcPts val="600"/>
              </a:spcAft>
            </a:pPr>
            <a:r>
              <a:rPr lang="en-US" sz="1800" dirty="0" smtClean="0"/>
              <a:t>Reduces time/work: procurement/accounting/reconciliation</a:t>
            </a:r>
          </a:p>
          <a:p>
            <a:pPr eaLnBrk="1" hangingPunct="1">
              <a:spcBef>
                <a:spcPct val="35000"/>
              </a:spcBef>
              <a:spcAft>
                <a:spcPct val="70000"/>
              </a:spcAft>
            </a:pPr>
            <a:endParaRPr lang="en-US" sz="1800" dirty="0" smtClean="0"/>
          </a:p>
          <a:p>
            <a:pPr lvl="1" eaLnBrk="1" hangingPunct="1">
              <a:spcBef>
                <a:spcPct val="35000"/>
              </a:spcBef>
            </a:pPr>
            <a:endParaRPr lang="en-US" sz="1800" dirty="0" smtClean="0"/>
          </a:p>
          <a:p>
            <a:pPr lvl="1" eaLnBrk="1" hangingPunct="1">
              <a:spcBef>
                <a:spcPct val="35000"/>
              </a:spcBef>
            </a:pPr>
            <a:endParaRPr lang="en-US" sz="1800" dirty="0" smtClean="0"/>
          </a:p>
          <a:p>
            <a:pPr lvl="1" eaLnBrk="1" hangingPunct="1">
              <a:spcBef>
                <a:spcPct val="35000"/>
              </a:spcBef>
            </a:pPr>
            <a:endParaRPr lang="en-US" sz="1800" dirty="0" smtClean="0"/>
          </a:p>
          <a:p>
            <a:pPr eaLnBrk="1" hangingPunct="1">
              <a:spcBef>
                <a:spcPct val="35000"/>
              </a:spcBef>
            </a:pPr>
            <a:endParaRPr lang="en-US" sz="1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3048000"/>
            <a:ext cx="9144000" cy="1143000"/>
          </a:xfrm>
        </p:spPr>
        <p:txBody>
          <a:bodyPr/>
          <a:lstStyle/>
          <a:p>
            <a:pPr eaLnBrk="1" hangingPunct="1"/>
            <a:r>
              <a:rPr lang="en-US" sz="6600" dirty="0" smtClean="0"/>
              <a:t>Questions</a:t>
            </a:r>
            <a:r>
              <a:rPr lang="en-US" sz="6600" dirty="0"/>
              <a:t/>
            </a:r>
            <a:br>
              <a:rPr lang="en-US" sz="6600" dirty="0"/>
            </a:br>
            <a:r>
              <a:rPr lang="en-US" sz="6600" dirty="0"/>
              <a:t/>
            </a:r>
            <a:br>
              <a:rPr lang="en-US" sz="6600" dirty="0"/>
            </a:br>
            <a:r>
              <a:rPr lang="en-US" sz="2400" u="sng" dirty="0"/>
              <a:t>Point of Contact:</a:t>
            </a:r>
            <a:br>
              <a:rPr lang="en-US" sz="2400" u="sng" dirty="0"/>
            </a:br>
            <a:r>
              <a:rPr lang="en-US" sz="2400" dirty="0"/>
              <a:t>Lt Col Ann Christianson</a:t>
            </a:r>
            <a:br>
              <a:rPr lang="en-US" sz="2400" dirty="0"/>
            </a:br>
            <a:r>
              <a:rPr lang="en-US" sz="2400" dirty="0" smtClean="0"/>
              <a:t>571-256-7011</a:t>
            </a:r>
            <a:r>
              <a:rPr lang="en-US" sz="2400" dirty="0"/>
              <a:t/>
            </a:r>
            <a:br>
              <a:rPr lang="en-US" sz="2400" dirty="0"/>
            </a:br>
            <a:r>
              <a:rPr lang="en-US" sz="2400" dirty="0"/>
              <a:t>fiona.christianson@osd.mil</a:t>
            </a:r>
            <a:br>
              <a:rPr lang="en-US" sz="2400" dirty="0"/>
            </a:br>
            <a:r>
              <a:rPr lang="en-US" sz="2400" dirty="0"/>
              <a:t/>
            </a:r>
            <a:br>
              <a:rPr lang="en-US" sz="2400" dirty="0"/>
            </a:br>
            <a:r>
              <a:rPr lang="en-US" sz="2400" dirty="0"/>
              <a:t>Information:</a:t>
            </a:r>
            <a:br>
              <a:rPr lang="en-US" sz="2400" dirty="0"/>
            </a:br>
            <a:r>
              <a:rPr lang="en-US" sz="2000" dirty="0"/>
              <a:t>http://www.acq.osd.mil/dpap/pacc/cc/contingency_tools.html</a:t>
            </a:r>
            <a:endParaRPr lang="en-US" sz="60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3048000"/>
            <a:ext cx="9144000" cy="1143000"/>
          </a:xfrm>
        </p:spPr>
        <p:txBody>
          <a:bodyPr/>
          <a:lstStyle/>
          <a:p>
            <a:pPr eaLnBrk="1" hangingPunct="1"/>
            <a:r>
              <a:rPr lang="en-US" sz="6600" dirty="0"/>
              <a:t>Back up Slides</a:t>
            </a:r>
            <a:br>
              <a:rPr lang="en-US" sz="6600" dirty="0"/>
            </a:br>
            <a:r>
              <a:rPr lang="en-US" sz="6600" dirty="0"/>
              <a:t/>
            </a:r>
            <a:br>
              <a:rPr lang="en-US" sz="6600" dirty="0"/>
            </a:br>
            <a:r>
              <a:rPr lang="en-US" sz="2400" dirty="0"/>
              <a:t> To Provide additional information</a:t>
            </a:r>
            <a:endParaRPr lang="en-US" sz="6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4"/>
          <p:cNvSpPr>
            <a:spLocks noGrp="1" noChangeArrowheads="1"/>
          </p:cNvSpPr>
          <p:nvPr>
            <p:ph type="body" idx="1"/>
          </p:nvPr>
        </p:nvSpPr>
        <p:spPr>
          <a:xfrm>
            <a:off x="228600" y="1143000"/>
            <a:ext cx="8458200" cy="5486400"/>
          </a:xfrm>
        </p:spPr>
        <p:txBody>
          <a:bodyPr/>
          <a:lstStyle/>
          <a:p>
            <a:pPr marL="231775" indent="-231775" eaLnBrk="1" hangingPunct="1">
              <a:spcBef>
                <a:spcPts val="0"/>
              </a:spcBef>
              <a:defRPr/>
            </a:pPr>
            <a:r>
              <a:rPr lang="en-US" sz="2000" dirty="0" smtClean="0"/>
              <a:t>3in1 Tool automates field ordering, receiving &amp; payment functions</a:t>
            </a:r>
          </a:p>
          <a:p>
            <a:pPr marL="231775" indent="-231775" eaLnBrk="1" hangingPunct="1">
              <a:spcBef>
                <a:spcPts val="1200"/>
              </a:spcBef>
              <a:defRPr/>
            </a:pPr>
            <a:r>
              <a:rPr lang="en-US" sz="2000" dirty="0" smtClean="0"/>
              <a:t>3in1 Tool is comprised of 3 key components </a:t>
            </a:r>
          </a:p>
          <a:p>
            <a:pPr marL="512763" lvl="1" indent="-176213" eaLnBrk="1" hangingPunct="1">
              <a:spcBef>
                <a:spcPts val="0"/>
              </a:spcBef>
              <a:defRPr/>
            </a:pPr>
            <a:r>
              <a:rPr lang="en-US" sz="1800" dirty="0" smtClean="0"/>
              <a:t>Handheld </a:t>
            </a:r>
            <a:r>
              <a:rPr lang="en-US" sz="1800" u="sng" dirty="0" smtClean="0"/>
              <a:t>Device</a:t>
            </a:r>
          </a:p>
          <a:p>
            <a:pPr marL="915988" lvl="2" indent="-111125" eaLnBrk="1" hangingPunct="1">
              <a:defRPr/>
            </a:pPr>
            <a:r>
              <a:rPr lang="en-US" sz="1600" b="0" dirty="0" smtClean="0"/>
              <a:t>Used by FOO/PA to make purchases &amp; capture receipt</a:t>
            </a:r>
          </a:p>
          <a:p>
            <a:pPr marL="915988" lvl="2" indent="-111125" eaLnBrk="1" hangingPunct="1">
              <a:defRPr/>
            </a:pPr>
            <a:r>
              <a:rPr lang="en-US" sz="1600" b="0" dirty="0" smtClean="0"/>
              <a:t>Maintains purchase and expenditure logs</a:t>
            </a:r>
          </a:p>
          <a:p>
            <a:pPr marL="915988" lvl="2" indent="-111125" eaLnBrk="1" hangingPunct="1">
              <a:defRPr/>
            </a:pPr>
            <a:r>
              <a:rPr lang="en-US" sz="1600" b="0" dirty="0" smtClean="0"/>
              <a:t>Calculates currency exchange</a:t>
            </a:r>
          </a:p>
          <a:p>
            <a:pPr marL="915988" lvl="2" indent="-111125" eaLnBrk="1" hangingPunct="1">
              <a:defRPr/>
            </a:pPr>
            <a:r>
              <a:rPr lang="en-US" sz="1600" b="0" dirty="0" smtClean="0"/>
              <a:t>Stores purchase data &amp; transfers it to Prime Database</a:t>
            </a:r>
          </a:p>
          <a:p>
            <a:pPr marL="915988" lvl="2" indent="-111125" eaLnBrk="1" hangingPunct="1">
              <a:defRPr/>
            </a:pPr>
            <a:r>
              <a:rPr lang="en-US" sz="1600" b="0" dirty="0" smtClean="0"/>
              <a:t>Prints SF44 on portable printer</a:t>
            </a:r>
          </a:p>
          <a:p>
            <a:pPr lvl="2" eaLnBrk="1" hangingPunct="1">
              <a:defRPr/>
            </a:pPr>
            <a:endParaRPr lang="en-US" sz="900" dirty="0" smtClean="0"/>
          </a:p>
          <a:p>
            <a:pPr marL="519113" lvl="1" indent="-225425" eaLnBrk="1" hangingPunct="1">
              <a:defRPr/>
            </a:pPr>
            <a:r>
              <a:rPr lang="en-US" sz="1800" dirty="0" smtClean="0"/>
              <a:t>3in1 </a:t>
            </a:r>
            <a:r>
              <a:rPr lang="en-US" sz="1800" u="sng" dirty="0" smtClean="0"/>
              <a:t>Prime Database </a:t>
            </a:r>
            <a:r>
              <a:rPr lang="en-US" sz="1800" dirty="0" smtClean="0"/>
              <a:t>Module loaded on Joint Contingency Contracting System (JCCS) And Hard Client 3in1 </a:t>
            </a:r>
            <a:r>
              <a:rPr lang="en-US" sz="1800" u="sng" dirty="0" smtClean="0"/>
              <a:t>Workstation</a:t>
            </a:r>
          </a:p>
          <a:p>
            <a:pPr marL="690563" lvl="2" indent="0" eaLnBrk="1" hangingPunct="1">
              <a:buFontTx/>
              <a:buNone/>
              <a:defRPr/>
            </a:pPr>
            <a:r>
              <a:rPr lang="en-US" sz="1600" b="0" i="1" dirty="0" smtClean="0"/>
              <a:t>(JCCS is a fielded system used by contracting for vendor &amp; contract tracking,       and the COCOMs to track ACSA Agreements)</a:t>
            </a:r>
          </a:p>
          <a:p>
            <a:pPr marL="920750" lvl="2" indent="-171450" eaLnBrk="1" hangingPunct="1">
              <a:defRPr/>
            </a:pPr>
            <a:r>
              <a:rPr lang="en-US" sz="1600" b="0" dirty="0" smtClean="0"/>
              <a:t>Manage device and FOO/PA access authorization</a:t>
            </a:r>
          </a:p>
          <a:p>
            <a:pPr marL="920750" lvl="2" indent="-171450" eaLnBrk="1" hangingPunct="1">
              <a:defRPr/>
            </a:pPr>
            <a:r>
              <a:rPr lang="en-US" sz="1600" b="0" dirty="0" smtClean="0"/>
              <a:t>Transfers data to/from device</a:t>
            </a:r>
          </a:p>
          <a:p>
            <a:pPr marL="920750" lvl="2" indent="-171450" eaLnBrk="1" hangingPunct="1">
              <a:defRPr/>
            </a:pPr>
            <a:r>
              <a:rPr lang="en-US" sz="1600" b="0" dirty="0" smtClean="0"/>
              <a:t>Stores purchase and payment data</a:t>
            </a:r>
          </a:p>
          <a:p>
            <a:pPr marL="920750" lvl="2" indent="-171450" eaLnBrk="1" hangingPunct="1">
              <a:defRPr/>
            </a:pPr>
            <a:r>
              <a:rPr lang="en-US" sz="1600" b="0" dirty="0" smtClean="0"/>
              <a:t>Clears orders online</a:t>
            </a:r>
          </a:p>
          <a:p>
            <a:pPr marL="920750" lvl="2" indent="-171450" eaLnBrk="1" hangingPunct="1">
              <a:defRPr/>
            </a:pPr>
            <a:r>
              <a:rPr lang="en-US" sz="1600" b="0" dirty="0" smtClean="0"/>
              <a:t>Provides management reports </a:t>
            </a:r>
          </a:p>
          <a:p>
            <a:pPr marL="920750" lvl="2" indent="-171450" eaLnBrk="1" hangingPunct="1">
              <a:defRPr/>
            </a:pPr>
            <a:r>
              <a:rPr lang="en-US" sz="1600" b="0" dirty="0" smtClean="0"/>
              <a:t>Transmits to other Business Systems</a:t>
            </a:r>
          </a:p>
        </p:txBody>
      </p:sp>
      <p:sp>
        <p:nvSpPr>
          <p:cNvPr id="9221" name="Rectangle 3"/>
          <p:cNvSpPr>
            <a:spLocks noGrp="1" noChangeArrowheads="1"/>
          </p:cNvSpPr>
          <p:nvPr>
            <p:ph type="title"/>
          </p:nvPr>
        </p:nvSpPr>
        <p:spPr>
          <a:xfrm>
            <a:off x="0" y="0"/>
            <a:ext cx="9144000" cy="1143000"/>
          </a:xfrm>
        </p:spPr>
        <p:txBody>
          <a:bodyPr/>
          <a:lstStyle/>
          <a:p>
            <a:pPr eaLnBrk="1" hangingPunct="1"/>
            <a:r>
              <a:rPr lang="en-US" smtClean="0"/>
              <a:t>3in1 Tool</a:t>
            </a:r>
          </a:p>
        </p:txBody>
      </p:sp>
      <p:pic>
        <p:nvPicPr>
          <p:cNvPr id="10" name="Picture 9" descr="IMG_0053.JPG"/>
          <p:cNvPicPr>
            <a:picLocks noChangeAspect="1"/>
          </p:cNvPicPr>
          <p:nvPr/>
        </p:nvPicPr>
        <p:blipFill>
          <a:blip r:embed="rId2" cstate="screen"/>
          <a:srcRect/>
          <a:stretch>
            <a:fillRect/>
          </a:stretch>
        </p:blipFill>
        <p:spPr>
          <a:xfrm rot="18097620">
            <a:off x="7429481" y="2270056"/>
            <a:ext cx="1706378" cy="1509202"/>
          </a:xfrm>
          <a:prstGeom prst="ellipse">
            <a:avLst/>
          </a:prstGeom>
          <a:ln>
            <a:noFill/>
          </a:ln>
          <a:effectLst>
            <a:softEdge rad="112500"/>
          </a:effectLst>
          <a:scene3d>
            <a:camera prst="orthographicFront"/>
            <a:lightRig rig="threePt" dir="t"/>
          </a:scene3d>
          <a:sp3d>
            <a:bevelT prst="relaxedInset"/>
          </a:sp3d>
        </p:spPr>
      </p:pic>
      <p:pic>
        <p:nvPicPr>
          <p:cNvPr id="11" name="Picture 10" descr="IMG_0097.JPG"/>
          <p:cNvPicPr>
            <a:picLocks noChangeAspect="1"/>
          </p:cNvPicPr>
          <p:nvPr/>
        </p:nvPicPr>
        <p:blipFill>
          <a:blip r:embed="rId3" cstate="screen"/>
          <a:srcRect/>
          <a:stretch>
            <a:fillRect/>
          </a:stretch>
        </p:blipFill>
        <p:spPr>
          <a:xfrm>
            <a:off x="6560400" y="4953000"/>
            <a:ext cx="2050200" cy="1600200"/>
          </a:xfrm>
          <a:prstGeom prst="rect">
            <a:avLst/>
          </a:prstGeom>
          <a:scene3d>
            <a:camera prst="orthographicFront"/>
            <a:lightRig rig="threePt" dir="t"/>
          </a:scene3d>
          <a:sp3d>
            <a:bevelT prst="relaxedInset"/>
          </a:sp3d>
        </p:spPr>
      </p:pic>
      <p:pic>
        <p:nvPicPr>
          <p:cNvPr id="8" name="Picture 7" descr="IMG_0056.JPG"/>
          <p:cNvPicPr>
            <a:picLocks noChangeAspect="1"/>
          </p:cNvPicPr>
          <p:nvPr/>
        </p:nvPicPr>
        <p:blipFill>
          <a:blip r:embed="rId4" cstate="screen"/>
          <a:srcRect l="-3040"/>
          <a:stretch>
            <a:fillRect/>
          </a:stretch>
        </p:blipFill>
        <p:spPr>
          <a:xfrm rot="18695578">
            <a:off x="6136612" y="1803621"/>
            <a:ext cx="1789793" cy="1411531"/>
          </a:xfrm>
          <a:prstGeom prst="ellipse">
            <a:avLst/>
          </a:prstGeom>
          <a:ln>
            <a:noFill/>
          </a:ln>
          <a:effectLst>
            <a:softEdge rad="112500"/>
          </a:effectLst>
          <a:scene3d>
            <a:camera prst="orthographicFront"/>
            <a:lightRig rig="threePt" dir="t"/>
          </a:scene3d>
          <a:sp3d>
            <a:bevelT prst="relaxedInset"/>
          </a:sp3d>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Controls</a:t>
            </a:r>
            <a:endParaRPr lang="en-US" dirty="0"/>
          </a:p>
        </p:txBody>
      </p:sp>
      <p:sp>
        <p:nvSpPr>
          <p:cNvPr id="3" name="Content Placeholder 2"/>
          <p:cNvSpPr>
            <a:spLocks noGrp="1"/>
          </p:cNvSpPr>
          <p:nvPr>
            <p:ph idx="1"/>
          </p:nvPr>
        </p:nvSpPr>
        <p:spPr>
          <a:xfrm>
            <a:off x="304800" y="1219200"/>
            <a:ext cx="8839200" cy="4495800"/>
          </a:xfrm>
        </p:spPr>
        <p:txBody>
          <a:bodyPr/>
          <a:lstStyle/>
          <a:p>
            <a:pPr marL="228600" indent="-228600">
              <a:buFont typeface="Arial" pitchFamily="34" charset="0"/>
              <a:buChar char="•"/>
            </a:pPr>
            <a:r>
              <a:rPr lang="en-US" sz="2000" dirty="0" smtClean="0"/>
              <a:t>Users</a:t>
            </a:r>
            <a:endParaRPr lang="en-US" sz="2000" b="0" dirty="0" smtClean="0"/>
          </a:p>
          <a:p>
            <a:pPr marL="628650" lvl="1" indent="-228600">
              <a:buFont typeface="Arial" pitchFamily="34" charset="0"/>
              <a:buChar char="•"/>
            </a:pPr>
            <a:r>
              <a:rPr lang="en-US" sz="1800" b="0" dirty="0" smtClean="0"/>
              <a:t>Users register with CAC on 3in1 Prime Database and create a DoD Strong Password for device login</a:t>
            </a:r>
          </a:p>
          <a:p>
            <a:pPr marL="628650" lvl="1" indent="-171450">
              <a:spcBef>
                <a:spcPts val="0"/>
              </a:spcBef>
              <a:buFont typeface="Arial" pitchFamily="34" charset="0"/>
              <a:buChar char="•"/>
            </a:pPr>
            <a:r>
              <a:rPr lang="en-US" sz="1800" b="0" dirty="0" smtClean="0"/>
              <a:t>FOO &amp; PA use digital signatures to sign SF44</a:t>
            </a:r>
          </a:p>
          <a:p>
            <a:pPr marL="628650" lvl="1" indent="-171450">
              <a:spcBef>
                <a:spcPts val="0"/>
              </a:spcBef>
              <a:buFont typeface="Arial" pitchFamily="34" charset="0"/>
              <a:buChar char="•"/>
            </a:pPr>
            <a:r>
              <a:rPr lang="en-US" sz="1800" b="0" dirty="0" smtClean="0"/>
              <a:t>FOO&amp;PA assigned to specific device</a:t>
            </a:r>
          </a:p>
          <a:p>
            <a:pPr marL="628650" lvl="1" indent="-171450">
              <a:spcBef>
                <a:spcPts val="0"/>
              </a:spcBef>
              <a:buFont typeface="Arial" pitchFamily="34" charset="0"/>
              <a:buChar char="•"/>
            </a:pPr>
            <a:endParaRPr lang="en-US" sz="600" b="0" dirty="0" smtClean="0"/>
          </a:p>
          <a:p>
            <a:pPr marL="228600" indent="-171450">
              <a:spcBef>
                <a:spcPts val="0"/>
              </a:spcBef>
              <a:buFont typeface="Arial" pitchFamily="34" charset="0"/>
              <a:buChar char="•"/>
            </a:pPr>
            <a:r>
              <a:rPr lang="en-US" sz="2000" dirty="0" smtClean="0"/>
              <a:t>Data</a:t>
            </a:r>
          </a:p>
          <a:p>
            <a:pPr marL="628650" lvl="1" indent="-171450">
              <a:spcBef>
                <a:spcPts val="0"/>
              </a:spcBef>
              <a:buFont typeface="Arial" pitchFamily="34" charset="0"/>
              <a:buChar char="•"/>
            </a:pPr>
            <a:r>
              <a:rPr lang="en-US" sz="1800" b="0" dirty="0" smtClean="0"/>
              <a:t>Data on device and in transmission is encrypted </a:t>
            </a:r>
          </a:p>
          <a:p>
            <a:pPr marL="628650" lvl="1" indent="-171450">
              <a:spcBef>
                <a:spcPts val="0"/>
              </a:spcBef>
              <a:buFont typeface="Arial" pitchFamily="34" charset="0"/>
              <a:buChar char="•"/>
            </a:pPr>
            <a:r>
              <a:rPr lang="en-US" sz="1800" b="0" dirty="0" smtClean="0"/>
              <a:t>Device data--stored on FIPS 140-2 Compliant </a:t>
            </a:r>
            <a:r>
              <a:rPr lang="en-US" sz="1800" b="0" dirty="0" err="1" smtClean="0"/>
              <a:t>MicroSD</a:t>
            </a:r>
            <a:r>
              <a:rPr lang="en-US" sz="1800" b="0" dirty="0" smtClean="0"/>
              <a:t> Chip &amp; bound to device</a:t>
            </a:r>
          </a:p>
          <a:p>
            <a:pPr marL="628650" lvl="1" indent="-171450">
              <a:spcBef>
                <a:spcPts val="0"/>
              </a:spcBef>
              <a:buFont typeface="Arial" pitchFamily="34" charset="0"/>
              <a:buChar char="•"/>
            </a:pPr>
            <a:r>
              <a:rPr lang="en-US" sz="1800" b="0" dirty="0" smtClean="0"/>
              <a:t>Order data locked by device</a:t>
            </a:r>
          </a:p>
          <a:p>
            <a:pPr marL="228600" indent="-171450">
              <a:spcBef>
                <a:spcPts val="0"/>
              </a:spcBef>
              <a:buFont typeface="Arial" pitchFamily="34" charset="0"/>
              <a:buChar char="•"/>
            </a:pPr>
            <a:endParaRPr lang="en-US" sz="700" dirty="0" smtClean="0"/>
          </a:p>
          <a:p>
            <a:pPr marL="228600" indent="-171450">
              <a:spcBef>
                <a:spcPts val="0"/>
              </a:spcBef>
              <a:buFont typeface="Arial" pitchFamily="34" charset="0"/>
              <a:buChar char="•"/>
            </a:pPr>
            <a:r>
              <a:rPr lang="en-US" sz="2000" dirty="0" smtClean="0"/>
              <a:t>Transmission</a:t>
            </a:r>
          </a:p>
          <a:p>
            <a:pPr marL="628650" lvl="1" indent="-171450">
              <a:spcBef>
                <a:spcPts val="0"/>
              </a:spcBef>
              <a:buFont typeface="Arial" pitchFamily="34" charset="0"/>
              <a:buChar char="•"/>
            </a:pPr>
            <a:r>
              <a:rPr lang="en-US" sz="1800" b="0" dirty="0" smtClean="0"/>
              <a:t>Devices are registered with 3in1 Prime Database by System Administrator</a:t>
            </a:r>
          </a:p>
          <a:p>
            <a:pPr marL="1028700" lvl="2" indent="-171450">
              <a:spcBef>
                <a:spcPts val="0"/>
              </a:spcBef>
              <a:buFont typeface="Arial" pitchFamily="34" charset="0"/>
              <a:buChar char="•"/>
            </a:pPr>
            <a:r>
              <a:rPr lang="en-US" sz="1600" b="0" dirty="0" smtClean="0"/>
              <a:t>Device comes with self signed certificate verified during registration</a:t>
            </a:r>
          </a:p>
          <a:p>
            <a:pPr marL="1028700" lvl="2" indent="-171450">
              <a:spcBef>
                <a:spcPts val="0"/>
              </a:spcBef>
              <a:buFont typeface="Arial" pitchFamily="34" charset="0"/>
              <a:buChar char="•"/>
            </a:pPr>
            <a:r>
              <a:rPr lang="en-US" sz="1600" b="0" dirty="0" smtClean="0"/>
              <a:t>Unique ID assigned to Device by Prime Database</a:t>
            </a:r>
          </a:p>
          <a:p>
            <a:pPr marL="1028700" lvl="2" indent="-171450">
              <a:spcBef>
                <a:spcPts val="0"/>
              </a:spcBef>
              <a:buFont typeface="Arial" pitchFamily="34" charset="0"/>
              <a:buChar char="•"/>
            </a:pPr>
            <a:r>
              <a:rPr lang="en-US" sz="1600" b="0" dirty="0" smtClean="0"/>
              <a:t>Certificate and ID used to authenticate all transactions between device and workstation</a:t>
            </a:r>
          </a:p>
          <a:p>
            <a:pPr marL="1028700" lvl="2" indent="-171450">
              <a:spcBef>
                <a:spcPts val="0"/>
              </a:spcBef>
              <a:buFont typeface="Arial" pitchFamily="34" charset="0"/>
              <a:buChar char="•"/>
            </a:pPr>
            <a:endParaRPr lang="en-US" sz="700" b="0" dirty="0" smtClean="0"/>
          </a:p>
          <a:p>
            <a:pPr marL="228600" indent="-171450">
              <a:spcBef>
                <a:spcPts val="0"/>
              </a:spcBef>
              <a:buFont typeface="Arial" pitchFamily="34" charset="0"/>
              <a:buChar char="•"/>
            </a:pPr>
            <a:r>
              <a:rPr lang="en-US" sz="2000" dirty="0" smtClean="0"/>
              <a:t>Device</a:t>
            </a:r>
          </a:p>
          <a:p>
            <a:pPr marL="628650" lvl="1" indent="-171450">
              <a:spcBef>
                <a:spcPts val="0"/>
              </a:spcBef>
              <a:buFont typeface="Arial" pitchFamily="34" charset="0"/>
              <a:buChar char="•"/>
            </a:pPr>
            <a:r>
              <a:rPr lang="en-US" sz="1800" b="0" dirty="0" smtClean="0"/>
              <a:t>Remote deactivation by system administrator if lost/stolen </a:t>
            </a:r>
          </a:p>
          <a:p>
            <a:pPr marL="1028700" lvl="2" indent="-171450">
              <a:spcBef>
                <a:spcPts val="0"/>
              </a:spcBef>
              <a:buFont typeface="Arial" pitchFamily="34" charset="0"/>
              <a:buChar char="•"/>
            </a:pPr>
            <a:endParaRPr lang="en-US" sz="1800" b="0" dirty="0" smtClean="0"/>
          </a:p>
          <a:p>
            <a:pPr marL="228600" indent="-171450">
              <a:spcBef>
                <a:spcPts val="0"/>
              </a:spcBef>
              <a:buFont typeface="Arial" pitchFamily="34" charset="0"/>
              <a:buChar char="•"/>
            </a:pPr>
            <a:endParaRPr lang="en-US" sz="2600" b="0" dirty="0" smtClean="0"/>
          </a:p>
          <a:p>
            <a:pPr marL="1028700" lvl="2" indent="-171450">
              <a:spcBef>
                <a:spcPts val="0"/>
              </a:spcBef>
              <a:buFont typeface="Arial" pitchFamily="34" charset="0"/>
              <a:buChar char="•"/>
            </a:pPr>
            <a:endParaRPr lang="en-US" sz="1800" b="0" dirty="0" smtClean="0"/>
          </a:p>
          <a:p>
            <a:pPr marL="1028700" lvl="2" indent="-171450">
              <a:spcBef>
                <a:spcPts val="0"/>
              </a:spcBef>
              <a:buFont typeface="Arial" pitchFamily="34" charset="0"/>
              <a:buChar char="•"/>
            </a:pPr>
            <a:endParaRPr lang="en-US" sz="1800" b="0" dirty="0" smtClean="0"/>
          </a:p>
          <a:p>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6" name="Picture 65" descr="Dashboard"/>
          <p:cNvPicPr>
            <a:picLocks noChangeAspect="1" noChangeArrowheads="1"/>
          </p:cNvPicPr>
          <p:nvPr/>
        </p:nvPicPr>
        <p:blipFill>
          <a:blip r:embed="rId2" cstate="screen"/>
          <a:srcRect/>
          <a:stretch>
            <a:fillRect/>
          </a:stretch>
        </p:blipFill>
        <p:spPr bwMode="auto">
          <a:xfrm>
            <a:off x="76200" y="586864"/>
            <a:ext cx="2181862" cy="2912485"/>
          </a:xfrm>
          <a:prstGeom prst="rect">
            <a:avLst/>
          </a:prstGeom>
          <a:noFill/>
          <a:ln w="9525">
            <a:solidFill>
              <a:schemeClr val="tx1"/>
            </a:solidFill>
            <a:miter lim="800000"/>
            <a:headEnd/>
            <a:tailEnd/>
          </a:ln>
        </p:spPr>
      </p:pic>
      <p:pic>
        <p:nvPicPr>
          <p:cNvPr id="9" name="Picture 8" descr="page 169 New Item screen"/>
          <p:cNvPicPr/>
          <p:nvPr/>
        </p:nvPicPr>
        <p:blipFill>
          <a:blip r:embed="rId3" cstate="screen"/>
          <a:srcRect/>
          <a:stretch>
            <a:fillRect/>
          </a:stretch>
        </p:blipFill>
        <p:spPr bwMode="auto">
          <a:xfrm>
            <a:off x="132548" y="3733800"/>
            <a:ext cx="2057400" cy="2895600"/>
          </a:xfrm>
          <a:prstGeom prst="rect">
            <a:avLst/>
          </a:prstGeom>
          <a:noFill/>
          <a:ln w="9525">
            <a:solidFill>
              <a:schemeClr val="tx1"/>
            </a:solidFill>
            <a:miter lim="800000"/>
            <a:headEnd/>
            <a:tailEnd/>
          </a:ln>
        </p:spPr>
      </p:pic>
      <p:sp>
        <p:nvSpPr>
          <p:cNvPr id="22" name="TextBox 21"/>
          <p:cNvSpPr txBox="1"/>
          <p:nvPr/>
        </p:nvSpPr>
        <p:spPr>
          <a:xfrm>
            <a:off x="0" y="0"/>
            <a:ext cx="56388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smtClean="0"/>
              <a:t>Orders on the Device – FOO/PA</a:t>
            </a:r>
            <a:endParaRPr lang="en-US" sz="2800" b="1" dirty="0"/>
          </a:p>
        </p:txBody>
      </p:sp>
      <p:pic>
        <p:nvPicPr>
          <p:cNvPr id="23" name="Picture 22" descr="merchant_delete1"/>
          <p:cNvPicPr/>
          <p:nvPr/>
        </p:nvPicPr>
        <p:blipFill>
          <a:blip r:embed="rId4" cstate="screen"/>
          <a:srcRect/>
          <a:stretch>
            <a:fillRect/>
          </a:stretch>
        </p:blipFill>
        <p:spPr bwMode="auto">
          <a:xfrm>
            <a:off x="7157520" y="609600"/>
            <a:ext cx="1890428" cy="2824976"/>
          </a:xfrm>
          <a:prstGeom prst="rect">
            <a:avLst/>
          </a:prstGeom>
          <a:noFill/>
          <a:ln w="9525">
            <a:solidFill>
              <a:schemeClr val="tx1"/>
            </a:solidFill>
            <a:miter lim="800000"/>
            <a:headEnd/>
            <a:tailEnd/>
          </a:ln>
        </p:spPr>
      </p:pic>
      <p:pic>
        <p:nvPicPr>
          <p:cNvPr id="24" name="Picture 23" descr="ordering_furnish_to"/>
          <p:cNvPicPr/>
          <p:nvPr/>
        </p:nvPicPr>
        <p:blipFill>
          <a:blip r:embed="rId5" cstate="screen"/>
          <a:srcRect/>
          <a:stretch>
            <a:fillRect/>
          </a:stretch>
        </p:blipFill>
        <p:spPr bwMode="auto">
          <a:xfrm>
            <a:off x="4855995" y="609600"/>
            <a:ext cx="2048828" cy="2807320"/>
          </a:xfrm>
          <a:prstGeom prst="rect">
            <a:avLst/>
          </a:prstGeom>
          <a:noFill/>
          <a:ln w="9525">
            <a:solidFill>
              <a:schemeClr val="tx1"/>
            </a:solidFill>
            <a:miter lim="800000"/>
            <a:headEnd/>
            <a:tailEnd/>
          </a:ln>
        </p:spPr>
      </p:pic>
      <p:pic>
        <p:nvPicPr>
          <p:cNvPr id="25" name="Picture 24" descr="Funding Screen"/>
          <p:cNvPicPr/>
          <p:nvPr/>
        </p:nvPicPr>
        <p:blipFill>
          <a:blip r:embed="rId6" cstate="screen"/>
          <a:srcRect/>
          <a:stretch>
            <a:fillRect/>
          </a:stretch>
        </p:blipFill>
        <p:spPr bwMode="auto">
          <a:xfrm>
            <a:off x="2508396" y="609601"/>
            <a:ext cx="2057400" cy="2833804"/>
          </a:xfrm>
          <a:prstGeom prst="rect">
            <a:avLst/>
          </a:prstGeom>
          <a:noFill/>
          <a:ln w="9525">
            <a:solidFill>
              <a:schemeClr val="tx1"/>
            </a:solidFill>
            <a:miter lim="800000"/>
            <a:headEnd/>
            <a:tailEnd/>
          </a:ln>
        </p:spPr>
      </p:pic>
      <p:pic>
        <p:nvPicPr>
          <p:cNvPr id="26" name="Picture 25" descr="page 175 Check-out screen"/>
          <p:cNvPicPr/>
          <p:nvPr/>
        </p:nvPicPr>
        <p:blipFill>
          <a:blip r:embed="rId7" cstate="screen"/>
          <a:srcRect/>
          <a:stretch>
            <a:fillRect/>
          </a:stretch>
        </p:blipFill>
        <p:spPr bwMode="auto">
          <a:xfrm>
            <a:off x="2502368" y="3733800"/>
            <a:ext cx="2125979" cy="2895600"/>
          </a:xfrm>
          <a:prstGeom prst="rect">
            <a:avLst/>
          </a:prstGeom>
          <a:noFill/>
          <a:ln w="9525">
            <a:solidFill>
              <a:schemeClr val="tx1"/>
            </a:solidFill>
            <a:miter lim="800000"/>
            <a:headEnd/>
            <a:tailEnd/>
          </a:ln>
        </p:spPr>
      </p:pic>
      <p:pic>
        <p:nvPicPr>
          <p:cNvPr id="27" name="Picture 26" descr="page 177 Receiver signature screen"/>
          <p:cNvPicPr/>
          <p:nvPr/>
        </p:nvPicPr>
        <p:blipFill>
          <a:blip r:embed="rId8" cstate="screen"/>
          <a:srcRect/>
          <a:stretch>
            <a:fillRect/>
          </a:stretch>
        </p:blipFill>
        <p:spPr bwMode="auto">
          <a:xfrm>
            <a:off x="4917908" y="3733800"/>
            <a:ext cx="1920240" cy="2895600"/>
          </a:xfrm>
          <a:prstGeom prst="rect">
            <a:avLst/>
          </a:prstGeom>
          <a:noFill/>
          <a:ln w="9525">
            <a:solidFill>
              <a:schemeClr val="tx1"/>
            </a:solidFill>
            <a:miter lim="800000"/>
            <a:headEnd/>
            <a:tailEnd/>
          </a:ln>
        </p:spPr>
      </p:pic>
      <p:pic>
        <p:nvPicPr>
          <p:cNvPr id="28" name="Picture 27" descr="page 177 Paying agent signature screen"/>
          <p:cNvPicPr/>
          <p:nvPr/>
        </p:nvPicPr>
        <p:blipFill>
          <a:blip r:embed="rId9" cstate="screen"/>
          <a:srcRect/>
          <a:stretch>
            <a:fillRect/>
          </a:stretch>
        </p:blipFill>
        <p:spPr bwMode="auto">
          <a:xfrm>
            <a:off x="7066748" y="3733800"/>
            <a:ext cx="1981200" cy="2819400"/>
          </a:xfrm>
          <a:prstGeom prst="rect">
            <a:avLst/>
          </a:prstGeom>
          <a:noFill/>
          <a:ln w="9525">
            <a:solidFill>
              <a:schemeClr val="tx1"/>
            </a:solidFill>
            <a:miter lim="800000"/>
            <a:headEnd/>
            <a:tailEnd/>
          </a:ln>
        </p:spPr>
      </p:pic>
      <p:sp>
        <p:nvSpPr>
          <p:cNvPr id="29" name="TextBox 28"/>
          <p:cNvSpPr txBox="1"/>
          <p:nvPr/>
        </p:nvSpPr>
        <p:spPr>
          <a:xfrm>
            <a:off x="6346185" y="0"/>
            <a:ext cx="2416815" cy="276999"/>
          </a:xfrm>
          <a:prstGeom prst="rect">
            <a:avLst/>
          </a:prstGeom>
          <a:noFill/>
        </p:spPr>
        <p:txBody>
          <a:bodyPr wrap="none" rtlCol="0">
            <a:spAutoFit/>
          </a:bodyPr>
          <a:lstStyle/>
          <a:p>
            <a:r>
              <a:rPr lang="en-US" sz="1200" b="1" i="1" dirty="0" smtClean="0"/>
              <a:t>Only primary screens are displayed</a:t>
            </a:r>
            <a:endParaRPr lang="en-US" sz="1200" b="1" i="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a:t>
            </a:r>
            <a:endParaRPr lang="en-US" dirty="0"/>
          </a:p>
        </p:txBody>
      </p:sp>
      <p:pic>
        <p:nvPicPr>
          <p:cNvPr id="5" name="Picture 4" descr="CaptureReceipt"/>
          <p:cNvPicPr/>
          <p:nvPr/>
        </p:nvPicPr>
        <p:blipFill>
          <a:blip r:embed="rId2" cstate="screen"/>
          <a:srcRect/>
          <a:stretch>
            <a:fillRect/>
          </a:stretch>
        </p:blipFill>
        <p:spPr bwMode="auto">
          <a:xfrm>
            <a:off x="4683457" y="609600"/>
            <a:ext cx="2133600" cy="2924175"/>
          </a:xfrm>
          <a:prstGeom prst="rect">
            <a:avLst/>
          </a:prstGeom>
          <a:noFill/>
          <a:ln w="9525">
            <a:solidFill>
              <a:schemeClr val="tx1"/>
            </a:solidFill>
            <a:miter lim="800000"/>
            <a:headEnd/>
            <a:tailEnd/>
          </a:ln>
        </p:spPr>
      </p:pic>
      <p:pic>
        <p:nvPicPr>
          <p:cNvPr id="6" name="Picture 9"/>
          <p:cNvPicPr>
            <a:picLocks noChangeAspect="1" noChangeArrowheads="1"/>
          </p:cNvPicPr>
          <p:nvPr/>
        </p:nvPicPr>
        <p:blipFill>
          <a:blip r:embed="rId3" cstate="screen"/>
          <a:srcRect/>
          <a:stretch>
            <a:fillRect/>
          </a:stretch>
        </p:blipFill>
        <p:spPr bwMode="auto">
          <a:xfrm>
            <a:off x="-1" y="609600"/>
            <a:ext cx="2133601" cy="2939143"/>
          </a:xfrm>
          <a:prstGeom prst="rect">
            <a:avLst/>
          </a:prstGeom>
          <a:noFill/>
          <a:ln w="9525">
            <a:solidFill>
              <a:schemeClr val="tx1"/>
            </a:solidFill>
            <a:miter lim="800000"/>
            <a:headEnd/>
            <a:tailEnd/>
          </a:ln>
        </p:spPr>
      </p:pic>
      <p:pic>
        <p:nvPicPr>
          <p:cNvPr id="7" name="Picture 128" descr="page 180 Purchase details screen"/>
          <p:cNvPicPr>
            <a:picLocks noChangeAspect="1" noChangeArrowheads="1"/>
          </p:cNvPicPr>
          <p:nvPr/>
        </p:nvPicPr>
        <p:blipFill>
          <a:blip r:embed="rId4" cstate="screen"/>
          <a:srcRect/>
          <a:stretch>
            <a:fillRect/>
          </a:stretch>
        </p:blipFill>
        <p:spPr bwMode="auto">
          <a:xfrm>
            <a:off x="2313296" y="609601"/>
            <a:ext cx="2178423" cy="2895600"/>
          </a:xfrm>
          <a:prstGeom prst="rect">
            <a:avLst/>
          </a:prstGeom>
          <a:noFill/>
          <a:ln w="9525">
            <a:solidFill>
              <a:schemeClr val="tx1"/>
            </a:solidFill>
            <a:miter lim="800000"/>
            <a:headEnd/>
            <a:tailEnd/>
          </a:ln>
        </p:spPr>
      </p:pic>
      <p:sp>
        <p:nvSpPr>
          <p:cNvPr id="9" name="TextBox 8"/>
          <p:cNvSpPr txBox="1"/>
          <p:nvPr/>
        </p:nvSpPr>
        <p:spPr>
          <a:xfrm>
            <a:off x="0" y="0"/>
            <a:ext cx="56388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smtClean="0"/>
              <a:t>Orders on the Device – FOO/PA</a:t>
            </a:r>
            <a:endParaRPr lang="en-US" sz="2800" b="1" dirty="0"/>
          </a:p>
        </p:txBody>
      </p:sp>
      <p:pic>
        <p:nvPicPr>
          <p:cNvPr id="10" name="Picture 9" descr="piinlog_sf44"/>
          <p:cNvPicPr/>
          <p:nvPr/>
        </p:nvPicPr>
        <p:blipFill>
          <a:blip r:embed="rId5" cstate="screen"/>
          <a:srcRect/>
          <a:stretch>
            <a:fillRect/>
          </a:stretch>
        </p:blipFill>
        <p:spPr bwMode="auto">
          <a:xfrm>
            <a:off x="7010400" y="609600"/>
            <a:ext cx="2133600" cy="2971800"/>
          </a:xfrm>
          <a:prstGeom prst="rect">
            <a:avLst/>
          </a:prstGeom>
          <a:noFill/>
          <a:ln w="9525">
            <a:solidFill>
              <a:schemeClr val="tx1"/>
            </a:solidFill>
            <a:miter lim="800000"/>
            <a:headEnd/>
            <a:tailEnd/>
          </a:ln>
        </p:spPr>
      </p:pic>
      <p:pic>
        <p:nvPicPr>
          <p:cNvPr id="11" name="Picture 427" descr="piin_log"/>
          <p:cNvPicPr>
            <a:picLocks noChangeAspect="1" noChangeArrowheads="1"/>
          </p:cNvPicPr>
          <p:nvPr/>
        </p:nvPicPr>
        <p:blipFill>
          <a:blip r:embed="rId6" cstate="screen"/>
          <a:srcRect/>
          <a:stretch>
            <a:fillRect/>
          </a:stretch>
        </p:blipFill>
        <p:spPr bwMode="auto">
          <a:xfrm>
            <a:off x="942975" y="3704738"/>
            <a:ext cx="2133600" cy="3153262"/>
          </a:xfrm>
          <a:prstGeom prst="rect">
            <a:avLst/>
          </a:prstGeom>
          <a:noFill/>
          <a:ln w="9525">
            <a:solidFill>
              <a:schemeClr val="tx1"/>
            </a:solidFill>
            <a:miter lim="800000"/>
            <a:headEnd/>
            <a:tailEnd/>
          </a:ln>
        </p:spPr>
      </p:pic>
      <p:pic>
        <p:nvPicPr>
          <p:cNvPr id="12" name="Picture 11" descr="PIIN_Log_Show_Flagged_Response_Done"/>
          <p:cNvPicPr/>
          <p:nvPr/>
        </p:nvPicPr>
        <p:blipFill>
          <a:blip r:embed="rId7" cstate="screen"/>
          <a:srcRect/>
          <a:stretch>
            <a:fillRect/>
          </a:stretch>
        </p:blipFill>
        <p:spPr bwMode="auto">
          <a:xfrm>
            <a:off x="5591175" y="3743325"/>
            <a:ext cx="2181225" cy="3114675"/>
          </a:xfrm>
          <a:prstGeom prst="rect">
            <a:avLst/>
          </a:prstGeom>
          <a:noFill/>
          <a:ln w="9525">
            <a:solidFill>
              <a:schemeClr val="tx1"/>
            </a:solidFill>
            <a:miter lim="800000"/>
            <a:headEnd/>
            <a:tailEnd/>
          </a:ln>
        </p:spPr>
      </p:pic>
      <p:pic>
        <p:nvPicPr>
          <p:cNvPr id="13" name="Picture 12" descr="PIIN Log Help screen"/>
          <p:cNvPicPr/>
          <p:nvPr/>
        </p:nvPicPr>
        <p:blipFill>
          <a:blip r:embed="rId8" cstate="screen"/>
          <a:srcRect/>
          <a:stretch>
            <a:fillRect/>
          </a:stretch>
        </p:blipFill>
        <p:spPr bwMode="auto">
          <a:xfrm>
            <a:off x="3228975" y="3733801"/>
            <a:ext cx="2209800" cy="3124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4" name="Picture 2" descr="new_intro_graphic"/>
          <p:cNvPicPr>
            <a:picLocks noChangeAspect="1" noChangeArrowheads="1"/>
          </p:cNvPicPr>
          <p:nvPr/>
        </p:nvPicPr>
        <p:blipFill>
          <a:blip r:embed="rId2" cstate="screen"/>
          <a:srcRect/>
          <a:stretch>
            <a:fillRect/>
          </a:stretch>
        </p:blipFill>
        <p:spPr bwMode="auto">
          <a:xfrm>
            <a:off x="457199" y="1195280"/>
            <a:ext cx="8229601" cy="5662720"/>
          </a:xfrm>
          <a:prstGeom prst="rect">
            <a:avLst/>
          </a:prstGeom>
          <a:noFill/>
          <a:ln w="9525">
            <a:noFill/>
            <a:miter lim="800000"/>
            <a:headEnd/>
            <a:tailEnd/>
          </a:ln>
        </p:spPr>
      </p:pic>
      <p:sp>
        <p:nvSpPr>
          <p:cNvPr id="3" name="Text Box 79"/>
          <p:cNvSpPr txBox="1">
            <a:spLocks noChangeArrowheads="1"/>
          </p:cNvSpPr>
          <p:nvPr/>
        </p:nvSpPr>
        <p:spPr bwMode="auto">
          <a:xfrm>
            <a:off x="1854652" y="76200"/>
            <a:ext cx="5314275" cy="1200329"/>
          </a:xfrm>
          <a:prstGeom prst="rect">
            <a:avLst/>
          </a:prstGeom>
          <a:noFill/>
          <a:ln w="9525">
            <a:noFill/>
            <a:miter lim="800000"/>
            <a:headEnd/>
            <a:tailEnd/>
          </a:ln>
        </p:spPr>
        <p:txBody>
          <a:bodyPr wrap="none">
            <a:spAutoFit/>
          </a:bodyPr>
          <a:lstStyle/>
          <a:p>
            <a:pPr algn="ctr"/>
            <a:r>
              <a:rPr lang="en-US" sz="3600" b="1" dirty="0">
                <a:solidFill>
                  <a:srgbClr val="A50021"/>
                </a:solidFill>
              </a:rPr>
              <a:t>3in1 Tool</a:t>
            </a:r>
          </a:p>
          <a:p>
            <a:pPr algn="ctr"/>
            <a:r>
              <a:rPr lang="en-US" sz="3600" b="1" dirty="0">
                <a:solidFill>
                  <a:srgbClr val="A50021"/>
                </a:solidFill>
              </a:rPr>
              <a:t>Operating Environment</a:t>
            </a:r>
          </a:p>
        </p:txBody>
      </p:sp>
      <p:sp>
        <p:nvSpPr>
          <p:cNvPr id="4" name="Rounded Rectangle 3"/>
          <p:cNvSpPr/>
          <p:nvPr/>
        </p:nvSpPr>
        <p:spPr>
          <a:xfrm rot="2075762">
            <a:off x="2687636" y="2874305"/>
            <a:ext cx="1569384" cy="533400"/>
          </a:xfrm>
          <a:prstGeom prst="roundRect">
            <a:avLst>
              <a:gd name="adj" fmla="val 50000"/>
            </a:avLst>
          </a:prstGeom>
          <a:noFill/>
          <a:ln>
            <a:noFill/>
          </a:ln>
          <a:scene3d>
            <a:camera prst="orthographicFront"/>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a:lnSpc>
                <a:spcPts val="1400"/>
              </a:lnSpc>
            </a:pPr>
            <a:r>
              <a:rPr lang="en-US" sz="1100" b="1" dirty="0" smtClean="0">
                <a:solidFill>
                  <a:schemeClr val="tx2"/>
                </a:solidFill>
              </a:rPr>
              <a:t>GSM, WI-FI</a:t>
            </a:r>
          </a:p>
          <a:p>
            <a:pPr algn="ctr">
              <a:lnSpc>
                <a:spcPts val="1400"/>
              </a:lnSpc>
            </a:pPr>
            <a:r>
              <a:rPr lang="en-US" sz="1100" b="1" dirty="0" smtClean="0">
                <a:solidFill>
                  <a:schemeClr val="tx2"/>
                </a:solidFill>
              </a:rPr>
              <a:t>Ethernet to LAN </a:t>
            </a:r>
          </a:p>
        </p:txBody>
      </p:sp>
      <p:sp>
        <p:nvSpPr>
          <p:cNvPr id="10" name="Arc 9"/>
          <p:cNvSpPr/>
          <p:nvPr/>
        </p:nvSpPr>
        <p:spPr>
          <a:xfrm>
            <a:off x="2792104" y="1856096"/>
            <a:ext cx="3581400" cy="1447800"/>
          </a:xfrm>
          <a:prstGeom prst="arc">
            <a:avLst>
              <a:gd name="adj1" fmla="val 11272643"/>
              <a:gd name="adj2" fmla="val 21114213"/>
            </a:avLst>
          </a:prstGeom>
          <a:ln w="47625">
            <a:headEnd type="stealth"/>
            <a:tailEnd type="stealt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ounded Rectangle 10"/>
          <p:cNvSpPr/>
          <p:nvPr/>
        </p:nvSpPr>
        <p:spPr>
          <a:xfrm>
            <a:off x="3539282" y="1828800"/>
            <a:ext cx="2076766" cy="533400"/>
          </a:xfrm>
          <a:prstGeom prst="roundRect">
            <a:avLst>
              <a:gd name="adj" fmla="val 50000"/>
            </a:avLst>
          </a:prstGeom>
          <a:noFill/>
          <a:ln>
            <a:noFill/>
          </a:ln>
          <a:scene3d>
            <a:camera prst="orthographicFront"/>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a:lnSpc>
                <a:spcPts val="1400"/>
              </a:lnSpc>
            </a:pPr>
            <a:r>
              <a:rPr lang="en-US" sz="1100" b="1" dirty="0" smtClean="0">
                <a:solidFill>
                  <a:schemeClr val="tx2"/>
                </a:solidFill>
              </a:rPr>
              <a:t>Wired to Laptop</a:t>
            </a:r>
          </a:p>
          <a:p>
            <a:pPr algn="ctr">
              <a:lnSpc>
                <a:spcPts val="1400"/>
              </a:lnSpc>
            </a:pPr>
            <a:r>
              <a:rPr lang="en-US" sz="1100" b="1" dirty="0" smtClean="0">
                <a:solidFill>
                  <a:schemeClr val="tx2"/>
                </a:solidFill>
              </a:rPr>
              <a:t>USB, Crossover Cable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3in1 Tool System Features</a:t>
            </a:r>
            <a:endParaRPr lang="en-US" dirty="0"/>
          </a:p>
        </p:txBody>
      </p:sp>
      <p:sp>
        <p:nvSpPr>
          <p:cNvPr id="3" name="Content Placeholder 2"/>
          <p:cNvSpPr>
            <a:spLocks noGrp="1"/>
          </p:cNvSpPr>
          <p:nvPr>
            <p:ph idx="1"/>
          </p:nvPr>
        </p:nvSpPr>
        <p:spPr>
          <a:xfrm>
            <a:off x="228600" y="1066800"/>
            <a:ext cx="8763000" cy="5715000"/>
          </a:xfrm>
        </p:spPr>
        <p:txBody>
          <a:bodyPr/>
          <a:lstStyle/>
          <a:p>
            <a:pPr marL="228600" indent="-228600">
              <a:spcBef>
                <a:spcPts val="0"/>
              </a:spcBef>
              <a:spcAft>
                <a:spcPts val="0"/>
              </a:spcAft>
              <a:buFont typeface="Arial" pitchFamily="34" charset="0"/>
              <a:buChar char="•"/>
            </a:pPr>
            <a:r>
              <a:rPr lang="en-US" sz="2000" dirty="0" smtClean="0"/>
              <a:t>2 part system</a:t>
            </a:r>
            <a:r>
              <a:rPr lang="en-US" sz="2000" b="0" dirty="0" smtClean="0"/>
              <a:t>: </a:t>
            </a:r>
          </a:p>
          <a:p>
            <a:pPr marL="628650" lvl="1" indent="-228600">
              <a:spcBef>
                <a:spcPts val="0"/>
              </a:spcBef>
              <a:spcAft>
                <a:spcPts val="0"/>
              </a:spcAft>
              <a:buFont typeface="Arial" pitchFamily="34" charset="0"/>
              <a:buChar char="•"/>
            </a:pPr>
            <a:r>
              <a:rPr lang="en-US" sz="1800" b="0" dirty="0" smtClean="0"/>
              <a:t>Handheld device record/stores SF44 data </a:t>
            </a:r>
          </a:p>
          <a:p>
            <a:pPr marL="1028700" lvl="2">
              <a:spcBef>
                <a:spcPts val="0"/>
              </a:spcBef>
              <a:spcAft>
                <a:spcPts val="0"/>
              </a:spcAft>
              <a:buFont typeface="Arial" pitchFamily="34" charset="0"/>
              <a:buChar char="•"/>
            </a:pPr>
            <a:r>
              <a:rPr lang="en-US" sz="1400" b="0" dirty="0" smtClean="0"/>
              <a:t>Ruggedized Light weight handheld device Mil STD 810</a:t>
            </a:r>
          </a:p>
          <a:p>
            <a:pPr marL="1028700" lvl="2">
              <a:spcBef>
                <a:spcPts val="0"/>
              </a:spcBef>
              <a:spcAft>
                <a:spcPts val="0"/>
              </a:spcAft>
              <a:buFont typeface="Arial" pitchFamily="34" charset="0"/>
              <a:buChar char="•"/>
            </a:pPr>
            <a:r>
              <a:rPr lang="en-US" sz="1400" b="0" dirty="0" smtClean="0"/>
              <a:t>2Gig storage capability</a:t>
            </a:r>
          </a:p>
          <a:p>
            <a:pPr marL="1028700" lvl="2">
              <a:spcBef>
                <a:spcPts val="0"/>
              </a:spcBef>
              <a:spcAft>
                <a:spcPts val="0"/>
              </a:spcAft>
              <a:buFont typeface="Arial" pitchFamily="34" charset="0"/>
              <a:buChar char="•"/>
            </a:pPr>
            <a:r>
              <a:rPr lang="en-US" sz="1400" b="0" dirty="0" smtClean="0"/>
              <a:t>Small ruggedized printer used to print SF44 in the field </a:t>
            </a:r>
          </a:p>
          <a:p>
            <a:pPr marL="628650" lvl="1" indent="-228600">
              <a:spcBef>
                <a:spcPts val="0"/>
              </a:spcBef>
              <a:spcAft>
                <a:spcPts val="0"/>
              </a:spcAft>
              <a:buFont typeface="Arial" pitchFamily="34" charset="0"/>
              <a:buChar char="•"/>
            </a:pPr>
            <a:r>
              <a:rPr lang="en-US" sz="1800" b="0" dirty="0" smtClean="0"/>
              <a:t>Transmit to 3in1 Prime Database for management/reporting</a:t>
            </a:r>
          </a:p>
          <a:p>
            <a:pPr marL="1028700" lvl="2">
              <a:spcBef>
                <a:spcPts val="0"/>
              </a:spcBef>
              <a:spcAft>
                <a:spcPts val="600"/>
              </a:spcAft>
              <a:buFont typeface="Arial" pitchFamily="34" charset="0"/>
              <a:buChar char="•"/>
            </a:pPr>
            <a:r>
              <a:rPr lang="en-US" sz="1400" b="0" dirty="0" smtClean="0"/>
              <a:t>Prime Database housed at DISA with off station COOP site</a:t>
            </a:r>
          </a:p>
          <a:p>
            <a:pPr marL="228600" indent="-228600">
              <a:buFont typeface="Arial" pitchFamily="34" charset="0"/>
              <a:buChar char="•"/>
            </a:pPr>
            <a:r>
              <a:rPr lang="en-US" sz="2000" dirty="0" smtClean="0"/>
              <a:t>Current transmission method: </a:t>
            </a:r>
            <a:endParaRPr lang="en-US" sz="2000" b="0" dirty="0" smtClean="0"/>
          </a:p>
          <a:p>
            <a:pPr marL="573088" lvl="1" indent="-177800">
              <a:spcBef>
                <a:spcPts val="0"/>
              </a:spcBef>
              <a:buFont typeface="Arial" pitchFamily="34" charset="0"/>
              <a:buChar char="•"/>
            </a:pPr>
            <a:r>
              <a:rPr lang="en-US" sz="1800" b="0" dirty="0" smtClean="0">
                <a:ea typeface="+mn-ea"/>
                <a:cs typeface="+mn-cs"/>
              </a:rPr>
              <a:t>Device stores data until connectivity is available to workstation or web</a:t>
            </a:r>
          </a:p>
          <a:p>
            <a:pPr marL="573088" lvl="1" indent="-177800">
              <a:spcBef>
                <a:spcPts val="0"/>
              </a:spcBef>
              <a:spcAft>
                <a:spcPts val="0"/>
              </a:spcAft>
              <a:buFont typeface="Arial" pitchFamily="34" charset="0"/>
              <a:buChar char="•"/>
            </a:pPr>
            <a:r>
              <a:rPr lang="en-US" sz="1800" b="0" dirty="0" smtClean="0">
                <a:ea typeface="+mn-ea"/>
                <a:cs typeface="+mn-cs"/>
              </a:rPr>
              <a:t>Wireless: GSM or Wi-Fi; Wired: USB or Ethernet </a:t>
            </a:r>
            <a:r>
              <a:rPr lang="en-US" sz="1800" b="0" dirty="0" smtClean="0"/>
              <a:t>(wireless can be disable)</a:t>
            </a:r>
            <a:endParaRPr lang="en-US" sz="1800" b="0" dirty="0" smtClean="0">
              <a:ea typeface="+mn-ea"/>
              <a:cs typeface="+mn-cs"/>
            </a:endParaRPr>
          </a:p>
          <a:p>
            <a:pPr marL="573088" lvl="1" indent="-177800">
              <a:spcBef>
                <a:spcPts val="0"/>
              </a:spcBef>
              <a:spcAft>
                <a:spcPts val="0"/>
              </a:spcAft>
              <a:buFont typeface="Arial" pitchFamily="34" charset="0"/>
              <a:buChar char="•"/>
            </a:pPr>
            <a:r>
              <a:rPr lang="en-US" sz="1800" b="0" dirty="0" err="1" smtClean="0">
                <a:ea typeface="+mn-ea"/>
                <a:cs typeface="+mn-cs"/>
              </a:rPr>
              <a:t>Rel</a:t>
            </a:r>
            <a:r>
              <a:rPr lang="en-US" sz="1800" b="0" dirty="0" smtClean="0">
                <a:ea typeface="+mn-ea"/>
                <a:cs typeface="+mn-cs"/>
              </a:rPr>
              <a:t> 2 stand alone workstation application stores data until connectivity restored</a:t>
            </a:r>
          </a:p>
          <a:p>
            <a:pPr marL="573088" lvl="1" indent="-177800">
              <a:spcBef>
                <a:spcPts val="0"/>
              </a:spcBef>
              <a:spcAft>
                <a:spcPts val="600"/>
              </a:spcAft>
              <a:buFont typeface="Arial" pitchFamily="34" charset="0"/>
              <a:buChar char="•"/>
            </a:pPr>
            <a:r>
              <a:rPr lang="en-US" sz="1800" b="0" dirty="0" smtClean="0">
                <a:ea typeface="+mn-ea"/>
                <a:cs typeface="+mn-cs"/>
              </a:rPr>
              <a:t>Data size minimize to operate with limited bandwidth </a:t>
            </a:r>
          </a:p>
          <a:p>
            <a:pPr marL="228600" indent="-228600">
              <a:buFont typeface="Arial" pitchFamily="34" charset="0"/>
              <a:buChar char="•"/>
            </a:pPr>
            <a:r>
              <a:rPr lang="en-US" sz="2000" dirty="0" smtClean="0"/>
              <a:t>Security</a:t>
            </a:r>
            <a:r>
              <a:rPr lang="en-US" sz="2000" b="0" dirty="0" smtClean="0"/>
              <a:t> (users register on 3in1 Prime Database then linked to device)</a:t>
            </a:r>
          </a:p>
          <a:p>
            <a:pPr marL="628650" lvl="1" indent="-171450">
              <a:spcBef>
                <a:spcPts val="0"/>
              </a:spcBef>
              <a:buFont typeface="Arial" pitchFamily="34" charset="0"/>
              <a:buChar char="•"/>
            </a:pPr>
            <a:r>
              <a:rPr lang="en-US" sz="1800" b="0" dirty="0" smtClean="0">
                <a:ea typeface="+mn-ea"/>
                <a:cs typeface="+mn-cs"/>
              </a:rPr>
              <a:t>CAC login Workstation establish strong password for login to device</a:t>
            </a:r>
          </a:p>
          <a:p>
            <a:pPr marL="628650" lvl="1" indent="-171450">
              <a:spcBef>
                <a:spcPts val="0"/>
              </a:spcBef>
              <a:buFont typeface="Arial" pitchFamily="34" charset="0"/>
              <a:buChar char="•"/>
            </a:pPr>
            <a:r>
              <a:rPr lang="en-US" sz="1800" b="0" dirty="0" smtClean="0">
                <a:ea typeface="+mn-ea"/>
                <a:cs typeface="+mn-cs"/>
              </a:rPr>
              <a:t>FOO &amp; PA use digital signatures to sign SF44</a:t>
            </a:r>
          </a:p>
          <a:p>
            <a:pPr marL="628650" lvl="1" indent="-171450">
              <a:spcBef>
                <a:spcPts val="0"/>
              </a:spcBef>
              <a:buFont typeface="Arial" pitchFamily="34" charset="0"/>
              <a:buChar char="•"/>
            </a:pPr>
            <a:r>
              <a:rPr lang="en-US" sz="1800" b="0" dirty="0" smtClean="0">
                <a:ea typeface="+mn-ea"/>
                <a:cs typeface="+mn-cs"/>
              </a:rPr>
              <a:t>Data on device and in transmission is encrypted </a:t>
            </a:r>
          </a:p>
          <a:p>
            <a:pPr marL="628650" lvl="1" indent="-171450">
              <a:spcBef>
                <a:spcPts val="0"/>
              </a:spcBef>
              <a:buFont typeface="Arial" pitchFamily="34" charset="0"/>
              <a:buChar char="•"/>
            </a:pPr>
            <a:r>
              <a:rPr lang="en-US" sz="1800" b="0" dirty="0" smtClean="0">
                <a:ea typeface="+mn-ea"/>
                <a:cs typeface="+mn-cs"/>
              </a:rPr>
              <a:t>Device storage is FIPS 140-2 compliant</a:t>
            </a:r>
          </a:p>
          <a:p>
            <a:pPr marL="228600" indent="-171450">
              <a:spcBef>
                <a:spcPts val="600"/>
              </a:spcBef>
              <a:spcAft>
                <a:spcPts val="600"/>
              </a:spcAft>
              <a:buFont typeface="Arial" pitchFamily="34" charset="0"/>
              <a:buChar char="•"/>
            </a:pPr>
            <a:r>
              <a:rPr lang="en-US" sz="2200" dirty="0" smtClean="0"/>
              <a:t>Stages of the order are locked once confirmed</a:t>
            </a:r>
          </a:p>
          <a:p>
            <a:pPr marL="228600" indent="-171450">
              <a:spcBef>
                <a:spcPts val="600"/>
              </a:spcBef>
              <a:spcAft>
                <a:spcPts val="600"/>
              </a:spcAft>
              <a:buFont typeface="Arial" pitchFamily="34" charset="0"/>
              <a:buChar char="•"/>
            </a:pPr>
            <a:r>
              <a:rPr lang="en-US" sz="2200" dirty="0" smtClean="0"/>
              <a:t>SF44 and Log print capabilities from Workstation and Device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3in1 Tool User Features</a:t>
            </a:r>
            <a:endParaRPr lang="en-US" dirty="0"/>
          </a:p>
        </p:txBody>
      </p:sp>
      <p:sp>
        <p:nvSpPr>
          <p:cNvPr id="3" name="Content Placeholder 2"/>
          <p:cNvSpPr>
            <a:spLocks noGrp="1"/>
          </p:cNvSpPr>
          <p:nvPr>
            <p:ph idx="1"/>
          </p:nvPr>
        </p:nvSpPr>
        <p:spPr>
          <a:xfrm>
            <a:off x="533400" y="1371600"/>
            <a:ext cx="8610600" cy="4343400"/>
          </a:xfrm>
        </p:spPr>
        <p:txBody>
          <a:bodyPr/>
          <a:lstStyle/>
          <a:p>
            <a:pPr marL="228600" indent="-228600">
              <a:spcAft>
                <a:spcPts val="600"/>
              </a:spcAft>
              <a:buFont typeface="Arial" pitchFamily="34" charset="0"/>
              <a:buChar char="•"/>
            </a:pPr>
            <a:r>
              <a:rPr lang="en-US" sz="2000" dirty="0" smtClean="0"/>
              <a:t>All SF44 data captured/recorded/transmitted to Prime Database</a:t>
            </a:r>
          </a:p>
          <a:p>
            <a:pPr marL="228600" indent="-228600">
              <a:buFont typeface="Arial" pitchFamily="34" charset="0"/>
              <a:buChar char="•"/>
            </a:pPr>
            <a:r>
              <a:rPr lang="en-US" sz="2000" dirty="0" smtClean="0"/>
              <a:t>Record PR #, Amt, LOA -- ability to track multiple PRs</a:t>
            </a:r>
          </a:p>
          <a:p>
            <a:pPr marL="628650" lvl="1" indent="-228600">
              <a:spcBef>
                <a:spcPts val="0"/>
              </a:spcBef>
              <a:buFont typeface="Arial" pitchFamily="34" charset="0"/>
              <a:buChar char="•"/>
            </a:pPr>
            <a:r>
              <a:rPr lang="en-US" sz="1600" b="0" dirty="0" smtClean="0"/>
              <a:t>Records Cash Disbursement Amt and Exchange Rate</a:t>
            </a:r>
          </a:p>
          <a:p>
            <a:pPr marL="228600" indent="-228600">
              <a:spcAft>
                <a:spcPts val="0"/>
              </a:spcAft>
              <a:buFont typeface="Arial" pitchFamily="34" charset="0"/>
              <a:buChar char="•"/>
            </a:pPr>
            <a:r>
              <a:rPr lang="en-US" sz="2000" dirty="0" smtClean="0"/>
              <a:t>SF44 Signatures</a:t>
            </a:r>
          </a:p>
          <a:p>
            <a:pPr marL="628650" lvl="1" indent="-228600">
              <a:spcBef>
                <a:spcPts val="0"/>
              </a:spcBef>
              <a:spcAft>
                <a:spcPts val="0"/>
              </a:spcAft>
              <a:buFont typeface="Arial" pitchFamily="34" charset="0"/>
              <a:buChar char="•"/>
            </a:pPr>
            <a:r>
              <a:rPr lang="en-US" sz="1600" b="0" dirty="0" smtClean="0"/>
              <a:t>Receiver/ Vendor physical signature recorded on touch screen</a:t>
            </a:r>
          </a:p>
          <a:p>
            <a:pPr marL="628650" lvl="1" indent="-228600">
              <a:spcBef>
                <a:spcPts val="0"/>
              </a:spcBef>
              <a:spcAft>
                <a:spcPts val="600"/>
              </a:spcAft>
              <a:buFont typeface="Arial" pitchFamily="34" charset="0"/>
              <a:buChar char="•"/>
            </a:pPr>
            <a:r>
              <a:rPr lang="en-US" sz="1600" b="0" dirty="0" smtClean="0"/>
              <a:t>FOO and PA use Digital Signatures </a:t>
            </a:r>
          </a:p>
          <a:p>
            <a:pPr marL="228600" indent="-228600">
              <a:spcAft>
                <a:spcPts val="600"/>
              </a:spcAft>
              <a:buFont typeface="Arial" pitchFamily="34" charset="0"/>
              <a:buChar char="•"/>
            </a:pPr>
            <a:r>
              <a:rPr lang="en-US" sz="2000" dirty="0" smtClean="0"/>
              <a:t>Digitally record receipt image and link to order </a:t>
            </a:r>
          </a:p>
          <a:p>
            <a:pPr marL="228600" indent="-228600">
              <a:spcAft>
                <a:spcPts val="600"/>
              </a:spcAft>
              <a:buFont typeface="Arial" pitchFamily="34" charset="0"/>
              <a:buChar char="•"/>
            </a:pPr>
            <a:r>
              <a:rPr lang="en-US" sz="2000" dirty="0" smtClean="0"/>
              <a:t>Automatically calculates purchase total and currency exchange</a:t>
            </a:r>
          </a:p>
          <a:p>
            <a:pPr marL="228600" indent="-228600">
              <a:spcAft>
                <a:spcPts val="600"/>
              </a:spcAft>
              <a:buFont typeface="Arial" pitchFamily="34" charset="0"/>
              <a:buChar char="•"/>
            </a:pPr>
            <a:r>
              <a:rPr lang="en-US" sz="2000" dirty="0" smtClean="0"/>
              <a:t>Automatically tracks total obligations &amp; available funds for orders </a:t>
            </a:r>
          </a:p>
          <a:p>
            <a:pPr marL="171450" indent="-171450" eaLnBrk="1" hangingPunct="1">
              <a:lnSpc>
                <a:spcPct val="95000"/>
              </a:lnSpc>
              <a:spcBef>
                <a:spcPts val="600"/>
              </a:spcBef>
              <a:spcAft>
                <a:spcPts val="0"/>
              </a:spcAft>
            </a:pPr>
            <a:r>
              <a:rPr lang="en-US" sz="2000" dirty="0" smtClean="0"/>
              <a:t>Warning messages notify FOO when purchase control is violated</a:t>
            </a:r>
          </a:p>
          <a:p>
            <a:pPr marL="401638" lvl="1" indent="-115888" eaLnBrk="1" hangingPunct="1">
              <a:lnSpc>
                <a:spcPct val="95000"/>
              </a:lnSpc>
              <a:spcBef>
                <a:spcPts val="0"/>
              </a:spcBef>
              <a:spcAft>
                <a:spcPts val="600"/>
              </a:spcAft>
            </a:pPr>
            <a:r>
              <a:rPr lang="en-US" sz="1800" b="0" dirty="0" smtClean="0"/>
              <a:t>Device can also prohibit purchases beyond authorized thresholds</a:t>
            </a:r>
          </a:p>
          <a:p>
            <a:pPr marL="228600" indent="-228600">
              <a:buFont typeface="Arial" pitchFamily="34" charset="0"/>
              <a:buChar char="•"/>
            </a:pPr>
            <a:r>
              <a:rPr lang="en-US" sz="2000" dirty="0" smtClean="0"/>
              <a:t>Online role based review/reconciliation process (PBO,KO,DA,RM)</a:t>
            </a:r>
          </a:p>
          <a:p>
            <a:pPr marL="400050" lvl="1" indent="-114300">
              <a:spcBef>
                <a:spcPts val="0"/>
              </a:spcBef>
              <a:buFont typeface="Arial" pitchFamily="34" charset="0"/>
              <a:buChar char="•"/>
            </a:pPr>
            <a:r>
              <a:rPr lang="en-US" sz="2000" b="0" dirty="0" smtClean="0"/>
              <a:t> </a:t>
            </a:r>
            <a:r>
              <a:rPr lang="en-US" sz="1800" b="0" dirty="0" smtClean="0"/>
              <a:t>Information available daily without need for face-to-face clearing when cash exchange is not required</a:t>
            </a:r>
          </a:p>
          <a:p>
            <a:pPr marL="228600" indent="-228600">
              <a:spcBef>
                <a:spcPts val="1200"/>
              </a:spcBef>
              <a:spcAft>
                <a:spcPts val="600"/>
              </a:spcAft>
              <a:buNone/>
            </a:pPr>
            <a:endParaRPr lang="en-US" sz="2000" dirty="0" smtClean="0"/>
          </a:p>
          <a:p>
            <a:pPr>
              <a:buNone/>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3in1 Tool User </a:t>
            </a:r>
            <a:br>
              <a:rPr lang="en-US" dirty="0" smtClean="0"/>
            </a:br>
            <a:r>
              <a:rPr lang="en-US" dirty="0" smtClean="0"/>
              <a:t>Features (cont)</a:t>
            </a:r>
          </a:p>
        </p:txBody>
      </p:sp>
      <p:sp>
        <p:nvSpPr>
          <p:cNvPr id="27651" name="Rectangle 3"/>
          <p:cNvSpPr>
            <a:spLocks noGrp="1" noChangeArrowheads="1"/>
          </p:cNvSpPr>
          <p:nvPr>
            <p:ph type="body" idx="1"/>
          </p:nvPr>
        </p:nvSpPr>
        <p:spPr>
          <a:xfrm>
            <a:off x="381000" y="1447800"/>
            <a:ext cx="8763000" cy="5410200"/>
          </a:xfrm>
        </p:spPr>
        <p:txBody>
          <a:bodyPr/>
          <a:lstStyle/>
          <a:p>
            <a:pPr marL="171450" indent="-171450" eaLnBrk="1" hangingPunct="1">
              <a:lnSpc>
                <a:spcPct val="80000"/>
              </a:lnSpc>
              <a:spcBef>
                <a:spcPct val="85000"/>
              </a:spcBef>
            </a:pPr>
            <a:r>
              <a:rPr lang="en-US" sz="2000" dirty="0" smtClean="0"/>
              <a:t>Market research capability by querying prior purchases on device</a:t>
            </a:r>
          </a:p>
          <a:p>
            <a:pPr marL="169863" indent="-169863">
              <a:spcBef>
                <a:spcPct val="75000"/>
              </a:spcBef>
            </a:pPr>
            <a:r>
              <a:rPr lang="en-US" sz="2000" dirty="0" smtClean="0"/>
              <a:t>Ability to attach notes to orders</a:t>
            </a:r>
          </a:p>
          <a:p>
            <a:pPr marL="168275" indent="-168275" eaLnBrk="1" hangingPunct="1">
              <a:spcBef>
                <a:spcPct val="80000"/>
              </a:spcBef>
            </a:pPr>
            <a:r>
              <a:rPr lang="en-US" sz="2000" dirty="0" smtClean="0"/>
              <a:t>Upload/Store supporting documents for retention with SF44 e-file </a:t>
            </a:r>
          </a:p>
          <a:p>
            <a:pPr marL="568325" lvl="1" indent="-168275">
              <a:spcBef>
                <a:spcPts val="0"/>
              </a:spcBef>
            </a:pPr>
            <a:r>
              <a:rPr lang="en-US" sz="1800" b="0" dirty="0" smtClean="0"/>
              <a:t>Commander's approval, Legal Review, C6 Coordination, Hand Receipt</a:t>
            </a:r>
          </a:p>
          <a:p>
            <a:pPr marL="568325" lvl="1" indent="-168275">
              <a:spcBef>
                <a:spcPts val="0"/>
              </a:spcBef>
            </a:pPr>
            <a:r>
              <a:rPr lang="en-US" sz="1800" b="0" dirty="0" smtClean="0"/>
              <a:t>PR document to PR data</a:t>
            </a:r>
          </a:p>
          <a:p>
            <a:pPr marL="568325" lvl="1" indent="-168275">
              <a:spcBef>
                <a:spcPts val="0"/>
              </a:spcBef>
            </a:pPr>
            <a:r>
              <a:rPr lang="en-US" sz="1800" b="0" dirty="0" smtClean="0"/>
              <a:t>Appointment Letter to FOO and PA </a:t>
            </a:r>
          </a:p>
          <a:p>
            <a:pPr marL="168275" indent="-168275" eaLnBrk="1" hangingPunct="1">
              <a:spcBef>
                <a:spcPct val="80000"/>
              </a:spcBef>
            </a:pPr>
            <a:r>
              <a:rPr lang="en-US" sz="2000" dirty="0" smtClean="0"/>
              <a:t>Management reporting capabilities on Workstation </a:t>
            </a:r>
          </a:p>
          <a:p>
            <a:pPr marL="568325" lvl="1" indent="-168275">
              <a:spcBef>
                <a:spcPts val="0"/>
              </a:spcBef>
              <a:spcAft>
                <a:spcPts val="0"/>
              </a:spcAft>
            </a:pPr>
            <a:r>
              <a:rPr lang="en-US" sz="1800" b="0" dirty="0" smtClean="0"/>
              <a:t>Track Expenditures, Purchases, Cash in the field, Obligations, Available funds </a:t>
            </a:r>
          </a:p>
          <a:p>
            <a:pPr marL="568325" lvl="1" indent="-168275">
              <a:spcBef>
                <a:spcPts val="0"/>
              </a:spcBef>
              <a:spcAft>
                <a:spcPts val="600"/>
              </a:spcAft>
            </a:pPr>
            <a:r>
              <a:rPr lang="en-US" sz="1800" b="0" dirty="0" smtClean="0"/>
              <a:t>Pre-populate forms such as hand receipts for property book items</a:t>
            </a:r>
          </a:p>
          <a:p>
            <a:pPr marL="230188" indent="-230188">
              <a:spcBef>
                <a:spcPts val="600"/>
              </a:spcBef>
              <a:spcAft>
                <a:spcPts val="600"/>
              </a:spcAft>
            </a:pPr>
            <a:r>
              <a:rPr lang="en-US" sz="2000" dirty="0" smtClean="0"/>
              <a:t>Push financial/procurement updates/changes to device remotely</a:t>
            </a:r>
          </a:p>
          <a:p>
            <a:pPr marL="177800" indent="-177800">
              <a:spcBef>
                <a:spcPts val="1200"/>
              </a:spcBef>
              <a:spcAft>
                <a:spcPts val="600"/>
              </a:spcAft>
            </a:pPr>
            <a:r>
              <a:rPr lang="en-US" sz="2000" dirty="0" smtClean="0"/>
              <a:t>Allow for decreasing PRs &amp; cash advance amount for redeployment</a:t>
            </a:r>
          </a:p>
          <a:p>
            <a:pPr marL="177800" indent="-177800">
              <a:spcBef>
                <a:spcPts val="1200"/>
              </a:spcBef>
              <a:spcAft>
                <a:spcPts val="600"/>
              </a:spcAft>
            </a:pPr>
            <a:r>
              <a:rPr lang="en-US" sz="2000" dirty="0" smtClean="0"/>
              <a:t>Allow to transfer disbursed cash from one PR to another for change of fiscal year</a:t>
            </a:r>
          </a:p>
          <a:p>
            <a:pPr marL="230188" indent="-230188">
              <a:spcBef>
                <a:spcPts val="600"/>
              </a:spcBef>
              <a:spcAft>
                <a:spcPts val="600"/>
              </a:spcAft>
            </a:pPr>
            <a:endParaRPr lang="en-US" sz="2000" dirty="0" smtClean="0"/>
          </a:p>
          <a:p>
            <a:pPr marL="168275" indent="-168275">
              <a:spcBef>
                <a:spcPts val="0"/>
              </a:spcBef>
              <a:spcAft>
                <a:spcPts val="600"/>
              </a:spcAft>
            </a:pPr>
            <a:endParaRPr lang="en-US" sz="2200" b="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3in1 Tool User </a:t>
            </a:r>
            <a:br>
              <a:rPr lang="en-US" dirty="0" smtClean="0"/>
            </a:br>
            <a:r>
              <a:rPr lang="en-US" dirty="0" smtClean="0"/>
              <a:t>Features (cont.)</a:t>
            </a:r>
          </a:p>
        </p:txBody>
      </p:sp>
      <p:sp>
        <p:nvSpPr>
          <p:cNvPr id="28675" name="Rectangle 3"/>
          <p:cNvSpPr>
            <a:spLocks noGrp="1" noChangeArrowheads="1"/>
          </p:cNvSpPr>
          <p:nvPr>
            <p:ph type="body" idx="1"/>
          </p:nvPr>
        </p:nvSpPr>
        <p:spPr>
          <a:xfrm>
            <a:off x="533400" y="1447800"/>
            <a:ext cx="8229600" cy="4114800"/>
          </a:xfrm>
        </p:spPr>
        <p:txBody>
          <a:bodyPr/>
          <a:lstStyle/>
          <a:p>
            <a:pPr marL="168275" indent="-168275" eaLnBrk="1" hangingPunct="1">
              <a:spcBef>
                <a:spcPct val="80000"/>
              </a:spcBef>
            </a:pPr>
            <a:r>
              <a:rPr lang="en-US" sz="2000" dirty="0" smtClean="0"/>
              <a:t>Track expenditure ledger by Cash Advance or Purchase Request</a:t>
            </a:r>
          </a:p>
          <a:p>
            <a:pPr marL="168275" indent="-168275">
              <a:spcBef>
                <a:spcPts val="1200"/>
              </a:spcBef>
              <a:spcAft>
                <a:spcPts val="600"/>
              </a:spcAft>
            </a:pPr>
            <a:r>
              <a:rPr lang="en-US" sz="2000" dirty="0" smtClean="0"/>
              <a:t>Device Dash board easily tracks available funding and orders</a:t>
            </a:r>
          </a:p>
          <a:p>
            <a:pPr marL="177800" indent="-177800">
              <a:spcBef>
                <a:spcPts val="1200"/>
              </a:spcBef>
              <a:spcAft>
                <a:spcPts val="600"/>
              </a:spcAft>
            </a:pPr>
            <a:r>
              <a:rPr lang="en-US" sz="2000" dirty="0" smtClean="0"/>
              <a:t>Transfer payment data directly to financial systems (DDS)</a:t>
            </a:r>
          </a:p>
          <a:p>
            <a:pPr marL="177800" indent="-177800">
              <a:spcBef>
                <a:spcPts val="1200"/>
              </a:spcBef>
              <a:spcAft>
                <a:spcPts val="600"/>
              </a:spcAft>
            </a:pPr>
            <a:r>
              <a:rPr lang="en-US" sz="2000" dirty="0" smtClean="0"/>
              <a:t>Transmit SF44 and receipt to EDA for document retention</a:t>
            </a:r>
          </a:p>
          <a:p>
            <a:pPr marL="177800" indent="-177800">
              <a:spcBef>
                <a:spcPts val="1200"/>
              </a:spcBef>
              <a:spcAft>
                <a:spcPts val="600"/>
              </a:spcAft>
            </a:pPr>
            <a:r>
              <a:rPr lang="en-US" sz="2000" dirty="0" smtClean="0"/>
              <a:t>Rerun an order to quickly process a repeat order</a:t>
            </a:r>
          </a:p>
          <a:p>
            <a:pPr marL="177800" indent="-177800">
              <a:spcBef>
                <a:spcPts val="1200"/>
              </a:spcBef>
              <a:spcAft>
                <a:spcPts val="600"/>
              </a:spcAft>
            </a:pPr>
            <a:r>
              <a:rPr lang="en-US" sz="2000" dirty="0" smtClean="0"/>
              <a:t>Create a shopping list to select from when at the market </a:t>
            </a:r>
          </a:p>
          <a:p>
            <a:pPr marL="177800" indent="-177800">
              <a:spcBef>
                <a:spcPts val="1200"/>
              </a:spcBef>
              <a:spcAft>
                <a:spcPts val="600"/>
              </a:spcAft>
            </a:pPr>
            <a:r>
              <a:rPr lang="en-US" sz="2000" dirty="0" smtClean="0"/>
              <a:t>Return an items ordered if required</a:t>
            </a:r>
          </a:p>
          <a:p>
            <a:pPr marL="177800" indent="-177800">
              <a:spcBef>
                <a:spcPts val="1200"/>
              </a:spcBef>
              <a:spcAft>
                <a:spcPts val="0"/>
              </a:spcAft>
            </a:pPr>
            <a:r>
              <a:rPr lang="en-US" sz="2000" dirty="0" smtClean="0"/>
              <a:t>Account for change in fiscal year when issuing a PIIN</a:t>
            </a:r>
          </a:p>
          <a:p>
            <a:pPr marL="577850" lvl="1" indent="-177800">
              <a:spcBef>
                <a:spcPts val="0"/>
              </a:spcBef>
              <a:spcAft>
                <a:spcPts val="600"/>
              </a:spcAft>
            </a:pPr>
            <a:r>
              <a:rPr lang="en-US" sz="1800" b="0" dirty="0" smtClean="0"/>
              <a:t>Mass issue PIINS to expedite KO assignment of PIINs for new fiscal year</a:t>
            </a:r>
          </a:p>
          <a:p>
            <a:pPr marL="577850" lvl="1" indent="-177800">
              <a:spcBef>
                <a:spcPts val="0"/>
              </a:spcBef>
              <a:spcAft>
                <a:spcPts val="600"/>
              </a:spcAft>
            </a:pPr>
            <a:endParaRPr lang="en-US" sz="600" b="0" dirty="0" smtClean="0"/>
          </a:p>
          <a:p>
            <a:pPr marL="177800" indent="-177800">
              <a:spcBef>
                <a:spcPts val="0"/>
              </a:spcBef>
              <a:spcAft>
                <a:spcPts val="600"/>
              </a:spcAft>
            </a:pPr>
            <a:r>
              <a:rPr lang="en-US" sz="2000" dirty="0" smtClean="0"/>
              <a:t>Allows messaging between clearance reviewer and FOO</a:t>
            </a:r>
          </a:p>
          <a:p>
            <a:pPr marL="230188" indent="-230188">
              <a:spcBef>
                <a:spcPct val="75000"/>
              </a:spcBef>
            </a:pPr>
            <a:endParaRPr lang="en-US" sz="2000" b="0" dirty="0" smtClean="0"/>
          </a:p>
          <a:p>
            <a:pPr marL="230188" indent="-230188">
              <a:spcBef>
                <a:spcPct val="75000"/>
              </a:spcBef>
            </a:pPr>
            <a:endParaRPr lang="en-US" sz="2000" b="0" dirty="0" smtClean="0"/>
          </a:p>
          <a:p>
            <a:pPr marL="230188" indent="-230188" eaLnBrk="1" hangingPunct="1">
              <a:spcBef>
                <a:spcPct val="75000"/>
              </a:spcBef>
              <a:buNone/>
            </a:pPr>
            <a:endParaRPr lang="en-US" sz="2000" b="0" dirty="0" smtClean="0"/>
          </a:p>
          <a:p>
            <a:pPr marL="230188" indent="-230188" eaLnBrk="1" hangingPunct="1">
              <a:spcBef>
                <a:spcPct val="75000"/>
              </a:spcBef>
            </a:pPr>
            <a:endParaRPr lang="en-US" sz="3600" b="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 new SOF template design">
  <a:themeElements>
    <a:clrScheme name="Sample new SOF template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fontScheme name="Sample new SOF template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new SOF template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new SOF template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new SOF template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new SOF template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new SOF template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new SOF template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new SOF template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new SOF template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Sample new SOF template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16893</TotalTime>
  <Words>2381</Words>
  <Application>Microsoft Office PowerPoint</Application>
  <PresentationFormat>On-screen Show (4:3)</PresentationFormat>
  <Paragraphs>425</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Sample new SOF template design</vt:lpstr>
      <vt:lpstr>Bitmap Image</vt:lpstr>
      <vt:lpstr>Visio</vt:lpstr>
      <vt:lpstr>Slide 1</vt:lpstr>
      <vt:lpstr>Outline</vt:lpstr>
      <vt:lpstr>Requirements Overview</vt:lpstr>
      <vt:lpstr>3in1 Tool</vt:lpstr>
      <vt:lpstr>Slide 5</vt:lpstr>
      <vt:lpstr>3in1 Tool System Features</vt:lpstr>
      <vt:lpstr>3in1 Tool User Features</vt:lpstr>
      <vt:lpstr>3in1 Tool User  Features (cont)</vt:lpstr>
      <vt:lpstr>3in1 Tool User  Features (cont.)</vt:lpstr>
      <vt:lpstr>3in1 Tool User  Features (cont.)</vt:lpstr>
      <vt:lpstr>Slide 11</vt:lpstr>
      <vt:lpstr>Set Up</vt:lpstr>
      <vt:lpstr>Slide 13</vt:lpstr>
      <vt:lpstr>Slide 14</vt:lpstr>
      <vt:lpstr>Slide 15</vt:lpstr>
      <vt:lpstr>Slide 16</vt:lpstr>
      <vt:lpstr>Slide 17</vt:lpstr>
      <vt:lpstr>Device Ordering Process</vt:lpstr>
      <vt:lpstr>Slide 19</vt:lpstr>
      <vt:lpstr>Slide 20</vt:lpstr>
      <vt:lpstr>Field Purchases</vt:lpstr>
      <vt:lpstr>Slide 22</vt:lpstr>
      <vt:lpstr>Slide 23</vt:lpstr>
      <vt:lpstr>Slide 24</vt:lpstr>
      <vt:lpstr>Slide 25</vt:lpstr>
      <vt:lpstr>Slide 26</vt:lpstr>
      <vt:lpstr>Order Clearance</vt:lpstr>
      <vt:lpstr>Slide 28</vt:lpstr>
      <vt:lpstr>PA Clearance  &amp; Data Transfer </vt:lpstr>
      <vt:lpstr>Slide 30</vt:lpstr>
      <vt:lpstr>Slide 31</vt:lpstr>
      <vt:lpstr>Slide 32</vt:lpstr>
      <vt:lpstr>Reports</vt:lpstr>
      <vt:lpstr>Slide 34</vt:lpstr>
      <vt:lpstr>Testing</vt:lpstr>
      <vt:lpstr>Training &amp; System Support</vt:lpstr>
      <vt:lpstr>SF44 Process Improvements</vt:lpstr>
      <vt:lpstr>Questions  Point of Contact: Lt Col Ann Christianson 571-256-7011 fiona.christianson@osd.mil  Information: http://www.acq.osd.mil/dpap/pacc/cc/contingency_tools.html</vt:lpstr>
      <vt:lpstr>Back up Slides   To Provide additional information</vt:lpstr>
      <vt:lpstr>Security Controls</vt:lpstr>
      <vt:lpstr>Slide 41</vt:lpstr>
      <vt:lpstr>Slide 42</vt:lpstr>
    </vt:vector>
  </TitlesOfParts>
  <Company>OSD P&amp;R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SenaM</dc:creator>
  <cp:lastModifiedBy>christfa</cp:lastModifiedBy>
  <cp:revision>534</cp:revision>
  <dcterms:created xsi:type="dcterms:W3CDTF">2008-01-16T20:50:27Z</dcterms:created>
  <dcterms:modified xsi:type="dcterms:W3CDTF">2011-02-10T15:37:24Z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