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365" r:id="rId2"/>
    <p:sldId id="366" r:id="rId3"/>
    <p:sldId id="367" r:id="rId4"/>
    <p:sldId id="369" r:id="rId5"/>
    <p:sldId id="372" r:id="rId6"/>
    <p:sldId id="370" r:id="rId7"/>
    <p:sldId id="371" r:id="rId8"/>
    <p:sldId id="374" r:id="rId9"/>
    <p:sldId id="373" r:id="rId10"/>
    <p:sldId id="287" r:id="rId11"/>
    <p:sldId id="356" r:id="rId12"/>
    <p:sldId id="376" r:id="rId13"/>
    <p:sldId id="362" r:id="rId14"/>
    <p:sldId id="339" r:id="rId15"/>
    <p:sldId id="379" r:id="rId16"/>
    <p:sldId id="321" r:id="rId17"/>
    <p:sldId id="319" r:id="rId18"/>
    <p:sldId id="381" r:id="rId19"/>
    <p:sldId id="382" r:id="rId20"/>
    <p:sldId id="38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AA0"/>
    <a:srgbClr val="0594FF"/>
    <a:srgbClr val="3366FF"/>
    <a:srgbClr val="DCEDFC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2DDB84-8A72-4124-B24D-C34AE92FF8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DFDD0E-66F5-431D-916B-E5440F1402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31B06-80ED-45E3-A287-3B5533FEF589}" type="slidenum">
              <a:rPr lang="en-US"/>
              <a:pPr/>
              <a:t>1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66423-2566-40BF-9795-89213F983FC8}" type="slidenum">
              <a:rPr lang="en-US"/>
              <a:pPr/>
              <a:t>10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C3D08-C53D-4C32-A17C-180E6C16AB21}" type="slidenum">
              <a:rPr lang="en-US"/>
              <a:pPr/>
              <a:t>11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84A18-7BDD-4799-AE36-F477ECD75E24}" type="slidenum">
              <a:rPr lang="en-US"/>
              <a:pPr/>
              <a:t>12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376FD-2E98-42C1-A589-5210AAF3BA01}" type="slidenum">
              <a:rPr lang="en-US"/>
              <a:pPr/>
              <a:t>13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885C6-7A69-4AA1-A493-06A3A087AA4D}" type="slidenum">
              <a:rPr lang="en-US"/>
              <a:pPr/>
              <a:t>14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057E2-F4B2-470F-BFA3-0C35B1064B72}" type="slidenum">
              <a:rPr lang="en-US"/>
              <a:pPr/>
              <a:t>15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F679C-5307-496B-B461-7BF0C1A2D6A4}" type="slidenum">
              <a:rPr lang="en-US"/>
              <a:pPr/>
              <a:t>16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3E9CD-2CE5-4B86-807C-60CE35FB3505}" type="slidenum">
              <a:rPr lang="en-US"/>
              <a:pPr/>
              <a:t>17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9BB9A-340D-49E1-8564-1ADF0A3F2009}" type="slidenum">
              <a:rPr lang="en-US"/>
              <a:pPr/>
              <a:t>18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4D6251-4D46-42E5-B13D-95CF63A9146C}" type="slidenum">
              <a:rPr lang="en-US"/>
              <a:pPr/>
              <a:t>19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6C23F-28D4-4439-95AB-730E4CEE511C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6B4A6-F8A5-487A-86F8-1B6E0ED37EDA}" type="slidenum">
              <a:rPr lang="en-US"/>
              <a:pPr/>
              <a:t>20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57DE9-061C-4D3B-B1BC-6CD626DD3193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9FB8A-7496-43A4-8FD3-D369185942D3}" type="slidenum">
              <a:rPr lang="en-US"/>
              <a:pPr/>
              <a:t>4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1DBEE-86C5-4F7D-88EE-721BD248DE46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76987-4C60-40CA-B92A-D647EC4F5C6A}" type="slidenum">
              <a:rPr lang="en-US"/>
              <a:pPr/>
              <a:t>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F9E95-36BC-44C6-98E9-4AD86932CE69}" type="slidenum">
              <a:rPr lang="en-US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62C08-174F-4E49-B35C-A33825A051EF}" type="slidenum">
              <a:rPr lang="en-US"/>
              <a:pPr/>
              <a:t>8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F0258E-2333-4066-B665-2CC0460CFF7C}" type="slidenum">
              <a:rPr lang="en-US"/>
              <a:pPr/>
              <a:t>9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3F3CE9-61D4-47D6-9D53-6F6308054B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B702-637D-4FD1-B1B0-5EF75872F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4C8CC4A-2445-4537-B579-FC620C5E21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3FB41F-E2E6-4F04-931C-243DF9474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599857-F583-4296-B16F-B65642878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9C8C3B-9DE7-44E7-B4D2-DBA9868505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1AD4CBA-4513-4C3E-B6B9-E8E313EF2C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128DB9A-4A3B-44F4-86EC-119E6AE619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F4CF2C6-2770-4DF3-AD77-3B1442BEF0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5FFF74-B238-4CF7-9FBD-2E31D759E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507C2B-AB76-42D3-BCEA-8653AD7D5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438400" y="6477000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i="1" spc="600" dirty="0" smtClean="0">
                <a:latin typeface="Times New Roman" pitchFamily="18" charset="0"/>
              </a:rPr>
              <a:t>Greg Kats, Capital –</a:t>
            </a:r>
            <a:r>
              <a:rPr lang="de-DE" sz="1200" b="1" i="1" spc="600" dirty="0" smtClean="0">
                <a:latin typeface="Times New Roman" pitchFamily="18" charset="0"/>
              </a:rPr>
              <a:t>E</a:t>
            </a:r>
            <a:endParaRPr lang="en-US" sz="1200" b="1" i="1" spc="600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B2F9E1-F7E7-4C5E-877B-AA043A43A4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A78589D-E699-4601-800C-CFA43D7C9B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16350B-05CE-4C41-AE6A-7AFF2B14DB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438400" y="6477000"/>
            <a:ext cx="419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i="1" spc="600" dirty="0" smtClean="0">
                <a:latin typeface="Times New Roman" pitchFamily="18" charset="0"/>
              </a:rPr>
              <a:t>Greg Kats, Capital –</a:t>
            </a:r>
            <a:r>
              <a:rPr lang="de-DE" sz="1200" b="1" i="1" spc="600" dirty="0" smtClean="0">
                <a:latin typeface="Times New Roman" pitchFamily="18" charset="0"/>
              </a:rPr>
              <a:t>E</a:t>
            </a:r>
            <a:endParaRPr lang="en-US" sz="1200" b="1" i="1" spc="6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5444.xls"/><Relationship Id="rId4" Type="http://schemas.openxmlformats.org/officeDocument/2006/relationships/oleObject" Target="../embeddings/Microsoft_Office_Excel_97-2003_Worksheet4333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6555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Chart7666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11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22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04800" y="152400"/>
            <a:ext cx="8534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pc="300" dirty="0">
                <a:solidFill>
                  <a:schemeClr val="accent2"/>
                </a:solidFill>
                <a:latin typeface="Albertus MT Lt" pitchFamily="18" charset="0"/>
              </a:rPr>
              <a:t>Greening Our Built </a:t>
            </a:r>
            <a:r>
              <a:rPr lang="en-US" sz="3600" b="1" spc="300" dirty="0" smtClean="0">
                <a:solidFill>
                  <a:schemeClr val="accent2"/>
                </a:solidFill>
                <a:latin typeface="Albertus MT Lt" pitchFamily="18" charset="0"/>
              </a:rPr>
              <a:t>World</a:t>
            </a:r>
            <a:endParaRPr lang="de-DE" sz="3600" b="1" spc="300" dirty="0">
              <a:solidFill>
                <a:schemeClr val="accent2"/>
              </a:solidFill>
              <a:latin typeface="Albertus MT L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1653" y="762000"/>
            <a:ext cx="4177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b="1" i="1" spc="300" dirty="0" smtClean="0">
                <a:latin typeface="Times New Roman" pitchFamily="18" charset="0"/>
              </a:rPr>
              <a:t>Greg Kats, Capital –E, May 2010</a:t>
            </a:r>
            <a:endParaRPr lang="en-US" sz="1600" b="1" i="1" spc="300" dirty="0">
              <a:latin typeface="Times New Roman" pitchFamily="18" charset="0"/>
            </a:endParaRPr>
          </a:p>
        </p:txBody>
      </p:sp>
      <p:pic>
        <p:nvPicPr>
          <p:cNvPr id="8" name="Content Placeholder 7" descr="Full Cover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8939" t="5085" r="9036" b="8475"/>
          <a:stretch>
            <a:fillRect/>
          </a:stretch>
        </p:blipFill>
        <p:spPr>
          <a:xfrm>
            <a:off x="914400" y="1524000"/>
            <a:ext cx="7425764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2800" b="1"/>
              <a:t>  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990600"/>
            <a:ext cx="8839200" cy="48244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Potential Value Of 20 Years Of CO2 Reductions in Green v. Conventional Buildings</a:t>
            </a:r>
            <a:endParaRPr lang="en-US" sz="2400" b="1" spc="300" dirty="0">
              <a:solidFill>
                <a:schemeClr val="accent2"/>
              </a:solidFill>
              <a:latin typeface="Albertus MT Lt" pitchFamily="18" charset="0"/>
              <a:ea typeface="+mn-ea"/>
              <a:cs typeface="+mn-cs"/>
            </a:endParaRPr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7086600" cy="44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4633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Residential </a:t>
            </a:r>
            <a:r>
              <a:rPr lang="en-US" sz="36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Load</a:t>
            </a:r>
            <a:endParaRPr lang="en-US" sz="3600" b="1" kern="1200" spc="300" dirty="0">
              <a:solidFill>
                <a:schemeClr val="accent2"/>
              </a:solidFill>
              <a:latin typeface="Albertus MT Lt" pitchFamily="18" charset="0"/>
              <a:ea typeface="+mn-ea"/>
              <a:cs typeface="+mn-cs"/>
            </a:endParaRP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609600" y="1730828"/>
            <a:ext cx="7924800" cy="4669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Number Placeholder 31"/>
          <p:cNvSpPr txBox="1">
            <a:spLocks noGrp="1"/>
          </p:cNvSpPr>
          <p:nvPr/>
        </p:nvSpPr>
        <p:spPr bwMode="auto">
          <a:xfrm>
            <a:off x="6791325" y="6421438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A4484C2-0F38-4A81-80EB-211C1B988D29}" type="slidenum">
              <a:rPr lang="en-GB" sz="900">
                <a:solidFill>
                  <a:srgbClr val="898989"/>
                </a:solidFill>
                <a:cs typeface="Arial" pitchFamily="34" charset="0"/>
              </a:rPr>
              <a:pPr algn="r"/>
              <a:t>13</a:t>
            </a:fld>
            <a:endParaRPr lang="en-GB" sz="900">
              <a:solidFill>
                <a:srgbClr val="898989"/>
              </a:solidFill>
              <a:cs typeface="Arial" pitchFamily="34" charset="0"/>
            </a:endParaRPr>
          </a:p>
        </p:txBody>
      </p:sp>
      <p:graphicFrame>
        <p:nvGraphicFramePr>
          <p:cNvPr id="235524" name="Chart 36"/>
          <p:cNvGraphicFramePr>
            <a:graphicFrameLocks/>
          </p:cNvGraphicFramePr>
          <p:nvPr/>
        </p:nvGraphicFramePr>
        <p:xfrm>
          <a:off x="4572000" y="2359025"/>
          <a:ext cx="4352925" cy="2927350"/>
        </p:xfrm>
        <a:graphic>
          <a:graphicData uri="http://schemas.openxmlformats.org/presentationml/2006/ole">
            <p:oleObj spid="_x0000_s235524" name="Chart" r:id="rId4" imgW="4714788" imgH="2781429" progId="">
              <p:embed/>
            </p:oleObj>
          </a:graphicData>
        </a:graphic>
      </p:graphicFrame>
      <p:sp>
        <p:nvSpPr>
          <p:cNvPr id="235525" name="Rectangle 30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9906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 Rapid </a:t>
            </a:r>
            <a:r>
              <a:rPr lang="en-US" sz="2600" b="1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Cleantech </a:t>
            </a:r>
            <a:r>
              <a:rPr lang="en-US" sz="2600" b="1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Investment Increase Required</a:t>
            </a:r>
          </a:p>
        </p:txBody>
      </p:sp>
      <p:graphicFrame>
        <p:nvGraphicFramePr>
          <p:cNvPr id="235526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76200" y="1828800"/>
          <a:ext cx="4800600" cy="3343275"/>
        </p:xfrm>
        <a:graphic>
          <a:graphicData uri="http://schemas.openxmlformats.org/presentationml/2006/ole">
            <p:oleObj spid="_x0000_s235526" name="Worksheet" r:id="rId5" imgW="5543492" imgH="3343391" progId="">
              <p:embed/>
            </p:oleObj>
          </a:graphicData>
        </a:graphic>
      </p:graphicFrame>
      <p:sp>
        <p:nvSpPr>
          <p:cNvPr id="235527" name="TextBox 18"/>
          <p:cNvSpPr txBox="1">
            <a:spLocks noChangeArrowheads="1"/>
          </p:cNvSpPr>
          <p:nvPr/>
        </p:nvSpPr>
        <p:spPr bwMode="auto">
          <a:xfrm>
            <a:off x="4848225" y="1981200"/>
            <a:ext cx="4219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ctr" defTabSz="457200">
              <a:buClr>
                <a:srgbClr val="5F5F5F"/>
              </a:buClr>
              <a:buSzPct val="100000"/>
            </a:pPr>
            <a:r>
              <a:rPr lang="en-US" sz="1400" b="1" dirty="0" smtClean="0">
                <a:solidFill>
                  <a:srgbClr val="008A5F"/>
                </a:solidFill>
                <a:latin typeface="+mj-lt"/>
                <a:cs typeface="Arial" pitchFamily="34" charset="0"/>
              </a:rPr>
              <a:t>Estimated Clean Energy Annual Investment to 2030, US$ Billions</a:t>
            </a:r>
            <a:endParaRPr lang="en-US" sz="1400" b="1" baseline="30000" dirty="0">
              <a:solidFill>
                <a:srgbClr val="008A5F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5528" name="TextBox 18"/>
          <p:cNvSpPr txBox="1">
            <a:spLocks noChangeArrowheads="1"/>
          </p:cNvSpPr>
          <p:nvPr/>
        </p:nvSpPr>
        <p:spPr bwMode="auto">
          <a:xfrm>
            <a:off x="438150" y="1981200"/>
            <a:ext cx="4286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buClr>
                <a:srgbClr val="5F5F5F"/>
              </a:buClr>
              <a:buSzPct val="100000"/>
            </a:pPr>
            <a:r>
              <a:rPr lang="en-US" sz="1400" b="1" dirty="0" smtClean="0">
                <a:solidFill>
                  <a:srgbClr val="008A5F"/>
                </a:solidFill>
                <a:latin typeface="+mj-lt"/>
                <a:cs typeface="Arial" pitchFamily="34" charset="0"/>
              </a:rPr>
              <a:t>Total Global New Clean Energy Investment</a:t>
            </a:r>
            <a:endParaRPr lang="en-US" sz="1400" b="1" baseline="30000" dirty="0">
              <a:solidFill>
                <a:srgbClr val="008A5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35529" name="Group 175"/>
          <p:cNvGrpSpPr>
            <a:grpSpLocks/>
          </p:cNvGrpSpPr>
          <p:nvPr/>
        </p:nvGrpSpPr>
        <p:grpSpPr bwMode="auto">
          <a:xfrm>
            <a:off x="990600" y="2514600"/>
            <a:ext cx="3429000" cy="2057400"/>
            <a:chOff x="568" y="2128"/>
            <a:chExt cx="1640" cy="1324"/>
          </a:xfrm>
        </p:grpSpPr>
        <p:sp>
          <p:nvSpPr>
            <p:cNvPr id="235530" name="AutoShape 7"/>
            <p:cNvSpPr>
              <a:spLocks noChangeArrowheads="1"/>
            </p:cNvSpPr>
            <p:nvPr/>
          </p:nvSpPr>
          <p:spPr bwMode="auto">
            <a:xfrm rot="-1322173">
              <a:off x="568" y="3242"/>
              <a:ext cx="464" cy="114"/>
            </a:xfrm>
            <a:prstGeom prst="homePlate">
              <a:avLst>
                <a:gd name="adj" fmla="val 101754"/>
              </a:avLst>
            </a:prstGeom>
            <a:solidFill>
              <a:srgbClr val="C5D1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400">
                <a:latin typeface="+mj-lt"/>
                <a:cs typeface="Arial" pitchFamily="34" charset="0"/>
              </a:endParaRPr>
            </a:p>
          </p:txBody>
        </p:sp>
        <p:sp>
          <p:nvSpPr>
            <p:cNvPr id="235531" name="Oval 11"/>
            <p:cNvSpPr>
              <a:spLocks noChangeArrowheads="1"/>
            </p:cNvSpPr>
            <p:nvPr/>
          </p:nvSpPr>
          <p:spPr bwMode="auto">
            <a:xfrm>
              <a:off x="624" y="3163"/>
              <a:ext cx="269" cy="289"/>
            </a:xfrm>
            <a:prstGeom prst="ellipse">
              <a:avLst/>
            </a:prstGeom>
            <a:solidFill>
              <a:srgbClr val="C5D1D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600">
                  <a:latin typeface="+mj-lt"/>
                  <a:cs typeface="Arial" pitchFamily="34" charset="0"/>
                </a:rPr>
                <a:t>68% </a:t>
              </a:r>
            </a:p>
            <a:p>
              <a:pPr algn="ctr"/>
              <a:r>
                <a:rPr lang="en-GB" sz="600">
                  <a:latin typeface="+mj-lt"/>
                  <a:cs typeface="Arial" pitchFamily="34" charset="0"/>
                </a:rPr>
                <a:t>Growth</a:t>
              </a:r>
            </a:p>
          </p:txBody>
        </p:sp>
        <p:sp>
          <p:nvSpPr>
            <p:cNvPr id="235532" name="AutoShape 13"/>
            <p:cNvSpPr>
              <a:spLocks noChangeArrowheads="1"/>
            </p:cNvSpPr>
            <p:nvPr/>
          </p:nvSpPr>
          <p:spPr bwMode="auto">
            <a:xfrm rot="-1322173">
              <a:off x="1301" y="2500"/>
              <a:ext cx="464" cy="114"/>
            </a:xfrm>
            <a:prstGeom prst="homePlate">
              <a:avLst>
                <a:gd name="adj" fmla="val 101754"/>
              </a:avLst>
            </a:prstGeom>
            <a:solidFill>
              <a:srgbClr val="C5D1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400">
                <a:latin typeface="+mj-lt"/>
                <a:cs typeface="Arial" pitchFamily="34" charset="0"/>
              </a:endParaRPr>
            </a:p>
          </p:txBody>
        </p:sp>
        <p:sp>
          <p:nvSpPr>
            <p:cNvPr id="235533" name="AutoShape 14"/>
            <p:cNvSpPr>
              <a:spLocks noChangeArrowheads="1"/>
            </p:cNvSpPr>
            <p:nvPr/>
          </p:nvSpPr>
          <p:spPr bwMode="auto">
            <a:xfrm rot="-852185">
              <a:off x="1743" y="2198"/>
              <a:ext cx="465" cy="114"/>
            </a:xfrm>
            <a:prstGeom prst="homePlate">
              <a:avLst>
                <a:gd name="adj" fmla="val 101974"/>
              </a:avLst>
            </a:prstGeom>
            <a:solidFill>
              <a:srgbClr val="C5D1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400">
                <a:latin typeface="+mj-lt"/>
                <a:cs typeface="Arial" pitchFamily="34" charset="0"/>
              </a:endParaRPr>
            </a:p>
          </p:txBody>
        </p:sp>
        <p:sp>
          <p:nvSpPr>
            <p:cNvPr id="235534" name="AutoShape 15"/>
            <p:cNvSpPr>
              <a:spLocks noChangeArrowheads="1"/>
            </p:cNvSpPr>
            <p:nvPr/>
          </p:nvSpPr>
          <p:spPr bwMode="auto">
            <a:xfrm rot="-1322173">
              <a:off x="963" y="2861"/>
              <a:ext cx="465" cy="114"/>
            </a:xfrm>
            <a:prstGeom prst="homePlate">
              <a:avLst>
                <a:gd name="adj" fmla="val 101974"/>
              </a:avLst>
            </a:prstGeom>
            <a:solidFill>
              <a:srgbClr val="C5D1D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400">
                <a:latin typeface="+mj-lt"/>
                <a:cs typeface="Arial" pitchFamily="34" charset="0"/>
              </a:endParaRPr>
            </a:p>
          </p:txBody>
        </p:sp>
        <p:sp>
          <p:nvSpPr>
            <p:cNvPr id="235535" name="Oval 16"/>
            <p:cNvSpPr>
              <a:spLocks noChangeArrowheads="1"/>
            </p:cNvSpPr>
            <p:nvPr/>
          </p:nvSpPr>
          <p:spPr bwMode="auto">
            <a:xfrm>
              <a:off x="1805" y="2128"/>
              <a:ext cx="270" cy="289"/>
            </a:xfrm>
            <a:prstGeom prst="ellipse">
              <a:avLst/>
            </a:prstGeom>
            <a:solidFill>
              <a:srgbClr val="C5D1D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600" dirty="0">
                  <a:latin typeface="+mj-lt"/>
                  <a:cs typeface="Arial" pitchFamily="34" charset="0"/>
                </a:rPr>
                <a:t>5% </a:t>
              </a:r>
            </a:p>
            <a:p>
              <a:pPr algn="ctr"/>
              <a:r>
                <a:rPr lang="en-GB" sz="600" dirty="0">
                  <a:latin typeface="+mj-lt"/>
                  <a:cs typeface="Arial" pitchFamily="34" charset="0"/>
                </a:rPr>
                <a:t>Growth</a:t>
              </a:r>
            </a:p>
          </p:txBody>
        </p:sp>
        <p:sp>
          <p:nvSpPr>
            <p:cNvPr id="235536" name="Oval 17"/>
            <p:cNvSpPr>
              <a:spLocks noChangeArrowheads="1"/>
            </p:cNvSpPr>
            <p:nvPr/>
          </p:nvSpPr>
          <p:spPr bwMode="auto">
            <a:xfrm>
              <a:off x="1355" y="2437"/>
              <a:ext cx="269" cy="289"/>
            </a:xfrm>
            <a:prstGeom prst="ellipse">
              <a:avLst/>
            </a:prstGeom>
            <a:solidFill>
              <a:srgbClr val="C5D1D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600" dirty="0">
                  <a:latin typeface="+mj-lt"/>
                  <a:cs typeface="Arial" pitchFamily="34" charset="0"/>
                </a:rPr>
                <a:t>59% </a:t>
              </a:r>
            </a:p>
            <a:p>
              <a:pPr algn="ctr"/>
              <a:r>
                <a:rPr lang="en-GB" sz="600" dirty="0">
                  <a:latin typeface="+mj-lt"/>
                  <a:cs typeface="Arial" pitchFamily="34" charset="0"/>
                </a:rPr>
                <a:t>Growth</a:t>
              </a:r>
            </a:p>
          </p:txBody>
        </p:sp>
        <p:sp>
          <p:nvSpPr>
            <p:cNvPr id="235537" name="Oval 18"/>
            <p:cNvSpPr>
              <a:spLocks noChangeArrowheads="1"/>
            </p:cNvSpPr>
            <p:nvPr/>
          </p:nvSpPr>
          <p:spPr bwMode="auto">
            <a:xfrm>
              <a:off x="1014" y="2798"/>
              <a:ext cx="269" cy="288"/>
            </a:xfrm>
            <a:prstGeom prst="ellipse">
              <a:avLst/>
            </a:prstGeom>
            <a:solidFill>
              <a:srgbClr val="C5D1D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600">
                  <a:latin typeface="+mj-lt"/>
                  <a:cs typeface="Arial" pitchFamily="34" charset="0"/>
                </a:rPr>
                <a:t>58% </a:t>
              </a:r>
            </a:p>
            <a:p>
              <a:pPr algn="ctr"/>
              <a:r>
                <a:rPr lang="en-GB" sz="600">
                  <a:latin typeface="+mj-lt"/>
                  <a:cs typeface="Arial" pitchFamily="34" charset="0"/>
                </a:rPr>
                <a:t>Growth</a:t>
              </a:r>
            </a:p>
          </p:txBody>
        </p:sp>
      </p:grpSp>
      <p:sp>
        <p:nvSpPr>
          <p:cNvPr id="235538" name="Text Box 185"/>
          <p:cNvSpPr txBox="1">
            <a:spLocks noChangeArrowheads="1"/>
          </p:cNvSpPr>
          <p:nvPr/>
        </p:nvSpPr>
        <p:spPr bwMode="auto">
          <a:xfrm>
            <a:off x="6188075" y="6124575"/>
            <a:ext cx="4175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latin typeface="+mj-lt"/>
                <a:cs typeface="Arial" pitchFamily="34" charset="0"/>
              </a:rPr>
              <a:t>Source: IEA WEO 2008, New Energy Finance</a:t>
            </a:r>
          </a:p>
        </p:txBody>
      </p:sp>
      <p:grpSp>
        <p:nvGrpSpPr>
          <p:cNvPr id="235540" name="Group 32"/>
          <p:cNvGrpSpPr>
            <a:grpSpLocks/>
          </p:cNvGrpSpPr>
          <p:nvPr/>
        </p:nvGrpSpPr>
        <p:grpSpPr bwMode="auto">
          <a:xfrm>
            <a:off x="5364163" y="1989138"/>
            <a:ext cx="3205162" cy="1595437"/>
            <a:chOff x="3661" y="1541"/>
            <a:chExt cx="2187" cy="1005"/>
          </a:xfrm>
        </p:grpSpPr>
        <p:sp>
          <p:nvSpPr>
            <p:cNvPr id="235541" name="Text Box 192"/>
            <p:cNvSpPr txBox="1">
              <a:spLocks noChangeArrowheads="1"/>
            </p:cNvSpPr>
            <p:nvPr/>
          </p:nvSpPr>
          <p:spPr bwMode="auto">
            <a:xfrm>
              <a:off x="3661" y="1541"/>
              <a:ext cx="19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GB" sz="800">
                <a:latin typeface="+mj-lt"/>
                <a:cs typeface="Arial" pitchFamily="34" charset="0"/>
              </a:endParaRPr>
            </a:p>
          </p:txBody>
        </p:sp>
        <p:sp>
          <p:nvSpPr>
            <p:cNvPr id="235542" name="Text Box 213"/>
            <p:cNvSpPr txBox="1">
              <a:spLocks noChangeArrowheads="1"/>
            </p:cNvSpPr>
            <p:nvPr/>
          </p:nvSpPr>
          <p:spPr bwMode="auto">
            <a:xfrm>
              <a:off x="4290" y="2205"/>
              <a:ext cx="3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6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4</a:t>
              </a:r>
              <a:r>
                <a:rPr lang="en-GB" sz="600" baseline="300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</a:t>
              </a:r>
              <a:r>
                <a:rPr lang="en-GB" sz="6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endParaRPr lang="en-GB" sz="600" baseline="3000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5543" name="Text Box 214"/>
            <p:cNvSpPr txBox="1">
              <a:spLocks noChangeArrowheads="1"/>
            </p:cNvSpPr>
            <p:nvPr/>
          </p:nvSpPr>
          <p:spPr bwMode="auto">
            <a:xfrm>
              <a:off x="4875" y="2295"/>
              <a:ext cx="3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6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2.5</a:t>
              </a:r>
              <a:r>
                <a:rPr lang="en-GB" sz="600" baseline="300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</a:t>
              </a:r>
              <a:r>
                <a:rPr lang="en-GB" sz="6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endParaRPr lang="en-GB" sz="600" baseline="3000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35544" name="Text Box 215"/>
            <p:cNvSpPr txBox="1">
              <a:spLocks noChangeArrowheads="1"/>
            </p:cNvSpPr>
            <p:nvPr/>
          </p:nvSpPr>
          <p:spPr bwMode="auto">
            <a:xfrm>
              <a:off x="5505" y="2430"/>
              <a:ext cx="343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6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2</a:t>
              </a:r>
              <a:r>
                <a:rPr lang="en-GB" sz="600" baseline="300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o</a:t>
              </a:r>
              <a:r>
                <a:rPr lang="en-GB" sz="60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endParaRPr lang="en-GB" sz="600" baseline="3000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35545" name="Text Box 193"/>
          <p:cNvSpPr txBox="1">
            <a:spLocks noChangeArrowheads="1"/>
          </p:cNvSpPr>
          <p:nvPr/>
        </p:nvSpPr>
        <p:spPr bwMode="auto">
          <a:xfrm>
            <a:off x="5181600" y="5105400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900" dirty="0">
                <a:latin typeface="+mj-lt"/>
                <a:cs typeface="Arial" pitchFamily="34" charset="0"/>
              </a:rPr>
              <a:t>~x</a:t>
            </a:r>
            <a:r>
              <a:rPr lang="en-US" sz="900" dirty="0">
                <a:latin typeface="+mj-lt"/>
                <a:cs typeface="Arial" pitchFamily="34" charset="0"/>
              </a:rPr>
              <a:t>°c </a:t>
            </a:r>
            <a:r>
              <a:rPr lang="en-GB" sz="900" dirty="0">
                <a:latin typeface="+mj-lt"/>
                <a:cs typeface="Arial" pitchFamily="34" charset="0"/>
              </a:rPr>
              <a:t>Equivalent increase in global temperature per scenario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03263" y="5486400"/>
            <a:ext cx="7878762" cy="609600"/>
          </a:xfrm>
          <a:prstGeom prst="rect">
            <a:avLst/>
          </a:prstGeom>
          <a:solidFill>
            <a:srgbClr val="00644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Shortfall is potentially in excess of $350 billion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7" name="Content Placeholder 6" descr="Ernst 1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lum bright="-10000" contrast="20000"/>
          </a:blip>
          <a:srcRect t="18644"/>
          <a:stretch>
            <a:fillRect/>
          </a:stretch>
        </p:blipFill>
        <p:spPr>
          <a:xfrm>
            <a:off x="437444" y="1676400"/>
            <a:ext cx="8477956" cy="4876800"/>
          </a:xfrm>
        </p:spPr>
      </p:pic>
      <p:sp>
        <p:nvSpPr>
          <p:cNvPr id="8" name="Rectangle 30"/>
          <p:cNvSpPr txBox="1">
            <a:spLocks noChangeArrowheads="1"/>
          </p:cNvSpPr>
          <p:nvPr/>
        </p:nvSpPr>
        <p:spPr>
          <a:xfrm>
            <a:off x="304800" y="228600"/>
            <a:ext cx="86136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lbertus MT Lt" pitchFamily="18" charset="0"/>
                <a:ea typeface="+mn-ea"/>
                <a:cs typeface="+mn-cs"/>
              </a:rPr>
              <a:t> Global Cleantech Investment Landscape</a:t>
            </a:r>
            <a:endParaRPr kumimoji="0" lang="en-US" sz="3600" b="1" i="0" u="none" strike="noStrike" kern="1200" cap="none" spc="3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lbertus MT L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performancecomparison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0718"/>
            <a:ext cx="7696200" cy="4691982"/>
          </a:xfrm>
          <a:prstGeom prst="rect">
            <a:avLst/>
          </a:prstGeom>
          <a:noFill/>
        </p:spPr>
      </p:pic>
      <p:sp>
        <p:nvSpPr>
          <p:cNvPr id="137219" name="AutoShape 3" descr="Dark horizontal"/>
          <p:cNvSpPr>
            <a:spLocks noChangeArrowheads="1"/>
          </p:cNvSpPr>
          <p:nvPr/>
        </p:nvSpPr>
        <p:spPr bwMode="auto">
          <a:xfrm rot="20350690">
            <a:off x="1376363" y="3141663"/>
            <a:ext cx="5729287" cy="895350"/>
          </a:xfrm>
          <a:prstGeom prst="leftRightArrow">
            <a:avLst>
              <a:gd name="adj1" fmla="val 41491"/>
              <a:gd name="adj2" fmla="val 70714"/>
            </a:avLst>
          </a:prstGeom>
          <a:pattFill prst="dkHorz">
            <a:fgClr>
              <a:srgbClr val="2B7F8D"/>
            </a:fgClr>
            <a:bgClr>
              <a:srgbClr val="236975"/>
            </a:bgClr>
          </a:pattFill>
          <a:ln w="254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SageGlass</a:t>
            </a:r>
            <a:r>
              <a:rPr lang="en-US" sz="2000" b="1" i="1" baseline="300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®</a:t>
            </a:r>
            <a:r>
              <a:rPr lang="en-US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EC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0688" y="1509713"/>
            <a:ext cx="7579760" cy="4418012"/>
            <a:chOff x="175" y="951"/>
            <a:chExt cx="5026" cy="2783"/>
          </a:xfrm>
        </p:grpSpPr>
        <p:sp>
          <p:nvSpPr>
            <p:cNvPr id="137221" name="Text Box 5"/>
            <p:cNvSpPr txBox="1">
              <a:spLocks noChangeArrowheads="1"/>
            </p:cNvSpPr>
            <p:nvPr/>
          </p:nvSpPr>
          <p:spPr bwMode="auto">
            <a:xfrm>
              <a:off x="560" y="3166"/>
              <a:ext cx="3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1400" b="1">
                  <a:latin typeface="Arial Narrow" pitchFamily="34" charset="0"/>
                </a:rPr>
                <a:t>0.00</a:t>
              </a:r>
            </a:p>
          </p:txBody>
        </p:sp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560" y="2880"/>
              <a:ext cx="3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1400" b="1" dirty="0">
                  <a:latin typeface="Arial Narrow" pitchFamily="34" charset="0"/>
                </a:rPr>
                <a:t>0.10</a:t>
              </a:r>
            </a:p>
          </p:txBody>
        </p:sp>
        <p:sp>
          <p:nvSpPr>
            <p:cNvPr id="137223" name="Text Box 7"/>
            <p:cNvSpPr txBox="1">
              <a:spLocks noChangeArrowheads="1"/>
            </p:cNvSpPr>
            <p:nvPr/>
          </p:nvSpPr>
          <p:spPr bwMode="auto">
            <a:xfrm>
              <a:off x="560" y="2544"/>
              <a:ext cx="3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1400" b="1" dirty="0">
                  <a:latin typeface="Arial Narrow" pitchFamily="34" charset="0"/>
                </a:rPr>
                <a:t>0.20</a:t>
              </a:r>
            </a:p>
          </p:txBody>
        </p:sp>
        <p:sp>
          <p:nvSpPr>
            <p:cNvPr id="137224" name="Text Box 8"/>
            <p:cNvSpPr txBox="1">
              <a:spLocks noChangeArrowheads="1"/>
            </p:cNvSpPr>
            <p:nvPr/>
          </p:nvSpPr>
          <p:spPr bwMode="auto">
            <a:xfrm>
              <a:off x="560" y="2256"/>
              <a:ext cx="3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1400" b="1" dirty="0">
                  <a:latin typeface="Arial Narrow" pitchFamily="34" charset="0"/>
                </a:rPr>
                <a:t>0.30</a:t>
              </a:r>
            </a:p>
          </p:txBody>
        </p:sp>
        <p:sp>
          <p:nvSpPr>
            <p:cNvPr id="137225" name="Text Box 9"/>
            <p:cNvSpPr txBox="1">
              <a:spLocks noChangeArrowheads="1"/>
            </p:cNvSpPr>
            <p:nvPr/>
          </p:nvSpPr>
          <p:spPr bwMode="auto">
            <a:xfrm>
              <a:off x="560" y="1968"/>
              <a:ext cx="3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1400" b="1" dirty="0">
                  <a:latin typeface="Arial Narrow" pitchFamily="34" charset="0"/>
                </a:rPr>
                <a:t>0.40</a:t>
              </a:r>
            </a:p>
          </p:txBody>
        </p:sp>
        <p:sp>
          <p:nvSpPr>
            <p:cNvPr id="137226" name="Text Box 10"/>
            <p:cNvSpPr txBox="1">
              <a:spLocks noChangeArrowheads="1"/>
            </p:cNvSpPr>
            <p:nvPr/>
          </p:nvSpPr>
          <p:spPr bwMode="auto">
            <a:xfrm>
              <a:off x="560" y="1685"/>
              <a:ext cx="3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1400" b="1" dirty="0">
                  <a:latin typeface="Arial Narrow" pitchFamily="34" charset="0"/>
                </a:rPr>
                <a:t>0.50</a:t>
              </a:r>
            </a:p>
          </p:txBody>
        </p:sp>
        <p:sp>
          <p:nvSpPr>
            <p:cNvPr id="137227" name="Text Box 11"/>
            <p:cNvSpPr txBox="1">
              <a:spLocks noChangeArrowheads="1"/>
            </p:cNvSpPr>
            <p:nvPr/>
          </p:nvSpPr>
          <p:spPr bwMode="auto">
            <a:xfrm>
              <a:off x="560" y="1392"/>
              <a:ext cx="346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en-US" sz="1400" b="1" dirty="0">
                  <a:latin typeface="Arial Narrow" pitchFamily="34" charset="0"/>
                </a:rPr>
                <a:t>0.60</a:t>
              </a:r>
            </a:p>
          </p:txBody>
        </p:sp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1308" y="3282"/>
              <a:ext cx="30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 dirty="0">
                  <a:latin typeface="Arial Narrow" pitchFamily="34" charset="0"/>
                </a:rPr>
                <a:t>10%</a:t>
              </a:r>
            </a:p>
          </p:txBody>
        </p:sp>
        <p:sp>
          <p:nvSpPr>
            <p:cNvPr id="137230" name="Text Box 14"/>
            <p:cNvSpPr txBox="1">
              <a:spLocks noChangeArrowheads="1"/>
            </p:cNvSpPr>
            <p:nvPr/>
          </p:nvSpPr>
          <p:spPr bwMode="auto">
            <a:xfrm>
              <a:off x="1813" y="3282"/>
              <a:ext cx="30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 dirty="0">
                  <a:latin typeface="Arial Narrow" pitchFamily="34" charset="0"/>
                </a:rPr>
                <a:t>20%</a:t>
              </a:r>
            </a:p>
          </p:txBody>
        </p:sp>
        <p:sp>
          <p:nvSpPr>
            <p:cNvPr id="137231" name="Text Box 15"/>
            <p:cNvSpPr txBox="1">
              <a:spLocks noChangeArrowheads="1"/>
            </p:cNvSpPr>
            <p:nvPr/>
          </p:nvSpPr>
          <p:spPr bwMode="auto">
            <a:xfrm>
              <a:off x="2318" y="3282"/>
              <a:ext cx="30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latin typeface="Arial Narrow" pitchFamily="34" charset="0"/>
                </a:rPr>
                <a:t>30%</a:t>
              </a:r>
            </a:p>
          </p:txBody>
        </p:sp>
        <p:sp>
          <p:nvSpPr>
            <p:cNvPr id="137232" name="Text Box 16"/>
            <p:cNvSpPr txBox="1">
              <a:spLocks noChangeArrowheads="1"/>
            </p:cNvSpPr>
            <p:nvPr/>
          </p:nvSpPr>
          <p:spPr bwMode="auto">
            <a:xfrm>
              <a:off x="2824" y="3282"/>
              <a:ext cx="305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latin typeface="Arial Narrow" pitchFamily="34" charset="0"/>
                </a:rPr>
                <a:t>40%</a:t>
              </a:r>
            </a:p>
          </p:txBody>
        </p:sp>
        <p:sp>
          <p:nvSpPr>
            <p:cNvPr id="137233" name="Text Box 17"/>
            <p:cNvSpPr txBox="1">
              <a:spLocks noChangeArrowheads="1"/>
            </p:cNvSpPr>
            <p:nvPr/>
          </p:nvSpPr>
          <p:spPr bwMode="auto">
            <a:xfrm>
              <a:off x="3329" y="3282"/>
              <a:ext cx="30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latin typeface="Arial Narrow" pitchFamily="34" charset="0"/>
                </a:rPr>
                <a:t>50%</a:t>
              </a:r>
            </a:p>
          </p:txBody>
        </p:sp>
        <p:sp>
          <p:nvSpPr>
            <p:cNvPr id="137234" name="Text Box 18"/>
            <p:cNvSpPr txBox="1">
              <a:spLocks noChangeArrowheads="1"/>
            </p:cNvSpPr>
            <p:nvPr/>
          </p:nvSpPr>
          <p:spPr bwMode="auto">
            <a:xfrm>
              <a:off x="3834" y="3282"/>
              <a:ext cx="30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>
                  <a:latin typeface="Arial Narrow" pitchFamily="34" charset="0"/>
                </a:rPr>
                <a:t>60%</a:t>
              </a:r>
            </a:p>
          </p:txBody>
        </p:sp>
        <p:sp>
          <p:nvSpPr>
            <p:cNvPr id="137235" name="Text Box 19"/>
            <p:cNvSpPr txBox="1">
              <a:spLocks noChangeArrowheads="1"/>
            </p:cNvSpPr>
            <p:nvPr/>
          </p:nvSpPr>
          <p:spPr bwMode="auto">
            <a:xfrm>
              <a:off x="4410" y="3282"/>
              <a:ext cx="30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 dirty="0">
                  <a:latin typeface="Arial Narrow" pitchFamily="34" charset="0"/>
                </a:rPr>
                <a:t>70%</a:t>
              </a:r>
            </a:p>
          </p:txBody>
        </p:sp>
        <p:sp>
          <p:nvSpPr>
            <p:cNvPr id="137236" name="Text Box 20"/>
            <p:cNvSpPr txBox="1">
              <a:spLocks noChangeArrowheads="1"/>
            </p:cNvSpPr>
            <p:nvPr/>
          </p:nvSpPr>
          <p:spPr bwMode="auto">
            <a:xfrm>
              <a:off x="4895" y="3282"/>
              <a:ext cx="306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200" b="1" dirty="0">
                  <a:latin typeface="Arial Narrow" pitchFamily="34" charset="0"/>
                </a:rPr>
                <a:t>80%</a:t>
              </a:r>
            </a:p>
          </p:txBody>
        </p:sp>
        <p:sp>
          <p:nvSpPr>
            <p:cNvPr id="137237" name="Text Box 21"/>
            <p:cNvSpPr txBox="1">
              <a:spLocks noChangeArrowheads="1"/>
            </p:cNvSpPr>
            <p:nvPr/>
          </p:nvSpPr>
          <p:spPr bwMode="auto">
            <a:xfrm>
              <a:off x="504" y="3522"/>
              <a:ext cx="250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600" b="1">
                  <a:latin typeface="Arial Narrow" pitchFamily="34" charset="0"/>
                </a:rPr>
                <a:t>Visible Light Transmission</a:t>
              </a:r>
            </a:p>
          </p:txBody>
        </p:sp>
        <p:sp>
          <p:nvSpPr>
            <p:cNvPr id="137238" name="Text Box 22"/>
            <p:cNvSpPr txBox="1">
              <a:spLocks noChangeArrowheads="1"/>
            </p:cNvSpPr>
            <p:nvPr/>
          </p:nvSpPr>
          <p:spPr bwMode="auto">
            <a:xfrm rot="-5400000">
              <a:off x="-940" y="2066"/>
              <a:ext cx="2502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1600" b="1">
                  <a:latin typeface="Arial Narrow" pitchFamily="34" charset="0"/>
                </a:rPr>
                <a:t>Solar Heat Gain Coefficient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89138" y="3924300"/>
            <a:ext cx="1574800" cy="447675"/>
            <a:chOff x="1236" y="2472"/>
            <a:chExt cx="1044" cy="282"/>
          </a:xfrm>
        </p:grpSpPr>
        <p:sp>
          <p:nvSpPr>
            <p:cNvPr id="137240" name="Text Box 24"/>
            <p:cNvSpPr txBox="1">
              <a:spLocks noChangeArrowheads="1"/>
            </p:cNvSpPr>
            <p:nvPr/>
          </p:nvSpPr>
          <p:spPr bwMode="auto">
            <a:xfrm>
              <a:off x="1338" y="2472"/>
              <a:ext cx="942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1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Reflective</a:t>
              </a:r>
            </a:p>
          </p:txBody>
        </p:sp>
        <p:sp>
          <p:nvSpPr>
            <p:cNvPr id="137241" name="Oval 25"/>
            <p:cNvSpPr>
              <a:spLocks noChangeArrowheads="1"/>
            </p:cNvSpPr>
            <p:nvPr/>
          </p:nvSpPr>
          <p:spPr bwMode="auto">
            <a:xfrm>
              <a:off x="1236" y="2628"/>
              <a:ext cx="126" cy="12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bg2"/>
              </a:solidFill>
              <a:round/>
              <a:headEnd/>
              <a:tailEnd/>
            </a:ln>
            <a:effectLst>
              <a:outerShdw dist="28398" dir="6993903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267495" y="3390900"/>
            <a:ext cx="1420509" cy="571500"/>
            <a:chOff x="2651" y="2136"/>
            <a:chExt cx="942" cy="360"/>
          </a:xfrm>
        </p:grpSpPr>
        <p:sp>
          <p:nvSpPr>
            <p:cNvPr id="137243" name="Text Box 27"/>
            <p:cNvSpPr txBox="1">
              <a:spLocks noChangeArrowheads="1"/>
            </p:cNvSpPr>
            <p:nvPr/>
          </p:nvSpPr>
          <p:spPr bwMode="auto">
            <a:xfrm>
              <a:off x="2651" y="2264"/>
              <a:ext cx="942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1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Tinted Low-e2</a:t>
              </a:r>
            </a:p>
          </p:txBody>
        </p:sp>
        <p:sp>
          <p:nvSpPr>
            <p:cNvPr id="137244" name="Oval 28"/>
            <p:cNvSpPr>
              <a:spLocks noChangeArrowheads="1"/>
            </p:cNvSpPr>
            <p:nvPr/>
          </p:nvSpPr>
          <p:spPr bwMode="auto">
            <a:xfrm>
              <a:off x="3003" y="2136"/>
              <a:ext cx="126" cy="12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bg2"/>
              </a:solidFill>
              <a:round/>
              <a:headEnd/>
              <a:tailEnd/>
            </a:ln>
            <a:effectLst>
              <a:outerShdw dist="28398" dir="6993903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486466" y="2133600"/>
            <a:ext cx="1420509" cy="609600"/>
            <a:chOff x="3416" y="1344"/>
            <a:chExt cx="942" cy="384"/>
          </a:xfrm>
        </p:grpSpPr>
        <p:sp>
          <p:nvSpPr>
            <p:cNvPr id="137246" name="Text Box 30"/>
            <p:cNvSpPr txBox="1">
              <a:spLocks noChangeArrowheads="1"/>
            </p:cNvSpPr>
            <p:nvPr/>
          </p:nvSpPr>
          <p:spPr bwMode="auto">
            <a:xfrm>
              <a:off x="3416" y="1344"/>
              <a:ext cx="942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1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Tinted</a:t>
              </a:r>
            </a:p>
          </p:txBody>
        </p:sp>
        <p:sp>
          <p:nvSpPr>
            <p:cNvPr id="137247" name="Oval 31"/>
            <p:cNvSpPr>
              <a:spLocks noChangeArrowheads="1"/>
            </p:cNvSpPr>
            <p:nvPr/>
          </p:nvSpPr>
          <p:spPr bwMode="auto">
            <a:xfrm>
              <a:off x="3611" y="1602"/>
              <a:ext cx="126" cy="12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bg2"/>
              </a:solidFill>
              <a:round/>
              <a:headEnd/>
              <a:tailEnd/>
            </a:ln>
            <a:effectLst>
              <a:outerShdw dist="28398" dir="6993903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6808641" y="2800350"/>
            <a:ext cx="1420509" cy="552450"/>
            <a:chOff x="4239" y="1764"/>
            <a:chExt cx="942" cy="348"/>
          </a:xfrm>
        </p:grpSpPr>
        <p:sp>
          <p:nvSpPr>
            <p:cNvPr id="137249" name="Text Box 33"/>
            <p:cNvSpPr txBox="1">
              <a:spLocks noChangeArrowheads="1"/>
            </p:cNvSpPr>
            <p:nvPr/>
          </p:nvSpPr>
          <p:spPr bwMode="auto">
            <a:xfrm>
              <a:off x="4239" y="1764"/>
              <a:ext cx="942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sz="16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Low-e2</a:t>
              </a:r>
            </a:p>
          </p:txBody>
        </p:sp>
        <p:sp>
          <p:nvSpPr>
            <p:cNvPr id="137250" name="Oval 34"/>
            <p:cNvSpPr>
              <a:spLocks noChangeArrowheads="1"/>
            </p:cNvSpPr>
            <p:nvPr/>
          </p:nvSpPr>
          <p:spPr bwMode="auto">
            <a:xfrm>
              <a:off x="4542" y="1986"/>
              <a:ext cx="126" cy="126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CC9900"/>
                </a:gs>
              </a:gsLst>
              <a:path path="shape">
                <a:fillToRect l="50000" t="50000" r="50000" b="50000"/>
              </a:path>
            </a:gradFill>
            <a:ln w="25400" algn="ctr">
              <a:solidFill>
                <a:schemeClr val="bg2"/>
              </a:solidFill>
              <a:round/>
              <a:headEnd/>
              <a:tailEnd/>
            </a:ln>
            <a:effectLst>
              <a:outerShdw dist="28398" dir="6993903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51" name="Rectangle 3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Performance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itle 1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sz="3200" b="1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FERC REPORT: Demand Response Potential</a:t>
            </a:r>
          </a:p>
        </p:txBody>
      </p:sp>
      <p:pic>
        <p:nvPicPr>
          <p:cNvPr id="1454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366832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705600" y="57912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Arial" charset="0"/>
                <a:cs typeface="Arial"/>
              </a:rPr>
              <a:t>source: 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Arial" charset="0"/>
                <a:cs typeface="Arial"/>
              </a:rPr>
              <a:t>FERC </a:t>
            </a:r>
            <a:r>
              <a:rPr lang="en-US" sz="800" i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Arial" charset="0"/>
                <a:cs typeface="Arial"/>
              </a:rPr>
              <a:t>Assessment of Demand Response &amp; Advanced Metering 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Arial" charset="0"/>
                <a:cs typeface="Arial"/>
              </a:rPr>
              <a:t>2009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Arial" charset="0"/>
                <a:cs typeface="Arial"/>
              </a:rPr>
              <a:t>assumptions: 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ea typeface="Arial" charset="0"/>
                <a:cs typeface="Arial"/>
              </a:rPr>
              <a:t>smart meters, dynamic pricing default, enabling technologies</a:t>
            </a:r>
          </a:p>
        </p:txBody>
      </p:sp>
      <p:pic>
        <p:nvPicPr>
          <p:cNvPr id="1454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03375"/>
            <a:ext cx="1619250" cy="45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5" cstate="print"/>
          <a:srcRect l="26004" t="34782" r="43712" b="47827"/>
          <a:stretch>
            <a:fillRect/>
          </a:stretch>
        </p:blipFill>
        <p:spPr bwMode="auto">
          <a:xfrm>
            <a:off x="6934200" y="1152525"/>
            <a:ext cx="16621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4"/>
          <p:cNvSpPr txBox="1">
            <a:spLocks noChangeArrowheads="1"/>
          </p:cNvSpPr>
          <p:nvPr/>
        </p:nvSpPr>
        <p:spPr bwMode="auto">
          <a:xfrm>
            <a:off x="5697538" y="5594350"/>
            <a:ext cx="2227262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6493" tIns="43247" rIns="86493" bIns="43247">
            <a:spAutoFit/>
          </a:bodyPr>
          <a:lstStyle/>
          <a:p>
            <a:pPr marL="107950" indent="-107950" defTabSz="963613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High Capacity Factor</a:t>
            </a:r>
          </a:p>
        </p:txBody>
      </p:sp>
      <p:sp>
        <p:nvSpPr>
          <p:cNvPr id="139267" name="Text Box 6"/>
          <p:cNvSpPr txBox="1">
            <a:spLocks noChangeArrowheads="1"/>
          </p:cNvSpPr>
          <p:nvPr/>
        </p:nvSpPr>
        <p:spPr bwMode="auto">
          <a:xfrm>
            <a:off x="360363" y="368300"/>
            <a:ext cx="8364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0375" algn="ctr"/>
            <a:r>
              <a:rPr lang="en-US" sz="2400" b="1" dirty="0">
                <a:solidFill>
                  <a:srgbClr val="2D3D5D"/>
                </a:solidFill>
                <a:latin typeface="+mj-lt"/>
              </a:rPr>
              <a:t>Ice Bear</a:t>
            </a:r>
            <a:r>
              <a:rPr lang="en-US" b="1" baseline="40000" dirty="0">
                <a:solidFill>
                  <a:srgbClr val="384C74"/>
                </a:solidFill>
                <a:latin typeface="+mj-lt"/>
              </a:rPr>
              <a:t>®</a:t>
            </a:r>
            <a:r>
              <a:rPr lang="en-US" sz="2400" b="1" dirty="0">
                <a:solidFill>
                  <a:srgbClr val="2D3D5D"/>
                </a:solidFill>
                <a:latin typeface="+mj-lt"/>
              </a:rPr>
              <a:t> Distributed Energy Storage </a:t>
            </a:r>
          </a:p>
          <a:p>
            <a:pPr marL="460375" algn="ctr"/>
            <a:r>
              <a:rPr lang="en-US" sz="2000" b="1" dirty="0">
                <a:solidFill>
                  <a:srgbClr val="2D3D5D"/>
                </a:solidFill>
                <a:latin typeface="+mj-lt"/>
              </a:rPr>
              <a:t>6 hour on peak resource</a:t>
            </a:r>
          </a:p>
          <a:p>
            <a:pPr marL="460375" algn="ctr"/>
            <a:endParaRPr lang="en-US" sz="2000" b="1" dirty="0">
              <a:solidFill>
                <a:srgbClr val="2D3D5D"/>
              </a:solidFill>
              <a:latin typeface="+mj-lt"/>
            </a:endParaRPr>
          </a:p>
          <a:p>
            <a:pPr marL="460375" algn="ctr"/>
            <a:r>
              <a:rPr lang="en-US" sz="2000" b="1" i="1" dirty="0">
                <a:solidFill>
                  <a:srgbClr val="2D3D5D"/>
                </a:solidFill>
                <a:latin typeface="+mj-lt"/>
              </a:rPr>
              <a:t>Insulates Utility Assets From Hot Weather Related Events</a:t>
            </a:r>
          </a:p>
        </p:txBody>
      </p:sp>
      <p:pic>
        <p:nvPicPr>
          <p:cNvPr id="139268" name="Picture 15" descr="without ice graph 2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6638"/>
            <a:ext cx="4559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16" descr="with ice load graph 2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00288"/>
            <a:ext cx="464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14" descr="bug onl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4600" y="2646363"/>
            <a:ext cx="4905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1" name="Rectangle 6"/>
          <p:cNvSpPr>
            <a:spLocks noChangeArrowheads="1"/>
          </p:cNvSpPr>
          <p:nvPr/>
        </p:nvSpPr>
        <p:spPr bwMode="auto">
          <a:xfrm>
            <a:off x="1303338" y="5581650"/>
            <a:ext cx="33448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950" indent="-107950" defTabSz="963613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Low Capacity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CO2 Impact</a:t>
            </a: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04800" y="1671320"/>
          <a:ext cx="8534400" cy="4729480"/>
        </p:xfrm>
        <a:graphic>
          <a:graphicData uri="http://schemas.openxmlformats.org/presentationml/2006/ole">
            <p:oleObj spid="_x0000_s245762" name="Chart" r:id="rId4" imgW="5962701" imgH="33051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sz="3200" b="1" kern="1200" spc="8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Greening = Wealth and Jobs Creation</a:t>
            </a:r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>
            <p:ph sz="quarter" idx="1"/>
          </p:nvPr>
        </p:nvGraphicFramePr>
        <p:xfrm>
          <a:off x="1295400" y="1676400"/>
          <a:ext cx="6653213" cy="4764181"/>
        </p:xfrm>
        <a:graphic>
          <a:graphicData uri="http://schemas.openxmlformats.org/presentationml/2006/ole">
            <p:oleObj spid="_x0000_s246786" name="Chart" r:id="rId4" imgW="4495562" imgH="321940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3050"/>
            <a:ext cx="8077200" cy="64633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Study/Book Sponsors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</a:pPr>
            <a:r>
              <a:rPr lang="en-US" sz="2400" dirty="0"/>
              <a:t>American Council On Renewable Energy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American Institute of Architects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American Public Health Association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BOMA International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Enterprise Community Partners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Federation of American Scientists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National Association of State Energy Officials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National Association of Realtors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Real Estate Roundtable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US Green Building Council</a:t>
            </a:r>
          </a:p>
          <a:p>
            <a:pPr marL="533400" indent="-533400">
              <a:lnSpc>
                <a:spcPct val="80000"/>
              </a:lnSpc>
            </a:pPr>
            <a:r>
              <a:rPr lang="en-US" sz="2400" dirty="0"/>
              <a:t>World Green Building Council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4800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" y="55626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sz="360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239000" y="6553200"/>
            <a:ext cx="1752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33400" y="18288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www.cap-e.com for additional data and downloads.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www.islandpress.org/Kats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u="sng" dirty="0">
                <a:latin typeface="+mj-lt"/>
              </a:rPr>
              <a:t>Greening Our Built World</a:t>
            </a:r>
            <a:r>
              <a:rPr lang="en-US" sz="2400" dirty="0">
                <a:latin typeface="+mj-lt"/>
              </a:rPr>
              <a:t> is on Amazon (please write a 5 star review!!!)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www.goodenergies.com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hlink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US" sz="5400" dirty="0">
                <a:solidFill>
                  <a:schemeClr val="accent2"/>
                </a:solidFill>
                <a:latin typeface="+mj-lt"/>
              </a:rPr>
              <a:t>		</a:t>
            </a:r>
            <a:r>
              <a:rPr lang="en-US" sz="5400" dirty="0" smtClean="0">
                <a:solidFill>
                  <a:schemeClr val="accent2"/>
                </a:solidFill>
                <a:latin typeface="+mj-lt"/>
              </a:rPr>
              <a:t>Thank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you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2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For more </a:t>
            </a:r>
            <a:r>
              <a:rPr lang="en-US" sz="32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Information:</a:t>
            </a:r>
            <a:endParaRPr lang="en-US" sz="3200" b="1" kern="1200" spc="300" dirty="0">
              <a:solidFill>
                <a:schemeClr val="accent2"/>
              </a:solidFill>
              <a:latin typeface="Albertus MT Lt" pitchFamily="18" charset="0"/>
              <a:ea typeface="+mn-ea"/>
              <a:cs typeface="+mn-cs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43002"/>
            <a:ext cx="3451225" cy="45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839200" cy="646331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Cost </a:t>
            </a: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of </a:t>
            </a:r>
            <a:r>
              <a:rPr lang="en-US" sz="36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Building </a:t>
            </a:r>
            <a:r>
              <a:rPr lang="en-US" sz="3600" b="1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G</a:t>
            </a:r>
            <a:r>
              <a:rPr lang="en-US" sz="36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reen</a:t>
            </a:r>
            <a:endParaRPr lang="en-US" sz="3600" b="1" kern="1200" spc="300" dirty="0">
              <a:solidFill>
                <a:schemeClr val="accent2"/>
              </a:solidFill>
              <a:latin typeface="Albertus MT Lt" pitchFamily="18" charset="0"/>
              <a:ea typeface="+mn-ea"/>
              <a:cs typeface="+mn-cs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71" y="1268896"/>
            <a:ext cx="8055429" cy="49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6486"/>
            <a:ext cx="8305800" cy="472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4611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Green </a:t>
            </a:r>
            <a:r>
              <a:rPr lang="en-US" sz="36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Building </a:t>
            </a:r>
            <a:r>
              <a:rPr lang="en-US" sz="3600" b="1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C</a:t>
            </a:r>
            <a:r>
              <a:rPr lang="en-US" sz="36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ost </a:t>
            </a:r>
            <a:r>
              <a:rPr lang="en-US" sz="3600" b="1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P</a:t>
            </a:r>
            <a:r>
              <a:rPr lang="en-US" sz="36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remium</a:t>
            </a:r>
            <a:endParaRPr lang="en-US" sz="3600" b="1" kern="1200" spc="300" dirty="0">
              <a:solidFill>
                <a:schemeClr val="accent2"/>
              </a:solidFill>
              <a:latin typeface="Albertus MT L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77218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Green Building Benefits: </a:t>
            </a:r>
            <a:br>
              <a:rPr lang="en-US" sz="32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</a:br>
            <a:r>
              <a:rPr lang="en-US" sz="32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Increased Rent, Sales &amp; Occupancy</a:t>
            </a:r>
            <a:endParaRPr lang="en-US" sz="3200" b="1" kern="1200" spc="300" dirty="0">
              <a:solidFill>
                <a:schemeClr val="accent2"/>
              </a:solidFill>
              <a:latin typeface="Albertus MT Lt" pitchFamily="18" charset="0"/>
              <a:ea typeface="+mn-ea"/>
              <a:cs typeface="+mn-cs"/>
            </a:endParaRP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981200"/>
          <a:ext cx="8229600" cy="3754537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Quarter 2008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Non-LEED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LEED Certified Offices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en-US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Change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42939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Occupancy rates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88%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92%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Rent ($/SF)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$31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$42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35%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Property value ($/SF)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$267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$438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$171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64%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166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489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2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Quarter 2008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Non-Energy star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Energy Star Offices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Difference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 Change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42812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Occupancy Rates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88%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92%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Rent ($/SF)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$28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$31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11%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Sale Price ($/SF)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$227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$288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$61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81" name="Text Box 81"/>
          <p:cNvSpPr txBox="1">
            <a:spLocks noChangeArrowheads="1"/>
          </p:cNvSpPr>
          <p:nvPr/>
        </p:nvSpPr>
        <p:spPr bwMode="auto">
          <a:xfrm>
            <a:off x="533400" y="5791200"/>
            <a:ext cx="822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solidFill>
                  <a:srgbClr val="003888"/>
                </a:solidFill>
                <a:latin typeface="+mj-lt"/>
              </a:rPr>
              <a:t>Source: </a:t>
            </a:r>
            <a:r>
              <a:rPr lang="en-US" sz="1200" dirty="0" err="1">
                <a:solidFill>
                  <a:srgbClr val="003888"/>
                </a:solidFill>
                <a:latin typeface="+mj-lt"/>
              </a:rPr>
              <a:t>CoStar</a:t>
            </a:r>
            <a:r>
              <a:rPr lang="en-US" sz="1200" dirty="0">
                <a:solidFill>
                  <a:srgbClr val="003888"/>
                </a:solidFill>
                <a:latin typeface="+mj-lt"/>
              </a:rPr>
              <a:t> analysis,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4611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Costs and </a:t>
            </a:r>
            <a:r>
              <a:rPr lang="en-US" sz="3600" b="1" kern="1200" spc="300" dirty="0" smtClean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Benefits</a:t>
            </a:r>
            <a:endParaRPr lang="en-US" sz="3600" b="1" kern="1200" spc="300" dirty="0">
              <a:solidFill>
                <a:schemeClr val="accent2"/>
              </a:solidFill>
              <a:latin typeface="Albertus MT Lt" pitchFamily="18" charset="0"/>
              <a:ea typeface="+mn-ea"/>
              <a:cs typeface="+mn-cs"/>
            </a:endParaRPr>
          </a:p>
        </p:txBody>
      </p:sp>
      <p:graphicFrame>
        <p:nvGraphicFramePr>
          <p:cNvPr id="239619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68375" y="1295400"/>
          <a:ext cx="7185025" cy="5036315"/>
        </p:xfrm>
        <a:graphic>
          <a:graphicData uri="http://schemas.openxmlformats.org/presentationml/2006/ole">
            <p:oleObj spid="_x0000_s242690" name="Chart" r:id="rId4" imgW="6400800" imgH="448629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772663" y="563305"/>
          <a:ext cx="7609337" cy="5608895"/>
        </p:xfrm>
        <a:graphic>
          <a:graphicData uri="http://schemas.openxmlformats.org/presentationml/2006/ole">
            <p:oleObj spid="_x0000_s243714" name="Chart" r:id="rId4" imgW="7572308" imgH="5581588" progId="">
              <p:embed/>
            </p:oleObj>
          </a:graphicData>
        </a:graphic>
      </p:graphicFrame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239000" y="6553200"/>
            <a:ext cx="1752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endParaRPr lang="en-US" sz="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95800" y="370582"/>
            <a:ext cx="4376928" cy="1077218"/>
          </a:xfr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Comcast Building</a:t>
            </a:r>
            <a:b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</a:br>
            <a:r>
              <a:rPr lang="en-US" sz="2800" b="1" kern="1200" spc="300" dirty="0" smtClean="0">
                <a:solidFill>
                  <a:schemeClr val="tx1"/>
                </a:solidFill>
                <a:latin typeface="Albertus MT Lt" pitchFamily="18" charset="0"/>
                <a:ea typeface="+mn-ea"/>
                <a:cs typeface="+mn-cs"/>
              </a:rPr>
              <a:t>Liberty </a:t>
            </a:r>
            <a:r>
              <a:rPr lang="en-US" sz="2800" b="1" kern="1200" spc="300" dirty="0">
                <a:solidFill>
                  <a:schemeClr val="tx1"/>
                </a:solidFill>
                <a:latin typeface="Albertus MT Lt" pitchFamily="18" charset="0"/>
                <a:ea typeface="+mn-ea"/>
                <a:cs typeface="+mn-cs"/>
              </a:rPr>
              <a:t>Property Trust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5486400"/>
            <a:ext cx="73152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pic>
        <p:nvPicPr>
          <p:cNvPr id="237572" name="Picture 4" descr="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4058093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838200" y="1802003"/>
            <a:ext cx="7696200" cy="444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7475">
              <a:lnSpc>
                <a:spcPct val="90000"/>
              </a:lnSpc>
              <a:spcBef>
                <a:spcPct val="20000"/>
              </a:spcBef>
            </a:pPr>
            <a:r>
              <a:rPr lang="en-US" sz="3200" b="1" spc="300" dirty="0">
                <a:latin typeface="+mj-lt"/>
                <a:cs typeface="Arial" pitchFamily="34" charset="0"/>
              </a:rPr>
              <a:t>Greening </a:t>
            </a:r>
            <a:r>
              <a:rPr lang="en-US" sz="3200" b="1" spc="300" dirty="0" smtClean="0">
                <a:latin typeface="+mj-lt"/>
                <a:cs typeface="Arial" pitchFamily="34" charset="0"/>
              </a:rPr>
              <a:t>Impacts</a:t>
            </a:r>
            <a:r>
              <a:rPr lang="en-US" sz="3200" b="1" spc="300" dirty="0">
                <a:latin typeface="+mj-lt"/>
                <a:cs typeface="Arial" pitchFamily="34" charset="0"/>
              </a:rPr>
              <a:t>: T</a:t>
            </a:r>
            <a:r>
              <a:rPr lang="en-US" sz="3200" b="1" spc="300" dirty="0" smtClean="0">
                <a:latin typeface="+mj-lt"/>
                <a:cs typeface="Arial" pitchFamily="34" charset="0"/>
              </a:rPr>
              <a:t>hree Sources </a:t>
            </a:r>
            <a:r>
              <a:rPr lang="en-US" sz="3200" b="1" spc="300" dirty="0">
                <a:latin typeface="+mj-lt"/>
                <a:cs typeface="Arial" pitchFamily="34" charset="0"/>
              </a:rPr>
              <a:t>of Brand Equity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+mj-lt"/>
              <a:cs typeface="Arial" pitchFamily="34" charset="0"/>
            </a:endParaRPr>
          </a:p>
          <a:p>
            <a:pPr marL="636588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pitchFamily="34" charset="0"/>
              </a:rPr>
              <a:t>Increased brand awareness (e.g., free media exposure)</a:t>
            </a:r>
          </a:p>
          <a:p>
            <a:pPr marL="636588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pitchFamily="34" charset="0"/>
              </a:rPr>
              <a:t>Greater preference due to specific attributes (e.g., better IEQ)</a:t>
            </a:r>
          </a:p>
          <a:p>
            <a:pPr marL="636588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pitchFamily="34" charset="0"/>
              </a:rPr>
              <a:t>General non-attribute preference (e.g., association with quality, lower risk)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754326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/>
            </a:r>
            <a:b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</a:br>
            <a: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  <a:t>Brand Impact of Greening</a:t>
            </a:r>
            <a:br>
              <a:rPr lang="en-US" sz="3600" b="1" kern="1200" spc="300" dirty="0">
                <a:solidFill>
                  <a:schemeClr val="accent2"/>
                </a:solidFill>
                <a:latin typeface="Albertus MT Lt" pitchFamily="18" charset="0"/>
                <a:ea typeface="+mn-ea"/>
                <a:cs typeface="+mn-cs"/>
              </a:rPr>
            </a:br>
            <a:endParaRPr lang="en-US" sz="3600" b="1" kern="1200" spc="300" dirty="0">
              <a:solidFill>
                <a:schemeClr val="accent2"/>
              </a:solidFill>
              <a:latin typeface="Albertus MT L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84378"/>
      </a:accent1>
      <a:accent2>
        <a:srgbClr val="0C5AA0"/>
      </a:accent2>
      <a:accent3>
        <a:srgbClr val="005E84"/>
      </a:accent3>
      <a:accent4>
        <a:srgbClr val="067D83"/>
      </a:accent4>
      <a:accent5>
        <a:srgbClr val="0B8A69"/>
      </a:accent5>
      <a:accent6>
        <a:srgbClr val="478F30"/>
      </a:accent6>
      <a:hlink>
        <a:srgbClr val="9E96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</TotalTime>
  <Words>453</Words>
  <Application>Microsoft Office PowerPoint</Application>
  <PresentationFormat>On-screen Show (4:3)</PresentationFormat>
  <Paragraphs>152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Median</vt:lpstr>
      <vt:lpstr>Chart</vt:lpstr>
      <vt:lpstr>Worksheet</vt:lpstr>
      <vt:lpstr> </vt:lpstr>
      <vt:lpstr>Study/Book Sponsors</vt:lpstr>
      <vt:lpstr>Cost of Building Green</vt:lpstr>
      <vt:lpstr>Green Building Cost Premium</vt:lpstr>
      <vt:lpstr>Green Building Benefits:  Increased Rent, Sales &amp; Occupancy</vt:lpstr>
      <vt:lpstr>Costs and Benefits</vt:lpstr>
      <vt:lpstr>Slide 7</vt:lpstr>
      <vt:lpstr>Comcast Building Liberty Property Trust</vt:lpstr>
      <vt:lpstr> Brand Impact of Greening </vt:lpstr>
      <vt:lpstr>  </vt:lpstr>
      <vt:lpstr>Potential Value Of 20 Years Of CO2 Reductions in Green v. Conventional Buildings</vt:lpstr>
      <vt:lpstr>Residential Load</vt:lpstr>
      <vt:lpstr> Rapid Cleantech Investment Increase Required</vt:lpstr>
      <vt:lpstr> </vt:lpstr>
      <vt:lpstr>Performance Comparison</vt:lpstr>
      <vt:lpstr>FERC REPORT: Demand Response Potential</vt:lpstr>
      <vt:lpstr>Slide 17</vt:lpstr>
      <vt:lpstr>CO2 Impact</vt:lpstr>
      <vt:lpstr>Greening = Wealth and Jobs Creation</vt:lpstr>
      <vt:lpstr>For more Information: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greg.kats</dc:creator>
  <cp:lastModifiedBy>Aaron Menkin</cp:lastModifiedBy>
  <cp:revision>76</cp:revision>
  <dcterms:created xsi:type="dcterms:W3CDTF">2010-01-14T18:34:16Z</dcterms:created>
  <dcterms:modified xsi:type="dcterms:W3CDTF">2010-07-27T19:55:02Z</dcterms:modified>
</cp:coreProperties>
</file>