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6"/>
  </p:notesMasterIdLst>
  <p:sldIdLst>
    <p:sldId id="282" r:id="rId2"/>
    <p:sldId id="313" r:id="rId3"/>
    <p:sldId id="364" r:id="rId4"/>
    <p:sldId id="375" r:id="rId5"/>
    <p:sldId id="376" r:id="rId6"/>
    <p:sldId id="320" r:id="rId7"/>
    <p:sldId id="368" r:id="rId8"/>
    <p:sldId id="365" r:id="rId9"/>
    <p:sldId id="370" r:id="rId10"/>
    <p:sldId id="372" r:id="rId11"/>
    <p:sldId id="325" r:id="rId12"/>
    <p:sldId id="326" r:id="rId13"/>
    <p:sldId id="347" r:id="rId14"/>
    <p:sldId id="348" r:id="rId15"/>
    <p:sldId id="328" r:id="rId16"/>
    <p:sldId id="327" r:id="rId17"/>
    <p:sldId id="349" r:id="rId18"/>
    <p:sldId id="331" r:id="rId19"/>
    <p:sldId id="332" r:id="rId20"/>
    <p:sldId id="329" r:id="rId21"/>
    <p:sldId id="330" r:id="rId22"/>
    <p:sldId id="333" r:id="rId23"/>
    <p:sldId id="334" r:id="rId24"/>
    <p:sldId id="337" r:id="rId25"/>
    <p:sldId id="338" r:id="rId26"/>
    <p:sldId id="339" r:id="rId27"/>
    <p:sldId id="340" r:id="rId28"/>
    <p:sldId id="341" r:id="rId29"/>
    <p:sldId id="342" r:id="rId30"/>
    <p:sldId id="343" r:id="rId31"/>
    <p:sldId id="360" r:id="rId32"/>
    <p:sldId id="335" r:id="rId33"/>
    <p:sldId id="346" r:id="rId34"/>
    <p:sldId id="359" r:id="rId35"/>
    <p:sldId id="362" r:id="rId36"/>
    <p:sldId id="345" r:id="rId37"/>
    <p:sldId id="361" r:id="rId38"/>
    <p:sldId id="363" r:id="rId39"/>
    <p:sldId id="352" r:id="rId40"/>
    <p:sldId id="353" r:id="rId41"/>
    <p:sldId id="354" r:id="rId42"/>
    <p:sldId id="355" r:id="rId43"/>
    <p:sldId id="356" r:id="rId44"/>
    <p:sldId id="357" r:id="rId45"/>
  </p:sldIdLst>
  <p:sldSz cx="9144000" cy="6858000" type="screen4x3"/>
  <p:notesSz cx="7077075" cy="9004300"/>
  <p:custShowLst>
    <p:custShow name="Policy Management" id="0">
      <p:sldLst/>
    </p:custShow>
    <p:custShow name="Technical Standards" id="1">
      <p:sldLst/>
    </p:custShow>
    <p:custShow name="Entitlements Management" id="2">
      <p:sldLst/>
    </p:custShow>
    <p:custShow name="Response Assessment" id="3">
      <p:sldLst/>
    </p:custShow>
  </p:custShowLst>
  <p:defaultTextStyle>
    <a:defPPr>
      <a:defRPr lang="en-US"/>
    </a:defPPr>
    <a:lvl1pPr algn="l" rtl="0" fontAlgn="base">
      <a:spcBef>
        <a:spcPct val="20000"/>
      </a:spcBef>
      <a:spcAft>
        <a:spcPct val="0"/>
      </a:spcAft>
      <a:buClr>
        <a:srgbClr val="CC0000"/>
      </a:buClr>
      <a:defRPr sz="1400" b="1" kern="1200">
        <a:solidFill>
          <a:schemeClr val="tx1"/>
        </a:solidFill>
        <a:latin typeface="Arial" pitchFamily="34" charset="0"/>
        <a:ea typeface="+mn-ea"/>
        <a:cs typeface="+mn-cs"/>
      </a:defRPr>
    </a:lvl1pPr>
    <a:lvl2pPr marL="457200" algn="l" rtl="0" fontAlgn="base">
      <a:spcBef>
        <a:spcPct val="20000"/>
      </a:spcBef>
      <a:spcAft>
        <a:spcPct val="0"/>
      </a:spcAft>
      <a:buClr>
        <a:srgbClr val="CC0000"/>
      </a:buClr>
      <a:defRPr sz="1400" b="1" kern="1200">
        <a:solidFill>
          <a:schemeClr val="tx1"/>
        </a:solidFill>
        <a:latin typeface="Arial" pitchFamily="34" charset="0"/>
        <a:ea typeface="+mn-ea"/>
        <a:cs typeface="+mn-cs"/>
      </a:defRPr>
    </a:lvl2pPr>
    <a:lvl3pPr marL="914400" algn="l" rtl="0" fontAlgn="base">
      <a:spcBef>
        <a:spcPct val="20000"/>
      </a:spcBef>
      <a:spcAft>
        <a:spcPct val="0"/>
      </a:spcAft>
      <a:buClr>
        <a:srgbClr val="CC0000"/>
      </a:buClr>
      <a:defRPr sz="1400" b="1" kern="1200">
        <a:solidFill>
          <a:schemeClr val="tx1"/>
        </a:solidFill>
        <a:latin typeface="Arial" pitchFamily="34" charset="0"/>
        <a:ea typeface="+mn-ea"/>
        <a:cs typeface="+mn-cs"/>
      </a:defRPr>
    </a:lvl3pPr>
    <a:lvl4pPr marL="1371600" algn="l" rtl="0" fontAlgn="base">
      <a:spcBef>
        <a:spcPct val="20000"/>
      </a:spcBef>
      <a:spcAft>
        <a:spcPct val="0"/>
      </a:spcAft>
      <a:buClr>
        <a:srgbClr val="CC0000"/>
      </a:buClr>
      <a:defRPr sz="1400" b="1" kern="1200">
        <a:solidFill>
          <a:schemeClr val="tx1"/>
        </a:solidFill>
        <a:latin typeface="Arial" pitchFamily="34" charset="0"/>
        <a:ea typeface="+mn-ea"/>
        <a:cs typeface="+mn-cs"/>
      </a:defRPr>
    </a:lvl4pPr>
    <a:lvl5pPr marL="1828800" algn="l" rtl="0" fontAlgn="base">
      <a:spcBef>
        <a:spcPct val="20000"/>
      </a:spcBef>
      <a:spcAft>
        <a:spcPct val="0"/>
      </a:spcAft>
      <a:buClr>
        <a:srgbClr val="CC0000"/>
      </a:buClr>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B663F"/>
    <a:srgbClr val="FFCC00"/>
    <a:srgbClr val="B25A0A"/>
    <a:srgbClr val="339933"/>
    <a:srgbClr val="678BA8"/>
    <a:srgbClr val="B2B2B2"/>
    <a:srgbClr val="A3060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41" autoAdjust="0"/>
    <p:restoredTop sz="77670" autoAdjust="0"/>
  </p:normalViewPr>
  <p:slideViewPr>
    <p:cSldViewPr snapToGrid="0" snapToObjects="1">
      <p:cViewPr>
        <p:scale>
          <a:sx n="100" d="100"/>
          <a:sy n="100" d="100"/>
        </p:scale>
        <p:origin x="-1962" y="-234"/>
      </p:cViewPr>
      <p:guideLst>
        <p:guide orient="horz" pos="242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6" d="100"/>
          <a:sy n="106" d="100"/>
        </p:scale>
        <p:origin x="-3396" y="-90"/>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66733" cy="31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Arial" charset="0"/>
              </a:defRPr>
            </a:lvl1pPr>
          </a:lstStyle>
          <a:p>
            <a:pPr>
              <a:defRPr/>
            </a:pPr>
            <a:endParaRPr lang="en-US"/>
          </a:p>
        </p:txBody>
      </p:sp>
      <p:sp>
        <p:nvSpPr>
          <p:cNvPr id="10243" name="Rectangle 3"/>
          <p:cNvSpPr>
            <a:spLocks noGrp="1" noChangeArrowheads="1"/>
          </p:cNvSpPr>
          <p:nvPr>
            <p:ph type="dt" idx="1"/>
          </p:nvPr>
        </p:nvSpPr>
        <p:spPr bwMode="auto">
          <a:xfrm>
            <a:off x="4008705" y="1"/>
            <a:ext cx="3066733" cy="31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525588" y="363538"/>
            <a:ext cx="4025900" cy="301942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309623" y="3399677"/>
            <a:ext cx="6457831" cy="5289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01335"/>
            <a:ext cx="3066733" cy="2014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008705" y="8801335"/>
            <a:ext cx="3066733" cy="2014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Arial" charset="0"/>
              </a:defRPr>
            </a:lvl1pPr>
          </a:lstStyle>
          <a:p>
            <a:pPr>
              <a:defRPr/>
            </a:pPr>
            <a:fld id="{DA6BC6DD-CA05-4412-B580-E1608F9C35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525588" y="363538"/>
            <a:ext cx="4025900" cy="3019425"/>
          </a:xfrm>
          <a:ln/>
        </p:spPr>
      </p:sp>
      <p:sp>
        <p:nvSpPr>
          <p:cNvPr id="51203" name="Rectangle 3"/>
          <p:cNvSpPr>
            <a:spLocks noGrp="1" noChangeArrowheads="1"/>
          </p:cNvSpPr>
          <p:nvPr>
            <p:ph type="body" idx="1"/>
          </p:nvPr>
        </p:nvSpPr>
        <p:spPr>
          <a:noFill/>
          <a:ln/>
        </p:spPr>
        <p:txBody>
          <a:bodyPr/>
          <a:lstStyle/>
          <a:p>
            <a:pPr marL="228600" indent="-228600"/>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7440D63-FBF6-4A2C-9E39-DB1DE84CDBAE}" type="slidenum">
              <a:rPr lang="en-US" smtClean="0">
                <a:latin typeface="Arial" pitchFamily="34" charset="0"/>
              </a:rPr>
              <a:pPr/>
              <a:t>10</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xfrm>
            <a:off x="1525588" y="363538"/>
            <a:ext cx="4025900" cy="3019425"/>
          </a:xfrm>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E859CA-22DE-4AC5-930A-B35EF8C96A1B}" type="slidenum">
              <a:rPr lang="en-US" smtClean="0">
                <a:latin typeface="Arial" pitchFamily="34" charset="0"/>
              </a:rPr>
              <a:pPr/>
              <a:t>2</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xfrm>
            <a:off x="1287463" y="674688"/>
            <a:ext cx="4503737" cy="3378200"/>
          </a:xfrm>
          <a:ln/>
        </p:spPr>
      </p:sp>
      <p:sp>
        <p:nvSpPr>
          <p:cNvPr id="52228" name="Rectangle 3"/>
          <p:cNvSpPr>
            <a:spLocks noGrp="1" noChangeArrowheads="1"/>
          </p:cNvSpPr>
          <p:nvPr>
            <p:ph type="body" idx="1"/>
          </p:nvPr>
        </p:nvSpPr>
        <p:spPr>
          <a:xfrm>
            <a:off x="941973" y="4276120"/>
            <a:ext cx="5193131" cy="4053165"/>
          </a:xfrm>
          <a:noFill/>
          <a:ln/>
        </p:spPr>
        <p:txBody>
          <a:bodyPr/>
          <a:lstStyle/>
          <a:p>
            <a:pPr eaLnBrk="1" hangingPunct="1"/>
            <a:endParaRPr lang="en-US" smtClean="0">
              <a:latin typeface="Arial" pitchFamily="34" charset="0"/>
            </a:endParaRPr>
          </a:p>
          <a:p>
            <a:pPr eaLnBrk="1" hangingPunct="1">
              <a:buFontTx/>
              <a:buChar char="•"/>
            </a:pPr>
            <a:r>
              <a:rPr lang="en-US" smtClean="0">
                <a:latin typeface="Arial" pitchFamily="34" charset="0"/>
              </a:rPr>
              <a:t> As a global leader in infrastructure software we have the depth, breadth, and global reach to enable you to have confidence in a connected world.</a:t>
            </a:r>
          </a:p>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525588" y="363538"/>
            <a:ext cx="4025900" cy="3019425"/>
          </a:xfrm>
          <a:ln/>
        </p:spPr>
      </p:sp>
      <p:sp>
        <p:nvSpPr>
          <p:cNvPr id="53251" name="Rectangle 3"/>
          <p:cNvSpPr>
            <a:spLocks noGrp="1" noChangeArrowheads="1"/>
          </p:cNvSpPr>
          <p:nvPr>
            <p:ph type="body" idx="1"/>
          </p:nvPr>
        </p:nvSpPr>
        <p:spPr>
          <a:noFill/>
          <a:ln/>
        </p:spPr>
        <p:txBody>
          <a:bodyPr/>
          <a:lstStyle/>
          <a:p>
            <a:r>
              <a:rPr lang="en-US" dirty="0" smtClean="0">
                <a:latin typeface="Arial" pitchFamily="34" charset="0"/>
              </a:rPr>
              <a:t>Today's regulatory landscape is made up of a myriad of government regulations, frameworks and security best practices such as</a:t>
            </a:r>
          </a:p>
          <a:p>
            <a:endParaRPr lang="en-US" dirty="0" smtClean="0">
              <a:latin typeface="Arial" pitchFamily="34" charset="0"/>
            </a:endParaRPr>
          </a:p>
          <a:p>
            <a:r>
              <a:rPr lang="en-US" dirty="0" smtClean="0">
                <a:latin typeface="Arial" pitchFamily="34" charset="0"/>
              </a:rPr>
              <a:t>HIPAA – 1996		GLBA - 1999</a:t>
            </a:r>
          </a:p>
          <a:p>
            <a:r>
              <a:rPr lang="en-US" dirty="0" smtClean="0">
                <a:latin typeface="Arial" pitchFamily="34" charset="0"/>
              </a:rPr>
              <a:t>SOX – 2002			Circular A-123 – 2004</a:t>
            </a:r>
          </a:p>
          <a:p>
            <a:r>
              <a:rPr lang="en-US" dirty="0" smtClean="0">
                <a:latin typeface="Arial" pitchFamily="34" charset="0"/>
              </a:rPr>
              <a:t>Basel II – 2004		</a:t>
            </a:r>
          </a:p>
          <a:p>
            <a:r>
              <a:rPr lang="en-US" dirty="0" smtClean="0">
                <a:latin typeface="Arial" pitchFamily="34" charset="0"/>
              </a:rPr>
              <a:t>COBIT - </a:t>
            </a:r>
          </a:p>
          <a:p>
            <a:r>
              <a:rPr lang="en-US" dirty="0" smtClean="0">
                <a:latin typeface="Arial" pitchFamily="34" charset="0"/>
              </a:rPr>
              <a:t>ISO 17799 - 2005</a:t>
            </a:r>
          </a:p>
          <a:p>
            <a:endParaRPr lang="en-US" dirty="0" smtClean="0">
              <a:latin typeface="Arial" pitchFamily="34" charset="0"/>
            </a:endParaRPr>
          </a:p>
          <a:p>
            <a:r>
              <a:rPr lang="en-US" dirty="0" smtClean="0">
                <a:latin typeface="Arial" pitchFamily="34" charset="0"/>
              </a:rPr>
              <a:t>And the list goes on</a:t>
            </a:r>
          </a:p>
          <a:p>
            <a:endParaRPr lang="en-US" dirty="0" smtClean="0">
              <a:latin typeface="Arial" pitchFamily="34" charset="0"/>
            </a:endParaRPr>
          </a:p>
          <a:p>
            <a:r>
              <a:rPr lang="en-US" dirty="0" smtClean="0">
                <a:latin typeface="Arial" pitchFamily="34" charset="0"/>
              </a:rPr>
              <a:t>In the last 10 years there have been so many new regulations and frameworks that many company's and government organizations where sent scrambling to get all these new rules, processes, and practices understood and under control.</a:t>
            </a:r>
          </a:p>
          <a:p>
            <a:endParaRPr lang="en-US" dirty="0" smtClean="0">
              <a:latin typeface="Arial" pitchFamily="34" charset="0"/>
            </a:endParaRPr>
          </a:p>
          <a:p>
            <a:r>
              <a:rPr lang="en-US" dirty="0" smtClean="0">
                <a:latin typeface="Arial" pitchFamily="34" charset="0"/>
              </a:rPr>
              <a:t>This has caused a dramatic shift in the IT Governance efforts as organizations ramp up their compliance programs.</a:t>
            </a:r>
          </a:p>
          <a:p>
            <a:endParaRPr lang="en-US" dirty="0" smtClean="0">
              <a:latin typeface="Arial" pitchFamily="34" charset="0"/>
            </a:endParaRPr>
          </a:p>
          <a:p>
            <a:r>
              <a:rPr lang="en-US" dirty="0" smtClean="0">
                <a:latin typeface="Arial" pitchFamily="34" charset="0"/>
              </a:rPr>
              <a:t>With this shift has come many challenges- manual processes &amp; controls, cumbersome reporting, little or no visibility into health of controls, configurations, and a way to match against standards</a:t>
            </a:r>
          </a:p>
          <a:p>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525588" y="363538"/>
            <a:ext cx="4025900" cy="3019425"/>
          </a:xfrm>
          <a:ln/>
        </p:spPr>
      </p:sp>
      <p:sp>
        <p:nvSpPr>
          <p:cNvPr id="3" name="Notes Placeholder 2"/>
          <p:cNvSpPr>
            <a:spLocks noGrp="1"/>
          </p:cNvSpPr>
          <p:nvPr>
            <p:ph type="body" idx="1"/>
          </p:nvPr>
        </p:nvSpPr>
        <p:spPr/>
        <p:txBody>
          <a:bodyPr>
            <a:normAutofit/>
          </a:bodyPr>
          <a:lstStyle/>
          <a:p>
            <a:pPr>
              <a:defRPr/>
            </a:pPr>
            <a:r>
              <a:rPr lang="en-US" dirty="0" smtClean="0"/>
              <a:t>This chart brings four key findings together that should help customers understand the value of what we’re talking about.</a:t>
            </a:r>
          </a:p>
          <a:p>
            <a:pPr>
              <a:defRPr/>
            </a:pPr>
            <a:endParaRPr lang="en-US" dirty="0" smtClean="0"/>
          </a:p>
          <a:p>
            <a:pPr marL="228600" indent="-228600">
              <a:buFont typeface="Arial" pitchFamily="34" charset="0"/>
              <a:buChar char="•"/>
              <a:defRPr/>
            </a:pPr>
            <a:r>
              <a:rPr lang="en-US" dirty="0" smtClean="0"/>
              <a:t>Building a holistic approach to managing compliance.  - Reduce the number of policies.  Have one security policy, have one access rights policy, etc.</a:t>
            </a:r>
          </a:p>
          <a:p>
            <a:pPr marL="228600" indent="-228600">
              <a:buFont typeface="Arial" pitchFamily="34" charset="0"/>
              <a:buChar char="•"/>
              <a:defRPr/>
            </a:pPr>
            <a:endParaRPr lang="en-US" dirty="0" smtClean="0"/>
          </a:p>
          <a:p>
            <a:pPr marL="228600" indent="-228600">
              <a:buFont typeface="Arial" pitchFamily="34" charset="0"/>
              <a:buChar char="•"/>
              <a:defRPr/>
            </a:pPr>
            <a:r>
              <a:rPr lang="en-US" dirty="0" smtClean="0"/>
              <a:t>While minimizing the number of policies a company has, they should increase the number of </a:t>
            </a:r>
            <a:r>
              <a:rPr lang="en-US" b="1" dirty="0" smtClean="0"/>
              <a:t>appropriate</a:t>
            </a:r>
            <a:r>
              <a:rPr lang="en-US" dirty="0" smtClean="0"/>
              <a:t> controls.  Eliminate duplication and increase those controls that are necessary.</a:t>
            </a:r>
          </a:p>
          <a:p>
            <a:pPr marL="228600" indent="-228600">
              <a:buFont typeface="Arial" pitchFamily="34" charset="0"/>
              <a:buChar char="•"/>
              <a:defRPr/>
            </a:pPr>
            <a:endParaRPr lang="en-US" dirty="0" smtClean="0"/>
          </a:p>
          <a:p>
            <a:pPr marL="228600" indent="-228600">
              <a:buFont typeface="Arial" pitchFamily="34" charset="0"/>
              <a:buChar char="•"/>
              <a:defRPr/>
            </a:pPr>
            <a:r>
              <a:rPr lang="en-US" dirty="0" smtClean="0"/>
              <a:t>IT control self assessment is critical.  The more often you test your IT controls the more effective your compliance program.</a:t>
            </a:r>
          </a:p>
          <a:p>
            <a:pPr marL="228600" indent="-228600">
              <a:buFont typeface="Arial" pitchFamily="34" charset="0"/>
              <a:buChar char="•"/>
              <a:defRPr/>
            </a:pPr>
            <a:endParaRPr lang="en-US" dirty="0" smtClean="0"/>
          </a:p>
          <a:p>
            <a:pPr marL="228600" indent="-228600">
              <a:buFont typeface="Arial" pitchFamily="34" charset="0"/>
              <a:buChar char="•"/>
              <a:defRPr/>
            </a:pPr>
            <a:r>
              <a:rPr lang="en-US" dirty="0" smtClean="0"/>
              <a:t>Automation is key.  Without automation it is impossible to cost effectively accomplish the first three items.</a:t>
            </a:r>
          </a:p>
          <a:p>
            <a:pPr marL="228600" indent="-228600">
              <a:buFont typeface="Arial" pitchFamily="34" charset="0"/>
              <a:buChar char="•"/>
              <a:defRPr/>
            </a:pPr>
            <a:endParaRPr lang="en-US" dirty="0" smtClean="0"/>
          </a:p>
          <a:p>
            <a:pPr marL="228600" indent="-228600">
              <a:buFont typeface="Arial" pitchFamily="34" charset="0"/>
              <a:buChar char="•"/>
              <a:defRPr/>
            </a:pPr>
            <a:r>
              <a:rPr lang="en-US" dirty="0" smtClean="0"/>
              <a:t>Result:  Those that minimize the number of policies, increase the number of controls, and the frequency of IT controls assessment can reduce annual data losses and thefts by 6X or more.  </a:t>
            </a:r>
            <a:r>
              <a:rPr lang="en-US" b="1" i="1" dirty="0" smtClean="0"/>
              <a:t>Those that automate the process can actually reduce their current spend on compliance.</a:t>
            </a:r>
          </a:p>
          <a:p>
            <a:pPr marL="228600" indent="-228600">
              <a:buFont typeface="Arial" pitchFamily="34" charset="0"/>
              <a:buChar char="•"/>
              <a:defRPr/>
            </a:pPr>
            <a:endParaRPr lang="en-US" dirty="0" smtClean="0"/>
          </a:p>
          <a:p>
            <a:pPr marL="228600" indent="-228600">
              <a:buFont typeface="Arial" pitchFamily="34" charset="0"/>
              <a:buChar char="•"/>
              <a:defRPr/>
            </a:pPr>
            <a:r>
              <a:rPr lang="en-US" dirty="0" smtClean="0"/>
              <a:t>The data represented in this slide is based on talking to over 200 enterprise class companies.</a:t>
            </a:r>
            <a:endParaRPr lang="en-US" dirty="0"/>
          </a:p>
        </p:txBody>
      </p:sp>
      <p:sp>
        <p:nvSpPr>
          <p:cNvPr id="54276" name="Slide Number Placeholder 3"/>
          <p:cNvSpPr>
            <a:spLocks noGrp="1"/>
          </p:cNvSpPr>
          <p:nvPr>
            <p:ph type="sldNum" sz="quarter" idx="5"/>
          </p:nvPr>
        </p:nvSpPr>
        <p:spPr>
          <a:noFill/>
        </p:spPr>
        <p:txBody>
          <a:bodyPr/>
          <a:lstStyle/>
          <a:p>
            <a:fld id="{15CBCB35-718F-436F-B665-D9ED3A08DAD3}"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363538"/>
            <a:ext cx="4025900" cy="30194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6BC6DD-CA05-4412-B580-E1608F9C3596}"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525588" y="363538"/>
            <a:ext cx="4025900" cy="3019425"/>
          </a:xfrm>
          <a:ln/>
        </p:spPr>
      </p:sp>
      <p:sp>
        <p:nvSpPr>
          <p:cNvPr id="55299" name="Notes Placeholder 2"/>
          <p:cNvSpPr>
            <a:spLocks noGrp="1"/>
          </p:cNvSpPr>
          <p:nvPr>
            <p:ph type="body" idx="1"/>
          </p:nvPr>
        </p:nvSpPr>
        <p:spPr>
          <a:noFill/>
          <a:ln/>
        </p:spPr>
        <p:txBody>
          <a:bodyPr/>
          <a:lstStyle/>
          <a:p>
            <a:r>
              <a:rPr lang="en-US" smtClean="0">
                <a:latin typeface="Arial" pitchFamily="34" charset="0"/>
              </a:rPr>
              <a:t>There are five key areas where automation is critical and can pay the most dividends.  These five areas were identified by the same research with regards policy compliance best practices.  Those that are leaders and have held or reduced their operational costs have put equal weighting into these five areas.</a:t>
            </a:r>
          </a:p>
          <a:p>
            <a:endParaRPr lang="en-US" smtClean="0">
              <a:latin typeface="Arial" pitchFamily="34" charset="0"/>
            </a:endParaRPr>
          </a:p>
          <a:p>
            <a:r>
              <a:rPr lang="en-US" smtClean="0">
                <a:latin typeface="Arial" pitchFamily="34" charset="0"/>
              </a:rPr>
              <a:t>	</a:t>
            </a:r>
          </a:p>
        </p:txBody>
      </p:sp>
      <p:sp>
        <p:nvSpPr>
          <p:cNvPr id="55300" name="Slide Number Placeholder 3"/>
          <p:cNvSpPr>
            <a:spLocks noGrp="1"/>
          </p:cNvSpPr>
          <p:nvPr>
            <p:ph type="sldNum" sz="quarter" idx="5"/>
          </p:nvPr>
        </p:nvSpPr>
        <p:spPr>
          <a:noFill/>
        </p:spPr>
        <p:txBody>
          <a:bodyPr/>
          <a:lstStyle/>
          <a:p>
            <a:fld id="{62CEC2F6-7E4D-4299-86CA-724CEE32D1BC}"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525588" y="363538"/>
            <a:ext cx="4025900" cy="3019425"/>
          </a:xfrm>
          <a:ln/>
        </p:spPr>
      </p:sp>
      <p:sp>
        <p:nvSpPr>
          <p:cNvPr id="56323" name="Rectangle 3"/>
          <p:cNvSpPr>
            <a:spLocks noGrp="1" noChangeArrowheads="1"/>
          </p:cNvSpPr>
          <p:nvPr>
            <p:ph type="body" idx="1"/>
          </p:nvPr>
        </p:nvSpPr>
        <p:spPr>
          <a:noFill/>
          <a:ln/>
        </p:spPr>
        <p:txBody>
          <a:bodyPr/>
          <a:lstStyle/>
          <a:p>
            <a:r>
              <a:rPr lang="en-US" smtClean="0">
                <a:latin typeface="Arial" pitchFamily="34" charset="0"/>
              </a:rPr>
              <a:t>In this 2007 report from ITPolicyCompliance.com there is a list of the top 16 issues that IT mangers face.</a:t>
            </a:r>
          </a:p>
          <a:p>
            <a:endParaRPr lang="en-US" smtClean="0">
              <a:latin typeface="Arial" pitchFamily="34" charset="0"/>
            </a:endParaRPr>
          </a:p>
          <a:p>
            <a:r>
              <a:rPr lang="en-US" smtClean="0">
                <a:latin typeface="Arial" pitchFamily="34" charset="0"/>
              </a:rPr>
              <a:t>While none of these risks can be completely eliminated, all of these issues can be mitigated by implementing good sound IT governance practices such as policies, procedures, and controls.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525588" y="363538"/>
            <a:ext cx="4025900" cy="3019425"/>
          </a:xfrm>
          <a:ln/>
        </p:spPr>
      </p:sp>
      <p:sp>
        <p:nvSpPr>
          <p:cNvPr id="57347" name="Rectangle 3"/>
          <p:cNvSpPr>
            <a:spLocks noGrp="1" noChangeArrowheads="1"/>
          </p:cNvSpPr>
          <p:nvPr>
            <p:ph type="body" idx="1"/>
          </p:nvPr>
        </p:nvSpPr>
        <p:spPr>
          <a:noFill/>
          <a:ln/>
        </p:spPr>
        <p:txBody>
          <a:bodyPr/>
          <a:lstStyle/>
          <a:p>
            <a:r>
              <a:rPr lang="en-US" smtClean="0">
                <a:latin typeface="Arial" pitchFamily="34" charset="0"/>
              </a:rPr>
              <a:t>Introduce the modules of CCS.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F2B74C4-C0B7-4A9A-80F4-C6C8D3DBC669}" type="slidenum">
              <a:rPr lang="en-US" smtClean="0">
                <a:latin typeface="Arial" pitchFamily="34" charset="0"/>
              </a:rPr>
              <a:pPr/>
              <a:t>8</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a:xfrm>
            <a:off x="-1165225" y="1284288"/>
            <a:ext cx="7524750" cy="5643562"/>
          </a:xfrm>
          <a:ln/>
        </p:spPr>
      </p:sp>
      <p:sp>
        <p:nvSpPr>
          <p:cNvPr id="58372" name="Rectangle 3"/>
          <p:cNvSpPr>
            <a:spLocks noGrp="1" noChangeArrowheads="1"/>
          </p:cNvSpPr>
          <p:nvPr>
            <p:ph type="body" idx="1"/>
          </p:nvPr>
        </p:nvSpPr>
        <p:spPr>
          <a:xfrm>
            <a:off x="943610" y="4277658"/>
            <a:ext cx="5189855" cy="4051628"/>
          </a:xfrm>
          <a:noFill/>
          <a:ln/>
        </p:spPr>
        <p:txBody>
          <a:bodyPr/>
          <a:lstStyle/>
          <a:p>
            <a:pPr>
              <a:spcBef>
                <a:spcPct val="0"/>
              </a:spcBef>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A05BDC1-8433-4281-8363-93D0CAEA764A}" type="slidenum">
              <a:rPr lang="en-US" smtClean="0">
                <a:latin typeface="Arial" pitchFamily="34" charset="0"/>
              </a:rPr>
              <a:pPr/>
              <a:t>9</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xfrm>
            <a:off x="1296988" y="679450"/>
            <a:ext cx="4500562" cy="3375025"/>
          </a:xfrm>
          <a:ln/>
        </p:spPr>
      </p:sp>
      <p:sp>
        <p:nvSpPr>
          <p:cNvPr id="59396" name="Rectangle 3"/>
          <p:cNvSpPr>
            <a:spLocks noGrp="1" noChangeArrowheads="1"/>
          </p:cNvSpPr>
          <p:nvPr>
            <p:ph type="body" idx="1"/>
          </p:nvPr>
        </p:nvSpPr>
        <p:spPr>
          <a:xfrm>
            <a:off x="941973" y="4277657"/>
            <a:ext cx="5193131" cy="4047015"/>
          </a:xfrm>
          <a:noFill/>
          <a:ln/>
        </p:spPr>
        <p:txBody>
          <a:bodyPr/>
          <a:lstStyle/>
          <a:p>
            <a:pPr marL="228600" indent="-228600"/>
            <a:r>
              <a:rPr lang="en-US" dirty="0" smtClean="0">
                <a:latin typeface="Arial" pitchFamily="34" charset="0"/>
              </a:rPr>
              <a:t>The IT Compliance Process has three key stages – </a:t>
            </a:r>
            <a:r>
              <a:rPr lang="en-US" b="1" dirty="0" smtClean="0">
                <a:latin typeface="Arial" pitchFamily="34" charset="0"/>
              </a:rPr>
              <a:t>Define, Control and Govern</a:t>
            </a:r>
            <a:r>
              <a:rPr lang="en-US" dirty="0" smtClean="0">
                <a:latin typeface="Arial" pitchFamily="34" charset="0"/>
              </a:rPr>
              <a:t> (CCS)</a:t>
            </a:r>
          </a:p>
          <a:p>
            <a:pPr marL="228600" indent="-228600"/>
            <a:endParaRPr lang="en-US" dirty="0" smtClean="0">
              <a:latin typeface="Arial" pitchFamily="34" charset="0"/>
            </a:endParaRPr>
          </a:p>
          <a:p>
            <a:pPr marL="228600" indent="-228600"/>
            <a:r>
              <a:rPr lang="en-US" dirty="0" smtClean="0">
                <a:latin typeface="Arial" pitchFamily="34" charset="0"/>
              </a:rPr>
              <a:t>1. (Define) The first step in getting there is defining what your policies should be thru </a:t>
            </a:r>
            <a:r>
              <a:rPr lang="en-US" b="1" dirty="0" smtClean="0">
                <a:latin typeface="Arial" pitchFamily="34" charset="0"/>
              </a:rPr>
              <a:t>policy creation</a:t>
            </a:r>
            <a:endParaRPr lang="en-US" dirty="0" smtClean="0">
              <a:latin typeface="Arial" pitchFamily="34" charset="0"/>
            </a:endParaRPr>
          </a:p>
          <a:p>
            <a:pPr marL="685800" lvl="1" indent="-228600">
              <a:buFontTx/>
              <a:buChar char="•"/>
            </a:pPr>
            <a:r>
              <a:rPr lang="en-US" dirty="0" smtClean="0">
                <a:latin typeface="Arial" pitchFamily="34" charset="0"/>
              </a:rPr>
              <a:t>We help you understand exactly what best practice recommends and external mandates require </a:t>
            </a:r>
          </a:p>
          <a:p>
            <a:pPr marL="685800" lvl="1" indent="-228600">
              <a:buFontTx/>
              <a:buChar char="•"/>
            </a:pPr>
            <a:r>
              <a:rPr lang="en-US" dirty="0" smtClean="0">
                <a:latin typeface="Arial" pitchFamily="34" charset="0"/>
              </a:rPr>
              <a:t>And manage this policy creation process with approval workflow and version control </a:t>
            </a:r>
          </a:p>
          <a:p>
            <a:pPr marL="228600" indent="-228600"/>
            <a:r>
              <a:rPr lang="en-US" dirty="0" smtClean="0">
                <a:latin typeface="Arial" pitchFamily="34" charset="0"/>
              </a:rPr>
              <a:t>2. (Define) Now organizations must show coverage of external mandates based on </a:t>
            </a:r>
            <a:r>
              <a:rPr lang="en-US" b="1" dirty="0" smtClean="0">
                <a:latin typeface="Arial" pitchFamily="34" charset="0"/>
              </a:rPr>
              <a:t>mappings</a:t>
            </a:r>
            <a:r>
              <a:rPr lang="en-US" dirty="0" smtClean="0">
                <a:latin typeface="Arial" pitchFamily="34" charset="0"/>
              </a:rPr>
              <a:t> from written policies. This needs to be done for both </a:t>
            </a:r>
            <a:r>
              <a:rPr lang="en-US" b="1" dirty="0" smtClean="0">
                <a:latin typeface="Arial" pitchFamily="34" charset="0"/>
              </a:rPr>
              <a:t>TECHNICAL</a:t>
            </a:r>
            <a:r>
              <a:rPr lang="en-US" dirty="0" smtClean="0">
                <a:latin typeface="Arial" pitchFamily="34" charset="0"/>
              </a:rPr>
              <a:t> and </a:t>
            </a:r>
            <a:r>
              <a:rPr lang="en-US" b="1" dirty="0" smtClean="0">
                <a:latin typeface="Arial" pitchFamily="34" charset="0"/>
              </a:rPr>
              <a:t>PROCEDURAL</a:t>
            </a:r>
            <a:r>
              <a:rPr lang="en-US" dirty="0" smtClean="0">
                <a:latin typeface="Arial" pitchFamily="34" charset="0"/>
              </a:rPr>
              <a:t> controls.</a:t>
            </a:r>
          </a:p>
          <a:p>
            <a:pPr marL="685800" lvl="1" indent="-228600">
              <a:buFontTx/>
              <a:buChar char="•"/>
            </a:pPr>
            <a:r>
              <a:rPr lang="en-US" dirty="0" smtClean="0">
                <a:latin typeface="Arial" pitchFamily="34" charset="0"/>
              </a:rPr>
              <a:t>We provide a visual mapping canvas and use patent pending capabilities to help link internal policies to external mandates </a:t>
            </a:r>
          </a:p>
          <a:p>
            <a:pPr marL="685800" lvl="1" indent="-228600">
              <a:buFontTx/>
              <a:buChar char="•"/>
            </a:pPr>
            <a:r>
              <a:rPr lang="en-US" dirty="0" smtClean="0">
                <a:latin typeface="Arial" pitchFamily="34" charset="0"/>
              </a:rPr>
              <a:t>This means you can provide an auditor a report that shows your policies and exactly how they map to external mandate control objectives </a:t>
            </a:r>
          </a:p>
          <a:p>
            <a:pPr marL="228600" indent="-228600"/>
            <a:r>
              <a:rPr lang="en-US" dirty="0" smtClean="0">
                <a:latin typeface="Arial" pitchFamily="34" charset="0"/>
              </a:rPr>
              <a:t>3. (Define) Once a policy has been approved and published, it must be </a:t>
            </a:r>
            <a:r>
              <a:rPr lang="en-US" b="1" dirty="0" smtClean="0">
                <a:latin typeface="Arial" pitchFamily="34" charset="0"/>
              </a:rPr>
              <a:t>distributed</a:t>
            </a:r>
            <a:r>
              <a:rPr lang="en-US" dirty="0" smtClean="0">
                <a:latin typeface="Arial" pitchFamily="34" charset="0"/>
              </a:rPr>
              <a:t> to end users</a:t>
            </a:r>
          </a:p>
          <a:p>
            <a:pPr marL="685800" lvl="1" indent="-228600">
              <a:buFontTx/>
              <a:buChar char="•"/>
            </a:pPr>
            <a:r>
              <a:rPr lang="en-US" dirty="0" smtClean="0">
                <a:latin typeface="Arial" pitchFamily="34" charset="0"/>
              </a:rPr>
              <a:t>End users can log in through a web portal and see only the policies that impact them </a:t>
            </a:r>
          </a:p>
          <a:p>
            <a:pPr marL="685800" lvl="1" indent="-228600">
              <a:buFontTx/>
              <a:buChar char="•"/>
            </a:pPr>
            <a:r>
              <a:rPr lang="en-US" dirty="0" smtClean="0">
                <a:latin typeface="Arial" pitchFamily="34" charset="0"/>
              </a:rPr>
              <a:t>They can approve, deny, ask for clarifications or ask for exceptions to policy </a:t>
            </a:r>
          </a:p>
          <a:p>
            <a:pPr marL="1143000" lvl="2" indent="-228600">
              <a:buFontTx/>
              <a:buChar char="•"/>
            </a:pPr>
            <a:r>
              <a:rPr lang="en-US" dirty="0" smtClean="0">
                <a:latin typeface="Arial" pitchFamily="34" charset="0"/>
              </a:rPr>
              <a:t>Exception mgmt is critical. This allows for a two way dialogue with end users to ensure that created policies can be complied with, and if they cannot, that management has a way of providing mitigating controls for these accepted risks – instead of remaining blind to them and having end users just route around internal policies when they cannot comply with them for business reasons. </a:t>
            </a:r>
          </a:p>
          <a:p>
            <a:pPr marL="228600" indent="-228600"/>
            <a:r>
              <a:rPr lang="en-US" dirty="0" smtClean="0">
                <a:latin typeface="Arial" pitchFamily="34" charset="0"/>
              </a:rPr>
              <a:t>4. (Control) The final step is to </a:t>
            </a:r>
            <a:r>
              <a:rPr lang="en-US" b="1" dirty="0" smtClean="0">
                <a:latin typeface="Arial" pitchFamily="34" charset="0"/>
              </a:rPr>
              <a:t>prove</a:t>
            </a:r>
            <a:r>
              <a:rPr lang="en-US" dirty="0" smtClean="0">
                <a:latin typeface="Arial" pitchFamily="34" charset="0"/>
              </a:rPr>
              <a:t> that the policies you have written are, in fact, in place.</a:t>
            </a:r>
          </a:p>
          <a:p>
            <a:pPr marL="685800" lvl="1" indent="-228600">
              <a:buFontTx/>
              <a:buChar char="•"/>
            </a:pPr>
            <a:r>
              <a:rPr lang="en-US" dirty="0" smtClean="0">
                <a:latin typeface="Arial" pitchFamily="34" charset="0"/>
              </a:rPr>
              <a:t>There are two kinds of IT controls from where evidence of compliance must be gathered </a:t>
            </a:r>
          </a:p>
          <a:p>
            <a:pPr marL="1143000" lvl="2" indent="-228600">
              <a:buFontTx/>
              <a:buChar char="•"/>
            </a:pPr>
            <a:r>
              <a:rPr lang="en-US" dirty="0" smtClean="0">
                <a:latin typeface="Arial" pitchFamily="34" charset="0"/>
              </a:rPr>
              <a:t>The first kind of evidence comes from </a:t>
            </a:r>
            <a:r>
              <a:rPr lang="en-US" b="1" dirty="0" smtClean="0">
                <a:latin typeface="Arial" pitchFamily="34" charset="0"/>
              </a:rPr>
              <a:t>technical controls</a:t>
            </a:r>
            <a:r>
              <a:rPr lang="en-US" dirty="0" smtClean="0">
                <a:latin typeface="Arial" pitchFamily="34" charset="0"/>
              </a:rPr>
              <a:t>. These controls include platform hardening, patch analysis, and vulnerability mgmt </a:t>
            </a:r>
          </a:p>
          <a:p>
            <a:pPr marL="1143000" lvl="2" indent="-228600">
              <a:buFontTx/>
              <a:buChar char="•"/>
            </a:pPr>
            <a:r>
              <a:rPr lang="en-US" dirty="0" smtClean="0">
                <a:latin typeface="Arial" pitchFamily="34" charset="0"/>
              </a:rPr>
              <a:t>The second kind of evidence comes from </a:t>
            </a:r>
            <a:r>
              <a:rPr lang="en-US" b="1" dirty="0" smtClean="0">
                <a:latin typeface="Arial" pitchFamily="34" charset="0"/>
              </a:rPr>
              <a:t>procedural controls</a:t>
            </a:r>
            <a:r>
              <a:rPr lang="en-US" dirty="0" smtClean="0">
                <a:latin typeface="Arial" pitchFamily="34" charset="0"/>
              </a:rPr>
              <a:t>. These controls are not programmatically assessable like ‘did the badge ID get taken for a terminated employee’. These controls require human attestation of compliance, but need to be retained in a single store, alongside programmatically accessible information. </a:t>
            </a:r>
          </a:p>
          <a:p>
            <a:pPr marL="228600" indent="-228600"/>
            <a:r>
              <a:rPr lang="en-US" dirty="0" smtClean="0">
                <a:latin typeface="Arial" pitchFamily="34" charset="0"/>
              </a:rPr>
              <a:t>5. (Govern) Now that you have defined your policies and assessed compliance, unfortunately there will often be deficiencies. We can help you not only detect those problems, but also to </a:t>
            </a:r>
            <a:r>
              <a:rPr lang="en-US" b="1" dirty="0" smtClean="0">
                <a:latin typeface="Arial" pitchFamily="34" charset="0"/>
              </a:rPr>
              <a:t>remediate</a:t>
            </a:r>
            <a:r>
              <a:rPr lang="en-US" dirty="0" smtClean="0">
                <a:latin typeface="Arial" pitchFamily="34" charset="0"/>
              </a:rPr>
              <a:t> the deficiencies.</a:t>
            </a:r>
          </a:p>
          <a:p>
            <a:pPr marL="685800" lvl="1" indent="-228600">
              <a:buFontTx/>
              <a:buChar char="•"/>
            </a:pPr>
            <a:r>
              <a:rPr lang="en-US" dirty="0" smtClean="0">
                <a:latin typeface="Arial" pitchFamily="34" charset="0"/>
              </a:rPr>
              <a:t>In some cases, of course, what may be required are new kinds of controls and our best practice guidance will help you reshape your policies accordingly. </a:t>
            </a:r>
          </a:p>
          <a:p>
            <a:pPr marL="685800" lvl="1" indent="-228600">
              <a:buFontTx/>
              <a:buChar char="•"/>
            </a:pPr>
            <a:r>
              <a:rPr lang="en-US" dirty="0" smtClean="0">
                <a:latin typeface="Arial" pitchFamily="34" charset="0"/>
              </a:rPr>
              <a:t>In others, like procedural controls, the requirement will be to notify end users of non-compliance. </a:t>
            </a:r>
          </a:p>
          <a:p>
            <a:pPr marL="685800" lvl="1" indent="-228600">
              <a:buFontTx/>
              <a:buChar char="•"/>
            </a:pPr>
            <a:r>
              <a:rPr lang="en-US" dirty="0" smtClean="0">
                <a:latin typeface="Arial" pitchFamily="34" charset="0"/>
              </a:rPr>
              <a:t>And in the case of infrastructure controls we will provide detailed remediation guidance, integration to change ticketing for remediation AND\OR the ability to take immediate corrective action for appropriately privileged users. </a:t>
            </a:r>
          </a:p>
          <a:p>
            <a:pPr marL="228600" indent="-228600"/>
            <a:endParaRPr lang="en-US" b="1" dirty="0" smtClean="0">
              <a:latin typeface="Arial" pitchFamily="34" charset="0"/>
            </a:endParaRPr>
          </a:p>
          <a:p>
            <a:pPr marL="228600" indent="-228600"/>
            <a:r>
              <a:rPr lang="en-US" b="1" dirty="0" smtClean="0">
                <a:latin typeface="Arial" pitchFamily="34" charset="0"/>
              </a:rPr>
              <a:t>NO OTHER SOLUTION INTEGRATES POLICY MANAGEMENT WITH TECHNICAL &amp; PROCEDURAL ASSESSMENT IN ONE PLACE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7C9B81F-C347-4BEF-BFDF-29C42F48304A}" type="datetimeFigureOut">
              <a:rPr lang="en-US" smtClean="0"/>
              <a:pPr/>
              <a:t>08-07-29</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pPr>
              <a:defRPr/>
            </a:pPr>
            <a:fld id="{CF6168B6-56C3-45D7-8ECF-015167F9FD63}" type="slidenum">
              <a:rPr lang="en-US" smtClean="0"/>
              <a:pPr>
                <a:defRPr/>
              </a:pPr>
              <a:t>‹#›</a:t>
            </a:fld>
            <a:endParaRPr lang="en-US"/>
          </a:p>
        </p:txBody>
      </p:sp>
      <p:grpSp>
        <p:nvGrpSpPr>
          <p:cNvPr id="8" name="Group 53"/>
          <p:cNvGrpSpPr>
            <a:grpSpLocks/>
          </p:cNvGrpSpPr>
          <p:nvPr userDrawn="1"/>
        </p:nvGrpSpPr>
        <p:grpSpPr bwMode="auto">
          <a:xfrm>
            <a:off x="-3175" y="0"/>
            <a:ext cx="9147175" cy="6858000"/>
            <a:chOff x="-2" y="0"/>
            <a:chExt cx="5762" cy="4320"/>
          </a:xfrm>
        </p:grpSpPr>
        <p:grpSp>
          <p:nvGrpSpPr>
            <p:cNvPr id="10" name="Group 52"/>
            <p:cNvGrpSpPr>
              <a:grpSpLocks/>
            </p:cNvGrpSpPr>
            <p:nvPr userDrawn="1"/>
          </p:nvGrpSpPr>
          <p:grpSpPr bwMode="auto">
            <a:xfrm>
              <a:off x="-2" y="0"/>
              <a:ext cx="5762" cy="4320"/>
              <a:chOff x="-2" y="0"/>
              <a:chExt cx="5762" cy="4320"/>
            </a:xfrm>
          </p:grpSpPr>
          <p:grpSp>
            <p:nvGrpSpPr>
              <p:cNvPr id="12" name="Group 51"/>
              <p:cNvGrpSpPr>
                <a:grpSpLocks/>
              </p:cNvGrpSpPr>
              <p:nvPr userDrawn="1"/>
            </p:nvGrpSpPr>
            <p:grpSpPr bwMode="auto">
              <a:xfrm>
                <a:off x="-2" y="0"/>
                <a:ext cx="5762" cy="4320"/>
                <a:chOff x="-2" y="0"/>
                <a:chExt cx="5762" cy="4320"/>
              </a:xfrm>
            </p:grpSpPr>
            <p:grpSp>
              <p:nvGrpSpPr>
                <p:cNvPr id="16" name="Group 43"/>
                <p:cNvGrpSpPr>
                  <a:grpSpLocks/>
                </p:cNvGrpSpPr>
                <p:nvPr userDrawn="1"/>
              </p:nvGrpSpPr>
              <p:grpSpPr bwMode="auto">
                <a:xfrm>
                  <a:off x="0" y="0"/>
                  <a:ext cx="5760" cy="2506"/>
                  <a:chOff x="221" y="0"/>
                  <a:chExt cx="5760" cy="2506"/>
                </a:xfrm>
              </p:grpSpPr>
              <p:pic>
                <p:nvPicPr>
                  <p:cNvPr id="21" name="Picture 44" descr="TitleImage-CITYSCAPE_1280x557x92dpi"/>
                  <p:cNvPicPr>
                    <a:picLocks noChangeAspect="1" noChangeArrowheads="1"/>
                  </p:cNvPicPr>
                  <p:nvPr userDrawn="1"/>
                </p:nvPicPr>
                <p:blipFill>
                  <a:blip r:embed="rId3"/>
                  <a:srcRect/>
                  <a:stretch>
                    <a:fillRect/>
                  </a:stretch>
                </p:blipFill>
                <p:spPr bwMode="gray">
                  <a:xfrm>
                    <a:off x="221" y="0"/>
                    <a:ext cx="5760" cy="2506"/>
                  </a:xfrm>
                  <a:prstGeom prst="rect">
                    <a:avLst/>
                  </a:prstGeom>
                  <a:noFill/>
                  <a:ln w="9525">
                    <a:noFill/>
                    <a:miter lim="800000"/>
                    <a:headEnd/>
                    <a:tailEnd/>
                  </a:ln>
                </p:spPr>
              </p:pic>
              <p:pic>
                <p:nvPicPr>
                  <p:cNvPr id="22" name="Picture 45" descr="TitleMaster-SideBar_252x960"/>
                  <p:cNvPicPr>
                    <a:picLocks noChangeAspect="1" noChangeArrowheads="1"/>
                  </p:cNvPicPr>
                  <p:nvPr userDrawn="1"/>
                </p:nvPicPr>
                <p:blipFill>
                  <a:blip r:embed="rId4"/>
                  <a:srcRect b="58"/>
                  <a:stretch>
                    <a:fillRect/>
                  </a:stretch>
                </p:blipFill>
                <p:spPr bwMode="gray">
                  <a:xfrm>
                    <a:off x="221" y="0"/>
                    <a:ext cx="1134" cy="2505"/>
                  </a:xfrm>
                  <a:prstGeom prst="rect">
                    <a:avLst/>
                  </a:prstGeom>
                  <a:noFill/>
                  <a:ln w="9525">
                    <a:noFill/>
                    <a:miter lim="800000"/>
                    <a:headEnd/>
                    <a:tailEnd/>
                  </a:ln>
                </p:spPr>
              </p:pic>
            </p:grpSp>
            <p:sp>
              <p:nvSpPr>
                <p:cNvPr id="18" name="Line 14"/>
                <p:cNvSpPr>
                  <a:spLocks noChangeShapeType="1"/>
                </p:cNvSpPr>
                <p:nvPr userDrawn="1"/>
              </p:nvSpPr>
              <p:spPr bwMode="gray">
                <a:xfrm>
                  <a:off x="1130" y="0"/>
                  <a:ext cx="0" cy="4320"/>
                </a:xfrm>
                <a:prstGeom prst="line">
                  <a:avLst/>
                </a:prstGeom>
                <a:noFill/>
                <a:ln w="15875">
                  <a:solidFill>
                    <a:srgbClr val="B9C9D7"/>
                  </a:solidFill>
                  <a:round/>
                  <a:headEnd/>
                  <a:tailEnd/>
                </a:ln>
                <a:effectLst/>
              </p:spPr>
              <p:txBody>
                <a:bodyPr/>
                <a:lstStyle/>
                <a:p>
                  <a:pPr>
                    <a:defRPr/>
                  </a:pPr>
                  <a:endParaRPr lang="en-US">
                    <a:latin typeface="Arial" charset="0"/>
                  </a:endParaRPr>
                </a:p>
              </p:txBody>
            </p:sp>
            <p:graphicFrame>
              <p:nvGraphicFramePr>
                <p:cNvPr id="20" name="Object 47"/>
                <p:cNvGraphicFramePr>
                  <a:graphicFrameLocks noChangeAspect="1"/>
                </p:cNvGraphicFramePr>
                <p:nvPr/>
              </p:nvGraphicFramePr>
              <p:xfrm>
                <a:off x="-2" y="2505"/>
                <a:ext cx="1136" cy="1815"/>
              </p:xfrm>
              <a:graphic>
                <a:graphicData uri="http://schemas.openxmlformats.org/presentationml/2006/ole">
                  <p:oleObj spid="_x0000_s77826" name="Image" r:id="rId5" imgW="2400000" imgH="3834921" progId="">
                    <p:embed/>
                  </p:oleObj>
                </a:graphicData>
              </a:graphic>
            </p:graphicFrame>
          </p:grpSp>
          <p:grpSp>
            <p:nvGrpSpPr>
              <p:cNvPr id="13" name="Group 15"/>
              <p:cNvGrpSpPr>
                <a:grpSpLocks/>
              </p:cNvGrpSpPr>
              <p:nvPr userDrawn="1"/>
            </p:nvGrpSpPr>
            <p:grpSpPr bwMode="auto">
              <a:xfrm>
                <a:off x="0" y="2505"/>
                <a:ext cx="5760" cy="0"/>
                <a:chOff x="0" y="2505"/>
                <a:chExt cx="5760" cy="0"/>
              </a:xfrm>
            </p:grpSpPr>
            <p:sp>
              <p:nvSpPr>
                <p:cNvPr id="14" name="Line 16"/>
                <p:cNvSpPr>
                  <a:spLocks noChangeShapeType="1"/>
                </p:cNvSpPr>
                <p:nvPr userDrawn="1"/>
              </p:nvSpPr>
              <p:spPr bwMode="gray">
                <a:xfrm>
                  <a:off x="1130" y="2505"/>
                  <a:ext cx="4630" cy="0"/>
                </a:xfrm>
                <a:prstGeom prst="line">
                  <a:avLst/>
                </a:prstGeom>
                <a:noFill/>
                <a:ln w="15875">
                  <a:solidFill>
                    <a:srgbClr val="99B1C5"/>
                  </a:solidFill>
                  <a:round/>
                  <a:headEnd/>
                  <a:tailEnd/>
                </a:ln>
                <a:effectLst/>
              </p:spPr>
              <p:txBody>
                <a:bodyPr/>
                <a:lstStyle/>
                <a:p>
                  <a:pPr>
                    <a:defRPr/>
                  </a:pPr>
                  <a:endParaRPr lang="en-US">
                    <a:latin typeface="Arial" charset="0"/>
                  </a:endParaRPr>
                </a:p>
              </p:txBody>
            </p:sp>
            <p:sp>
              <p:nvSpPr>
                <p:cNvPr id="15" name="Line 17"/>
                <p:cNvSpPr>
                  <a:spLocks noChangeShapeType="1"/>
                </p:cNvSpPr>
                <p:nvPr userDrawn="1"/>
              </p:nvSpPr>
              <p:spPr bwMode="gray">
                <a:xfrm>
                  <a:off x="0" y="2505"/>
                  <a:ext cx="1134" cy="0"/>
                </a:xfrm>
                <a:prstGeom prst="line">
                  <a:avLst/>
                </a:prstGeom>
                <a:noFill/>
                <a:ln w="15875">
                  <a:solidFill>
                    <a:srgbClr val="D2DCE6"/>
                  </a:solidFill>
                  <a:round/>
                  <a:headEnd/>
                  <a:tailEnd/>
                </a:ln>
                <a:effectLst/>
              </p:spPr>
              <p:txBody>
                <a:bodyPr/>
                <a:lstStyle/>
                <a:p>
                  <a:pPr>
                    <a:defRPr/>
                  </a:pPr>
                  <a:endParaRPr lang="en-US">
                    <a:latin typeface="Arial" charset="0"/>
                  </a:endParaRPr>
                </a:p>
              </p:txBody>
            </p:sp>
          </p:grpSp>
        </p:grpSp>
        <p:pic>
          <p:nvPicPr>
            <p:cNvPr id="11" name="Picture 50" descr="full_banner_1118"/>
            <p:cNvPicPr>
              <a:picLocks noChangeAspect="1" noChangeArrowheads="1"/>
            </p:cNvPicPr>
            <p:nvPr userDrawn="1"/>
          </p:nvPicPr>
          <p:blipFill>
            <a:blip r:embed="rId6"/>
            <a:srcRect/>
            <a:stretch>
              <a:fillRect/>
            </a:stretch>
          </p:blipFill>
          <p:spPr bwMode="gray">
            <a:xfrm>
              <a:off x="0" y="205"/>
              <a:ext cx="2254" cy="919"/>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08-07-29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F5A82E4E-A0BC-46DE-81AC-0B5F5936414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08-07-29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8AC7186-F393-454F-9C43-AADC542678E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875" y="152400"/>
            <a:ext cx="669925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875" y="1300163"/>
            <a:ext cx="4306888" cy="5091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02163" y="1300163"/>
            <a:ext cx="4306887" cy="5091112"/>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14A7A234-37C7-4CDA-9336-5D85F1D477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3A3104D-5853-4182-98BC-5D5AF90C38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08-07-29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A7520828-AF42-4A91-B2FE-B99CB8EB9E8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08-07-29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52EEF2A9-FC6B-419D-8353-8D4166A21C3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08-07-29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1CEE53E5-B07D-46D5-B69A-3B143A75B30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08-07-29</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defRPr/>
            </a:pPr>
            <a:fld id="{E4E90A22-B995-4E99-B394-57A5BC0FC26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08-07-29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93A3104D-5853-4182-98BC-5D5AF90C388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08-07-29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70BDD7A0-044E-4D88-98F7-60A41C2B104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08-07-29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CAF500BD-06AA-4980-A1B3-8EC699393B5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08-07-29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3400" y="6356350"/>
            <a:ext cx="533400" cy="365125"/>
          </a:xfrm>
        </p:spPr>
        <p:txBody>
          <a:bodyPr/>
          <a:lstStyle/>
          <a:p>
            <a:pPr>
              <a:defRPr/>
            </a:pPr>
            <a:fld id="{AAE6D30C-E9F4-4A2E-BDA6-FC46D97BAA7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47C9B81F-C347-4BEF-BFDF-29C42F48304A}" type="datetimeFigureOut">
              <a:rPr lang="en-US" smtClean="0"/>
              <a:pPr/>
              <a:t>08-07-29</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pPr>
              <a:defRPr/>
            </a:pPr>
            <a:fld id="{A7316DC4-01C3-4736-91B0-7D966BBECCE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35" r:id="rId13"/>
  </p:sldLayoutIdLst>
  <p:hf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slide" Target="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slide" Target="slide8.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066800" y="1457325"/>
            <a:ext cx="7620000" cy="2319338"/>
          </a:xfrm>
        </p:spPr>
        <p:txBody>
          <a:bodyPr>
            <a:normAutofit/>
          </a:bodyPr>
          <a:lstStyle/>
          <a:p>
            <a:pPr eaLnBrk="1" hangingPunct="1"/>
            <a:r>
              <a:rPr lang="en-US" sz="4900" i="1" dirty="0" smtClean="0"/>
              <a:t>Control Compliance Suite: </a:t>
            </a:r>
            <a:r>
              <a:rPr lang="en-US" sz="2100" i="1" dirty="0" smtClean="0"/>
              <a:t/>
            </a:r>
            <a:br>
              <a:rPr lang="en-US" sz="2100" i="1" dirty="0" smtClean="0"/>
            </a:br>
            <a:r>
              <a:rPr lang="en-US" sz="2100" i="1" dirty="0" smtClean="0"/>
              <a:t/>
            </a:r>
            <a:br>
              <a:rPr lang="en-US" sz="2100" i="1" dirty="0" smtClean="0"/>
            </a:br>
            <a:r>
              <a:rPr lang="en-US" sz="2700" i="1" dirty="0" smtClean="0"/>
              <a:t>Aligning security and compliance objectives </a:t>
            </a:r>
            <a:br>
              <a:rPr lang="en-US" sz="2700" i="1" dirty="0" smtClean="0"/>
            </a:br>
            <a:r>
              <a:rPr lang="en-US" sz="2700" i="1" dirty="0" smtClean="0"/>
              <a:t>To achieve Information Risk Management </a:t>
            </a:r>
          </a:p>
        </p:txBody>
      </p:sp>
      <p:sp>
        <p:nvSpPr>
          <p:cNvPr id="3" name="Rectangle 2"/>
          <p:cNvSpPr txBox="1">
            <a:spLocks noChangeArrowheads="1"/>
          </p:cNvSpPr>
          <p:nvPr/>
        </p:nvSpPr>
        <p:spPr bwMode="gray">
          <a:xfrm>
            <a:off x="1841500" y="4254241"/>
            <a:ext cx="7302500" cy="914400"/>
          </a:xfrm>
          <a:prstGeom prst="rect">
            <a:avLst/>
          </a:prstGeom>
          <a:noFill/>
          <a:ln w="9525">
            <a:noFill/>
            <a:miter lim="800000"/>
            <a:headEnd/>
            <a:tailEnd/>
          </a:ln>
        </p:spPr>
        <p:txBody>
          <a:bodyPr anchor="ctr"/>
          <a:lstStyle/>
          <a:p>
            <a:pPr>
              <a:spcBef>
                <a:spcPct val="0"/>
              </a:spcBef>
              <a:buClrTx/>
              <a:defRPr/>
            </a:pPr>
            <a:r>
              <a:rPr lang="en-US" sz="2000" i="1" kern="0" dirty="0" smtClean="0">
                <a:latin typeface="+mj-lt"/>
                <a:ea typeface="+mj-ea"/>
                <a:cs typeface="+mj-cs"/>
              </a:rPr>
              <a:t>Bill McClanahan – Principal Business Consultant</a:t>
            </a:r>
          </a:p>
          <a:p>
            <a:pPr>
              <a:spcBef>
                <a:spcPct val="0"/>
              </a:spcBef>
              <a:buClrTx/>
              <a:defRPr/>
            </a:pPr>
            <a:r>
              <a:rPr lang="en-US" sz="2000" i="1" kern="0" dirty="0" smtClean="0">
                <a:latin typeface="+mj-lt"/>
                <a:ea typeface="+mj-ea"/>
                <a:cs typeface="+mj-cs"/>
              </a:rPr>
              <a:t>LPS Integration</a:t>
            </a:r>
            <a:endParaRPr lang="en-US" sz="2000" i="1" kern="0" dirty="0">
              <a:latin typeface="+mj-lt"/>
              <a:ea typeface="+mj-ea"/>
              <a:cs typeface="+mj-cs"/>
            </a:endParaRPr>
          </a:p>
        </p:txBody>
      </p:sp>
      <p:pic>
        <p:nvPicPr>
          <p:cNvPr id="4" name="Picture 3" descr="index2_02.png"/>
          <p:cNvPicPr>
            <a:picLocks noChangeAspect="1"/>
          </p:cNvPicPr>
          <p:nvPr/>
        </p:nvPicPr>
        <p:blipFill>
          <a:blip r:embed="rId3"/>
          <a:stretch>
            <a:fillRect/>
          </a:stretch>
        </p:blipFill>
        <p:spPr>
          <a:xfrm>
            <a:off x="0" y="0"/>
            <a:ext cx="5467350" cy="916748"/>
          </a:xfrm>
          <a:prstGeom prst="rect">
            <a:avLst/>
          </a:prstGeom>
        </p:spPr>
      </p:pic>
      <p:pic>
        <p:nvPicPr>
          <p:cNvPr id="5" name="Picture 15" descr="full_banner_1118"/>
          <p:cNvPicPr>
            <a:picLocks noChangeAspect="1" noChangeArrowheads="1"/>
          </p:cNvPicPr>
          <p:nvPr/>
        </p:nvPicPr>
        <p:blipFill>
          <a:blip r:embed="rId4" cstate="print"/>
          <a:srcRect/>
          <a:stretch>
            <a:fillRect/>
          </a:stretch>
        </p:blipFill>
        <p:spPr bwMode="ltGray">
          <a:xfrm>
            <a:off x="1588" y="5650868"/>
            <a:ext cx="2960687" cy="1207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15" descr="full_banner_1118"/>
          <p:cNvPicPr>
            <a:picLocks noChangeAspect="1" noChangeArrowheads="1"/>
          </p:cNvPicPr>
          <p:nvPr/>
        </p:nvPicPr>
        <p:blipFill>
          <a:blip r:embed="rId3" cstate="print"/>
          <a:srcRect/>
          <a:stretch>
            <a:fillRect/>
          </a:stretch>
        </p:blipFill>
        <p:spPr bwMode="ltGray">
          <a:xfrm>
            <a:off x="1" y="5581650"/>
            <a:ext cx="3027278" cy="1234281"/>
          </a:xfrm>
          <a:prstGeom prst="rect">
            <a:avLst/>
          </a:prstGeom>
          <a:noFill/>
          <a:ln w="9525">
            <a:noFill/>
            <a:miter lim="800000"/>
            <a:headEnd/>
            <a:tailEnd/>
          </a:ln>
        </p:spPr>
      </p:pic>
      <p:sp>
        <p:nvSpPr>
          <p:cNvPr id="2052" name="Rectangle 3"/>
          <p:cNvSpPr>
            <a:spLocks noChangeArrowheads="1"/>
          </p:cNvSpPr>
          <p:nvPr/>
        </p:nvSpPr>
        <p:spPr bwMode="auto">
          <a:xfrm>
            <a:off x="3238501" y="6335800"/>
            <a:ext cx="5905500" cy="480131"/>
          </a:xfrm>
          <a:prstGeom prst="rect">
            <a:avLst/>
          </a:prstGeom>
          <a:noFill/>
          <a:ln w="9525">
            <a:noFill/>
            <a:miter lim="800000"/>
            <a:headEnd/>
            <a:tailEnd/>
          </a:ln>
        </p:spPr>
        <p:txBody>
          <a:bodyPr wrap="square" anchor="b">
            <a:spAutoFit/>
          </a:bodyPr>
          <a:lstStyle/>
          <a:p>
            <a:pPr>
              <a:lnSpc>
                <a:spcPct val="95000"/>
              </a:lnSpc>
              <a:spcBef>
                <a:spcPct val="40000"/>
              </a:spcBef>
              <a:buClrTx/>
            </a:pPr>
            <a:r>
              <a:rPr lang="en-US" sz="600" b="0" dirty="0"/>
              <a:t>© 2006 Symantec Corporation. All rights reserved.  </a:t>
            </a:r>
          </a:p>
          <a:p>
            <a:pPr>
              <a:lnSpc>
                <a:spcPct val="95000"/>
              </a:lnSpc>
              <a:spcBef>
                <a:spcPct val="40000"/>
              </a:spcBef>
              <a:buClrTx/>
            </a:pPr>
            <a:r>
              <a:rPr lang="en-US" sz="600" b="0" dirty="0"/>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 </a:t>
            </a:r>
          </a:p>
        </p:txBody>
      </p:sp>
      <p:sp>
        <p:nvSpPr>
          <p:cNvPr id="2053" name="Rectangle 4"/>
          <p:cNvSpPr>
            <a:spLocks noChangeArrowheads="1"/>
          </p:cNvSpPr>
          <p:nvPr/>
        </p:nvSpPr>
        <p:spPr bwMode="auto">
          <a:xfrm>
            <a:off x="1492250" y="2562225"/>
            <a:ext cx="5337175" cy="1143000"/>
          </a:xfrm>
          <a:prstGeom prst="rect">
            <a:avLst/>
          </a:prstGeom>
          <a:noFill/>
          <a:ln w="9525">
            <a:noFill/>
            <a:miter lim="800000"/>
            <a:headEnd/>
            <a:tailEnd/>
          </a:ln>
        </p:spPr>
        <p:txBody>
          <a:bodyPr anchor="ctr"/>
          <a:lstStyle/>
          <a:p>
            <a:pPr algn="r">
              <a:spcBef>
                <a:spcPct val="0"/>
              </a:spcBef>
              <a:buClrTx/>
            </a:pPr>
            <a:r>
              <a:rPr lang="en-US" sz="6000" i="1" dirty="0">
                <a:solidFill>
                  <a:schemeClr val="tx2">
                    <a:lumMod val="90000"/>
                  </a:schemeClr>
                </a:solidFill>
              </a:rPr>
              <a:t>Thank You!</a:t>
            </a:r>
          </a:p>
        </p:txBody>
      </p:sp>
      <p:pic>
        <p:nvPicPr>
          <p:cNvPr id="8" name="Picture 7" descr="index2_02.png"/>
          <p:cNvPicPr>
            <a:picLocks noChangeAspect="1"/>
          </p:cNvPicPr>
          <p:nvPr/>
        </p:nvPicPr>
        <p:blipFill>
          <a:blip r:embed="rId4"/>
          <a:stretch>
            <a:fillRect/>
          </a:stretch>
        </p:blipFill>
        <p:spPr>
          <a:xfrm>
            <a:off x="0" y="0"/>
            <a:ext cx="5457825" cy="915150"/>
          </a:xfrm>
          <a:prstGeom prst="rect">
            <a:avLst/>
          </a:prstGeom>
          <a:solidFill>
            <a:schemeClr val="bg2"/>
          </a:solidFill>
        </p:spPr>
      </p:pic>
      <p:sp>
        <p:nvSpPr>
          <p:cNvPr id="9" name="TextBox 8"/>
          <p:cNvSpPr txBox="1"/>
          <p:nvPr/>
        </p:nvSpPr>
        <p:spPr>
          <a:xfrm>
            <a:off x="3238501" y="5837202"/>
            <a:ext cx="4857750" cy="498598"/>
          </a:xfrm>
          <a:prstGeom prst="rect">
            <a:avLst/>
          </a:prstGeom>
          <a:noFill/>
        </p:spPr>
        <p:txBody>
          <a:bodyPr wrap="square" rtlCol="0">
            <a:spAutoFit/>
          </a:bodyPr>
          <a:lstStyle/>
          <a:p>
            <a:r>
              <a:rPr lang="en-US" sz="1200" dirty="0" smtClean="0"/>
              <a:t>Presentation based off of  a Symantec presentation by</a:t>
            </a:r>
          </a:p>
          <a:p>
            <a:r>
              <a:rPr lang="en-US" sz="1200" dirty="0" smtClean="0"/>
              <a:t>Steve Smith – Symantec Principal System Engineer</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76225"/>
            <a:ext cx="8229600" cy="1143000"/>
          </a:xfrm>
        </p:spPr>
        <p:txBody>
          <a:bodyPr/>
          <a:lstStyle/>
          <a:p>
            <a:pPr eaLnBrk="1" hangingPunct="1"/>
            <a:r>
              <a:rPr lang="en-US" dirty="0" smtClean="0"/>
              <a:t>Policy Module – Policy Details</a:t>
            </a:r>
          </a:p>
        </p:txBody>
      </p:sp>
      <p:sp>
        <p:nvSpPr>
          <p:cNvPr id="15362" name="Slide Number Placeholder 3"/>
          <p:cNvSpPr>
            <a:spLocks noGrp="1"/>
          </p:cNvSpPr>
          <p:nvPr>
            <p:ph type="sldNum" sz="quarter" idx="12"/>
          </p:nvPr>
        </p:nvSpPr>
        <p:spPr>
          <a:noFill/>
        </p:spPr>
        <p:txBody>
          <a:bodyPr/>
          <a:lstStyle/>
          <a:p>
            <a:fld id="{9B5BF2A6-E47E-41E4-AC82-493026D66F16}"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pic>
        <p:nvPicPr>
          <p:cNvPr id="15364" name="Picture 5"/>
          <p:cNvPicPr>
            <a:picLocks noChangeAspect="1" noChangeArrowheads="1"/>
          </p:cNvPicPr>
          <p:nvPr/>
        </p:nvPicPr>
        <p:blipFill>
          <a:blip r:embed="rId3"/>
          <a:srcRect/>
          <a:stretch>
            <a:fillRect/>
          </a:stretch>
        </p:blipFill>
        <p:spPr bwMode="auto">
          <a:xfrm>
            <a:off x="1828800" y="1598613"/>
            <a:ext cx="5486400" cy="448627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61950"/>
            <a:ext cx="8229600" cy="1143000"/>
          </a:xfrm>
        </p:spPr>
        <p:txBody>
          <a:bodyPr>
            <a:normAutofit fontScale="90000"/>
          </a:bodyPr>
          <a:lstStyle/>
          <a:p>
            <a:pPr eaLnBrk="1" hangingPunct="1"/>
            <a:r>
              <a:rPr lang="en-US" dirty="0" smtClean="0"/>
              <a:t>Reviewer Comments (Document)</a:t>
            </a:r>
          </a:p>
        </p:txBody>
      </p:sp>
      <p:sp>
        <p:nvSpPr>
          <p:cNvPr id="16386" name="Slide Number Placeholder 3"/>
          <p:cNvSpPr>
            <a:spLocks noGrp="1"/>
          </p:cNvSpPr>
          <p:nvPr>
            <p:ph type="sldNum" sz="quarter" idx="12"/>
          </p:nvPr>
        </p:nvSpPr>
        <p:spPr>
          <a:noFill/>
        </p:spPr>
        <p:txBody>
          <a:bodyPr/>
          <a:lstStyle/>
          <a:p>
            <a:fld id="{8B8810F5-4598-4989-B489-FFA1A53369F3}"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pic>
        <p:nvPicPr>
          <p:cNvPr id="16388" name="Picture 3"/>
          <p:cNvPicPr>
            <a:picLocks noChangeAspect="1" noChangeArrowheads="1"/>
          </p:cNvPicPr>
          <p:nvPr/>
        </p:nvPicPr>
        <p:blipFill>
          <a:blip r:embed="rId3"/>
          <a:srcRect/>
          <a:stretch>
            <a:fillRect/>
          </a:stretch>
        </p:blipFill>
        <p:spPr bwMode="auto">
          <a:xfrm>
            <a:off x="1828800" y="1598613"/>
            <a:ext cx="5486400" cy="448627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28600"/>
            <a:ext cx="8229600" cy="1143000"/>
          </a:xfrm>
        </p:spPr>
        <p:txBody>
          <a:bodyPr/>
          <a:lstStyle/>
          <a:p>
            <a:pPr eaLnBrk="1" hangingPunct="1"/>
            <a:r>
              <a:rPr lang="en-US" dirty="0" smtClean="0"/>
              <a:t>Policy Mapping</a:t>
            </a:r>
          </a:p>
        </p:txBody>
      </p:sp>
      <p:sp>
        <p:nvSpPr>
          <p:cNvPr id="17410" name="Slide Number Placeholder 3"/>
          <p:cNvSpPr>
            <a:spLocks noGrp="1"/>
          </p:cNvSpPr>
          <p:nvPr>
            <p:ph type="sldNum" sz="quarter" idx="12"/>
          </p:nvPr>
        </p:nvSpPr>
        <p:spPr>
          <a:noFill/>
        </p:spPr>
        <p:txBody>
          <a:bodyPr/>
          <a:lstStyle/>
          <a:p>
            <a:fld id="{FCCBC052-237F-4F33-AF7F-EDA561CEB79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pic>
        <p:nvPicPr>
          <p:cNvPr id="17412" name="Picture 3"/>
          <p:cNvPicPr>
            <a:picLocks noChangeAspect="1" noChangeArrowheads="1"/>
          </p:cNvPicPr>
          <p:nvPr/>
        </p:nvPicPr>
        <p:blipFill>
          <a:blip r:embed="rId3"/>
          <a:srcRect/>
          <a:stretch>
            <a:fillRect/>
          </a:stretch>
        </p:blipFill>
        <p:spPr bwMode="auto">
          <a:xfrm>
            <a:off x="1833563" y="1598613"/>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323850"/>
            <a:ext cx="8229600" cy="1143000"/>
          </a:xfrm>
        </p:spPr>
        <p:txBody>
          <a:bodyPr/>
          <a:lstStyle/>
          <a:p>
            <a:pPr eaLnBrk="1" hangingPunct="1"/>
            <a:r>
              <a:rPr lang="en-US" dirty="0" smtClean="0"/>
              <a:t>Regulatory Definitions</a:t>
            </a:r>
          </a:p>
        </p:txBody>
      </p:sp>
      <p:sp>
        <p:nvSpPr>
          <p:cNvPr id="18434" name="Slide Number Placeholder 3"/>
          <p:cNvSpPr>
            <a:spLocks noGrp="1"/>
          </p:cNvSpPr>
          <p:nvPr>
            <p:ph type="sldNum" sz="quarter" idx="12"/>
          </p:nvPr>
        </p:nvSpPr>
        <p:spPr>
          <a:noFill/>
        </p:spPr>
        <p:txBody>
          <a:bodyPr/>
          <a:lstStyle/>
          <a:p>
            <a:fld id="{336F1B15-9D12-4EE1-AF8A-49998731E791}"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pic>
        <p:nvPicPr>
          <p:cNvPr id="18436" name="Picture 3"/>
          <p:cNvPicPr>
            <a:picLocks noChangeAspect="1" noChangeArrowheads="1"/>
          </p:cNvPicPr>
          <p:nvPr/>
        </p:nvPicPr>
        <p:blipFill>
          <a:blip r:embed="rId3"/>
          <a:srcRect/>
          <a:stretch>
            <a:fillRect/>
          </a:stretch>
        </p:blipFill>
        <p:spPr bwMode="auto">
          <a:xfrm>
            <a:off x="1827213" y="1598613"/>
            <a:ext cx="5486400" cy="3352800"/>
          </a:xfrm>
          <a:prstGeom prst="rect">
            <a:avLst/>
          </a:prstGeom>
          <a:noFill/>
          <a:ln w="9525">
            <a:noFill/>
            <a:miter lim="800000"/>
            <a:headEnd/>
            <a:tailEnd/>
          </a:ln>
        </p:spPr>
      </p:pic>
      <p:sp>
        <p:nvSpPr>
          <p:cNvPr id="18437" name="Text Box 4"/>
          <p:cNvSpPr txBox="1">
            <a:spLocks noChangeArrowheads="1"/>
          </p:cNvSpPr>
          <p:nvPr/>
        </p:nvSpPr>
        <p:spPr bwMode="auto">
          <a:xfrm>
            <a:off x="1827213" y="5343525"/>
            <a:ext cx="6878637" cy="304800"/>
          </a:xfrm>
          <a:prstGeom prst="rect">
            <a:avLst/>
          </a:prstGeom>
          <a:noFill/>
          <a:ln w="9525" algn="ctr">
            <a:noFill/>
            <a:miter lim="800000"/>
            <a:headEnd/>
            <a:tailEnd/>
          </a:ln>
          <a:effectLst>
            <a:prstShdw prst="shdw17" dist="17961" dir="2700000">
              <a:srgbClr val="997A3D"/>
            </a:prstShdw>
          </a:effectLst>
        </p:spPr>
        <p:txBody>
          <a:bodyPr>
            <a:spAutoFit/>
          </a:bodyPr>
          <a:lstStyle/>
          <a:p>
            <a:pPr>
              <a:spcBef>
                <a:spcPct val="50000"/>
              </a:spcBef>
            </a:pPr>
            <a:r>
              <a:rPr lang="en-US"/>
              <a:t>Detailed Regulatory Definitions Help Assure Understanding.</a:t>
            </a:r>
          </a:p>
        </p:txBody>
      </p:sp>
      <p:pic>
        <p:nvPicPr>
          <p:cNvPr id="6"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47650" y="-390525"/>
            <a:ext cx="9144000" cy="1143000"/>
          </a:xfrm>
        </p:spPr>
        <p:txBody>
          <a:bodyPr>
            <a:normAutofit fontScale="90000"/>
          </a:bodyPr>
          <a:lstStyle/>
          <a:p>
            <a:pPr eaLnBrk="1" hangingPunct="1"/>
            <a:r>
              <a:rPr lang="en-US" dirty="0" smtClean="0"/>
              <a:t>Policy Mapping to Regulations, etc.</a:t>
            </a:r>
          </a:p>
        </p:txBody>
      </p:sp>
      <p:sp>
        <p:nvSpPr>
          <p:cNvPr id="19458" name="Slide Number Placeholder 3"/>
          <p:cNvSpPr>
            <a:spLocks noGrp="1"/>
          </p:cNvSpPr>
          <p:nvPr>
            <p:ph type="sldNum" sz="quarter" idx="12"/>
          </p:nvPr>
        </p:nvSpPr>
        <p:spPr>
          <a:noFill/>
        </p:spPr>
        <p:txBody>
          <a:bodyPr/>
          <a:lstStyle/>
          <a:p>
            <a:fld id="{6E71C849-E970-4B20-837A-54234DBB2FBC}"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pic>
        <p:nvPicPr>
          <p:cNvPr id="19460" name="Picture 3"/>
          <p:cNvPicPr>
            <a:picLocks noChangeAspect="1" noChangeArrowheads="1"/>
          </p:cNvPicPr>
          <p:nvPr/>
        </p:nvPicPr>
        <p:blipFill>
          <a:blip r:embed="rId3"/>
          <a:srcRect/>
          <a:stretch>
            <a:fillRect/>
          </a:stretch>
        </p:blipFill>
        <p:spPr bwMode="auto">
          <a:xfrm>
            <a:off x="1828800" y="1598613"/>
            <a:ext cx="5486400" cy="448627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352425"/>
            <a:ext cx="8229600" cy="1143000"/>
          </a:xfrm>
        </p:spPr>
        <p:txBody>
          <a:bodyPr/>
          <a:lstStyle/>
          <a:p>
            <a:pPr eaLnBrk="1" hangingPunct="1"/>
            <a:r>
              <a:rPr lang="en-US" dirty="0" smtClean="0"/>
              <a:t>Policy Module Evidence</a:t>
            </a:r>
          </a:p>
        </p:txBody>
      </p:sp>
      <p:sp>
        <p:nvSpPr>
          <p:cNvPr id="20482" name="Slide Number Placeholder 3"/>
          <p:cNvSpPr>
            <a:spLocks noGrp="1"/>
          </p:cNvSpPr>
          <p:nvPr>
            <p:ph type="sldNum" sz="quarter" idx="12"/>
          </p:nvPr>
        </p:nvSpPr>
        <p:spPr>
          <a:noFill/>
        </p:spPr>
        <p:txBody>
          <a:bodyPr/>
          <a:lstStyle/>
          <a:p>
            <a:fld id="{9695E817-6B97-4A2B-BC27-7AAC222A3AA6}"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pic>
        <p:nvPicPr>
          <p:cNvPr id="20484" name="Picture 3"/>
          <p:cNvPicPr>
            <a:picLocks noChangeAspect="1" noChangeArrowheads="1"/>
          </p:cNvPicPr>
          <p:nvPr/>
        </p:nvPicPr>
        <p:blipFill>
          <a:blip r:embed="rId3"/>
          <a:srcRect/>
          <a:stretch>
            <a:fillRect/>
          </a:stretch>
        </p:blipFill>
        <p:spPr bwMode="auto">
          <a:xfrm>
            <a:off x="1828800" y="1598613"/>
            <a:ext cx="5486400" cy="4486275"/>
          </a:xfrm>
          <a:prstGeom prst="rect">
            <a:avLst/>
          </a:prstGeom>
          <a:noFill/>
          <a:ln w="9525">
            <a:noFill/>
            <a:miter lim="800000"/>
            <a:headEnd/>
            <a:tailEnd/>
          </a:ln>
        </p:spPr>
      </p:pic>
      <p:sp>
        <p:nvSpPr>
          <p:cNvPr id="20485" name="Text Box 4"/>
          <p:cNvSpPr txBox="1">
            <a:spLocks noChangeArrowheads="1"/>
          </p:cNvSpPr>
          <p:nvPr/>
        </p:nvSpPr>
        <p:spPr bwMode="auto">
          <a:xfrm>
            <a:off x="7315200" y="2028825"/>
            <a:ext cx="1828800" cy="2112963"/>
          </a:xfrm>
          <a:prstGeom prst="rect">
            <a:avLst/>
          </a:prstGeom>
          <a:noFill/>
          <a:ln w="9525" algn="ctr">
            <a:noFill/>
            <a:miter lim="800000"/>
            <a:headEnd/>
            <a:tailEnd/>
          </a:ln>
          <a:effectLst>
            <a:prstShdw prst="shdw17" dist="17961" dir="2700000">
              <a:srgbClr val="997A3D"/>
            </a:prstShdw>
          </a:effectLst>
        </p:spPr>
        <p:txBody>
          <a:bodyPr>
            <a:spAutoFit/>
          </a:bodyPr>
          <a:lstStyle/>
          <a:p>
            <a:pPr algn="ctr">
              <a:spcBef>
                <a:spcPct val="50000"/>
              </a:spcBef>
            </a:pPr>
            <a:r>
              <a:rPr lang="en-US"/>
              <a:t>Evidence (Automated and Custom) should map to Control Statements.  </a:t>
            </a:r>
          </a:p>
          <a:p>
            <a:pPr algn="ctr">
              <a:spcBef>
                <a:spcPct val="50000"/>
              </a:spcBef>
            </a:pPr>
            <a:r>
              <a:rPr lang="en-US"/>
              <a:t>Covers requirements of Policies and Regulations.</a:t>
            </a:r>
          </a:p>
        </p:txBody>
      </p:sp>
      <p:pic>
        <p:nvPicPr>
          <p:cNvPr id="6"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5250" y="-361950"/>
            <a:ext cx="9144000" cy="1143000"/>
          </a:xfrm>
        </p:spPr>
        <p:txBody>
          <a:bodyPr>
            <a:normAutofit fontScale="90000"/>
          </a:bodyPr>
          <a:lstStyle/>
          <a:p>
            <a:pPr eaLnBrk="1" hangingPunct="1"/>
            <a:r>
              <a:rPr lang="en-US" dirty="0" smtClean="0"/>
              <a:t>Policy Mapping – Related Information</a:t>
            </a:r>
          </a:p>
        </p:txBody>
      </p:sp>
      <p:sp>
        <p:nvSpPr>
          <p:cNvPr id="21506" name="Slide Number Placeholder 3"/>
          <p:cNvSpPr>
            <a:spLocks noGrp="1"/>
          </p:cNvSpPr>
          <p:nvPr>
            <p:ph type="sldNum" sz="quarter" idx="12"/>
          </p:nvPr>
        </p:nvSpPr>
        <p:spPr>
          <a:noFill/>
        </p:spPr>
        <p:txBody>
          <a:bodyPr/>
          <a:lstStyle/>
          <a:p>
            <a:fld id="{01E936EB-D114-4059-928E-36CF2E721F64}"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pic>
        <p:nvPicPr>
          <p:cNvPr id="21508" name="Picture 3"/>
          <p:cNvPicPr>
            <a:picLocks noChangeAspect="1" noChangeArrowheads="1"/>
          </p:cNvPicPr>
          <p:nvPr/>
        </p:nvPicPr>
        <p:blipFill>
          <a:blip r:embed="rId3"/>
          <a:srcRect/>
          <a:stretch>
            <a:fillRect/>
          </a:stretch>
        </p:blipFill>
        <p:spPr bwMode="auto">
          <a:xfrm>
            <a:off x="1827213" y="1598613"/>
            <a:ext cx="5476875" cy="3981450"/>
          </a:xfrm>
          <a:prstGeom prst="rect">
            <a:avLst/>
          </a:prstGeom>
          <a:noFill/>
          <a:ln w="9525">
            <a:noFill/>
            <a:miter lim="800000"/>
            <a:headEnd/>
            <a:tailEnd/>
          </a:ln>
        </p:spPr>
      </p:pic>
      <p:sp>
        <p:nvSpPr>
          <p:cNvPr id="21509" name="Text Box 4"/>
          <p:cNvSpPr txBox="1">
            <a:spLocks noChangeArrowheads="1"/>
          </p:cNvSpPr>
          <p:nvPr/>
        </p:nvSpPr>
        <p:spPr bwMode="auto">
          <a:xfrm>
            <a:off x="7304088" y="1943100"/>
            <a:ext cx="1839912" cy="1581150"/>
          </a:xfrm>
          <a:prstGeom prst="rect">
            <a:avLst/>
          </a:prstGeom>
          <a:noFill/>
          <a:ln w="9525" algn="ctr">
            <a:noFill/>
            <a:miter lim="800000"/>
            <a:headEnd/>
            <a:tailEnd/>
          </a:ln>
          <a:effectLst>
            <a:prstShdw prst="shdw17" dist="17961" dir="2700000">
              <a:srgbClr val="997A3D"/>
            </a:prstShdw>
          </a:effectLst>
        </p:spPr>
        <p:txBody>
          <a:bodyPr>
            <a:spAutoFit/>
          </a:bodyPr>
          <a:lstStyle/>
          <a:p>
            <a:pPr algn="ctr">
              <a:spcBef>
                <a:spcPct val="50000"/>
              </a:spcBef>
            </a:pPr>
            <a:r>
              <a:rPr lang="en-US"/>
              <a:t>Policy Mapping may be expanded to other related Regulations and Frameworks to help visualize coverage.</a:t>
            </a:r>
          </a:p>
        </p:txBody>
      </p:sp>
      <p:pic>
        <p:nvPicPr>
          <p:cNvPr id="6"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390525"/>
            <a:ext cx="8229600" cy="1143000"/>
          </a:xfrm>
        </p:spPr>
        <p:txBody>
          <a:bodyPr>
            <a:normAutofit fontScale="90000"/>
          </a:bodyPr>
          <a:lstStyle/>
          <a:p>
            <a:pPr eaLnBrk="1" hangingPunct="1"/>
            <a:r>
              <a:rPr lang="en-US" dirty="0" smtClean="0"/>
              <a:t>Policy Module – User Experience</a:t>
            </a:r>
          </a:p>
        </p:txBody>
      </p:sp>
      <p:sp>
        <p:nvSpPr>
          <p:cNvPr id="22530" name="Slide Number Placeholder 3"/>
          <p:cNvSpPr>
            <a:spLocks noGrp="1"/>
          </p:cNvSpPr>
          <p:nvPr>
            <p:ph type="sldNum" sz="quarter" idx="12"/>
          </p:nvPr>
        </p:nvSpPr>
        <p:spPr>
          <a:noFill/>
        </p:spPr>
        <p:txBody>
          <a:bodyPr/>
          <a:lstStyle/>
          <a:p>
            <a:fld id="{36993EAD-7459-4BBD-86A5-65EECBBD6D4E}"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pic>
        <p:nvPicPr>
          <p:cNvPr id="22532" name="Picture 3"/>
          <p:cNvPicPr>
            <a:picLocks noChangeAspect="1" noChangeArrowheads="1"/>
          </p:cNvPicPr>
          <p:nvPr/>
        </p:nvPicPr>
        <p:blipFill>
          <a:blip r:embed="rId3"/>
          <a:srcRect/>
          <a:stretch>
            <a:fillRect/>
          </a:stretch>
        </p:blipFill>
        <p:spPr bwMode="auto">
          <a:xfrm>
            <a:off x="1828800" y="1598613"/>
            <a:ext cx="5486400"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400050"/>
            <a:ext cx="8229600" cy="1143000"/>
          </a:xfrm>
        </p:spPr>
        <p:txBody>
          <a:bodyPr>
            <a:normAutofit fontScale="90000"/>
          </a:bodyPr>
          <a:lstStyle/>
          <a:p>
            <a:pPr eaLnBrk="1" hangingPunct="1"/>
            <a:r>
              <a:rPr lang="en-US" dirty="0" smtClean="0"/>
              <a:t>Policy Module – User Experience</a:t>
            </a:r>
          </a:p>
        </p:txBody>
      </p:sp>
      <p:sp>
        <p:nvSpPr>
          <p:cNvPr id="23554" name="Slide Number Placeholder 3"/>
          <p:cNvSpPr>
            <a:spLocks noGrp="1"/>
          </p:cNvSpPr>
          <p:nvPr>
            <p:ph type="sldNum" sz="quarter" idx="12"/>
          </p:nvPr>
        </p:nvSpPr>
        <p:spPr>
          <a:noFill/>
        </p:spPr>
        <p:txBody>
          <a:bodyPr/>
          <a:lstStyle/>
          <a:p>
            <a:fld id="{B74393C6-07FB-4E20-9B63-DD06D5E7E3FD}"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pic>
        <p:nvPicPr>
          <p:cNvPr id="23556" name="Picture 3"/>
          <p:cNvPicPr>
            <a:picLocks noChangeAspect="1" noChangeArrowheads="1"/>
          </p:cNvPicPr>
          <p:nvPr/>
        </p:nvPicPr>
        <p:blipFill>
          <a:blip r:embed="rId3"/>
          <a:srcRect/>
          <a:stretch>
            <a:fillRect/>
          </a:stretch>
        </p:blipFill>
        <p:spPr bwMode="auto">
          <a:xfrm>
            <a:off x="1828800" y="1598613"/>
            <a:ext cx="5486400" cy="3981450"/>
          </a:xfrm>
          <a:prstGeom prst="rect">
            <a:avLst/>
          </a:prstGeom>
          <a:noFill/>
          <a:ln w="9525">
            <a:noFill/>
            <a:miter lim="800000"/>
            <a:headEnd/>
            <a:tailEnd/>
          </a:ln>
        </p:spPr>
      </p:pic>
      <p:pic>
        <p:nvPicPr>
          <p:cNvPr id="283652" name="Picture 4"/>
          <p:cNvPicPr>
            <a:picLocks noChangeAspect="1" noChangeArrowheads="1"/>
          </p:cNvPicPr>
          <p:nvPr/>
        </p:nvPicPr>
        <p:blipFill>
          <a:blip r:embed="rId4"/>
          <a:srcRect/>
          <a:stretch>
            <a:fillRect/>
          </a:stretch>
        </p:blipFill>
        <p:spPr bwMode="auto">
          <a:xfrm>
            <a:off x="4217988" y="2943225"/>
            <a:ext cx="2624137" cy="2447925"/>
          </a:xfrm>
          <a:prstGeom prst="rect">
            <a:avLst/>
          </a:prstGeom>
          <a:noFill/>
          <a:ln w="9525">
            <a:noFill/>
            <a:miter lim="800000"/>
            <a:headEnd/>
            <a:tailEnd/>
          </a:ln>
        </p:spPr>
      </p:pic>
      <p:pic>
        <p:nvPicPr>
          <p:cNvPr id="6" name="Picture 15" descr="full_banner_1118"/>
          <p:cNvPicPr>
            <a:picLocks noChangeAspect="1" noChangeArrowheads="1"/>
          </p:cNvPicPr>
          <p:nvPr/>
        </p:nvPicPr>
        <p:blipFill>
          <a:blip r:embed="rId5"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1000" fill="hold"/>
                                        <p:tgtEl>
                                          <p:spTgt spid="283652"/>
                                        </p:tgtEl>
                                        <p:attrNameLst>
                                          <p:attrName>ppt_w</p:attrName>
                                        </p:attrNameLst>
                                      </p:cBhvr>
                                      <p:tavLst>
                                        <p:tav tm="0">
                                          <p:val>
                                            <p:fltVal val="0"/>
                                          </p:val>
                                        </p:tav>
                                        <p:tav tm="100000">
                                          <p:val>
                                            <p:strVal val="#ppt_w"/>
                                          </p:val>
                                        </p:tav>
                                      </p:tavLst>
                                    </p:anim>
                                    <p:anim calcmode="lin" valueType="num">
                                      <p:cBhvr>
                                        <p:cTn id="8" dur="1000" fill="hold"/>
                                        <p:tgtEl>
                                          <p:spTgt spid="283652"/>
                                        </p:tgtEl>
                                        <p:attrNameLst>
                                          <p:attrName>ppt_h</p:attrName>
                                        </p:attrNameLst>
                                      </p:cBhvr>
                                      <p:tavLst>
                                        <p:tav tm="0">
                                          <p:val>
                                            <p:fltVal val="0"/>
                                          </p:val>
                                        </p:tav>
                                        <p:tav tm="100000">
                                          <p:val>
                                            <p:strVal val="#ppt_h"/>
                                          </p:val>
                                        </p:tav>
                                      </p:tavLst>
                                    </p:anim>
                                    <p:animEffect transition="in" filter="fade">
                                      <p:cBhvr>
                                        <p:cTn id="9" dur="10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180975" y="-200025"/>
            <a:ext cx="7981950" cy="952500"/>
          </a:xfrm>
        </p:spPr>
        <p:txBody>
          <a:bodyPr>
            <a:normAutofit/>
          </a:bodyPr>
          <a:lstStyle/>
          <a:p>
            <a:pPr eaLnBrk="1" hangingPunct="1"/>
            <a:r>
              <a:rPr lang="en-US" dirty="0" smtClean="0"/>
              <a:t>Symantec Enables Confidence</a:t>
            </a:r>
          </a:p>
        </p:txBody>
      </p:sp>
      <p:sp>
        <p:nvSpPr>
          <p:cNvPr id="6147" name="Rectangle 4"/>
          <p:cNvSpPr>
            <a:spLocks noGrp="1" noChangeArrowheads="1"/>
          </p:cNvSpPr>
          <p:nvPr>
            <p:ph type="body" sz="half" idx="1"/>
          </p:nvPr>
        </p:nvSpPr>
        <p:spPr>
          <a:xfrm>
            <a:off x="142875" y="2006600"/>
            <a:ext cx="4286250" cy="4714875"/>
          </a:xfrm>
        </p:spPr>
        <p:txBody>
          <a:bodyPr/>
          <a:lstStyle/>
          <a:p>
            <a:pPr eaLnBrk="1" hangingPunct="1"/>
            <a:r>
              <a:rPr lang="en-US" altLang="ja-JP" sz="2000" dirty="0" smtClean="0">
                <a:ea typeface="MS PGothic" pitchFamily="34" charset="-128"/>
              </a:rPr>
              <a:t>World’s fourth largest independent software company</a:t>
            </a:r>
          </a:p>
          <a:p>
            <a:pPr eaLnBrk="1" hangingPunct="1"/>
            <a:r>
              <a:rPr lang="en-US" sz="2000" dirty="0" smtClean="0"/>
              <a:t>Independence: Delivers solutions across multiple platforms</a:t>
            </a:r>
          </a:p>
          <a:p>
            <a:pPr eaLnBrk="1" hangingPunct="1"/>
            <a:r>
              <a:rPr lang="en-US" sz="2000" dirty="0" smtClean="0"/>
              <a:t>Insight: Broad knowledge about the Internet and infrastructure</a:t>
            </a:r>
          </a:p>
          <a:p>
            <a:pPr eaLnBrk="1" hangingPunct="1"/>
            <a:r>
              <a:rPr lang="en-US" sz="2000" dirty="0" smtClean="0"/>
              <a:t>Trusted leader in Windows protection</a:t>
            </a:r>
          </a:p>
          <a:p>
            <a:pPr eaLnBrk="1" hangingPunct="1"/>
            <a:r>
              <a:rPr lang="en-US" sz="2000" dirty="0" smtClean="0"/>
              <a:t>Named to </a:t>
            </a:r>
            <a:r>
              <a:rPr lang="en-US" sz="2000" i="1" dirty="0" smtClean="0"/>
              <a:t>FORTUNE’s</a:t>
            </a:r>
            <a:r>
              <a:rPr lang="en-US" sz="2000" dirty="0" smtClean="0"/>
              <a:t> 2006 America’s Most Admired Companies list</a:t>
            </a:r>
          </a:p>
        </p:txBody>
      </p:sp>
      <p:sp>
        <p:nvSpPr>
          <p:cNvPr id="6148" name="Slide Number Placeholder 5"/>
          <p:cNvSpPr>
            <a:spLocks noGrp="1"/>
          </p:cNvSpPr>
          <p:nvPr>
            <p:ph type="sldNum" sz="quarter" idx="10"/>
          </p:nvPr>
        </p:nvSpPr>
        <p:spPr>
          <a:noFill/>
        </p:spPr>
        <p:txBody>
          <a:bodyPr/>
          <a:lstStyle/>
          <a:p>
            <a:fld id="{B709D7C1-8CE6-43FC-87B0-39B19AEC859F}"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grpSp>
        <p:nvGrpSpPr>
          <p:cNvPr id="6150" name="Group 5"/>
          <p:cNvGrpSpPr>
            <a:grpSpLocks/>
          </p:cNvGrpSpPr>
          <p:nvPr/>
        </p:nvGrpSpPr>
        <p:grpSpPr bwMode="auto">
          <a:xfrm>
            <a:off x="4848225" y="1220787"/>
            <a:ext cx="3733800" cy="5500688"/>
            <a:chOff x="3216" y="1104"/>
            <a:chExt cx="2352" cy="3120"/>
          </a:xfrm>
        </p:grpSpPr>
        <p:pic>
          <p:nvPicPr>
            <p:cNvPr id="6151" name="Picture 6" descr="bluesquare copy"/>
            <p:cNvPicPr>
              <a:picLocks noChangeAspect="1" noChangeArrowheads="1"/>
            </p:cNvPicPr>
            <p:nvPr/>
          </p:nvPicPr>
          <p:blipFill>
            <a:blip r:embed="rId3"/>
            <a:srcRect/>
            <a:stretch>
              <a:fillRect/>
            </a:stretch>
          </p:blipFill>
          <p:spPr bwMode="auto">
            <a:xfrm>
              <a:off x="3216" y="1104"/>
              <a:ext cx="2352" cy="3120"/>
            </a:xfrm>
            <a:prstGeom prst="rect">
              <a:avLst/>
            </a:prstGeom>
            <a:noFill/>
            <a:ln w="9525">
              <a:noFill/>
              <a:miter lim="800000"/>
              <a:headEnd/>
              <a:tailEnd/>
            </a:ln>
          </p:spPr>
        </p:pic>
        <p:sp>
          <p:nvSpPr>
            <p:cNvPr id="6152" name="Text Box 7"/>
            <p:cNvSpPr txBox="1">
              <a:spLocks noChangeArrowheads="1"/>
            </p:cNvSpPr>
            <p:nvPr/>
          </p:nvSpPr>
          <p:spPr bwMode="gray">
            <a:xfrm>
              <a:off x="3312" y="1776"/>
              <a:ext cx="2064" cy="2229"/>
            </a:xfrm>
            <a:prstGeom prst="rect">
              <a:avLst/>
            </a:prstGeom>
            <a:noFill/>
            <a:ln w="9525" algn="ctr">
              <a:noFill/>
              <a:miter lim="800000"/>
              <a:headEnd/>
              <a:tailEnd/>
            </a:ln>
          </p:spPr>
          <p:txBody>
            <a:bodyPr lIns="0" tIns="0" rIns="45720" bIns="0"/>
            <a:lstStyle/>
            <a:p>
              <a:pPr marL="284163" indent="-169863">
                <a:spcBef>
                  <a:spcPct val="35000"/>
                </a:spcBef>
                <a:buClrTx/>
                <a:buSzPct val="80000"/>
                <a:buFont typeface="Wingdings" pitchFamily="2" charset="2"/>
                <a:buChar char="§"/>
              </a:pPr>
              <a:r>
                <a:rPr lang="en-US" sz="1500" b="0"/>
                <a:t>Founded in 1982, IPO in 1989</a:t>
              </a:r>
            </a:p>
            <a:p>
              <a:pPr marL="284163" indent="-169863">
                <a:spcBef>
                  <a:spcPct val="35000"/>
                </a:spcBef>
                <a:buClrTx/>
                <a:buSzPct val="80000"/>
                <a:buFont typeface="Wingdings" pitchFamily="2" charset="2"/>
                <a:buChar char="§"/>
              </a:pPr>
              <a:r>
                <a:rPr lang="en-US" sz="1500" b="0"/>
                <a:t>More than 17,000 employees in 40 countries </a:t>
              </a:r>
            </a:p>
            <a:p>
              <a:pPr marL="284163" indent="-169863">
                <a:spcBef>
                  <a:spcPct val="35000"/>
                </a:spcBef>
                <a:buClrTx/>
                <a:buSzPct val="80000"/>
                <a:buFont typeface="Wingdings" pitchFamily="2" charset="2"/>
                <a:buChar char="§"/>
              </a:pPr>
              <a:r>
                <a:rPr lang="en-US" sz="1500" b="0"/>
                <a:t>Launched 100 new products and services in FY06</a:t>
              </a:r>
            </a:p>
            <a:p>
              <a:pPr marL="284163" indent="-169863">
                <a:spcBef>
                  <a:spcPct val="35000"/>
                </a:spcBef>
                <a:buClrTx/>
                <a:buSzPct val="80000"/>
                <a:buFont typeface="Wingdings" pitchFamily="2" charset="2"/>
                <a:buChar char="§"/>
              </a:pPr>
              <a:r>
                <a:rPr lang="en-US" sz="1500" b="0"/>
                <a:t>Highest R&amp;D Spend in the Industry (17%)</a:t>
              </a:r>
            </a:p>
            <a:p>
              <a:pPr marL="284163" indent="-169863">
                <a:spcBef>
                  <a:spcPct val="35000"/>
                </a:spcBef>
                <a:buClrTx/>
                <a:buSzPct val="80000"/>
                <a:buFont typeface="Wingdings" pitchFamily="2" charset="2"/>
                <a:buChar char="§"/>
              </a:pPr>
              <a:r>
                <a:rPr lang="en-US" sz="1500" b="0"/>
                <a:t>Shipped nearly 23 million boxes of consumer product in FY06</a:t>
              </a:r>
            </a:p>
            <a:p>
              <a:pPr marL="284163" indent="-169863">
                <a:spcBef>
                  <a:spcPct val="35000"/>
                </a:spcBef>
                <a:buClrTx/>
                <a:buSzPct val="80000"/>
                <a:buFont typeface="Wingdings" pitchFamily="2" charset="2"/>
                <a:buChar char="§"/>
              </a:pPr>
              <a:r>
                <a:rPr lang="en-US" sz="1500" b="0"/>
                <a:t>Serves 99% of the 2006 </a:t>
              </a:r>
              <a:r>
                <a:rPr lang="en-US" sz="1500" b="0" i="1"/>
                <a:t>FORTUNE</a:t>
              </a:r>
              <a:r>
                <a:rPr lang="en-US" sz="1500" b="0"/>
                <a:t> 1000 list</a:t>
              </a:r>
            </a:p>
            <a:p>
              <a:pPr marL="284163" indent="-169863">
                <a:spcBef>
                  <a:spcPct val="35000"/>
                </a:spcBef>
                <a:buClrTx/>
                <a:buSzPct val="80000"/>
                <a:buFont typeface="Wingdings" pitchFamily="2" charset="2"/>
                <a:buChar char="§"/>
              </a:pPr>
              <a:r>
                <a:rPr lang="en-US" sz="1500" b="0"/>
                <a:t>Fortune 500 company</a:t>
              </a:r>
            </a:p>
            <a:p>
              <a:pPr marL="284163" indent="-169863">
                <a:spcBef>
                  <a:spcPct val="35000"/>
                </a:spcBef>
                <a:buClrTx/>
                <a:buSzPct val="80000"/>
                <a:buFont typeface="Wingdings" pitchFamily="2" charset="2"/>
                <a:buChar char="§"/>
              </a:pPr>
              <a:r>
                <a:rPr lang="en-US" sz="1500" b="0"/>
                <a:t>$5 billion in revenue in FY06</a:t>
              </a:r>
            </a:p>
            <a:p>
              <a:pPr marL="742950" lvl="1" indent="-285750">
                <a:spcBef>
                  <a:spcPct val="35000"/>
                </a:spcBef>
                <a:buClrTx/>
                <a:buSzPct val="80000"/>
                <a:buFont typeface="Wingdings" pitchFamily="2" charset="2"/>
                <a:buChar char="§"/>
              </a:pPr>
              <a:r>
                <a:rPr lang="en-US" sz="1500" b="0"/>
                <a:t>72% enterprise revenue</a:t>
              </a:r>
            </a:p>
            <a:p>
              <a:pPr marL="284163" indent="-169863">
                <a:spcBef>
                  <a:spcPct val="35000"/>
                </a:spcBef>
                <a:buClrTx/>
                <a:buSzPct val="80000"/>
                <a:buFont typeface="Wingdings" pitchFamily="2" charset="2"/>
                <a:buChar char="§"/>
              </a:pPr>
              <a:endParaRPr lang="en-US" sz="1500" b="0"/>
            </a:p>
          </p:txBody>
        </p:sp>
        <p:sp>
          <p:nvSpPr>
            <p:cNvPr id="6153" name="Text Box 8"/>
            <p:cNvSpPr txBox="1">
              <a:spLocks noChangeArrowheads="1"/>
            </p:cNvSpPr>
            <p:nvPr/>
          </p:nvSpPr>
          <p:spPr bwMode="auto">
            <a:xfrm>
              <a:off x="3360" y="1296"/>
              <a:ext cx="1920" cy="327"/>
            </a:xfrm>
            <a:prstGeom prst="rect">
              <a:avLst/>
            </a:prstGeom>
            <a:noFill/>
            <a:ln w="9525">
              <a:noFill/>
              <a:miter lim="800000"/>
              <a:headEnd/>
              <a:tailEnd/>
            </a:ln>
          </p:spPr>
          <p:txBody>
            <a:bodyPr>
              <a:spAutoFit/>
            </a:bodyPr>
            <a:lstStyle/>
            <a:p>
              <a:pPr eaLnBrk="0" hangingPunct="0">
                <a:spcBef>
                  <a:spcPct val="50000"/>
                </a:spcBef>
                <a:buClrTx/>
              </a:pPr>
              <a:r>
                <a:rPr lang="en-US" sz="2800">
                  <a:solidFill>
                    <a:schemeClr val="bg1"/>
                  </a:solidFill>
                </a:rPr>
                <a:t>Fast Facts:</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361950"/>
            <a:ext cx="8229600" cy="1143000"/>
          </a:xfrm>
        </p:spPr>
        <p:txBody>
          <a:bodyPr>
            <a:normAutofit fontScale="90000"/>
          </a:bodyPr>
          <a:lstStyle/>
          <a:p>
            <a:pPr eaLnBrk="1" hangingPunct="1"/>
            <a:r>
              <a:rPr lang="en-US" dirty="0" smtClean="0"/>
              <a:t>Policy Exceptions &amp; Clarifications</a:t>
            </a:r>
          </a:p>
        </p:txBody>
      </p:sp>
      <p:sp>
        <p:nvSpPr>
          <p:cNvPr id="24578" name="Slide Number Placeholder 3"/>
          <p:cNvSpPr>
            <a:spLocks noGrp="1"/>
          </p:cNvSpPr>
          <p:nvPr>
            <p:ph type="sldNum" sz="quarter" idx="12"/>
          </p:nvPr>
        </p:nvSpPr>
        <p:spPr>
          <a:noFill/>
        </p:spPr>
        <p:txBody>
          <a:bodyPr/>
          <a:lstStyle/>
          <a:p>
            <a:fld id="{CE35820E-ADB3-456C-9B24-AE60A1DF7257}"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pic>
        <p:nvPicPr>
          <p:cNvPr id="24580" name="Picture 3"/>
          <p:cNvPicPr>
            <a:picLocks noChangeAspect="1" noChangeArrowheads="1"/>
          </p:cNvPicPr>
          <p:nvPr/>
        </p:nvPicPr>
        <p:blipFill>
          <a:blip r:embed="rId3"/>
          <a:srcRect/>
          <a:stretch>
            <a:fillRect/>
          </a:stretch>
        </p:blipFill>
        <p:spPr bwMode="auto">
          <a:xfrm>
            <a:off x="1828800" y="1598613"/>
            <a:ext cx="5486400" cy="448627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61975" y="-361950"/>
            <a:ext cx="8229600" cy="1143000"/>
          </a:xfrm>
        </p:spPr>
        <p:txBody>
          <a:bodyPr>
            <a:normAutofit fontScale="90000"/>
          </a:bodyPr>
          <a:lstStyle/>
          <a:p>
            <a:pPr eaLnBrk="1" hangingPunct="1"/>
            <a:r>
              <a:rPr lang="en-US" dirty="0" smtClean="0"/>
              <a:t>Policy Exceptions &amp; Clarifications</a:t>
            </a:r>
          </a:p>
        </p:txBody>
      </p:sp>
      <p:sp>
        <p:nvSpPr>
          <p:cNvPr id="25602" name="Slide Number Placeholder 3"/>
          <p:cNvSpPr>
            <a:spLocks noGrp="1"/>
          </p:cNvSpPr>
          <p:nvPr>
            <p:ph type="sldNum" sz="quarter" idx="12"/>
          </p:nvPr>
        </p:nvSpPr>
        <p:spPr>
          <a:noFill/>
        </p:spPr>
        <p:txBody>
          <a:bodyPr/>
          <a:lstStyle/>
          <a:p>
            <a:fld id="{AB35B1D1-7884-4B5F-AC5D-EFCC0C546F49}"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pic>
        <p:nvPicPr>
          <p:cNvPr id="25604" name="Picture 3"/>
          <p:cNvPicPr>
            <a:picLocks noChangeAspect="1" noChangeArrowheads="1"/>
          </p:cNvPicPr>
          <p:nvPr/>
        </p:nvPicPr>
        <p:blipFill>
          <a:blip r:embed="rId3"/>
          <a:srcRect/>
          <a:stretch>
            <a:fillRect/>
          </a:stretch>
        </p:blipFill>
        <p:spPr bwMode="auto">
          <a:xfrm>
            <a:off x="1827213" y="1598613"/>
            <a:ext cx="5476875" cy="4267200"/>
          </a:xfrm>
          <a:prstGeom prst="rect">
            <a:avLst/>
          </a:prstGeom>
          <a:noFill/>
          <a:ln w="9525">
            <a:noFill/>
            <a:miter lim="800000"/>
            <a:headEnd/>
            <a:tailEnd/>
          </a:ln>
        </p:spPr>
      </p:pic>
      <p:sp>
        <p:nvSpPr>
          <p:cNvPr id="25605" name="AutoShape 4">
            <a:hlinkClick r:id="rId4" action="ppaction://hlinksldjump"/>
          </p:cNvPr>
          <p:cNvSpPr>
            <a:spLocks noChangeArrowheads="1"/>
          </p:cNvSpPr>
          <p:nvPr/>
        </p:nvSpPr>
        <p:spPr bwMode="auto">
          <a:xfrm rot="10800000">
            <a:off x="8220075" y="5580063"/>
            <a:ext cx="609600" cy="677862"/>
          </a:xfrm>
          <a:prstGeom prst="curvedRightArrow">
            <a:avLst>
              <a:gd name="adj1" fmla="val 22240"/>
              <a:gd name="adj2" fmla="val 44479"/>
              <a:gd name="adj3" fmla="val 33333"/>
            </a:avLst>
          </a:prstGeom>
          <a:gradFill rotWithShape="1">
            <a:gsLst>
              <a:gs pos="0">
                <a:srgbClr val="FFCC66"/>
              </a:gs>
              <a:gs pos="100000">
                <a:srgbClr val="FFFFFF"/>
              </a:gs>
            </a:gsLst>
            <a:lin ang="2700000" scaled="1"/>
          </a:gradFill>
          <a:ln w="9525">
            <a:noFill/>
            <a:miter lim="800000"/>
            <a:headEnd/>
            <a:tailEnd/>
          </a:ln>
          <a:effectLst>
            <a:prstShdw prst="shdw17" dist="17961" dir="2700000">
              <a:srgbClr val="997A3D"/>
            </a:prstShdw>
          </a:effectLst>
        </p:spPr>
        <p:txBody>
          <a:bodyPr wrap="none" anchor="ctr"/>
          <a:lstStyle/>
          <a:p>
            <a:endParaRPr lang="en-US"/>
          </a:p>
        </p:txBody>
      </p:sp>
      <p:pic>
        <p:nvPicPr>
          <p:cNvPr id="6" name="Picture 15" descr="full_banner_1118"/>
          <p:cNvPicPr>
            <a:picLocks noChangeAspect="1" noChangeArrowheads="1"/>
          </p:cNvPicPr>
          <p:nvPr/>
        </p:nvPicPr>
        <p:blipFill>
          <a:blip r:embed="rId5"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333375"/>
            <a:ext cx="8229600" cy="1143000"/>
          </a:xfrm>
        </p:spPr>
        <p:txBody>
          <a:bodyPr>
            <a:normAutofit fontScale="90000"/>
          </a:bodyPr>
          <a:lstStyle/>
          <a:p>
            <a:pPr eaLnBrk="1" hangingPunct="1"/>
            <a:r>
              <a:rPr lang="en-US" dirty="0" smtClean="0"/>
              <a:t>CCS Standards Module Evaluation</a:t>
            </a:r>
          </a:p>
        </p:txBody>
      </p:sp>
      <p:sp>
        <p:nvSpPr>
          <p:cNvPr id="26626" name="Slide Number Placeholder 3"/>
          <p:cNvSpPr>
            <a:spLocks noGrp="1"/>
          </p:cNvSpPr>
          <p:nvPr>
            <p:ph type="sldNum" sz="quarter" idx="12"/>
          </p:nvPr>
        </p:nvSpPr>
        <p:spPr>
          <a:noFill/>
        </p:spPr>
        <p:txBody>
          <a:bodyPr/>
          <a:lstStyle/>
          <a:p>
            <a:fld id="{EDB085C2-83E2-4A92-AE93-745BED904DBE}"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pic>
        <p:nvPicPr>
          <p:cNvPr id="26628" name="Picture 3"/>
          <p:cNvPicPr>
            <a:picLocks noChangeAspect="1" noChangeArrowheads="1"/>
          </p:cNvPicPr>
          <p:nvPr/>
        </p:nvPicPr>
        <p:blipFill>
          <a:blip r:embed="rId3"/>
          <a:srcRect/>
          <a:stretch>
            <a:fillRect/>
          </a:stretch>
        </p:blipFill>
        <p:spPr bwMode="auto">
          <a:xfrm>
            <a:off x="1828800" y="1576388"/>
            <a:ext cx="5486400" cy="423862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342900"/>
            <a:ext cx="8229600" cy="1143000"/>
          </a:xfrm>
        </p:spPr>
        <p:txBody>
          <a:bodyPr/>
          <a:lstStyle/>
          <a:p>
            <a:pPr eaLnBrk="1" hangingPunct="1"/>
            <a:r>
              <a:rPr lang="en-US" dirty="0" smtClean="0"/>
              <a:t>CCS Standards  Evaluation</a:t>
            </a:r>
          </a:p>
        </p:txBody>
      </p:sp>
      <p:sp>
        <p:nvSpPr>
          <p:cNvPr id="27650" name="Slide Number Placeholder 3"/>
          <p:cNvSpPr>
            <a:spLocks noGrp="1"/>
          </p:cNvSpPr>
          <p:nvPr>
            <p:ph type="sldNum" sz="quarter" idx="12"/>
          </p:nvPr>
        </p:nvSpPr>
        <p:spPr>
          <a:noFill/>
        </p:spPr>
        <p:txBody>
          <a:bodyPr/>
          <a:lstStyle/>
          <a:p>
            <a:fld id="{1F69C565-3A9A-44F2-8D4D-BEC72EFCD249}"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pic>
        <p:nvPicPr>
          <p:cNvPr id="27652" name="Picture 3"/>
          <p:cNvPicPr>
            <a:picLocks noChangeAspect="1" noChangeArrowheads="1"/>
          </p:cNvPicPr>
          <p:nvPr/>
        </p:nvPicPr>
        <p:blipFill>
          <a:blip r:embed="rId3"/>
          <a:srcRect/>
          <a:stretch>
            <a:fillRect/>
          </a:stretch>
        </p:blipFill>
        <p:spPr bwMode="auto">
          <a:xfrm>
            <a:off x="1827213" y="1598613"/>
            <a:ext cx="5486400" cy="419100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323850"/>
            <a:ext cx="8229600" cy="1143000"/>
          </a:xfrm>
        </p:spPr>
        <p:txBody>
          <a:bodyPr/>
          <a:lstStyle/>
          <a:p>
            <a:pPr eaLnBrk="1" hangingPunct="1"/>
            <a:r>
              <a:rPr lang="en-US" dirty="0" smtClean="0"/>
              <a:t>CCS Standards - Remediation</a:t>
            </a:r>
          </a:p>
        </p:txBody>
      </p:sp>
      <p:sp>
        <p:nvSpPr>
          <p:cNvPr id="28674" name="Slide Number Placeholder 3"/>
          <p:cNvSpPr>
            <a:spLocks noGrp="1"/>
          </p:cNvSpPr>
          <p:nvPr>
            <p:ph type="sldNum" sz="quarter" idx="12"/>
          </p:nvPr>
        </p:nvSpPr>
        <p:spPr>
          <a:noFill/>
        </p:spPr>
        <p:txBody>
          <a:bodyPr/>
          <a:lstStyle/>
          <a:p>
            <a:fld id="{5AEB17C1-02EC-41A8-A9D9-5C6DB541C58E}"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pic>
        <p:nvPicPr>
          <p:cNvPr id="28676" name="Picture 3"/>
          <p:cNvPicPr>
            <a:picLocks noChangeAspect="1" noChangeArrowheads="1"/>
          </p:cNvPicPr>
          <p:nvPr/>
        </p:nvPicPr>
        <p:blipFill>
          <a:blip r:embed="rId3"/>
          <a:srcRect/>
          <a:stretch>
            <a:fillRect/>
          </a:stretch>
        </p:blipFill>
        <p:spPr bwMode="auto">
          <a:xfrm>
            <a:off x="1827213" y="1598613"/>
            <a:ext cx="5486400" cy="4362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390525"/>
            <a:ext cx="8229600" cy="1143000"/>
          </a:xfrm>
        </p:spPr>
        <p:txBody>
          <a:bodyPr>
            <a:normAutofit fontScale="90000"/>
          </a:bodyPr>
          <a:lstStyle/>
          <a:p>
            <a:pPr eaLnBrk="1" hangingPunct="1"/>
            <a:r>
              <a:rPr lang="en-US" dirty="0" smtClean="0"/>
              <a:t>CCS Standards Compliance Report</a:t>
            </a:r>
          </a:p>
        </p:txBody>
      </p:sp>
      <p:sp>
        <p:nvSpPr>
          <p:cNvPr id="29698" name="Slide Number Placeholder 3"/>
          <p:cNvSpPr>
            <a:spLocks noGrp="1"/>
          </p:cNvSpPr>
          <p:nvPr>
            <p:ph type="sldNum" sz="quarter" idx="12"/>
          </p:nvPr>
        </p:nvSpPr>
        <p:spPr>
          <a:noFill/>
        </p:spPr>
        <p:txBody>
          <a:bodyPr/>
          <a:lstStyle/>
          <a:p>
            <a:fld id="{69FBDC42-98CB-45FE-A27D-3B6CE576798E}"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pic>
        <p:nvPicPr>
          <p:cNvPr id="29700" name="Picture 3"/>
          <p:cNvPicPr>
            <a:picLocks noChangeAspect="1" noChangeArrowheads="1"/>
          </p:cNvPicPr>
          <p:nvPr/>
        </p:nvPicPr>
        <p:blipFill>
          <a:blip r:embed="rId3"/>
          <a:srcRect/>
          <a:stretch>
            <a:fillRect/>
          </a:stretch>
        </p:blipFill>
        <p:spPr bwMode="auto">
          <a:xfrm>
            <a:off x="1827213" y="1100138"/>
            <a:ext cx="5486400" cy="55435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52425" y="-352425"/>
            <a:ext cx="8686800" cy="1143000"/>
          </a:xfrm>
        </p:spPr>
        <p:txBody>
          <a:bodyPr>
            <a:normAutofit fontScale="90000"/>
          </a:bodyPr>
          <a:lstStyle/>
          <a:p>
            <a:pPr eaLnBrk="1" hangingPunct="1"/>
            <a:r>
              <a:rPr lang="en-US" dirty="0" smtClean="0"/>
              <a:t>CCS Standards – Compliance Detail</a:t>
            </a:r>
          </a:p>
        </p:txBody>
      </p:sp>
      <p:sp>
        <p:nvSpPr>
          <p:cNvPr id="30722" name="Slide Number Placeholder 3"/>
          <p:cNvSpPr>
            <a:spLocks noGrp="1"/>
          </p:cNvSpPr>
          <p:nvPr>
            <p:ph type="sldNum" sz="quarter" idx="12"/>
          </p:nvPr>
        </p:nvSpPr>
        <p:spPr>
          <a:noFill/>
        </p:spPr>
        <p:txBody>
          <a:bodyPr/>
          <a:lstStyle/>
          <a:p>
            <a:fld id="{D23A77DA-A18E-440E-977A-9DB37B859EA5}"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pic>
        <p:nvPicPr>
          <p:cNvPr id="30724" name="Picture 3"/>
          <p:cNvPicPr>
            <a:picLocks noChangeAspect="1" noChangeArrowheads="1"/>
          </p:cNvPicPr>
          <p:nvPr/>
        </p:nvPicPr>
        <p:blipFill>
          <a:blip r:embed="rId3"/>
          <a:srcRect/>
          <a:stretch>
            <a:fillRect/>
          </a:stretch>
        </p:blipFill>
        <p:spPr bwMode="auto">
          <a:xfrm>
            <a:off x="1827213" y="1104900"/>
            <a:ext cx="5486400" cy="55435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52450" y="-352425"/>
            <a:ext cx="8229600" cy="1143000"/>
          </a:xfrm>
        </p:spPr>
        <p:txBody>
          <a:bodyPr/>
          <a:lstStyle/>
          <a:p>
            <a:pPr eaLnBrk="1" hangingPunct="1"/>
            <a:r>
              <a:rPr lang="en-US" dirty="0" smtClean="0"/>
              <a:t>CCS Standards Report</a:t>
            </a:r>
          </a:p>
        </p:txBody>
      </p:sp>
      <p:sp>
        <p:nvSpPr>
          <p:cNvPr id="31746" name="Slide Number Placeholder 3"/>
          <p:cNvSpPr>
            <a:spLocks noGrp="1"/>
          </p:cNvSpPr>
          <p:nvPr>
            <p:ph type="sldNum" sz="quarter" idx="12"/>
          </p:nvPr>
        </p:nvSpPr>
        <p:spPr>
          <a:noFill/>
        </p:spPr>
        <p:txBody>
          <a:bodyPr/>
          <a:lstStyle/>
          <a:p>
            <a:fld id="{60C0594E-F3F8-48B6-9A34-C73E18B54018}"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pic>
        <p:nvPicPr>
          <p:cNvPr id="31748" name="Picture 3"/>
          <p:cNvPicPr>
            <a:picLocks noChangeAspect="1" noChangeArrowheads="1"/>
          </p:cNvPicPr>
          <p:nvPr/>
        </p:nvPicPr>
        <p:blipFill>
          <a:blip r:embed="rId3"/>
          <a:srcRect/>
          <a:stretch>
            <a:fillRect/>
          </a:stretch>
        </p:blipFill>
        <p:spPr bwMode="auto">
          <a:xfrm>
            <a:off x="1827213" y="1104900"/>
            <a:ext cx="5486400" cy="55435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371475"/>
            <a:ext cx="8229600" cy="1143000"/>
          </a:xfrm>
        </p:spPr>
        <p:txBody>
          <a:bodyPr/>
          <a:lstStyle/>
          <a:p>
            <a:pPr eaLnBrk="1" hangingPunct="1"/>
            <a:r>
              <a:rPr lang="en-US" dirty="0" smtClean="0"/>
              <a:t>CCS Standards – Remediation </a:t>
            </a:r>
          </a:p>
        </p:txBody>
      </p:sp>
      <p:sp>
        <p:nvSpPr>
          <p:cNvPr id="32770" name="Slide Number Placeholder 3"/>
          <p:cNvSpPr>
            <a:spLocks noGrp="1"/>
          </p:cNvSpPr>
          <p:nvPr>
            <p:ph type="sldNum" sz="quarter" idx="12"/>
          </p:nvPr>
        </p:nvSpPr>
        <p:spPr>
          <a:noFill/>
        </p:spPr>
        <p:txBody>
          <a:bodyPr/>
          <a:lstStyle/>
          <a:p>
            <a:fld id="{A382F79E-BFB3-4F95-9369-0BF8FCCFED59}"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pic>
        <p:nvPicPr>
          <p:cNvPr id="32772" name="Picture 3"/>
          <p:cNvPicPr>
            <a:picLocks noChangeAspect="1" noChangeArrowheads="1"/>
          </p:cNvPicPr>
          <p:nvPr/>
        </p:nvPicPr>
        <p:blipFill>
          <a:blip r:embed="rId3"/>
          <a:srcRect/>
          <a:stretch>
            <a:fillRect/>
          </a:stretch>
        </p:blipFill>
        <p:spPr bwMode="auto">
          <a:xfrm>
            <a:off x="1827213" y="1104900"/>
            <a:ext cx="5476875" cy="541972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47700" y="-381000"/>
            <a:ext cx="8229600" cy="1143000"/>
          </a:xfrm>
        </p:spPr>
        <p:txBody>
          <a:bodyPr/>
          <a:lstStyle/>
          <a:p>
            <a:pPr eaLnBrk="1" hangingPunct="1"/>
            <a:r>
              <a:rPr lang="en-US" dirty="0" smtClean="0"/>
              <a:t>CCS Standards - Trending</a:t>
            </a:r>
          </a:p>
        </p:txBody>
      </p:sp>
      <p:sp>
        <p:nvSpPr>
          <p:cNvPr id="33794" name="Slide Number Placeholder 3"/>
          <p:cNvSpPr>
            <a:spLocks noGrp="1"/>
          </p:cNvSpPr>
          <p:nvPr>
            <p:ph type="sldNum" sz="quarter" idx="12"/>
          </p:nvPr>
        </p:nvSpPr>
        <p:spPr>
          <a:noFill/>
        </p:spPr>
        <p:txBody>
          <a:bodyPr/>
          <a:lstStyle/>
          <a:p>
            <a:fld id="{9AEFC180-6FAA-40F8-BAED-5E505014D6F1}"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pic>
        <p:nvPicPr>
          <p:cNvPr id="33796" name="Picture 3"/>
          <p:cNvPicPr>
            <a:picLocks noChangeAspect="1" noChangeArrowheads="1"/>
          </p:cNvPicPr>
          <p:nvPr/>
        </p:nvPicPr>
        <p:blipFill>
          <a:blip r:embed="rId3"/>
          <a:srcRect/>
          <a:stretch>
            <a:fillRect/>
          </a:stretch>
        </p:blipFill>
        <p:spPr bwMode="auto">
          <a:xfrm>
            <a:off x="1827213" y="1598613"/>
            <a:ext cx="5486400" cy="4238625"/>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
              <a:schemeClr val="bg2">
                <a:tint val="38000"/>
                <a:satMod val="1800000"/>
              </a:schemeClr>
            </a:gs>
            <a:gs pos="5000">
              <a:schemeClr val="bg2">
                <a:tint val="40000"/>
                <a:satMod val="1800000"/>
              </a:schemeClr>
            </a:gs>
            <a:gs pos="90000">
              <a:schemeClr val="bg2">
                <a:shade val="18000"/>
                <a:satMod val="275000"/>
              </a:schemeClr>
            </a:gs>
          </a:gsLst>
          <a:path path="circle">
            <a:fillToRect l="20000" t="30000" r="135000" b="100000"/>
          </a:path>
        </a:gradFill>
        <a:effectLst/>
      </p:bgPr>
    </p:bg>
    <p:spTree>
      <p:nvGrpSpPr>
        <p:cNvPr id="1" name=""/>
        <p:cNvGrpSpPr/>
        <p:nvPr/>
      </p:nvGrpSpPr>
      <p:grpSpPr>
        <a:xfrm>
          <a:off x="0" y="0"/>
          <a:ext cx="0" cy="0"/>
          <a:chOff x="0" y="0"/>
          <a:chExt cx="0" cy="0"/>
        </a:xfrm>
      </p:grpSpPr>
      <p:pic>
        <p:nvPicPr>
          <p:cNvPr id="7170" name="Picture 2" descr="background"/>
          <p:cNvPicPr>
            <a:picLocks noChangeAspect="1" noChangeArrowheads="1"/>
          </p:cNvPicPr>
          <p:nvPr/>
        </p:nvPicPr>
        <p:blipFill>
          <a:blip r:embed="rId3"/>
          <a:srcRect/>
          <a:stretch>
            <a:fillRect/>
          </a:stretch>
        </p:blipFill>
        <p:spPr bwMode="auto">
          <a:xfrm>
            <a:off x="0" y="1952625"/>
            <a:ext cx="9144000" cy="4403725"/>
          </a:xfrm>
          <a:prstGeom prst="rect">
            <a:avLst/>
          </a:prstGeom>
          <a:noFill/>
          <a:ln w="9525">
            <a:noFill/>
            <a:miter lim="800000"/>
            <a:headEnd/>
            <a:tailEnd/>
          </a:ln>
        </p:spPr>
      </p:pic>
      <p:sp>
        <p:nvSpPr>
          <p:cNvPr id="7172" name="Title 5"/>
          <p:cNvSpPr>
            <a:spLocks noGrp="1"/>
          </p:cNvSpPr>
          <p:nvPr>
            <p:ph type="title"/>
          </p:nvPr>
        </p:nvSpPr>
        <p:spPr>
          <a:xfrm>
            <a:off x="152400" y="-352425"/>
            <a:ext cx="8229600" cy="1143000"/>
          </a:xfrm>
        </p:spPr>
        <p:txBody>
          <a:bodyPr/>
          <a:lstStyle/>
          <a:p>
            <a:r>
              <a:rPr lang="en-US" smtClean="0"/>
              <a:t>Regulatory Landscape</a:t>
            </a:r>
          </a:p>
        </p:txBody>
      </p:sp>
      <p:sp>
        <p:nvSpPr>
          <p:cNvPr id="7171" name="Slide Number Placeholder 4"/>
          <p:cNvSpPr>
            <a:spLocks noGrp="1"/>
          </p:cNvSpPr>
          <p:nvPr>
            <p:ph type="sldNum" sz="quarter" idx="12"/>
          </p:nvPr>
        </p:nvSpPr>
        <p:spPr>
          <a:noFill/>
        </p:spPr>
        <p:txBody>
          <a:bodyPr/>
          <a:lstStyle/>
          <a:p>
            <a:fld id="{9A674B04-B3B3-47B1-8152-2EE2DB751576}" type="slidenum">
              <a:rPr lang="en-US" smtClean="0">
                <a:solidFill>
                  <a:schemeClr val="tx2">
                    <a:lumMod val="90000"/>
                  </a:schemeClr>
                </a:solidFill>
                <a:latin typeface="Arial" pitchFamily="34" charset="0"/>
                <a:cs typeface="Arial" pitchFamily="34" charset="0"/>
              </a:rPr>
              <a:pPr/>
              <a:t>3</a:t>
            </a:fld>
            <a:endParaRPr lang="en-US" dirty="0" smtClean="0">
              <a:solidFill>
                <a:schemeClr val="tx2">
                  <a:lumMod val="90000"/>
                </a:schemeClr>
              </a:solidFill>
              <a:latin typeface="Arial" pitchFamily="34" charset="0"/>
              <a:cs typeface="Arial" pitchFamily="34" charset="0"/>
            </a:endParaRPr>
          </a:p>
        </p:txBody>
      </p:sp>
      <p:sp>
        <p:nvSpPr>
          <p:cNvPr id="7173" name="TextBox 6"/>
          <p:cNvSpPr txBox="1">
            <a:spLocks noChangeArrowheads="1"/>
          </p:cNvSpPr>
          <p:nvPr/>
        </p:nvSpPr>
        <p:spPr bwMode="auto">
          <a:xfrm>
            <a:off x="609600" y="2482850"/>
            <a:ext cx="571500" cy="307975"/>
          </a:xfrm>
          <a:prstGeom prst="rect">
            <a:avLst/>
          </a:prstGeom>
          <a:noFill/>
          <a:ln w="9525">
            <a:noFill/>
            <a:miter lim="800000"/>
            <a:headEnd/>
            <a:tailEnd/>
          </a:ln>
        </p:spPr>
        <p:txBody>
          <a:bodyPr>
            <a:spAutoFit/>
          </a:bodyPr>
          <a:lstStyle/>
          <a:p>
            <a:r>
              <a:rPr lang="en-US" dirty="0">
                <a:solidFill>
                  <a:schemeClr val="bg1"/>
                </a:solidFill>
              </a:rPr>
              <a:t>SOX</a:t>
            </a:r>
          </a:p>
        </p:txBody>
      </p:sp>
      <p:sp>
        <p:nvSpPr>
          <p:cNvPr id="7174" name="TextBox 7"/>
          <p:cNvSpPr txBox="1">
            <a:spLocks noChangeArrowheads="1"/>
          </p:cNvSpPr>
          <p:nvPr/>
        </p:nvSpPr>
        <p:spPr bwMode="auto">
          <a:xfrm>
            <a:off x="2043113" y="2322513"/>
            <a:ext cx="819150" cy="307975"/>
          </a:xfrm>
          <a:prstGeom prst="rect">
            <a:avLst/>
          </a:prstGeom>
          <a:noFill/>
          <a:ln w="9525">
            <a:noFill/>
            <a:miter lim="800000"/>
            <a:headEnd/>
            <a:tailEnd/>
          </a:ln>
        </p:spPr>
        <p:txBody>
          <a:bodyPr>
            <a:spAutoFit/>
          </a:bodyPr>
          <a:lstStyle/>
          <a:p>
            <a:r>
              <a:rPr lang="en-US" dirty="0">
                <a:solidFill>
                  <a:schemeClr val="bg1"/>
                </a:solidFill>
              </a:rPr>
              <a:t>HIPAA</a:t>
            </a:r>
          </a:p>
        </p:txBody>
      </p:sp>
      <p:sp>
        <p:nvSpPr>
          <p:cNvPr id="7175" name="TextBox 8"/>
          <p:cNvSpPr txBox="1">
            <a:spLocks noChangeArrowheads="1"/>
          </p:cNvSpPr>
          <p:nvPr/>
        </p:nvSpPr>
        <p:spPr bwMode="auto">
          <a:xfrm>
            <a:off x="3071813" y="4570413"/>
            <a:ext cx="819150" cy="307975"/>
          </a:xfrm>
          <a:prstGeom prst="rect">
            <a:avLst/>
          </a:prstGeom>
          <a:noFill/>
          <a:ln w="9525">
            <a:noFill/>
            <a:miter lim="800000"/>
            <a:headEnd/>
            <a:tailEnd/>
          </a:ln>
        </p:spPr>
        <p:txBody>
          <a:bodyPr>
            <a:spAutoFit/>
          </a:bodyPr>
          <a:lstStyle/>
          <a:p>
            <a:r>
              <a:rPr lang="en-US">
                <a:solidFill>
                  <a:schemeClr val="bg1"/>
                </a:solidFill>
              </a:rPr>
              <a:t>GLBA</a:t>
            </a:r>
          </a:p>
        </p:txBody>
      </p:sp>
      <p:sp>
        <p:nvSpPr>
          <p:cNvPr id="7176" name="TextBox 9"/>
          <p:cNvSpPr txBox="1">
            <a:spLocks noChangeArrowheads="1"/>
          </p:cNvSpPr>
          <p:nvPr/>
        </p:nvSpPr>
        <p:spPr bwMode="auto">
          <a:xfrm>
            <a:off x="5934075" y="2924175"/>
            <a:ext cx="908050" cy="307975"/>
          </a:xfrm>
          <a:prstGeom prst="rect">
            <a:avLst/>
          </a:prstGeom>
          <a:noFill/>
          <a:ln w="9525">
            <a:noFill/>
            <a:miter lim="800000"/>
            <a:headEnd/>
            <a:tailEnd/>
          </a:ln>
        </p:spPr>
        <p:txBody>
          <a:bodyPr>
            <a:spAutoFit/>
          </a:bodyPr>
          <a:lstStyle/>
          <a:p>
            <a:r>
              <a:rPr lang="en-US">
                <a:solidFill>
                  <a:schemeClr val="bg1"/>
                </a:solidFill>
              </a:rPr>
              <a:t>Basel II</a:t>
            </a:r>
          </a:p>
        </p:txBody>
      </p:sp>
      <p:sp>
        <p:nvSpPr>
          <p:cNvPr id="7177" name="TextBox 10"/>
          <p:cNvSpPr txBox="1">
            <a:spLocks noChangeArrowheads="1"/>
          </p:cNvSpPr>
          <p:nvPr/>
        </p:nvSpPr>
        <p:spPr bwMode="auto">
          <a:xfrm>
            <a:off x="3890963" y="3683000"/>
            <a:ext cx="1114425" cy="307975"/>
          </a:xfrm>
          <a:prstGeom prst="rect">
            <a:avLst/>
          </a:prstGeom>
          <a:noFill/>
          <a:ln w="9525">
            <a:noFill/>
            <a:miter lim="800000"/>
            <a:headEnd/>
            <a:tailEnd/>
          </a:ln>
        </p:spPr>
        <p:txBody>
          <a:bodyPr>
            <a:spAutoFit/>
          </a:bodyPr>
          <a:lstStyle/>
          <a:p>
            <a:r>
              <a:rPr lang="en-US">
                <a:solidFill>
                  <a:schemeClr val="bg1"/>
                </a:solidFill>
              </a:rPr>
              <a:t>ISO 17799</a:t>
            </a:r>
          </a:p>
        </p:txBody>
      </p:sp>
      <p:sp>
        <p:nvSpPr>
          <p:cNvPr id="7178" name="TextBox 11"/>
          <p:cNvSpPr txBox="1">
            <a:spLocks noChangeArrowheads="1"/>
          </p:cNvSpPr>
          <p:nvPr/>
        </p:nvSpPr>
        <p:spPr bwMode="auto">
          <a:xfrm>
            <a:off x="4186238" y="2330450"/>
            <a:ext cx="1114425" cy="304800"/>
          </a:xfrm>
          <a:prstGeom prst="rect">
            <a:avLst/>
          </a:prstGeom>
          <a:noFill/>
          <a:ln w="9525">
            <a:noFill/>
            <a:miter lim="800000"/>
            <a:headEnd/>
            <a:tailEnd/>
          </a:ln>
        </p:spPr>
        <p:txBody>
          <a:bodyPr>
            <a:spAutoFit/>
          </a:bodyPr>
          <a:lstStyle/>
          <a:p>
            <a:r>
              <a:rPr lang="en-US" dirty="0">
                <a:solidFill>
                  <a:schemeClr val="bg1"/>
                </a:solidFill>
              </a:rPr>
              <a:t>ISO 27001</a:t>
            </a:r>
          </a:p>
        </p:txBody>
      </p:sp>
      <p:sp>
        <p:nvSpPr>
          <p:cNvPr id="7179" name="TextBox 12"/>
          <p:cNvSpPr txBox="1">
            <a:spLocks noChangeArrowheads="1"/>
          </p:cNvSpPr>
          <p:nvPr/>
        </p:nvSpPr>
        <p:spPr bwMode="auto">
          <a:xfrm>
            <a:off x="609600" y="3408363"/>
            <a:ext cx="657225" cy="307975"/>
          </a:xfrm>
          <a:prstGeom prst="rect">
            <a:avLst/>
          </a:prstGeom>
          <a:noFill/>
          <a:ln w="9525">
            <a:noFill/>
            <a:miter lim="800000"/>
            <a:headEnd/>
            <a:tailEnd/>
          </a:ln>
        </p:spPr>
        <p:txBody>
          <a:bodyPr>
            <a:spAutoFit/>
          </a:bodyPr>
          <a:lstStyle/>
          <a:p>
            <a:r>
              <a:rPr lang="en-US">
                <a:solidFill>
                  <a:schemeClr val="bg1"/>
                </a:solidFill>
              </a:rPr>
              <a:t>CIS</a:t>
            </a:r>
          </a:p>
        </p:txBody>
      </p:sp>
      <p:sp>
        <p:nvSpPr>
          <p:cNvPr id="7180" name="TextBox 13"/>
          <p:cNvSpPr txBox="1">
            <a:spLocks noChangeArrowheads="1"/>
          </p:cNvSpPr>
          <p:nvPr/>
        </p:nvSpPr>
        <p:spPr bwMode="auto">
          <a:xfrm>
            <a:off x="4862513" y="4835525"/>
            <a:ext cx="828675" cy="307975"/>
          </a:xfrm>
          <a:prstGeom prst="rect">
            <a:avLst/>
          </a:prstGeom>
          <a:noFill/>
          <a:ln w="9525">
            <a:noFill/>
            <a:miter lim="800000"/>
            <a:headEnd/>
            <a:tailEnd/>
          </a:ln>
        </p:spPr>
        <p:txBody>
          <a:bodyPr>
            <a:spAutoFit/>
          </a:bodyPr>
          <a:lstStyle/>
          <a:p>
            <a:r>
              <a:rPr lang="en-US">
                <a:solidFill>
                  <a:schemeClr val="bg1"/>
                </a:solidFill>
              </a:rPr>
              <a:t>FFIEC</a:t>
            </a:r>
          </a:p>
        </p:txBody>
      </p:sp>
      <p:sp>
        <p:nvSpPr>
          <p:cNvPr id="7181" name="TextBox 14"/>
          <p:cNvSpPr txBox="1">
            <a:spLocks noChangeArrowheads="1"/>
          </p:cNvSpPr>
          <p:nvPr/>
        </p:nvSpPr>
        <p:spPr bwMode="auto">
          <a:xfrm>
            <a:off x="852488" y="5143500"/>
            <a:ext cx="795337" cy="307975"/>
          </a:xfrm>
          <a:prstGeom prst="rect">
            <a:avLst/>
          </a:prstGeom>
          <a:noFill/>
          <a:ln w="9525">
            <a:noFill/>
            <a:miter lim="800000"/>
            <a:headEnd/>
            <a:tailEnd/>
          </a:ln>
        </p:spPr>
        <p:txBody>
          <a:bodyPr>
            <a:spAutoFit/>
          </a:bodyPr>
          <a:lstStyle/>
          <a:p>
            <a:r>
              <a:rPr lang="en-US">
                <a:solidFill>
                  <a:schemeClr val="bg1"/>
                </a:solidFill>
              </a:rPr>
              <a:t>COBIT</a:t>
            </a:r>
          </a:p>
        </p:txBody>
      </p:sp>
      <p:sp>
        <p:nvSpPr>
          <p:cNvPr id="7182" name="TextBox 15"/>
          <p:cNvSpPr txBox="1">
            <a:spLocks noChangeArrowheads="1"/>
          </p:cNvSpPr>
          <p:nvPr/>
        </p:nvSpPr>
        <p:spPr bwMode="auto">
          <a:xfrm>
            <a:off x="6842125" y="4878388"/>
            <a:ext cx="809625" cy="307975"/>
          </a:xfrm>
          <a:prstGeom prst="rect">
            <a:avLst/>
          </a:prstGeom>
          <a:noFill/>
          <a:ln w="9525">
            <a:noFill/>
            <a:miter lim="800000"/>
            <a:headEnd/>
            <a:tailEnd/>
          </a:ln>
        </p:spPr>
        <p:txBody>
          <a:bodyPr>
            <a:spAutoFit/>
          </a:bodyPr>
          <a:lstStyle/>
          <a:p>
            <a:r>
              <a:rPr lang="en-US">
                <a:solidFill>
                  <a:schemeClr val="bg1"/>
                </a:solidFill>
              </a:rPr>
              <a:t>FISMA</a:t>
            </a:r>
          </a:p>
        </p:txBody>
      </p:sp>
      <p:sp>
        <p:nvSpPr>
          <p:cNvPr id="7183" name="Rectangle 16"/>
          <p:cNvSpPr>
            <a:spLocks noChangeArrowheads="1"/>
          </p:cNvSpPr>
          <p:nvPr/>
        </p:nvSpPr>
        <p:spPr bwMode="auto">
          <a:xfrm>
            <a:off x="5780088" y="3990975"/>
            <a:ext cx="2273300" cy="523875"/>
          </a:xfrm>
          <a:prstGeom prst="rect">
            <a:avLst/>
          </a:prstGeom>
          <a:noFill/>
          <a:ln w="9525">
            <a:noFill/>
            <a:miter lim="800000"/>
            <a:headEnd/>
            <a:tailEnd/>
          </a:ln>
        </p:spPr>
        <p:txBody>
          <a:bodyPr>
            <a:spAutoFit/>
          </a:bodyPr>
          <a:lstStyle/>
          <a:p>
            <a:r>
              <a:rPr lang="en-US">
                <a:solidFill>
                  <a:schemeClr val="bg1"/>
                </a:solidFill>
              </a:rPr>
              <a:t>World Bank Technology Risk Checklist </a:t>
            </a:r>
          </a:p>
        </p:txBody>
      </p:sp>
      <p:sp>
        <p:nvSpPr>
          <p:cNvPr id="7184" name="Rectangle 17"/>
          <p:cNvSpPr>
            <a:spLocks noChangeArrowheads="1"/>
          </p:cNvSpPr>
          <p:nvPr/>
        </p:nvSpPr>
        <p:spPr bwMode="auto">
          <a:xfrm>
            <a:off x="1687513" y="3078162"/>
            <a:ext cx="552450" cy="307975"/>
          </a:xfrm>
          <a:prstGeom prst="rect">
            <a:avLst/>
          </a:prstGeom>
          <a:noFill/>
          <a:ln w="9525">
            <a:noFill/>
            <a:miter lim="800000"/>
            <a:headEnd/>
            <a:tailEnd/>
          </a:ln>
        </p:spPr>
        <p:txBody>
          <a:bodyPr wrap="none">
            <a:spAutoFit/>
          </a:bodyPr>
          <a:lstStyle/>
          <a:p>
            <a:r>
              <a:rPr lang="en-US" dirty="0">
                <a:solidFill>
                  <a:schemeClr val="bg1"/>
                </a:solidFill>
              </a:rPr>
              <a:t>CFR</a:t>
            </a:r>
          </a:p>
        </p:txBody>
      </p:sp>
      <p:sp>
        <p:nvSpPr>
          <p:cNvPr id="7185" name="Rectangle 18"/>
          <p:cNvSpPr>
            <a:spLocks noChangeArrowheads="1"/>
          </p:cNvSpPr>
          <p:nvPr/>
        </p:nvSpPr>
        <p:spPr bwMode="auto">
          <a:xfrm>
            <a:off x="2662238" y="5605463"/>
            <a:ext cx="1039812" cy="307975"/>
          </a:xfrm>
          <a:prstGeom prst="rect">
            <a:avLst/>
          </a:prstGeom>
          <a:noFill/>
          <a:ln w="9525">
            <a:noFill/>
            <a:miter lim="800000"/>
            <a:headEnd/>
            <a:tailEnd/>
          </a:ln>
        </p:spPr>
        <p:txBody>
          <a:bodyPr wrap="none">
            <a:spAutoFit/>
          </a:bodyPr>
          <a:lstStyle/>
          <a:p>
            <a:r>
              <a:rPr lang="en-US">
                <a:solidFill>
                  <a:schemeClr val="bg1"/>
                </a:solidFill>
              </a:rPr>
              <a:t>ISO 27002</a:t>
            </a:r>
          </a:p>
        </p:txBody>
      </p:sp>
      <p:sp>
        <p:nvSpPr>
          <p:cNvPr id="7186" name="Rectangle 19"/>
          <p:cNvSpPr>
            <a:spLocks noChangeArrowheads="1"/>
          </p:cNvSpPr>
          <p:nvPr/>
        </p:nvSpPr>
        <p:spPr bwMode="auto">
          <a:xfrm>
            <a:off x="7958138" y="2770187"/>
            <a:ext cx="593725" cy="307975"/>
          </a:xfrm>
          <a:prstGeom prst="rect">
            <a:avLst/>
          </a:prstGeom>
          <a:noFill/>
          <a:ln w="9525">
            <a:noFill/>
            <a:miter lim="800000"/>
            <a:headEnd/>
            <a:tailEnd/>
          </a:ln>
        </p:spPr>
        <p:txBody>
          <a:bodyPr wrap="none">
            <a:spAutoFit/>
          </a:bodyPr>
          <a:lstStyle/>
          <a:p>
            <a:r>
              <a:rPr lang="en-US" dirty="0">
                <a:solidFill>
                  <a:schemeClr val="bg1"/>
                </a:solidFill>
              </a:rPr>
              <a:t>NIST</a:t>
            </a:r>
          </a:p>
        </p:txBody>
      </p:sp>
      <p:sp>
        <p:nvSpPr>
          <p:cNvPr id="7187" name="Rectangle 20"/>
          <p:cNvSpPr>
            <a:spLocks noChangeArrowheads="1"/>
          </p:cNvSpPr>
          <p:nvPr/>
        </p:nvSpPr>
        <p:spPr bwMode="auto">
          <a:xfrm>
            <a:off x="5422900" y="5602287"/>
            <a:ext cx="714375" cy="307975"/>
          </a:xfrm>
          <a:prstGeom prst="rect">
            <a:avLst/>
          </a:prstGeom>
          <a:noFill/>
          <a:ln w="9525">
            <a:noFill/>
            <a:miter lim="800000"/>
            <a:headEnd/>
            <a:tailEnd/>
          </a:ln>
        </p:spPr>
        <p:txBody>
          <a:bodyPr wrap="none">
            <a:spAutoFit/>
          </a:bodyPr>
          <a:lstStyle/>
          <a:p>
            <a:r>
              <a:rPr lang="en-US" dirty="0">
                <a:solidFill>
                  <a:schemeClr val="bg1"/>
                </a:solidFill>
              </a:rPr>
              <a:t>COSO</a:t>
            </a:r>
          </a:p>
        </p:txBody>
      </p:sp>
      <p:sp>
        <p:nvSpPr>
          <p:cNvPr id="7188" name="Rectangle 21"/>
          <p:cNvSpPr>
            <a:spLocks noChangeArrowheads="1"/>
          </p:cNvSpPr>
          <p:nvPr/>
        </p:nvSpPr>
        <p:spPr bwMode="auto">
          <a:xfrm>
            <a:off x="1482725" y="4206875"/>
            <a:ext cx="481013" cy="304800"/>
          </a:xfrm>
          <a:prstGeom prst="rect">
            <a:avLst/>
          </a:prstGeom>
          <a:noFill/>
          <a:ln w="9525">
            <a:noFill/>
            <a:miter lim="800000"/>
            <a:headEnd/>
            <a:tailEnd/>
          </a:ln>
        </p:spPr>
        <p:txBody>
          <a:bodyPr wrap="none">
            <a:spAutoFit/>
          </a:bodyPr>
          <a:lstStyle/>
          <a:p>
            <a:r>
              <a:rPr lang="en-US">
                <a:solidFill>
                  <a:schemeClr val="bg1"/>
                </a:solidFill>
              </a:rPr>
              <a:t>CIP</a:t>
            </a:r>
          </a:p>
        </p:txBody>
      </p:sp>
      <p:sp>
        <p:nvSpPr>
          <p:cNvPr id="7189" name="Rectangle 22"/>
          <p:cNvSpPr>
            <a:spLocks noChangeArrowheads="1"/>
          </p:cNvSpPr>
          <p:nvPr/>
        </p:nvSpPr>
        <p:spPr bwMode="auto">
          <a:xfrm>
            <a:off x="3717925" y="2967038"/>
            <a:ext cx="1393825" cy="307975"/>
          </a:xfrm>
          <a:prstGeom prst="rect">
            <a:avLst/>
          </a:prstGeom>
          <a:noFill/>
          <a:ln w="9525">
            <a:noFill/>
            <a:miter lim="800000"/>
            <a:headEnd/>
            <a:tailEnd/>
          </a:ln>
        </p:spPr>
        <p:txBody>
          <a:bodyPr wrap="none">
            <a:spAutoFit/>
          </a:bodyPr>
          <a:lstStyle/>
          <a:p>
            <a:r>
              <a:rPr lang="en-US" dirty="0">
                <a:solidFill>
                  <a:schemeClr val="bg1"/>
                </a:solidFill>
              </a:rPr>
              <a:t>Circular A-123</a:t>
            </a:r>
          </a:p>
        </p:txBody>
      </p:sp>
      <p:sp>
        <p:nvSpPr>
          <p:cNvPr id="7190" name="Rectangle 23"/>
          <p:cNvSpPr>
            <a:spLocks noChangeArrowheads="1"/>
          </p:cNvSpPr>
          <p:nvPr/>
        </p:nvSpPr>
        <p:spPr bwMode="auto">
          <a:xfrm>
            <a:off x="7261225" y="3275013"/>
            <a:ext cx="1117600" cy="307975"/>
          </a:xfrm>
          <a:prstGeom prst="rect">
            <a:avLst/>
          </a:prstGeom>
          <a:noFill/>
          <a:ln w="9525">
            <a:noFill/>
            <a:miter lim="800000"/>
            <a:headEnd/>
            <a:tailEnd/>
          </a:ln>
        </p:spPr>
        <p:txBody>
          <a:bodyPr wrap="none">
            <a:spAutoFit/>
          </a:bodyPr>
          <a:lstStyle/>
          <a:p>
            <a:r>
              <a:rPr lang="en-US">
                <a:solidFill>
                  <a:schemeClr val="bg1"/>
                </a:solidFill>
              </a:rPr>
              <a:t>NSA SNAC</a:t>
            </a:r>
          </a:p>
        </p:txBody>
      </p:sp>
      <p:sp>
        <p:nvSpPr>
          <p:cNvPr id="7191" name="Rectangle 24"/>
          <p:cNvSpPr>
            <a:spLocks noChangeArrowheads="1"/>
          </p:cNvSpPr>
          <p:nvPr/>
        </p:nvSpPr>
        <p:spPr bwMode="auto">
          <a:xfrm>
            <a:off x="2452688" y="3898900"/>
            <a:ext cx="485775" cy="307975"/>
          </a:xfrm>
          <a:prstGeom prst="rect">
            <a:avLst/>
          </a:prstGeom>
          <a:noFill/>
          <a:ln w="9525">
            <a:noFill/>
            <a:miter lim="800000"/>
            <a:headEnd/>
            <a:tailEnd/>
          </a:ln>
        </p:spPr>
        <p:txBody>
          <a:bodyPr wrap="none">
            <a:spAutoFit/>
          </a:bodyPr>
          <a:lstStyle/>
          <a:p>
            <a:r>
              <a:rPr lang="en-US" dirty="0">
                <a:solidFill>
                  <a:schemeClr val="bg1"/>
                </a:solidFill>
              </a:rPr>
              <a:t>PCI</a:t>
            </a:r>
          </a:p>
        </p:txBody>
      </p:sp>
      <p:sp>
        <p:nvSpPr>
          <p:cNvPr id="7192" name="Rectangle 25"/>
          <p:cNvSpPr>
            <a:spLocks noChangeArrowheads="1"/>
          </p:cNvSpPr>
          <p:nvPr/>
        </p:nvSpPr>
        <p:spPr bwMode="auto">
          <a:xfrm>
            <a:off x="7459663" y="5451475"/>
            <a:ext cx="498475" cy="304800"/>
          </a:xfrm>
          <a:prstGeom prst="rect">
            <a:avLst/>
          </a:prstGeom>
          <a:noFill/>
          <a:ln w="9525">
            <a:noFill/>
            <a:miter lim="800000"/>
            <a:headEnd/>
            <a:tailEnd/>
          </a:ln>
        </p:spPr>
        <p:txBody>
          <a:bodyPr wrap="none">
            <a:spAutoFit/>
          </a:bodyPr>
          <a:lstStyle/>
          <a:p>
            <a:r>
              <a:rPr lang="en-US">
                <a:solidFill>
                  <a:schemeClr val="bg1"/>
                </a:solidFill>
              </a:rPr>
              <a:t>ITIL</a:t>
            </a:r>
          </a:p>
        </p:txBody>
      </p:sp>
      <p:sp>
        <p:nvSpPr>
          <p:cNvPr id="7193" name="TextBox 7"/>
          <p:cNvSpPr txBox="1">
            <a:spLocks noChangeArrowheads="1"/>
          </p:cNvSpPr>
          <p:nvPr/>
        </p:nvSpPr>
        <p:spPr bwMode="auto">
          <a:xfrm>
            <a:off x="6248400" y="2330450"/>
            <a:ext cx="819150" cy="307975"/>
          </a:xfrm>
          <a:prstGeom prst="rect">
            <a:avLst/>
          </a:prstGeom>
          <a:noFill/>
          <a:ln w="9525">
            <a:noFill/>
            <a:miter lim="800000"/>
            <a:headEnd/>
            <a:tailEnd/>
          </a:ln>
        </p:spPr>
        <p:txBody>
          <a:bodyPr>
            <a:spAutoFit/>
          </a:bodyPr>
          <a:lstStyle/>
          <a:p>
            <a:r>
              <a:rPr lang="en-US" dirty="0">
                <a:solidFill>
                  <a:schemeClr val="bg1"/>
                </a:solidFill>
              </a:rPr>
              <a:t>NERC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14375" y="-361950"/>
            <a:ext cx="8229600" cy="1143000"/>
          </a:xfrm>
        </p:spPr>
        <p:txBody>
          <a:bodyPr/>
          <a:lstStyle/>
          <a:p>
            <a:pPr eaLnBrk="1" hangingPunct="1"/>
            <a:r>
              <a:rPr lang="en-US" dirty="0" smtClean="0"/>
              <a:t>CCS Standards - Exceptions</a:t>
            </a:r>
          </a:p>
        </p:txBody>
      </p:sp>
      <p:sp>
        <p:nvSpPr>
          <p:cNvPr id="34818" name="Slide Number Placeholder 3"/>
          <p:cNvSpPr>
            <a:spLocks noGrp="1"/>
          </p:cNvSpPr>
          <p:nvPr>
            <p:ph type="sldNum" sz="quarter" idx="12"/>
          </p:nvPr>
        </p:nvSpPr>
        <p:spPr>
          <a:noFill/>
        </p:spPr>
        <p:txBody>
          <a:bodyPr/>
          <a:lstStyle/>
          <a:p>
            <a:fld id="{86CDE97C-40BD-4F6E-B387-BDFC9FC01741}"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pic>
        <p:nvPicPr>
          <p:cNvPr id="34820" name="Picture 3"/>
          <p:cNvPicPr>
            <a:picLocks noChangeAspect="1" noChangeArrowheads="1"/>
          </p:cNvPicPr>
          <p:nvPr/>
        </p:nvPicPr>
        <p:blipFill>
          <a:blip r:embed="rId3"/>
          <a:srcRect/>
          <a:stretch>
            <a:fillRect/>
          </a:stretch>
        </p:blipFill>
        <p:spPr bwMode="auto">
          <a:xfrm>
            <a:off x="1827213" y="1598613"/>
            <a:ext cx="5486400" cy="4048125"/>
          </a:xfrm>
          <a:prstGeom prst="rect">
            <a:avLst/>
          </a:prstGeom>
          <a:noFill/>
          <a:ln w="9525">
            <a:noFill/>
            <a:miter lim="800000"/>
            <a:headEnd/>
            <a:tailEnd/>
          </a:ln>
        </p:spPr>
      </p:pic>
      <p:sp>
        <p:nvSpPr>
          <p:cNvPr id="34821" name="AutoShape 4">
            <a:hlinkClick r:id="rId4" action="ppaction://hlinksldjump"/>
          </p:cNvPr>
          <p:cNvSpPr>
            <a:spLocks noChangeArrowheads="1"/>
          </p:cNvSpPr>
          <p:nvPr/>
        </p:nvSpPr>
        <p:spPr bwMode="auto">
          <a:xfrm rot="10800000">
            <a:off x="8220075" y="5580063"/>
            <a:ext cx="609600" cy="677862"/>
          </a:xfrm>
          <a:prstGeom prst="curvedRightArrow">
            <a:avLst>
              <a:gd name="adj1" fmla="val 22240"/>
              <a:gd name="adj2" fmla="val 44479"/>
              <a:gd name="adj3" fmla="val 33333"/>
            </a:avLst>
          </a:prstGeom>
          <a:gradFill rotWithShape="1">
            <a:gsLst>
              <a:gs pos="0">
                <a:srgbClr val="FFCC66"/>
              </a:gs>
              <a:gs pos="100000">
                <a:srgbClr val="FFFFFF"/>
              </a:gs>
            </a:gsLst>
            <a:lin ang="2700000" scaled="1"/>
          </a:gradFill>
          <a:ln w="9525">
            <a:noFill/>
            <a:miter lim="800000"/>
            <a:headEnd/>
            <a:tailEnd/>
          </a:ln>
          <a:effectLst>
            <a:prstShdw prst="shdw17" dist="17961" dir="2700000">
              <a:srgbClr val="997A3D"/>
            </a:prstShdw>
          </a:effectLst>
        </p:spPr>
        <p:txBody>
          <a:bodyPr wrap="none" anchor="ctr"/>
          <a:lstStyle/>
          <a:p>
            <a:endParaRPr lang="en-US"/>
          </a:p>
        </p:txBody>
      </p:sp>
      <p:pic>
        <p:nvPicPr>
          <p:cNvPr id="6" name="Picture 15" descr="full_banner_1118"/>
          <p:cNvPicPr>
            <a:picLocks noChangeAspect="1" noChangeArrowheads="1"/>
          </p:cNvPicPr>
          <p:nvPr/>
        </p:nvPicPr>
        <p:blipFill>
          <a:blip r:embed="rId5"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352425"/>
            <a:ext cx="8229600" cy="1143000"/>
          </a:xfrm>
        </p:spPr>
        <p:txBody>
          <a:bodyPr/>
          <a:lstStyle/>
          <a:p>
            <a:pPr eaLnBrk="1" hangingPunct="1"/>
            <a:r>
              <a:rPr lang="en-US" dirty="0" smtClean="0"/>
              <a:t>CCS Entitlement Classifications</a:t>
            </a:r>
          </a:p>
        </p:txBody>
      </p:sp>
      <p:sp>
        <p:nvSpPr>
          <p:cNvPr id="35842" name="Slide Number Placeholder 3"/>
          <p:cNvSpPr>
            <a:spLocks noGrp="1"/>
          </p:cNvSpPr>
          <p:nvPr>
            <p:ph type="sldNum" sz="quarter" idx="12"/>
          </p:nvPr>
        </p:nvSpPr>
        <p:spPr>
          <a:noFill/>
        </p:spPr>
        <p:txBody>
          <a:bodyPr/>
          <a:lstStyle/>
          <a:p>
            <a:fld id="{41EB7BD1-4BF1-4965-B144-5480115F1AFE}"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pic>
        <p:nvPicPr>
          <p:cNvPr id="35844" name="Picture 3"/>
          <p:cNvPicPr>
            <a:picLocks noChangeAspect="1" noChangeArrowheads="1"/>
          </p:cNvPicPr>
          <p:nvPr/>
        </p:nvPicPr>
        <p:blipFill>
          <a:blip r:embed="rId3"/>
          <a:srcRect/>
          <a:stretch>
            <a:fillRect/>
          </a:stretch>
        </p:blipFill>
        <p:spPr bwMode="auto">
          <a:xfrm>
            <a:off x="1833563" y="1743075"/>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90500" y="-352425"/>
            <a:ext cx="8686800" cy="1143000"/>
          </a:xfrm>
        </p:spPr>
        <p:txBody>
          <a:bodyPr>
            <a:normAutofit fontScale="90000"/>
          </a:bodyPr>
          <a:lstStyle/>
          <a:p>
            <a:pPr eaLnBrk="1" hangingPunct="1"/>
            <a:r>
              <a:rPr lang="en-US" dirty="0" smtClean="0"/>
              <a:t>CCS Entitlement Data Owner Classes</a:t>
            </a:r>
          </a:p>
        </p:txBody>
      </p:sp>
      <p:sp>
        <p:nvSpPr>
          <p:cNvPr id="36866" name="Slide Number Placeholder 3"/>
          <p:cNvSpPr>
            <a:spLocks noGrp="1"/>
          </p:cNvSpPr>
          <p:nvPr>
            <p:ph type="sldNum" sz="quarter" idx="12"/>
          </p:nvPr>
        </p:nvSpPr>
        <p:spPr>
          <a:noFill/>
        </p:spPr>
        <p:txBody>
          <a:bodyPr/>
          <a:lstStyle/>
          <a:p>
            <a:fld id="{64F6C005-6612-4BE9-B6ED-8F48A6C83F44}"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pic>
        <p:nvPicPr>
          <p:cNvPr id="36868" name="Picture 3"/>
          <p:cNvPicPr>
            <a:picLocks noChangeAspect="1" noChangeArrowheads="1"/>
          </p:cNvPicPr>
          <p:nvPr/>
        </p:nvPicPr>
        <p:blipFill>
          <a:blip r:embed="rId3"/>
          <a:srcRect/>
          <a:stretch>
            <a:fillRect/>
          </a:stretch>
        </p:blipFill>
        <p:spPr bwMode="auto">
          <a:xfrm>
            <a:off x="1827213" y="1598613"/>
            <a:ext cx="4648200" cy="3600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342900"/>
            <a:ext cx="8229600" cy="1143000"/>
          </a:xfrm>
        </p:spPr>
        <p:txBody>
          <a:bodyPr/>
          <a:lstStyle/>
          <a:p>
            <a:pPr eaLnBrk="1" hangingPunct="1"/>
            <a:r>
              <a:rPr lang="en-US" dirty="0" smtClean="0"/>
              <a:t>CCS Entitlement Control Points</a:t>
            </a:r>
          </a:p>
        </p:txBody>
      </p:sp>
      <p:sp>
        <p:nvSpPr>
          <p:cNvPr id="37890" name="Slide Number Placeholder 3"/>
          <p:cNvSpPr>
            <a:spLocks noGrp="1"/>
          </p:cNvSpPr>
          <p:nvPr>
            <p:ph type="sldNum" sz="quarter" idx="12"/>
          </p:nvPr>
        </p:nvSpPr>
        <p:spPr>
          <a:noFill/>
        </p:spPr>
        <p:txBody>
          <a:bodyPr/>
          <a:lstStyle/>
          <a:p>
            <a:fld id="{FAC863F2-7AEA-4F69-B4AD-3203BA6F7B5A}"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pic>
        <p:nvPicPr>
          <p:cNvPr id="37892" name="Picture 3"/>
          <p:cNvPicPr>
            <a:picLocks noChangeAspect="1" noChangeArrowheads="1"/>
          </p:cNvPicPr>
          <p:nvPr/>
        </p:nvPicPr>
        <p:blipFill>
          <a:blip r:embed="rId3"/>
          <a:srcRect/>
          <a:stretch>
            <a:fillRect/>
          </a:stretch>
        </p:blipFill>
        <p:spPr bwMode="auto">
          <a:xfrm>
            <a:off x="1827213" y="1598613"/>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33374" y="-152400"/>
            <a:ext cx="8886825" cy="952500"/>
          </a:xfrm>
        </p:spPr>
        <p:txBody>
          <a:bodyPr>
            <a:normAutofit/>
          </a:bodyPr>
          <a:lstStyle/>
          <a:p>
            <a:pPr eaLnBrk="1" hangingPunct="1"/>
            <a:r>
              <a:rPr lang="en-US" dirty="0" smtClean="0"/>
              <a:t>Scheduled Jobs = Data Currency</a:t>
            </a:r>
          </a:p>
        </p:txBody>
      </p:sp>
      <p:pic>
        <p:nvPicPr>
          <p:cNvPr id="38915" name="Picture 4"/>
          <p:cNvPicPr>
            <a:picLocks noGrp="1" noChangeAspect="1" noChangeArrowheads="1"/>
          </p:cNvPicPr>
          <p:nvPr>
            <p:ph idx="1"/>
          </p:nvPr>
        </p:nvPicPr>
        <p:blipFill>
          <a:blip r:embed="rId3"/>
          <a:stretch>
            <a:fillRect/>
          </a:stretch>
        </p:blipFill>
        <p:spPr>
          <a:xfrm>
            <a:off x="1740309" y="2179638"/>
            <a:ext cx="5663381" cy="4114800"/>
          </a:xfrm>
          <a:noFill/>
        </p:spPr>
      </p:pic>
      <p:sp>
        <p:nvSpPr>
          <p:cNvPr id="38916" name="Slide Number Placeholder 4"/>
          <p:cNvSpPr>
            <a:spLocks noGrp="1"/>
          </p:cNvSpPr>
          <p:nvPr>
            <p:ph type="sldNum" sz="quarter" idx="12"/>
          </p:nvPr>
        </p:nvSpPr>
        <p:spPr>
          <a:noFill/>
        </p:spPr>
        <p:txBody>
          <a:bodyPr/>
          <a:lstStyle/>
          <a:p>
            <a:fld id="{953D4D7C-34CA-4196-B3D2-41EE6CD1CAA6}"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95300" y="123824"/>
            <a:ext cx="9144000" cy="600075"/>
          </a:xfrm>
        </p:spPr>
        <p:txBody>
          <a:bodyPr>
            <a:normAutofit fontScale="90000"/>
          </a:bodyPr>
          <a:lstStyle/>
          <a:p>
            <a:pPr eaLnBrk="1" hangingPunct="1"/>
            <a:r>
              <a:rPr lang="en-US" sz="4000" dirty="0" smtClean="0"/>
              <a:t>Executive-readable Entitlement Reports</a:t>
            </a:r>
          </a:p>
        </p:txBody>
      </p:sp>
      <p:sp>
        <p:nvSpPr>
          <p:cNvPr id="39938" name="Slide Number Placeholder 3"/>
          <p:cNvSpPr>
            <a:spLocks noGrp="1"/>
          </p:cNvSpPr>
          <p:nvPr>
            <p:ph type="sldNum" sz="quarter" idx="12"/>
          </p:nvPr>
        </p:nvSpPr>
        <p:spPr>
          <a:noFill/>
        </p:spPr>
        <p:txBody>
          <a:bodyPr/>
          <a:lstStyle/>
          <a:p>
            <a:fld id="{B8D97019-F0E7-46DE-A058-D18B3E8BCAEB}"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pic>
        <p:nvPicPr>
          <p:cNvPr id="39940" name="Picture 3"/>
          <p:cNvPicPr>
            <a:picLocks noChangeAspect="1" noChangeArrowheads="1"/>
          </p:cNvPicPr>
          <p:nvPr/>
        </p:nvPicPr>
        <p:blipFill>
          <a:blip r:embed="rId3"/>
          <a:srcRect/>
          <a:stretch>
            <a:fillRect/>
          </a:stretch>
        </p:blipFill>
        <p:spPr bwMode="auto">
          <a:xfrm>
            <a:off x="1833563" y="1733550"/>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371475"/>
            <a:ext cx="8229600" cy="1143000"/>
          </a:xfrm>
        </p:spPr>
        <p:txBody>
          <a:bodyPr>
            <a:normAutofit fontScale="90000"/>
          </a:bodyPr>
          <a:lstStyle/>
          <a:p>
            <a:pPr eaLnBrk="1" hangingPunct="1"/>
            <a:r>
              <a:rPr lang="en-US" dirty="0" smtClean="0"/>
              <a:t>CCS Entitlement Approval Report</a:t>
            </a:r>
          </a:p>
        </p:txBody>
      </p:sp>
      <p:sp>
        <p:nvSpPr>
          <p:cNvPr id="40962" name="Slide Number Placeholder 3"/>
          <p:cNvSpPr>
            <a:spLocks noGrp="1"/>
          </p:cNvSpPr>
          <p:nvPr>
            <p:ph type="sldNum" sz="quarter" idx="12"/>
          </p:nvPr>
        </p:nvSpPr>
        <p:spPr>
          <a:noFill/>
        </p:spPr>
        <p:txBody>
          <a:bodyPr/>
          <a:lstStyle/>
          <a:p>
            <a:fld id="{E09B8E73-DF9D-4A8D-A126-3F0DDDC211E1}"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pic>
        <p:nvPicPr>
          <p:cNvPr id="40964" name="Picture 3"/>
          <p:cNvPicPr>
            <a:picLocks noChangeAspect="1" noChangeArrowheads="1"/>
          </p:cNvPicPr>
          <p:nvPr/>
        </p:nvPicPr>
        <p:blipFill>
          <a:blip r:embed="rId3"/>
          <a:srcRect/>
          <a:stretch>
            <a:fillRect/>
          </a:stretch>
        </p:blipFill>
        <p:spPr bwMode="auto">
          <a:xfrm>
            <a:off x="1827213" y="1598613"/>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333375"/>
            <a:ext cx="8229600" cy="1143000"/>
          </a:xfrm>
        </p:spPr>
        <p:txBody>
          <a:bodyPr/>
          <a:lstStyle/>
          <a:p>
            <a:pPr eaLnBrk="1" hangingPunct="1"/>
            <a:r>
              <a:rPr lang="en-US" dirty="0" smtClean="0"/>
              <a:t>Automated Email Notifications</a:t>
            </a:r>
          </a:p>
        </p:txBody>
      </p:sp>
      <p:sp>
        <p:nvSpPr>
          <p:cNvPr id="41986" name="Slide Number Placeholder 3"/>
          <p:cNvSpPr>
            <a:spLocks noGrp="1"/>
          </p:cNvSpPr>
          <p:nvPr>
            <p:ph type="sldNum" sz="quarter" idx="12"/>
          </p:nvPr>
        </p:nvSpPr>
        <p:spPr>
          <a:noFill/>
        </p:spPr>
        <p:txBody>
          <a:bodyPr/>
          <a:lstStyle/>
          <a:p>
            <a:fld id="{6C907008-A6EA-46A5-83A0-4153A5FBB91B}"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pic>
        <p:nvPicPr>
          <p:cNvPr id="41988" name="Picture 3"/>
          <p:cNvPicPr>
            <a:picLocks noChangeAspect="1" noChangeArrowheads="1"/>
          </p:cNvPicPr>
          <p:nvPr/>
        </p:nvPicPr>
        <p:blipFill>
          <a:blip r:embed="rId3"/>
          <a:srcRect/>
          <a:stretch>
            <a:fillRect/>
          </a:stretch>
        </p:blipFill>
        <p:spPr bwMode="auto">
          <a:xfrm>
            <a:off x="1833563" y="1857375"/>
            <a:ext cx="5476875" cy="3981450"/>
          </a:xfrm>
          <a:prstGeom prst="rect">
            <a:avLst/>
          </a:prstGeom>
          <a:noFill/>
          <a:ln w="9525">
            <a:noFill/>
            <a:miter lim="800000"/>
            <a:headEnd/>
            <a:tailEnd/>
          </a:ln>
        </p:spPr>
      </p:pic>
      <p:pic>
        <p:nvPicPr>
          <p:cNvPr id="5"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533400" y="-371475"/>
            <a:ext cx="8229600" cy="1143000"/>
          </a:xfrm>
        </p:spPr>
        <p:txBody>
          <a:bodyPr/>
          <a:lstStyle/>
          <a:p>
            <a:pPr eaLnBrk="1" hangingPunct="1"/>
            <a:r>
              <a:rPr lang="en-US" dirty="0" smtClean="0"/>
              <a:t>Targeted Entitlement Reports</a:t>
            </a:r>
          </a:p>
        </p:txBody>
      </p:sp>
      <p:sp>
        <p:nvSpPr>
          <p:cNvPr id="43010" name="Slide Number Placeholder 3"/>
          <p:cNvSpPr>
            <a:spLocks noGrp="1"/>
          </p:cNvSpPr>
          <p:nvPr>
            <p:ph type="sldNum" sz="quarter" idx="12"/>
          </p:nvPr>
        </p:nvSpPr>
        <p:spPr>
          <a:noFill/>
        </p:spPr>
        <p:txBody>
          <a:bodyPr/>
          <a:lstStyle/>
          <a:p>
            <a:fld id="{E4B47521-92A0-4620-A831-088641A3A1E1}"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pic>
        <p:nvPicPr>
          <p:cNvPr id="43012" name="Picture 3"/>
          <p:cNvPicPr>
            <a:picLocks noChangeAspect="1" noChangeArrowheads="1"/>
          </p:cNvPicPr>
          <p:nvPr/>
        </p:nvPicPr>
        <p:blipFill>
          <a:blip r:embed="rId3"/>
          <a:srcRect/>
          <a:stretch>
            <a:fillRect/>
          </a:stretch>
        </p:blipFill>
        <p:spPr bwMode="auto">
          <a:xfrm>
            <a:off x="1365250" y="1323975"/>
            <a:ext cx="5476875" cy="3981450"/>
          </a:xfrm>
          <a:prstGeom prst="rect">
            <a:avLst/>
          </a:prstGeom>
          <a:noFill/>
          <a:ln w="9525">
            <a:noFill/>
            <a:miter lim="800000"/>
            <a:headEnd/>
            <a:tailEnd/>
          </a:ln>
        </p:spPr>
      </p:pic>
      <p:pic>
        <p:nvPicPr>
          <p:cNvPr id="43013" name="Picture 4"/>
          <p:cNvPicPr>
            <a:picLocks noChangeAspect="1" noChangeArrowheads="1"/>
          </p:cNvPicPr>
          <p:nvPr/>
        </p:nvPicPr>
        <p:blipFill>
          <a:blip r:embed="rId4"/>
          <a:srcRect/>
          <a:stretch>
            <a:fillRect/>
          </a:stretch>
        </p:blipFill>
        <p:spPr bwMode="auto">
          <a:xfrm>
            <a:off x="2185988" y="2295525"/>
            <a:ext cx="5476875" cy="3981450"/>
          </a:xfrm>
          <a:prstGeom prst="rect">
            <a:avLst/>
          </a:prstGeom>
          <a:noFill/>
          <a:ln w="9525">
            <a:noFill/>
            <a:miter lim="800000"/>
            <a:headEnd/>
            <a:tailEnd/>
          </a:ln>
        </p:spPr>
      </p:pic>
      <p:sp>
        <p:nvSpPr>
          <p:cNvPr id="43014" name="AutoShape 5">
            <a:hlinkClick r:id="rId5" action="ppaction://hlinksldjump"/>
          </p:cNvPr>
          <p:cNvSpPr>
            <a:spLocks noChangeArrowheads="1"/>
          </p:cNvSpPr>
          <p:nvPr/>
        </p:nvSpPr>
        <p:spPr bwMode="auto">
          <a:xfrm rot="10800000">
            <a:off x="8220075" y="5580063"/>
            <a:ext cx="609600" cy="677862"/>
          </a:xfrm>
          <a:prstGeom prst="curvedRightArrow">
            <a:avLst>
              <a:gd name="adj1" fmla="val 22240"/>
              <a:gd name="adj2" fmla="val 44479"/>
              <a:gd name="adj3" fmla="val 33333"/>
            </a:avLst>
          </a:prstGeom>
          <a:gradFill rotWithShape="1">
            <a:gsLst>
              <a:gs pos="0">
                <a:srgbClr val="FFCC66"/>
              </a:gs>
              <a:gs pos="100000">
                <a:srgbClr val="FFFFFF"/>
              </a:gs>
            </a:gsLst>
            <a:lin ang="2700000" scaled="1"/>
          </a:gradFill>
          <a:ln w="9525">
            <a:noFill/>
            <a:miter lim="800000"/>
            <a:headEnd/>
            <a:tailEnd/>
          </a:ln>
          <a:effectLst>
            <a:prstShdw prst="shdw17" dist="17961" dir="2700000">
              <a:srgbClr val="997A3D"/>
            </a:prstShdw>
          </a:effectLst>
        </p:spPr>
        <p:txBody>
          <a:bodyPr wrap="none" anchor="ctr"/>
          <a:lstStyle/>
          <a:p>
            <a:endParaRPr lang="en-US"/>
          </a:p>
        </p:txBody>
      </p:sp>
      <p:pic>
        <p:nvPicPr>
          <p:cNvPr id="7" name="Picture 15" descr="full_banner_1118"/>
          <p:cNvPicPr>
            <a:picLocks noChangeAspect="1" noChangeArrowheads="1"/>
          </p:cNvPicPr>
          <p:nvPr/>
        </p:nvPicPr>
        <p:blipFill>
          <a:blip r:embed="rId6"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90550" y="-638175"/>
            <a:ext cx="8229600" cy="1524000"/>
          </a:xfrm>
        </p:spPr>
        <p:txBody>
          <a:bodyPr/>
          <a:lstStyle/>
          <a:p>
            <a:pPr eaLnBrk="1" hangingPunct="1"/>
            <a:r>
              <a:rPr lang="en-US" dirty="0" smtClean="0"/>
              <a:t>Response Assessment Module</a:t>
            </a:r>
          </a:p>
        </p:txBody>
      </p:sp>
      <p:sp>
        <p:nvSpPr>
          <p:cNvPr id="44035" name="Rectangle 4"/>
          <p:cNvSpPr>
            <a:spLocks noGrp="1" noChangeArrowheads="1"/>
          </p:cNvSpPr>
          <p:nvPr>
            <p:ph idx="1"/>
          </p:nvPr>
        </p:nvSpPr>
        <p:spPr>
          <a:xfrm>
            <a:off x="457200" y="1933575"/>
            <a:ext cx="8229600" cy="4114800"/>
          </a:xfrm>
        </p:spPr>
        <p:txBody>
          <a:bodyPr>
            <a:normAutofit lnSpcReduction="10000"/>
          </a:bodyPr>
          <a:lstStyle/>
          <a:p>
            <a:pPr eaLnBrk="1" hangingPunct="1"/>
            <a:r>
              <a:rPr lang="en-US" dirty="0" smtClean="0"/>
              <a:t>Basics:</a:t>
            </a:r>
          </a:p>
          <a:p>
            <a:pPr lvl="1" eaLnBrk="1" hangingPunct="1"/>
            <a:r>
              <a:rPr lang="en-US" dirty="0" smtClean="0"/>
              <a:t>Provides automated surveys and manual assessments to capture and track procedural controls  </a:t>
            </a:r>
          </a:p>
          <a:p>
            <a:pPr lvl="1" eaLnBrk="1" hangingPunct="1"/>
            <a:r>
              <a:rPr lang="en-US" dirty="0" smtClean="0"/>
              <a:t>Enhances CCS’ ability to centralize and control the information affecting risk management, regulatory compliance and security</a:t>
            </a:r>
          </a:p>
          <a:p>
            <a:pPr lvl="1" eaLnBrk="1" hangingPunct="1"/>
            <a:r>
              <a:rPr lang="en-US" dirty="0" smtClean="0"/>
              <a:t>Advanced Analysis capabilities assist understanding</a:t>
            </a:r>
          </a:p>
          <a:p>
            <a:pPr lvl="1" eaLnBrk="1" hangingPunct="1"/>
            <a:r>
              <a:rPr lang="en-US" dirty="0" smtClean="0"/>
              <a:t>Evidence (documents, spreadsheets, computerized information) may be submitted with the survey questions</a:t>
            </a:r>
          </a:p>
          <a:p>
            <a:pPr eaLnBrk="1" hangingPunct="1"/>
            <a:endParaRPr lang="en-US" dirty="0" smtClean="0"/>
          </a:p>
        </p:txBody>
      </p:sp>
      <p:sp>
        <p:nvSpPr>
          <p:cNvPr id="44036" name="Slide Number Placeholder 4"/>
          <p:cNvSpPr>
            <a:spLocks noGrp="1"/>
          </p:cNvSpPr>
          <p:nvPr>
            <p:ph type="sldNum" sz="quarter" idx="12"/>
          </p:nvPr>
        </p:nvSpPr>
        <p:spPr>
          <a:noFill/>
        </p:spPr>
        <p:txBody>
          <a:bodyPr/>
          <a:lstStyle/>
          <a:p>
            <a:fld id="{91AF62C6-F3DB-4B48-8297-A9682D0BD465}"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pic>
        <p:nvPicPr>
          <p:cNvPr id="5" name="Picture 15" descr="full_banner_1118"/>
          <p:cNvPicPr>
            <a:picLocks noChangeAspect="1" noChangeArrowheads="1"/>
          </p:cNvPicPr>
          <p:nvPr/>
        </p:nvPicPr>
        <p:blipFill>
          <a:blip r:embed="rId3"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42875" y="-169862"/>
            <a:ext cx="6699250" cy="952500"/>
          </a:xfrm>
        </p:spPr>
        <p:txBody>
          <a:bodyPr>
            <a:normAutofit/>
          </a:bodyPr>
          <a:lstStyle/>
          <a:p>
            <a:pPr eaLnBrk="1" hangingPunct="1"/>
            <a:r>
              <a:rPr lang="en-US" sz="4000" dirty="0" smtClean="0"/>
              <a:t>IT Compliance Best Practices</a:t>
            </a:r>
          </a:p>
        </p:txBody>
      </p:sp>
      <p:sp>
        <p:nvSpPr>
          <p:cNvPr id="8194" name="Slide Number Placeholder 4"/>
          <p:cNvSpPr>
            <a:spLocks noGrp="1"/>
          </p:cNvSpPr>
          <p:nvPr>
            <p:ph type="sldNum" sz="quarter" idx="12"/>
          </p:nvPr>
        </p:nvSpPr>
        <p:spPr>
          <a:noFill/>
        </p:spPr>
        <p:txBody>
          <a:bodyPr/>
          <a:lstStyle/>
          <a:p>
            <a:fld id="{1DD3889C-5CAB-4929-A2FF-434B9841FBAA}"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8196" name="Text Box 3"/>
          <p:cNvSpPr txBox="1">
            <a:spLocks noChangeArrowheads="1"/>
          </p:cNvSpPr>
          <p:nvPr/>
        </p:nvSpPr>
        <p:spPr bwMode="auto">
          <a:xfrm>
            <a:off x="360363" y="6143625"/>
            <a:ext cx="5646737" cy="274638"/>
          </a:xfrm>
          <a:prstGeom prst="rect">
            <a:avLst/>
          </a:prstGeom>
          <a:noFill/>
          <a:ln w="9525">
            <a:noFill/>
            <a:miter lim="800000"/>
            <a:headEnd/>
            <a:tailEnd/>
          </a:ln>
        </p:spPr>
        <p:txBody>
          <a:bodyPr>
            <a:spAutoFit/>
          </a:bodyPr>
          <a:lstStyle/>
          <a:p>
            <a:pPr algn="ctr"/>
            <a:r>
              <a:rPr lang="en-US" sz="1200" dirty="0">
                <a:solidFill>
                  <a:schemeClr val="tx2">
                    <a:lumMod val="90000"/>
                  </a:schemeClr>
                </a:solidFill>
              </a:rPr>
              <a:t>Number of controls, control objectives, days between control assessments</a:t>
            </a:r>
          </a:p>
        </p:txBody>
      </p:sp>
      <p:grpSp>
        <p:nvGrpSpPr>
          <p:cNvPr id="8197" name="Group 4"/>
          <p:cNvGrpSpPr>
            <a:grpSpLocks/>
          </p:cNvGrpSpPr>
          <p:nvPr/>
        </p:nvGrpSpPr>
        <p:grpSpPr bwMode="auto">
          <a:xfrm>
            <a:off x="5507038" y="2087563"/>
            <a:ext cx="3119437" cy="2830512"/>
            <a:chOff x="1594" y="894"/>
            <a:chExt cx="2248" cy="1881"/>
          </a:xfrm>
        </p:grpSpPr>
        <p:sp>
          <p:nvSpPr>
            <p:cNvPr id="8216" name="Line 5"/>
            <p:cNvSpPr>
              <a:spLocks noChangeShapeType="1"/>
            </p:cNvSpPr>
            <p:nvPr/>
          </p:nvSpPr>
          <p:spPr bwMode="auto">
            <a:xfrm>
              <a:off x="1642" y="2360"/>
              <a:ext cx="2200" cy="0"/>
            </a:xfrm>
            <a:prstGeom prst="line">
              <a:avLst/>
            </a:prstGeom>
            <a:noFill/>
            <a:ln w="0">
              <a:solidFill>
                <a:srgbClr val="000000"/>
              </a:solidFill>
              <a:round/>
              <a:headEnd/>
              <a:tailEnd/>
            </a:ln>
          </p:spPr>
          <p:txBody>
            <a:bodyPr/>
            <a:lstStyle/>
            <a:p>
              <a:endParaRPr lang="en-US"/>
            </a:p>
          </p:txBody>
        </p:sp>
        <p:sp>
          <p:nvSpPr>
            <p:cNvPr id="8217" name="Line 6"/>
            <p:cNvSpPr>
              <a:spLocks noChangeShapeType="1"/>
            </p:cNvSpPr>
            <p:nvPr/>
          </p:nvSpPr>
          <p:spPr bwMode="auto">
            <a:xfrm>
              <a:off x="1642" y="1993"/>
              <a:ext cx="2200" cy="0"/>
            </a:xfrm>
            <a:prstGeom prst="line">
              <a:avLst/>
            </a:prstGeom>
            <a:noFill/>
            <a:ln w="0">
              <a:solidFill>
                <a:srgbClr val="000000"/>
              </a:solidFill>
              <a:round/>
              <a:headEnd/>
              <a:tailEnd/>
            </a:ln>
          </p:spPr>
          <p:txBody>
            <a:bodyPr/>
            <a:lstStyle/>
            <a:p>
              <a:endParaRPr lang="en-US"/>
            </a:p>
          </p:txBody>
        </p:sp>
        <p:sp>
          <p:nvSpPr>
            <p:cNvPr id="8218" name="Line 7"/>
            <p:cNvSpPr>
              <a:spLocks noChangeShapeType="1"/>
            </p:cNvSpPr>
            <p:nvPr/>
          </p:nvSpPr>
          <p:spPr bwMode="auto">
            <a:xfrm>
              <a:off x="1642" y="1627"/>
              <a:ext cx="2200" cy="0"/>
            </a:xfrm>
            <a:prstGeom prst="line">
              <a:avLst/>
            </a:prstGeom>
            <a:noFill/>
            <a:ln w="0">
              <a:solidFill>
                <a:srgbClr val="000000"/>
              </a:solidFill>
              <a:round/>
              <a:headEnd/>
              <a:tailEnd/>
            </a:ln>
          </p:spPr>
          <p:txBody>
            <a:bodyPr/>
            <a:lstStyle/>
            <a:p>
              <a:endParaRPr lang="en-US"/>
            </a:p>
          </p:txBody>
        </p:sp>
        <p:sp>
          <p:nvSpPr>
            <p:cNvPr id="8219" name="Line 8"/>
            <p:cNvSpPr>
              <a:spLocks noChangeShapeType="1"/>
            </p:cNvSpPr>
            <p:nvPr/>
          </p:nvSpPr>
          <p:spPr bwMode="auto">
            <a:xfrm>
              <a:off x="1642" y="1260"/>
              <a:ext cx="2200" cy="0"/>
            </a:xfrm>
            <a:prstGeom prst="line">
              <a:avLst/>
            </a:prstGeom>
            <a:noFill/>
            <a:ln w="0">
              <a:solidFill>
                <a:srgbClr val="000000"/>
              </a:solidFill>
              <a:round/>
              <a:headEnd/>
              <a:tailEnd/>
            </a:ln>
          </p:spPr>
          <p:txBody>
            <a:bodyPr/>
            <a:lstStyle/>
            <a:p>
              <a:endParaRPr lang="en-US"/>
            </a:p>
          </p:txBody>
        </p:sp>
        <p:sp>
          <p:nvSpPr>
            <p:cNvPr id="8220" name="Line 9"/>
            <p:cNvSpPr>
              <a:spLocks noChangeShapeType="1"/>
            </p:cNvSpPr>
            <p:nvPr/>
          </p:nvSpPr>
          <p:spPr bwMode="auto">
            <a:xfrm>
              <a:off x="1642" y="894"/>
              <a:ext cx="2200" cy="0"/>
            </a:xfrm>
            <a:prstGeom prst="line">
              <a:avLst/>
            </a:prstGeom>
            <a:noFill/>
            <a:ln w="0">
              <a:solidFill>
                <a:srgbClr val="000000"/>
              </a:solidFill>
              <a:round/>
              <a:headEnd/>
              <a:tailEnd/>
            </a:ln>
          </p:spPr>
          <p:txBody>
            <a:bodyPr/>
            <a:lstStyle/>
            <a:p>
              <a:endParaRPr lang="en-US"/>
            </a:p>
          </p:txBody>
        </p:sp>
        <p:sp>
          <p:nvSpPr>
            <p:cNvPr id="8221" name="Rectangle 10"/>
            <p:cNvSpPr>
              <a:spLocks noChangeArrowheads="1"/>
            </p:cNvSpPr>
            <p:nvPr/>
          </p:nvSpPr>
          <p:spPr bwMode="auto">
            <a:xfrm>
              <a:off x="1642" y="894"/>
              <a:ext cx="2200" cy="1832"/>
            </a:xfrm>
            <a:prstGeom prst="rect">
              <a:avLst/>
            </a:prstGeom>
            <a:noFill/>
            <a:ln w="19050">
              <a:solidFill>
                <a:srgbClr val="808080"/>
              </a:solidFill>
              <a:miter lim="800000"/>
              <a:headEnd/>
              <a:tailEnd/>
            </a:ln>
          </p:spPr>
          <p:txBody>
            <a:bodyPr/>
            <a:lstStyle/>
            <a:p>
              <a:pPr algn="ctr"/>
              <a:endParaRPr lang="en-US"/>
            </a:p>
          </p:txBody>
        </p:sp>
        <p:sp>
          <p:nvSpPr>
            <p:cNvPr id="8222" name="Line 11"/>
            <p:cNvSpPr>
              <a:spLocks noChangeShapeType="1"/>
            </p:cNvSpPr>
            <p:nvPr/>
          </p:nvSpPr>
          <p:spPr bwMode="auto">
            <a:xfrm>
              <a:off x="1642" y="894"/>
              <a:ext cx="0" cy="1832"/>
            </a:xfrm>
            <a:prstGeom prst="line">
              <a:avLst/>
            </a:prstGeom>
            <a:noFill/>
            <a:ln w="0">
              <a:solidFill>
                <a:srgbClr val="000000"/>
              </a:solidFill>
              <a:round/>
              <a:headEnd/>
              <a:tailEnd/>
            </a:ln>
          </p:spPr>
          <p:txBody>
            <a:bodyPr/>
            <a:lstStyle/>
            <a:p>
              <a:endParaRPr lang="en-US"/>
            </a:p>
          </p:txBody>
        </p:sp>
        <p:sp>
          <p:nvSpPr>
            <p:cNvPr id="8223" name="Line 12"/>
            <p:cNvSpPr>
              <a:spLocks noChangeShapeType="1"/>
            </p:cNvSpPr>
            <p:nvPr/>
          </p:nvSpPr>
          <p:spPr bwMode="auto">
            <a:xfrm>
              <a:off x="1594" y="2726"/>
              <a:ext cx="48" cy="0"/>
            </a:xfrm>
            <a:prstGeom prst="line">
              <a:avLst/>
            </a:prstGeom>
            <a:noFill/>
            <a:ln w="0">
              <a:solidFill>
                <a:srgbClr val="000000"/>
              </a:solidFill>
              <a:round/>
              <a:headEnd/>
              <a:tailEnd/>
            </a:ln>
          </p:spPr>
          <p:txBody>
            <a:bodyPr/>
            <a:lstStyle/>
            <a:p>
              <a:endParaRPr lang="en-US"/>
            </a:p>
          </p:txBody>
        </p:sp>
        <p:sp>
          <p:nvSpPr>
            <p:cNvPr id="8224" name="Line 13"/>
            <p:cNvSpPr>
              <a:spLocks noChangeShapeType="1"/>
            </p:cNvSpPr>
            <p:nvPr/>
          </p:nvSpPr>
          <p:spPr bwMode="auto">
            <a:xfrm>
              <a:off x="1594" y="2360"/>
              <a:ext cx="48" cy="0"/>
            </a:xfrm>
            <a:prstGeom prst="line">
              <a:avLst/>
            </a:prstGeom>
            <a:noFill/>
            <a:ln w="0">
              <a:solidFill>
                <a:srgbClr val="000000"/>
              </a:solidFill>
              <a:round/>
              <a:headEnd/>
              <a:tailEnd/>
            </a:ln>
          </p:spPr>
          <p:txBody>
            <a:bodyPr/>
            <a:lstStyle/>
            <a:p>
              <a:endParaRPr lang="en-US"/>
            </a:p>
          </p:txBody>
        </p:sp>
        <p:sp>
          <p:nvSpPr>
            <p:cNvPr id="8225" name="Line 14"/>
            <p:cNvSpPr>
              <a:spLocks noChangeShapeType="1"/>
            </p:cNvSpPr>
            <p:nvPr/>
          </p:nvSpPr>
          <p:spPr bwMode="auto">
            <a:xfrm>
              <a:off x="1594" y="1993"/>
              <a:ext cx="48" cy="0"/>
            </a:xfrm>
            <a:prstGeom prst="line">
              <a:avLst/>
            </a:prstGeom>
            <a:noFill/>
            <a:ln w="0">
              <a:solidFill>
                <a:srgbClr val="000000"/>
              </a:solidFill>
              <a:round/>
              <a:headEnd/>
              <a:tailEnd/>
            </a:ln>
          </p:spPr>
          <p:txBody>
            <a:bodyPr/>
            <a:lstStyle/>
            <a:p>
              <a:endParaRPr lang="en-US"/>
            </a:p>
          </p:txBody>
        </p:sp>
        <p:sp>
          <p:nvSpPr>
            <p:cNvPr id="8226" name="Line 15"/>
            <p:cNvSpPr>
              <a:spLocks noChangeShapeType="1"/>
            </p:cNvSpPr>
            <p:nvPr/>
          </p:nvSpPr>
          <p:spPr bwMode="auto">
            <a:xfrm>
              <a:off x="1594" y="1627"/>
              <a:ext cx="48" cy="0"/>
            </a:xfrm>
            <a:prstGeom prst="line">
              <a:avLst/>
            </a:prstGeom>
            <a:noFill/>
            <a:ln w="0">
              <a:solidFill>
                <a:srgbClr val="000000"/>
              </a:solidFill>
              <a:round/>
              <a:headEnd/>
              <a:tailEnd/>
            </a:ln>
          </p:spPr>
          <p:txBody>
            <a:bodyPr/>
            <a:lstStyle/>
            <a:p>
              <a:endParaRPr lang="en-US"/>
            </a:p>
          </p:txBody>
        </p:sp>
        <p:sp>
          <p:nvSpPr>
            <p:cNvPr id="8227" name="Line 16"/>
            <p:cNvSpPr>
              <a:spLocks noChangeShapeType="1"/>
            </p:cNvSpPr>
            <p:nvPr/>
          </p:nvSpPr>
          <p:spPr bwMode="auto">
            <a:xfrm>
              <a:off x="1594" y="1260"/>
              <a:ext cx="48" cy="0"/>
            </a:xfrm>
            <a:prstGeom prst="line">
              <a:avLst/>
            </a:prstGeom>
            <a:noFill/>
            <a:ln w="0">
              <a:solidFill>
                <a:srgbClr val="000000"/>
              </a:solidFill>
              <a:round/>
              <a:headEnd/>
              <a:tailEnd/>
            </a:ln>
          </p:spPr>
          <p:txBody>
            <a:bodyPr/>
            <a:lstStyle/>
            <a:p>
              <a:endParaRPr lang="en-US"/>
            </a:p>
          </p:txBody>
        </p:sp>
        <p:sp>
          <p:nvSpPr>
            <p:cNvPr id="8228" name="Line 17"/>
            <p:cNvSpPr>
              <a:spLocks noChangeShapeType="1"/>
            </p:cNvSpPr>
            <p:nvPr/>
          </p:nvSpPr>
          <p:spPr bwMode="auto">
            <a:xfrm>
              <a:off x="1594" y="894"/>
              <a:ext cx="48" cy="0"/>
            </a:xfrm>
            <a:prstGeom prst="line">
              <a:avLst/>
            </a:prstGeom>
            <a:noFill/>
            <a:ln w="0">
              <a:solidFill>
                <a:srgbClr val="000000"/>
              </a:solidFill>
              <a:round/>
              <a:headEnd/>
              <a:tailEnd/>
            </a:ln>
          </p:spPr>
          <p:txBody>
            <a:bodyPr/>
            <a:lstStyle/>
            <a:p>
              <a:endParaRPr lang="en-US"/>
            </a:p>
          </p:txBody>
        </p:sp>
        <p:sp>
          <p:nvSpPr>
            <p:cNvPr id="8229" name="Line 18"/>
            <p:cNvSpPr>
              <a:spLocks noChangeShapeType="1"/>
            </p:cNvSpPr>
            <p:nvPr/>
          </p:nvSpPr>
          <p:spPr bwMode="auto">
            <a:xfrm>
              <a:off x="1642" y="2726"/>
              <a:ext cx="2200" cy="0"/>
            </a:xfrm>
            <a:prstGeom prst="line">
              <a:avLst/>
            </a:prstGeom>
            <a:noFill/>
            <a:ln w="0">
              <a:solidFill>
                <a:srgbClr val="000000"/>
              </a:solidFill>
              <a:round/>
              <a:headEnd/>
              <a:tailEnd/>
            </a:ln>
          </p:spPr>
          <p:txBody>
            <a:bodyPr/>
            <a:lstStyle/>
            <a:p>
              <a:endParaRPr lang="en-US"/>
            </a:p>
          </p:txBody>
        </p:sp>
        <p:sp>
          <p:nvSpPr>
            <p:cNvPr id="8230" name="Line 19"/>
            <p:cNvSpPr>
              <a:spLocks noChangeShapeType="1"/>
            </p:cNvSpPr>
            <p:nvPr/>
          </p:nvSpPr>
          <p:spPr bwMode="auto">
            <a:xfrm flipV="1">
              <a:off x="1642" y="2726"/>
              <a:ext cx="0" cy="49"/>
            </a:xfrm>
            <a:prstGeom prst="line">
              <a:avLst/>
            </a:prstGeom>
            <a:noFill/>
            <a:ln w="0">
              <a:solidFill>
                <a:srgbClr val="000000"/>
              </a:solidFill>
              <a:round/>
              <a:headEnd/>
              <a:tailEnd/>
            </a:ln>
          </p:spPr>
          <p:txBody>
            <a:bodyPr/>
            <a:lstStyle/>
            <a:p>
              <a:endParaRPr lang="en-US"/>
            </a:p>
          </p:txBody>
        </p:sp>
        <p:sp>
          <p:nvSpPr>
            <p:cNvPr id="8231" name="Line 20"/>
            <p:cNvSpPr>
              <a:spLocks noChangeShapeType="1"/>
            </p:cNvSpPr>
            <p:nvPr/>
          </p:nvSpPr>
          <p:spPr bwMode="auto">
            <a:xfrm flipV="1">
              <a:off x="2375" y="2726"/>
              <a:ext cx="0" cy="49"/>
            </a:xfrm>
            <a:prstGeom prst="line">
              <a:avLst/>
            </a:prstGeom>
            <a:noFill/>
            <a:ln w="0">
              <a:solidFill>
                <a:srgbClr val="000000"/>
              </a:solidFill>
              <a:round/>
              <a:headEnd/>
              <a:tailEnd/>
            </a:ln>
          </p:spPr>
          <p:txBody>
            <a:bodyPr/>
            <a:lstStyle/>
            <a:p>
              <a:endParaRPr lang="en-US"/>
            </a:p>
          </p:txBody>
        </p:sp>
        <p:sp>
          <p:nvSpPr>
            <p:cNvPr id="8232" name="Line 21"/>
            <p:cNvSpPr>
              <a:spLocks noChangeShapeType="1"/>
            </p:cNvSpPr>
            <p:nvPr/>
          </p:nvSpPr>
          <p:spPr bwMode="auto">
            <a:xfrm flipV="1">
              <a:off x="3109" y="2726"/>
              <a:ext cx="0" cy="49"/>
            </a:xfrm>
            <a:prstGeom prst="line">
              <a:avLst/>
            </a:prstGeom>
            <a:noFill/>
            <a:ln w="0">
              <a:solidFill>
                <a:srgbClr val="000000"/>
              </a:solidFill>
              <a:round/>
              <a:headEnd/>
              <a:tailEnd/>
            </a:ln>
          </p:spPr>
          <p:txBody>
            <a:bodyPr/>
            <a:lstStyle/>
            <a:p>
              <a:endParaRPr lang="en-US"/>
            </a:p>
          </p:txBody>
        </p:sp>
        <p:sp>
          <p:nvSpPr>
            <p:cNvPr id="8233" name="Line 22"/>
            <p:cNvSpPr>
              <a:spLocks noChangeShapeType="1"/>
            </p:cNvSpPr>
            <p:nvPr/>
          </p:nvSpPr>
          <p:spPr bwMode="auto">
            <a:xfrm flipV="1">
              <a:off x="3842" y="2726"/>
              <a:ext cx="0" cy="49"/>
            </a:xfrm>
            <a:prstGeom prst="line">
              <a:avLst/>
            </a:prstGeom>
            <a:noFill/>
            <a:ln w="0">
              <a:solidFill>
                <a:srgbClr val="000000"/>
              </a:solidFill>
              <a:round/>
              <a:headEnd/>
              <a:tailEnd/>
            </a:ln>
          </p:spPr>
          <p:txBody>
            <a:bodyPr/>
            <a:lstStyle/>
            <a:p>
              <a:endParaRPr lang="en-US"/>
            </a:p>
          </p:txBody>
        </p:sp>
        <p:sp>
          <p:nvSpPr>
            <p:cNvPr id="8234" name="Freeform 23"/>
            <p:cNvSpPr>
              <a:spLocks/>
            </p:cNvSpPr>
            <p:nvPr/>
          </p:nvSpPr>
          <p:spPr bwMode="auto">
            <a:xfrm>
              <a:off x="2009" y="2128"/>
              <a:ext cx="1466" cy="378"/>
            </a:xfrm>
            <a:custGeom>
              <a:avLst/>
              <a:gdLst>
                <a:gd name="T0" fmla="*/ 0 w 120"/>
                <a:gd name="T1" fmla="*/ 0 h 31"/>
                <a:gd name="T2" fmla="*/ 2147483647 w 120"/>
                <a:gd name="T3" fmla="*/ 2147483647 h 31"/>
                <a:gd name="T4" fmla="*/ 2147483647 w 120"/>
                <a:gd name="T5" fmla="*/ 2147483647 h 31"/>
                <a:gd name="T6" fmla="*/ 0 60000 65536"/>
                <a:gd name="T7" fmla="*/ 0 60000 65536"/>
                <a:gd name="T8" fmla="*/ 0 60000 65536"/>
                <a:gd name="T9" fmla="*/ 0 w 120"/>
                <a:gd name="T10" fmla="*/ 0 h 31"/>
                <a:gd name="T11" fmla="*/ 120 w 120"/>
                <a:gd name="T12" fmla="*/ 31 h 31"/>
              </a:gdLst>
              <a:ahLst/>
              <a:cxnLst>
                <a:cxn ang="T6">
                  <a:pos x="T0" y="T1"/>
                </a:cxn>
                <a:cxn ang="T7">
                  <a:pos x="T2" y="T3"/>
                </a:cxn>
                <a:cxn ang="T8">
                  <a:pos x="T4" y="T5"/>
                </a:cxn>
              </a:cxnLst>
              <a:rect l="T9" t="T10" r="T11" b="T12"/>
              <a:pathLst>
                <a:path w="120" h="31">
                  <a:moveTo>
                    <a:pt x="0" y="0"/>
                  </a:moveTo>
                  <a:lnTo>
                    <a:pt x="60" y="24"/>
                  </a:lnTo>
                  <a:lnTo>
                    <a:pt x="120" y="31"/>
                  </a:lnTo>
                </a:path>
              </a:pathLst>
            </a:custGeom>
            <a:noFill/>
            <a:ln w="28575">
              <a:solidFill>
                <a:srgbClr val="339933"/>
              </a:solidFill>
              <a:round/>
              <a:headEnd/>
              <a:tailEnd/>
            </a:ln>
          </p:spPr>
          <p:txBody>
            <a:bodyPr/>
            <a:lstStyle/>
            <a:p>
              <a:pPr algn="ctr"/>
              <a:endParaRPr lang="en-US"/>
            </a:p>
          </p:txBody>
        </p:sp>
        <p:sp>
          <p:nvSpPr>
            <p:cNvPr id="8235" name="Freeform 24"/>
            <p:cNvSpPr>
              <a:spLocks/>
            </p:cNvSpPr>
            <p:nvPr/>
          </p:nvSpPr>
          <p:spPr bwMode="auto">
            <a:xfrm>
              <a:off x="2009" y="1957"/>
              <a:ext cx="1466" cy="317"/>
            </a:xfrm>
            <a:custGeom>
              <a:avLst/>
              <a:gdLst>
                <a:gd name="T0" fmla="*/ 0 w 120"/>
                <a:gd name="T1" fmla="*/ 2147483647 h 26"/>
                <a:gd name="T2" fmla="*/ 2147483647 w 120"/>
                <a:gd name="T3" fmla="*/ 2147483647 h 26"/>
                <a:gd name="T4" fmla="*/ 2147483647 w 120"/>
                <a:gd name="T5" fmla="*/ 0 h 26"/>
                <a:gd name="T6" fmla="*/ 0 60000 65536"/>
                <a:gd name="T7" fmla="*/ 0 60000 65536"/>
                <a:gd name="T8" fmla="*/ 0 60000 65536"/>
                <a:gd name="T9" fmla="*/ 0 w 120"/>
                <a:gd name="T10" fmla="*/ 0 h 26"/>
                <a:gd name="T11" fmla="*/ 120 w 120"/>
                <a:gd name="T12" fmla="*/ 26 h 26"/>
              </a:gdLst>
              <a:ahLst/>
              <a:cxnLst>
                <a:cxn ang="T6">
                  <a:pos x="T0" y="T1"/>
                </a:cxn>
                <a:cxn ang="T7">
                  <a:pos x="T2" y="T3"/>
                </a:cxn>
                <a:cxn ang="T8">
                  <a:pos x="T4" y="T5"/>
                </a:cxn>
              </a:cxnLst>
              <a:rect l="T9" t="T10" r="T11" b="T12"/>
              <a:pathLst>
                <a:path w="120" h="26">
                  <a:moveTo>
                    <a:pt x="0" y="26"/>
                  </a:moveTo>
                  <a:lnTo>
                    <a:pt x="60" y="19"/>
                  </a:lnTo>
                  <a:lnTo>
                    <a:pt x="120" y="0"/>
                  </a:lnTo>
                </a:path>
              </a:pathLst>
            </a:custGeom>
            <a:noFill/>
            <a:ln w="28575">
              <a:solidFill>
                <a:srgbClr val="FF9933"/>
              </a:solidFill>
              <a:round/>
              <a:headEnd/>
              <a:tailEnd/>
            </a:ln>
          </p:spPr>
          <p:txBody>
            <a:bodyPr/>
            <a:lstStyle/>
            <a:p>
              <a:pPr algn="ctr"/>
              <a:endParaRPr lang="en-US"/>
            </a:p>
          </p:txBody>
        </p:sp>
        <p:sp>
          <p:nvSpPr>
            <p:cNvPr id="8236" name="Freeform 25"/>
            <p:cNvSpPr>
              <a:spLocks/>
            </p:cNvSpPr>
            <p:nvPr/>
          </p:nvSpPr>
          <p:spPr bwMode="auto">
            <a:xfrm>
              <a:off x="2009" y="1089"/>
              <a:ext cx="1466" cy="1540"/>
            </a:xfrm>
            <a:custGeom>
              <a:avLst/>
              <a:gdLst>
                <a:gd name="T0" fmla="*/ 0 w 120"/>
                <a:gd name="T1" fmla="*/ 0 h 126"/>
                <a:gd name="T2" fmla="*/ 2147483647 w 120"/>
                <a:gd name="T3" fmla="*/ 2147483647 h 126"/>
                <a:gd name="T4" fmla="*/ 2147483647 w 120"/>
                <a:gd name="T5" fmla="*/ 2147483647 h 126"/>
                <a:gd name="T6" fmla="*/ 0 60000 65536"/>
                <a:gd name="T7" fmla="*/ 0 60000 65536"/>
                <a:gd name="T8" fmla="*/ 0 60000 65536"/>
                <a:gd name="T9" fmla="*/ 0 w 120"/>
                <a:gd name="T10" fmla="*/ 0 h 126"/>
                <a:gd name="T11" fmla="*/ 120 w 120"/>
                <a:gd name="T12" fmla="*/ 126 h 126"/>
              </a:gdLst>
              <a:ahLst/>
              <a:cxnLst>
                <a:cxn ang="T6">
                  <a:pos x="T0" y="T1"/>
                </a:cxn>
                <a:cxn ang="T7">
                  <a:pos x="T2" y="T3"/>
                </a:cxn>
                <a:cxn ang="T8">
                  <a:pos x="T4" y="T5"/>
                </a:cxn>
              </a:cxnLst>
              <a:rect l="T9" t="T10" r="T11" b="T12"/>
              <a:pathLst>
                <a:path w="120" h="126">
                  <a:moveTo>
                    <a:pt x="0" y="0"/>
                  </a:moveTo>
                  <a:lnTo>
                    <a:pt x="60" y="30"/>
                  </a:lnTo>
                  <a:lnTo>
                    <a:pt x="120" y="126"/>
                  </a:lnTo>
                </a:path>
              </a:pathLst>
            </a:custGeom>
            <a:noFill/>
            <a:ln w="28575">
              <a:solidFill>
                <a:schemeClr val="tx2">
                  <a:lumMod val="90000"/>
                </a:schemeClr>
              </a:solidFill>
              <a:round/>
              <a:headEnd/>
              <a:tailEnd/>
            </a:ln>
          </p:spPr>
          <p:txBody>
            <a:bodyPr/>
            <a:lstStyle/>
            <a:p>
              <a:pPr algn="ctr"/>
              <a:endParaRPr lang="en-US"/>
            </a:p>
          </p:txBody>
        </p:sp>
        <p:sp>
          <p:nvSpPr>
            <p:cNvPr id="8237" name="Freeform 26"/>
            <p:cNvSpPr>
              <a:spLocks/>
            </p:cNvSpPr>
            <p:nvPr/>
          </p:nvSpPr>
          <p:spPr bwMode="auto">
            <a:xfrm>
              <a:off x="1972" y="2091"/>
              <a:ext cx="74" cy="73"/>
            </a:xfrm>
            <a:custGeom>
              <a:avLst/>
              <a:gdLst>
                <a:gd name="T0" fmla="*/ 37 w 74"/>
                <a:gd name="T1" fmla="*/ 0 h 73"/>
                <a:gd name="T2" fmla="*/ 74 w 74"/>
                <a:gd name="T3" fmla="*/ 37 h 73"/>
                <a:gd name="T4" fmla="*/ 37 w 74"/>
                <a:gd name="T5" fmla="*/ 73 h 73"/>
                <a:gd name="T6" fmla="*/ 0 w 74"/>
                <a:gd name="T7" fmla="*/ 37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7"/>
                  </a:lnTo>
                  <a:lnTo>
                    <a:pt x="37" y="73"/>
                  </a:lnTo>
                  <a:lnTo>
                    <a:pt x="0" y="37"/>
                  </a:lnTo>
                  <a:lnTo>
                    <a:pt x="37" y="0"/>
                  </a:lnTo>
                  <a:close/>
                </a:path>
              </a:pathLst>
            </a:custGeom>
            <a:solidFill>
              <a:srgbClr val="339933"/>
            </a:solidFill>
            <a:ln w="19050">
              <a:solidFill>
                <a:srgbClr val="339933"/>
              </a:solidFill>
              <a:round/>
              <a:headEnd/>
              <a:tailEnd/>
            </a:ln>
          </p:spPr>
          <p:txBody>
            <a:bodyPr/>
            <a:lstStyle/>
            <a:p>
              <a:pPr algn="ctr"/>
              <a:endParaRPr lang="en-US"/>
            </a:p>
          </p:txBody>
        </p:sp>
        <p:sp>
          <p:nvSpPr>
            <p:cNvPr id="8238" name="Freeform 27"/>
            <p:cNvSpPr>
              <a:spLocks/>
            </p:cNvSpPr>
            <p:nvPr/>
          </p:nvSpPr>
          <p:spPr bwMode="auto">
            <a:xfrm>
              <a:off x="2705" y="238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339933"/>
            </a:solidFill>
            <a:ln w="19050">
              <a:solidFill>
                <a:srgbClr val="339933"/>
              </a:solidFill>
              <a:round/>
              <a:headEnd/>
              <a:tailEnd/>
            </a:ln>
          </p:spPr>
          <p:txBody>
            <a:bodyPr/>
            <a:lstStyle/>
            <a:p>
              <a:pPr algn="ctr"/>
              <a:endParaRPr lang="en-US"/>
            </a:p>
          </p:txBody>
        </p:sp>
        <p:sp>
          <p:nvSpPr>
            <p:cNvPr id="8239" name="Freeform 28"/>
            <p:cNvSpPr>
              <a:spLocks/>
            </p:cNvSpPr>
            <p:nvPr/>
          </p:nvSpPr>
          <p:spPr bwMode="auto">
            <a:xfrm>
              <a:off x="3438" y="2470"/>
              <a:ext cx="74" cy="73"/>
            </a:xfrm>
            <a:custGeom>
              <a:avLst/>
              <a:gdLst>
                <a:gd name="T0" fmla="*/ 37 w 74"/>
                <a:gd name="T1" fmla="*/ 0 h 73"/>
                <a:gd name="T2" fmla="*/ 74 w 74"/>
                <a:gd name="T3" fmla="*/ 36 h 73"/>
                <a:gd name="T4" fmla="*/ 37 w 74"/>
                <a:gd name="T5" fmla="*/ 73 h 73"/>
                <a:gd name="T6" fmla="*/ 0 w 74"/>
                <a:gd name="T7" fmla="*/ 36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6"/>
                  </a:lnTo>
                  <a:lnTo>
                    <a:pt x="37" y="73"/>
                  </a:lnTo>
                  <a:lnTo>
                    <a:pt x="0" y="36"/>
                  </a:lnTo>
                  <a:lnTo>
                    <a:pt x="37" y="0"/>
                  </a:lnTo>
                  <a:close/>
                </a:path>
              </a:pathLst>
            </a:custGeom>
            <a:solidFill>
              <a:srgbClr val="339933"/>
            </a:solidFill>
            <a:ln w="19050">
              <a:solidFill>
                <a:srgbClr val="339933"/>
              </a:solidFill>
              <a:round/>
              <a:headEnd/>
              <a:tailEnd/>
            </a:ln>
          </p:spPr>
          <p:txBody>
            <a:bodyPr/>
            <a:lstStyle/>
            <a:p>
              <a:pPr algn="ctr"/>
              <a:endParaRPr lang="en-US"/>
            </a:p>
          </p:txBody>
        </p:sp>
        <p:sp>
          <p:nvSpPr>
            <p:cNvPr id="8240" name="Rectangle 29"/>
            <p:cNvSpPr>
              <a:spLocks noChangeArrowheads="1"/>
            </p:cNvSpPr>
            <p:nvPr/>
          </p:nvSpPr>
          <p:spPr bwMode="auto">
            <a:xfrm>
              <a:off x="1972" y="2238"/>
              <a:ext cx="61" cy="61"/>
            </a:xfrm>
            <a:prstGeom prst="rect">
              <a:avLst/>
            </a:prstGeom>
            <a:solidFill>
              <a:srgbClr val="FF9933"/>
            </a:solidFill>
            <a:ln w="19050">
              <a:solidFill>
                <a:srgbClr val="FF9933"/>
              </a:solidFill>
              <a:miter lim="800000"/>
              <a:headEnd/>
              <a:tailEnd/>
            </a:ln>
          </p:spPr>
          <p:txBody>
            <a:bodyPr/>
            <a:lstStyle/>
            <a:p>
              <a:pPr algn="ctr"/>
              <a:endParaRPr lang="en-US"/>
            </a:p>
          </p:txBody>
        </p:sp>
        <p:sp>
          <p:nvSpPr>
            <p:cNvPr id="8241" name="Rectangle 30"/>
            <p:cNvSpPr>
              <a:spLocks noChangeArrowheads="1"/>
            </p:cNvSpPr>
            <p:nvPr/>
          </p:nvSpPr>
          <p:spPr bwMode="auto">
            <a:xfrm>
              <a:off x="2705" y="2152"/>
              <a:ext cx="61" cy="61"/>
            </a:xfrm>
            <a:prstGeom prst="rect">
              <a:avLst/>
            </a:prstGeom>
            <a:solidFill>
              <a:srgbClr val="FF9933"/>
            </a:solidFill>
            <a:ln w="19050">
              <a:solidFill>
                <a:srgbClr val="FF9933"/>
              </a:solidFill>
              <a:miter lim="800000"/>
              <a:headEnd/>
              <a:tailEnd/>
            </a:ln>
          </p:spPr>
          <p:txBody>
            <a:bodyPr/>
            <a:lstStyle/>
            <a:p>
              <a:pPr algn="ctr"/>
              <a:endParaRPr lang="en-US"/>
            </a:p>
          </p:txBody>
        </p:sp>
        <p:sp>
          <p:nvSpPr>
            <p:cNvPr id="8242" name="Rectangle 31"/>
            <p:cNvSpPr>
              <a:spLocks noChangeArrowheads="1"/>
            </p:cNvSpPr>
            <p:nvPr/>
          </p:nvSpPr>
          <p:spPr bwMode="auto">
            <a:xfrm>
              <a:off x="3438" y="1920"/>
              <a:ext cx="62" cy="61"/>
            </a:xfrm>
            <a:prstGeom prst="rect">
              <a:avLst/>
            </a:prstGeom>
            <a:solidFill>
              <a:srgbClr val="FF9933"/>
            </a:solidFill>
            <a:ln w="19050">
              <a:solidFill>
                <a:srgbClr val="FF9933"/>
              </a:solidFill>
              <a:miter lim="800000"/>
              <a:headEnd/>
              <a:tailEnd/>
            </a:ln>
          </p:spPr>
          <p:txBody>
            <a:bodyPr/>
            <a:lstStyle/>
            <a:p>
              <a:pPr algn="ctr"/>
              <a:endParaRPr lang="en-US"/>
            </a:p>
          </p:txBody>
        </p:sp>
        <p:sp>
          <p:nvSpPr>
            <p:cNvPr id="8243" name="Freeform 32"/>
            <p:cNvSpPr>
              <a:spLocks/>
            </p:cNvSpPr>
            <p:nvPr/>
          </p:nvSpPr>
          <p:spPr bwMode="auto">
            <a:xfrm>
              <a:off x="1972" y="1052"/>
              <a:ext cx="74" cy="74"/>
            </a:xfrm>
            <a:custGeom>
              <a:avLst/>
              <a:gdLst>
                <a:gd name="T0" fmla="*/ 37 w 74"/>
                <a:gd name="T1" fmla="*/ 0 h 74"/>
                <a:gd name="T2" fmla="*/ 74 w 74"/>
                <a:gd name="T3" fmla="*/ 74 h 74"/>
                <a:gd name="T4" fmla="*/ 0 w 74"/>
                <a:gd name="T5" fmla="*/ 74 h 74"/>
                <a:gd name="T6" fmla="*/ 37 w 74"/>
                <a:gd name="T7" fmla="*/ 0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37" y="0"/>
                  </a:moveTo>
                  <a:lnTo>
                    <a:pt x="74" y="74"/>
                  </a:lnTo>
                  <a:lnTo>
                    <a:pt x="0" y="74"/>
                  </a:lnTo>
                  <a:lnTo>
                    <a:pt x="37" y="0"/>
                  </a:lnTo>
                  <a:close/>
                </a:path>
              </a:pathLst>
            </a:custGeom>
            <a:solidFill>
              <a:srgbClr val="0066FF"/>
            </a:solidFill>
            <a:ln w="19050">
              <a:solidFill>
                <a:schemeClr val="tx2"/>
              </a:solidFill>
              <a:round/>
              <a:headEnd/>
              <a:tailEnd/>
            </a:ln>
          </p:spPr>
          <p:txBody>
            <a:bodyPr/>
            <a:lstStyle/>
            <a:p>
              <a:pPr algn="ctr"/>
              <a:endParaRPr lang="en-US"/>
            </a:p>
          </p:txBody>
        </p:sp>
        <p:sp>
          <p:nvSpPr>
            <p:cNvPr id="8244" name="Freeform 33"/>
            <p:cNvSpPr>
              <a:spLocks/>
            </p:cNvSpPr>
            <p:nvPr/>
          </p:nvSpPr>
          <p:spPr bwMode="auto">
            <a:xfrm>
              <a:off x="2705" y="1419"/>
              <a:ext cx="74" cy="73"/>
            </a:xfrm>
            <a:custGeom>
              <a:avLst/>
              <a:gdLst>
                <a:gd name="T0" fmla="*/ 37 w 74"/>
                <a:gd name="T1" fmla="*/ 0 h 73"/>
                <a:gd name="T2" fmla="*/ 74 w 74"/>
                <a:gd name="T3" fmla="*/ 73 h 73"/>
                <a:gd name="T4" fmla="*/ 0 w 74"/>
                <a:gd name="T5" fmla="*/ 73 h 73"/>
                <a:gd name="T6" fmla="*/ 37 w 74"/>
                <a:gd name="T7" fmla="*/ 0 h 73"/>
                <a:gd name="T8" fmla="*/ 0 60000 65536"/>
                <a:gd name="T9" fmla="*/ 0 60000 65536"/>
                <a:gd name="T10" fmla="*/ 0 60000 65536"/>
                <a:gd name="T11" fmla="*/ 0 60000 65536"/>
                <a:gd name="T12" fmla="*/ 0 w 74"/>
                <a:gd name="T13" fmla="*/ 0 h 73"/>
                <a:gd name="T14" fmla="*/ 74 w 74"/>
                <a:gd name="T15" fmla="*/ 73 h 73"/>
              </a:gdLst>
              <a:ahLst/>
              <a:cxnLst>
                <a:cxn ang="T8">
                  <a:pos x="T0" y="T1"/>
                </a:cxn>
                <a:cxn ang="T9">
                  <a:pos x="T2" y="T3"/>
                </a:cxn>
                <a:cxn ang="T10">
                  <a:pos x="T4" y="T5"/>
                </a:cxn>
                <a:cxn ang="T11">
                  <a:pos x="T6" y="T7"/>
                </a:cxn>
              </a:cxnLst>
              <a:rect l="T12" t="T13" r="T14" b="T15"/>
              <a:pathLst>
                <a:path w="74" h="73">
                  <a:moveTo>
                    <a:pt x="37" y="0"/>
                  </a:moveTo>
                  <a:lnTo>
                    <a:pt x="74" y="73"/>
                  </a:lnTo>
                  <a:lnTo>
                    <a:pt x="0" y="73"/>
                  </a:lnTo>
                  <a:lnTo>
                    <a:pt x="37" y="0"/>
                  </a:lnTo>
                  <a:close/>
                </a:path>
              </a:pathLst>
            </a:custGeom>
            <a:solidFill>
              <a:srgbClr val="0066FF"/>
            </a:solidFill>
            <a:ln w="19050">
              <a:solidFill>
                <a:schemeClr val="tx2">
                  <a:lumMod val="90000"/>
                </a:schemeClr>
              </a:solidFill>
              <a:round/>
              <a:headEnd/>
              <a:tailEnd/>
            </a:ln>
          </p:spPr>
          <p:txBody>
            <a:bodyPr/>
            <a:lstStyle/>
            <a:p>
              <a:pPr algn="ctr"/>
              <a:endParaRPr lang="en-US"/>
            </a:p>
          </p:txBody>
        </p:sp>
        <p:sp>
          <p:nvSpPr>
            <p:cNvPr id="8245" name="Freeform 34"/>
            <p:cNvSpPr>
              <a:spLocks/>
            </p:cNvSpPr>
            <p:nvPr/>
          </p:nvSpPr>
          <p:spPr bwMode="auto">
            <a:xfrm>
              <a:off x="3438" y="2592"/>
              <a:ext cx="74" cy="73"/>
            </a:xfrm>
            <a:custGeom>
              <a:avLst/>
              <a:gdLst>
                <a:gd name="T0" fmla="*/ 37 w 74"/>
                <a:gd name="T1" fmla="*/ 0 h 73"/>
                <a:gd name="T2" fmla="*/ 74 w 74"/>
                <a:gd name="T3" fmla="*/ 73 h 73"/>
                <a:gd name="T4" fmla="*/ 0 w 74"/>
                <a:gd name="T5" fmla="*/ 73 h 73"/>
                <a:gd name="T6" fmla="*/ 37 w 74"/>
                <a:gd name="T7" fmla="*/ 0 h 73"/>
                <a:gd name="T8" fmla="*/ 0 60000 65536"/>
                <a:gd name="T9" fmla="*/ 0 60000 65536"/>
                <a:gd name="T10" fmla="*/ 0 60000 65536"/>
                <a:gd name="T11" fmla="*/ 0 60000 65536"/>
                <a:gd name="T12" fmla="*/ 0 w 74"/>
                <a:gd name="T13" fmla="*/ 0 h 73"/>
                <a:gd name="T14" fmla="*/ 74 w 74"/>
                <a:gd name="T15" fmla="*/ 73 h 73"/>
              </a:gdLst>
              <a:ahLst/>
              <a:cxnLst>
                <a:cxn ang="T8">
                  <a:pos x="T0" y="T1"/>
                </a:cxn>
                <a:cxn ang="T9">
                  <a:pos x="T2" y="T3"/>
                </a:cxn>
                <a:cxn ang="T10">
                  <a:pos x="T4" y="T5"/>
                </a:cxn>
                <a:cxn ang="T11">
                  <a:pos x="T6" y="T7"/>
                </a:cxn>
              </a:cxnLst>
              <a:rect l="T12" t="T13" r="T14" b="T15"/>
              <a:pathLst>
                <a:path w="74" h="73">
                  <a:moveTo>
                    <a:pt x="37" y="0"/>
                  </a:moveTo>
                  <a:lnTo>
                    <a:pt x="74" y="73"/>
                  </a:lnTo>
                  <a:lnTo>
                    <a:pt x="0" y="73"/>
                  </a:lnTo>
                  <a:lnTo>
                    <a:pt x="37" y="0"/>
                  </a:lnTo>
                  <a:close/>
                </a:path>
              </a:pathLst>
            </a:custGeom>
            <a:solidFill>
              <a:srgbClr val="0066FF"/>
            </a:solidFill>
            <a:ln w="19050">
              <a:solidFill>
                <a:schemeClr val="tx2">
                  <a:lumMod val="90000"/>
                </a:schemeClr>
              </a:solidFill>
              <a:round/>
              <a:headEnd/>
              <a:tailEnd/>
            </a:ln>
          </p:spPr>
          <p:txBody>
            <a:bodyPr/>
            <a:lstStyle/>
            <a:p>
              <a:pPr algn="ctr"/>
              <a:endParaRPr lang="en-US"/>
            </a:p>
          </p:txBody>
        </p:sp>
      </p:grpSp>
      <p:sp>
        <p:nvSpPr>
          <p:cNvPr id="8198" name="Rectangle 35"/>
          <p:cNvSpPr>
            <a:spLocks noChangeArrowheads="1"/>
          </p:cNvSpPr>
          <p:nvPr/>
        </p:nvSpPr>
        <p:spPr bwMode="auto">
          <a:xfrm>
            <a:off x="5272088" y="4767263"/>
            <a:ext cx="58737" cy="122237"/>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sz="800"/>
          </a:p>
        </p:txBody>
      </p:sp>
      <p:sp>
        <p:nvSpPr>
          <p:cNvPr id="8199" name="Rectangle 36"/>
          <p:cNvSpPr>
            <a:spLocks noChangeArrowheads="1"/>
          </p:cNvSpPr>
          <p:nvPr/>
        </p:nvSpPr>
        <p:spPr bwMode="auto">
          <a:xfrm>
            <a:off x="5227638" y="4206875"/>
            <a:ext cx="315912" cy="122238"/>
          </a:xfrm>
          <a:prstGeom prst="rect">
            <a:avLst/>
          </a:prstGeom>
          <a:noFill/>
          <a:ln w="9525">
            <a:noFill/>
            <a:miter lim="800000"/>
            <a:headEnd/>
            <a:tailEnd/>
          </a:ln>
        </p:spPr>
        <p:txBody>
          <a:bodyPr lIns="0" tIns="0" rIns="0" bIns="0">
            <a:spAutoFit/>
          </a:bodyPr>
          <a:lstStyle/>
          <a:p>
            <a:r>
              <a:rPr lang="en-US" sz="800">
                <a:solidFill>
                  <a:srgbClr val="000000"/>
                </a:solidFill>
              </a:rPr>
              <a:t>50</a:t>
            </a:r>
            <a:endParaRPr lang="en-US" sz="800"/>
          </a:p>
        </p:txBody>
      </p:sp>
      <p:sp>
        <p:nvSpPr>
          <p:cNvPr id="8200" name="Rectangle 37"/>
          <p:cNvSpPr>
            <a:spLocks noChangeArrowheads="1"/>
          </p:cNvSpPr>
          <p:nvPr/>
        </p:nvSpPr>
        <p:spPr bwMode="auto">
          <a:xfrm>
            <a:off x="5189538" y="3665538"/>
            <a:ext cx="354012" cy="122237"/>
          </a:xfrm>
          <a:prstGeom prst="rect">
            <a:avLst/>
          </a:prstGeom>
          <a:noFill/>
          <a:ln w="9525">
            <a:noFill/>
            <a:miter lim="800000"/>
            <a:headEnd/>
            <a:tailEnd/>
          </a:ln>
        </p:spPr>
        <p:txBody>
          <a:bodyPr lIns="0" tIns="0" rIns="0" bIns="0">
            <a:spAutoFit/>
          </a:bodyPr>
          <a:lstStyle/>
          <a:p>
            <a:r>
              <a:rPr lang="en-US" sz="800">
                <a:solidFill>
                  <a:srgbClr val="000000"/>
                </a:solidFill>
              </a:rPr>
              <a:t>100</a:t>
            </a:r>
            <a:endParaRPr lang="en-US" sz="800"/>
          </a:p>
        </p:txBody>
      </p:sp>
      <p:sp>
        <p:nvSpPr>
          <p:cNvPr id="8201" name="Rectangle 38"/>
          <p:cNvSpPr>
            <a:spLocks noChangeArrowheads="1"/>
          </p:cNvSpPr>
          <p:nvPr/>
        </p:nvSpPr>
        <p:spPr bwMode="auto">
          <a:xfrm>
            <a:off x="5189538" y="3106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150</a:t>
            </a:r>
            <a:endParaRPr lang="en-US" sz="800"/>
          </a:p>
        </p:txBody>
      </p:sp>
      <p:sp>
        <p:nvSpPr>
          <p:cNvPr id="8202" name="Rectangle 39"/>
          <p:cNvSpPr>
            <a:spLocks noChangeArrowheads="1"/>
          </p:cNvSpPr>
          <p:nvPr/>
        </p:nvSpPr>
        <p:spPr bwMode="auto">
          <a:xfrm>
            <a:off x="5189538" y="2544763"/>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200</a:t>
            </a:r>
            <a:endParaRPr lang="en-US" sz="800"/>
          </a:p>
        </p:txBody>
      </p:sp>
      <p:sp>
        <p:nvSpPr>
          <p:cNvPr id="8203" name="Rectangle 40"/>
          <p:cNvSpPr>
            <a:spLocks noChangeArrowheads="1"/>
          </p:cNvSpPr>
          <p:nvPr/>
        </p:nvSpPr>
        <p:spPr bwMode="auto">
          <a:xfrm>
            <a:off x="5189538" y="1987550"/>
            <a:ext cx="171450" cy="122238"/>
          </a:xfrm>
          <a:prstGeom prst="rect">
            <a:avLst/>
          </a:prstGeom>
          <a:noFill/>
          <a:ln w="9525">
            <a:noFill/>
            <a:miter lim="800000"/>
            <a:headEnd/>
            <a:tailEnd/>
          </a:ln>
        </p:spPr>
        <p:txBody>
          <a:bodyPr wrap="none" lIns="0" tIns="0" rIns="0" bIns="0">
            <a:spAutoFit/>
          </a:bodyPr>
          <a:lstStyle/>
          <a:p>
            <a:r>
              <a:rPr lang="en-US" sz="800">
                <a:solidFill>
                  <a:srgbClr val="000000"/>
                </a:solidFill>
              </a:rPr>
              <a:t>250</a:t>
            </a:r>
            <a:endParaRPr lang="en-US" sz="800"/>
          </a:p>
        </p:txBody>
      </p:sp>
      <p:sp>
        <p:nvSpPr>
          <p:cNvPr id="8204" name="Rectangle 41"/>
          <p:cNvSpPr>
            <a:spLocks noChangeArrowheads="1"/>
          </p:cNvSpPr>
          <p:nvPr/>
        </p:nvSpPr>
        <p:spPr bwMode="auto">
          <a:xfrm>
            <a:off x="5761038" y="5202238"/>
            <a:ext cx="2806859" cy="406265"/>
          </a:xfrm>
          <a:prstGeom prst="rect">
            <a:avLst/>
          </a:prstGeom>
          <a:noFill/>
          <a:ln w="9525">
            <a:noFill/>
            <a:miter lim="800000"/>
            <a:headEnd/>
            <a:tailEnd/>
          </a:ln>
        </p:spPr>
        <p:txBody>
          <a:bodyPr wrap="none" lIns="0" tIns="0" rIns="0" bIns="0">
            <a:spAutoFit/>
          </a:bodyPr>
          <a:lstStyle/>
          <a:p>
            <a:r>
              <a:rPr lang="en-US" sz="1200" dirty="0">
                <a:solidFill>
                  <a:schemeClr val="tx2">
                    <a:lumMod val="90000"/>
                  </a:schemeClr>
                </a:solidFill>
              </a:rPr>
              <a:t>12 or more         3 to 6             2 or less </a:t>
            </a:r>
          </a:p>
          <a:p>
            <a:r>
              <a:rPr lang="en-US" sz="1200" dirty="0">
                <a:solidFill>
                  <a:schemeClr val="tx2">
                    <a:lumMod val="90000"/>
                  </a:schemeClr>
                </a:solidFill>
              </a:rPr>
              <a:t>16 or more        3 to 15            2 or less </a:t>
            </a:r>
          </a:p>
        </p:txBody>
      </p:sp>
      <p:sp>
        <p:nvSpPr>
          <p:cNvPr id="8205" name="Text Box 42"/>
          <p:cNvSpPr txBox="1">
            <a:spLocks noChangeArrowheads="1"/>
          </p:cNvSpPr>
          <p:nvPr/>
        </p:nvSpPr>
        <p:spPr bwMode="auto">
          <a:xfrm>
            <a:off x="3243263" y="5118100"/>
            <a:ext cx="2117725" cy="535531"/>
          </a:xfrm>
          <a:prstGeom prst="rect">
            <a:avLst/>
          </a:prstGeom>
          <a:noFill/>
          <a:ln w="9525">
            <a:noFill/>
            <a:miter lim="800000"/>
            <a:headEnd/>
            <a:tailEnd/>
          </a:ln>
        </p:spPr>
        <p:txBody>
          <a:bodyPr>
            <a:spAutoFit/>
          </a:bodyPr>
          <a:lstStyle/>
          <a:p>
            <a:pPr>
              <a:lnSpc>
                <a:spcPct val="110000"/>
              </a:lnSpc>
            </a:pPr>
            <a:r>
              <a:rPr lang="en-US" sz="1200" dirty="0">
                <a:solidFill>
                  <a:schemeClr val="tx2">
                    <a:lumMod val="90000"/>
                  </a:schemeClr>
                </a:solidFill>
              </a:rPr>
              <a:t>Annual data losses/thefts</a:t>
            </a:r>
          </a:p>
          <a:p>
            <a:pPr>
              <a:lnSpc>
                <a:spcPct val="110000"/>
              </a:lnSpc>
            </a:pPr>
            <a:r>
              <a:rPr lang="en-US" sz="1200" dirty="0">
                <a:solidFill>
                  <a:schemeClr val="tx2">
                    <a:lumMod val="90000"/>
                  </a:schemeClr>
                </a:solidFill>
              </a:rPr>
              <a:t>Compliance deficiencies</a:t>
            </a:r>
          </a:p>
        </p:txBody>
      </p:sp>
      <p:sp>
        <p:nvSpPr>
          <p:cNvPr id="8206" name="Line 43"/>
          <p:cNvSpPr>
            <a:spLocks noChangeShapeType="1"/>
          </p:cNvSpPr>
          <p:nvPr/>
        </p:nvSpPr>
        <p:spPr bwMode="auto">
          <a:xfrm>
            <a:off x="5307013" y="5441950"/>
            <a:ext cx="314325" cy="0"/>
          </a:xfrm>
          <a:prstGeom prst="line">
            <a:avLst/>
          </a:prstGeom>
          <a:noFill/>
          <a:ln w="9525">
            <a:solidFill>
              <a:schemeClr val="tx1"/>
            </a:solidFill>
            <a:round/>
            <a:headEnd/>
            <a:tailEnd type="triangle" w="med" len="med"/>
          </a:ln>
        </p:spPr>
        <p:txBody>
          <a:bodyPr/>
          <a:lstStyle/>
          <a:p>
            <a:endParaRPr lang="en-US"/>
          </a:p>
        </p:txBody>
      </p:sp>
      <p:sp>
        <p:nvSpPr>
          <p:cNvPr id="8207" name="Line 44"/>
          <p:cNvSpPr>
            <a:spLocks noChangeShapeType="1"/>
          </p:cNvSpPr>
          <p:nvPr/>
        </p:nvSpPr>
        <p:spPr bwMode="auto">
          <a:xfrm>
            <a:off x="5307013" y="5297488"/>
            <a:ext cx="314325" cy="0"/>
          </a:xfrm>
          <a:prstGeom prst="line">
            <a:avLst/>
          </a:prstGeom>
          <a:noFill/>
          <a:ln w="9525">
            <a:solidFill>
              <a:schemeClr val="tx1"/>
            </a:solidFill>
            <a:round/>
            <a:headEnd/>
            <a:tailEnd type="triangle" w="med" len="med"/>
          </a:ln>
        </p:spPr>
        <p:txBody>
          <a:bodyPr/>
          <a:lstStyle/>
          <a:p>
            <a:endParaRPr lang="en-US"/>
          </a:p>
        </p:txBody>
      </p:sp>
      <p:sp>
        <p:nvSpPr>
          <p:cNvPr id="8208" name="Text Box 45"/>
          <p:cNvSpPr txBox="1">
            <a:spLocks noChangeArrowheads="1"/>
          </p:cNvSpPr>
          <p:nvPr/>
        </p:nvSpPr>
        <p:spPr bwMode="auto">
          <a:xfrm>
            <a:off x="6089650" y="2146300"/>
            <a:ext cx="2765425" cy="498598"/>
          </a:xfrm>
          <a:prstGeom prst="rect">
            <a:avLst/>
          </a:prstGeom>
          <a:noFill/>
          <a:ln w="9525">
            <a:noFill/>
            <a:miter lim="800000"/>
            <a:headEnd/>
            <a:tailEnd/>
          </a:ln>
        </p:spPr>
        <p:txBody>
          <a:bodyPr>
            <a:spAutoFit/>
          </a:bodyPr>
          <a:lstStyle/>
          <a:p>
            <a:pPr algn="ctr"/>
            <a:r>
              <a:rPr lang="en-US" sz="1200" dirty="0">
                <a:solidFill>
                  <a:schemeClr val="tx2">
                    <a:lumMod val="90000"/>
                  </a:schemeClr>
                </a:solidFill>
              </a:rPr>
              <a:t>Days between </a:t>
            </a:r>
          </a:p>
          <a:p>
            <a:pPr algn="ctr"/>
            <a:r>
              <a:rPr lang="en-US" sz="1200" dirty="0">
                <a:solidFill>
                  <a:schemeClr val="tx2">
                    <a:lumMod val="90000"/>
                  </a:schemeClr>
                </a:solidFill>
              </a:rPr>
              <a:t>control assessments</a:t>
            </a:r>
          </a:p>
        </p:txBody>
      </p:sp>
      <p:sp>
        <p:nvSpPr>
          <p:cNvPr id="8209" name="Text Box 46"/>
          <p:cNvSpPr txBox="1">
            <a:spLocks noChangeArrowheads="1"/>
          </p:cNvSpPr>
          <p:nvPr/>
        </p:nvSpPr>
        <p:spPr bwMode="auto">
          <a:xfrm>
            <a:off x="5638800" y="3286125"/>
            <a:ext cx="1652588" cy="457200"/>
          </a:xfrm>
          <a:prstGeom prst="rect">
            <a:avLst/>
          </a:prstGeom>
          <a:noFill/>
          <a:ln w="9525">
            <a:noFill/>
            <a:miter lim="800000"/>
            <a:headEnd/>
            <a:tailEnd/>
          </a:ln>
        </p:spPr>
        <p:txBody>
          <a:bodyPr wrap="none">
            <a:spAutoFit/>
          </a:bodyPr>
          <a:lstStyle/>
          <a:p>
            <a:pPr algn="ctr"/>
            <a:r>
              <a:rPr lang="en-US" sz="1200" dirty="0">
                <a:solidFill>
                  <a:srgbClr val="DE6F00"/>
                </a:solidFill>
              </a:rPr>
              <a:t>Number of procedural</a:t>
            </a:r>
          </a:p>
          <a:p>
            <a:pPr algn="ctr"/>
            <a:r>
              <a:rPr lang="en-US" sz="1200" dirty="0">
                <a:solidFill>
                  <a:srgbClr val="DE6F00"/>
                </a:solidFill>
              </a:rPr>
              <a:t>and technical controls</a:t>
            </a:r>
          </a:p>
        </p:txBody>
      </p:sp>
      <p:sp>
        <p:nvSpPr>
          <p:cNvPr id="8210" name="Text Box 47"/>
          <p:cNvSpPr txBox="1">
            <a:spLocks noChangeArrowheads="1"/>
          </p:cNvSpPr>
          <p:nvPr/>
        </p:nvSpPr>
        <p:spPr bwMode="auto">
          <a:xfrm>
            <a:off x="5600700" y="4368800"/>
            <a:ext cx="1604963" cy="457200"/>
          </a:xfrm>
          <a:prstGeom prst="rect">
            <a:avLst/>
          </a:prstGeom>
          <a:noFill/>
          <a:ln w="9525">
            <a:noFill/>
            <a:miter lim="800000"/>
            <a:headEnd/>
            <a:tailEnd/>
          </a:ln>
        </p:spPr>
        <p:txBody>
          <a:bodyPr>
            <a:spAutoFit/>
          </a:bodyPr>
          <a:lstStyle/>
          <a:p>
            <a:pPr algn="ctr"/>
            <a:r>
              <a:rPr lang="en-US" sz="1200">
                <a:solidFill>
                  <a:srgbClr val="009600"/>
                </a:solidFill>
              </a:rPr>
              <a:t>Number of control</a:t>
            </a:r>
          </a:p>
          <a:p>
            <a:pPr algn="ctr"/>
            <a:r>
              <a:rPr lang="en-US" sz="1200">
                <a:solidFill>
                  <a:srgbClr val="009600"/>
                </a:solidFill>
              </a:rPr>
              <a:t>objectives (policies)</a:t>
            </a:r>
          </a:p>
        </p:txBody>
      </p:sp>
      <p:sp>
        <p:nvSpPr>
          <p:cNvPr id="8211" name="Text Box 48"/>
          <p:cNvSpPr txBox="1">
            <a:spLocks noChangeArrowheads="1"/>
          </p:cNvSpPr>
          <p:nvPr/>
        </p:nvSpPr>
        <p:spPr bwMode="auto">
          <a:xfrm>
            <a:off x="360363" y="2098675"/>
            <a:ext cx="4457700" cy="2530475"/>
          </a:xfrm>
          <a:prstGeom prst="rect">
            <a:avLst/>
          </a:prstGeom>
          <a:solidFill>
            <a:srgbClr val="FFFF00">
              <a:alpha val="50195"/>
            </a:srgbClr>
          </a:solidFill>
          <a:ln w="12700" algn="ctr">
            <a:noFill/>
            <a:miter lim="800000"/>
            <a:headEnd/>
            <a:tailEnd/>
          </a:ln>
        </p:spPr>
        <p:txBody>
          <a:bodyPr>
            <a:spAutoFit/>
          </a:bodyPr>
          <a:lstStyle/>
          <a:p>
            <a:pPr marL="457200" indent="-457200">
              <a:buFontTx/>
              <a:buAutoNum type="arabicPeriod"/>
            </a:pPr>
            <a:r>
              <a:rPr lang="en-US" sz="2000" dirty="0"/>
              <a:t>Reduce control objectives </a:t>
            </a:r>
            <a:br>
              <a:rPr lang="en-US" sz="2000" dirty="0"/>
            </a:br>
            <a:r>
              <a:rPr lang="en-US" sz="2000" dirty="0"/>
              <a:t>(policies)</a:t>
            </a:r>
          </a:p>
          <a:p>
            <a:pPr marL="457200" indent="-457200">
              <a:buFontTx/>
              <a:buAutoNum type="arabicPeriod"/>
            </a:pPr>
            <a:r>
              <a:rPr lang="en-US" sz="2000" dirty="0"/>
              <a:t>Increase controls</a:t>
            </a:r>
          </a:p>
          <a:p>
            <a:pPr marL="457200" indent="-457200">
              <a:buFontTx/>
              <a:buAutoNum type="arabicPeriod"/>
            </a:pPr>
            <a:r>
              <a:rPr lang="en-US" sz="2000" dirty="0"/>
              <a:t>Increase the assessment </a:t>
            </a:r>
            <a:br>
              <a:rPr lang="en-US" sz="2000" dirty="0"/>
            </a:br>
            <a:r>
              <a:rPr lang="en-US" sz="2000" dirty="0"/>
              <a:t>of controls</a:t>
            </a:r>
          </a:p>
          <a:p>
            <a:pPr marL="457200" indent="-457200">
              <a:buFontTx/>
              <a:buAutoNum type="arabicPeriod"/>
            </a:pPr>
            <a:r>
              <a:rPr lang="en-US" sz="2000" dirty="0"/>
              <a:t>Automate repetitive </a:t>
            </a:r>
            <a:br>
              <a:rPr lang="en-US" sz="2000" dirty="0"/>
            </a:br>
            <a:r>
              <a:rPr lang="en-US" sz="2000" dirty="0"/>
              <a:t>activities</a:t>
            </a:r>
          </a:p>
          <a:p>
            <a:pPr marL="457200" indent="-457200">
              <a:buFontTx/>
              <a:buAutoNum type="arabicPeriod"/>
            </a:pPr>
            <a:endParaRPr lang="en-US" sz="2000" dirty="0"/>
          </a:p>
        </p:txBody>
      </p:sp>
      <p:grpSp>
        <p:nvGrpSpPr>
          <p:cNvPr id="8212" name="Group 49"/>
          <p:cNvGrpSpPr>
            <a:grpSpLocks/>
          </p:cNvGrpSpPr>
          <p:nvPr/>
        </p:nvGrpSpPr>
        <p:grpSpPr bwMode="auto">
          <a:xfrm flipV="1">
            <a:off x="5673725" y="5683250"/>
            <a:ext cx="2952750" cy="323850"/>
            <a:chOff x="178" y="3574"/>
            <a:chExt cx="5439" cy="539"/>
          </a:xfrm>
        </p:grpSpPr>
        <p:sp>
          <p:nvSpPr>
            <p:cNvPr id="8213" name="AutoShape 50"/>
            <p:cNvSpPr>
              <a:spLocks noChangeArrowheads="1"/>
            </p:cNvSpPr>
            <p:nvPr/>
          </p:nvSpPr>
          <p:spPr bwMode="auto">
            <a:xfrm>
              <a:off x="178" y="3574"/>
              <a:ext cx="5439" cy="539"/>
            </a:xfrm>
            <a:prstGeom prst="rightArrow">
              <a:avLst>
                <a:gd name="adj1" fmla="val 50000"/>
                <a:gd name="adj2" fmla="val 252273"/>
              </a:avLst>
            </a:prstGeom>
            <a:gradFill rotWithShape="1">
              <a:gsLst>
                <a:gs pos="0">
                  <a:srgbClr val="FF3300"/>
                </a:gs>
                <a:gs pos="100000">
                  <a:srgbClr val="00CC00"/>
                </a:gs>
              </a:gsLst>
              <a:lin ang="0" scaled="1"/>
            </a:gradFill>
            <a:ln w="9525">
              <a:solidFill>
                <a:schemeClr val="tx1"/>
              </a:solidFill>
              <a:miter lim="800000"/>
              <a:headEnd/>
              <a:tailEnd/>
            </a:ln>
          </p:spPr>
          <p:txBody>
            <a:bodyPr wrap="none" anchor="ctr"/>
            <a:lstStyle/>
            <a:p>
              <a:pPr algn="ctr"/>
              <a:endParaRPr lang="en-US"/>
            </a:p>
          </p:txBody>
        </p:sp>
        <p:sp>
          <p:nvSpPr>
            <p:cNvPr id="8214" name="Rectangle 51"/>
            <p:cNvSpPr>
              <a:spLocks noChangeArrowheads="1"/>
            </p:cNvSpPr>
            <p:nvPr/>
          </p:nvSpPr>
          <p:spPr bwMode="auto">
            <a:xfrm>
              <a:off x="815" y="3723"/>
              <a:ext cx="1666" cy="246"/>
            </a:xfrm>
            <a:prstGeom prst="rect">
              <a:avLst/>
            </a:prstGeom>
            <a:gradFill rotWithShape="1">
              <a:gsLst>
                <a:gs pos="0">
                  <a:srgbClr val="FF3300"/>
                </a:gs>
                <a:gs pos="100000">
                  <a:srgbClr val="FFCC00"/>
                </a:gs>
              </a:gsLst>
              <a:lin ang="0" scaled="1"/>
            </a:gradFill>
            <a:ln w="12700" algn="ctr">
              <a:noFill/>
              <a:miter lim="800000"/>
              <a:headEnd/>
              <a:tailEnd/>
            </a:ln>
          </p:spPr>
          <p:txBody>
            <a:bodyPr wrap="none" anchor="ctr"/>
            <a:lstStyle/>
            <a:p>
              <a:pPr algn="ctr"/>
              <a:endParaRPr lang="en-US"/>
            </a:p>
          </p:txBody>
        </p:sp>
        <p:sp>
          <p:nvSpPr>
            <p:cNvPr id="8215" name="Rectangle 52"/>
            <p:cNvSpPr>
              <a:spLocks noChangeArrowheads="1"/>
            </p:cNvSpPr>
            <p:nvPr/>
          </p:nvSpPr>
          <p:spPr bwMode="auto">
            <a:xfrm>
              <a:off x="2481" y="3723"/>
              <a:ext cx="2305" cy="246"/>
            </a:xfrm>
            <a:prstGeom prst="rect">
              <a:avLst/>
            </a:prstGeom>
            <a:gradFill rotWithShape="1">
              <a:gsLst>
                <a:gs pos="0">
                  <a:srgbClr val="FFCC00"/>
                </a:gs>
                <a:gs pos="100000">
                  <a:srgbClr val="00CC00"/>
                </a:gs>
              </a:gsLst>
              <a:lin ang="0" scaled="1"/>
            </a:gradFill>
            <a:ln w="12700" algn="ctr">
              <a:noFill/>
              <a:miter lim="800000"/>
              <a:headEnd/>
              <a:tailEnd/>
            </a:ln>
          </p:spPr>
          <p:txBody>
            <a:bodyPr wrap="none" anchor="ctr"/>
            <a:lstStyle/>
            <a:p>
              <a:pPr algn="ctr"/>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523875" y="-361950"/>
            <a:ext cx="8229600" cy="1143000"/>
          </a:xfrm>
        </p:spPr>
        <p:txBody>
          <a:bodyPr/>
          <a:lstStyle/>
          <a:p>
            <a:pPr eaLnBrk="1" hangingPunct="1"/>
            <a:r>
              <a:rPr lang="en-US" dirty="0" smtClean="0"/>
              <a:t>Response Assessment Module</a:t>
            </a:r>
          </a:p>
        </p:txBody>
      </p:sp>
      <p:sp>
        <p:nvSpPr>
          <p:cNvPr id="45058" name="Slide Number Placeholder 3"/>
          <p:cNvSpPr>
            <a:spLocks noGrp="1"/>
          </p:cNvSpPr>
          <p:nvPr>
            <p:ph type="sldNum" sz="quarter" idx="12"/>
          </p:nvPr>
        </p:nvSpPr>
        <p:spPr>
          <a:noFill/>
        </p:spPr>
        <p:txBody>
          <a:bodyPr/>
          <a:lstStyle/>
          <a:p>
            <a:fld id="{ADAC41DA-2226-48C0-AF8F-320CED91F96B}"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pic>
        <p:nvPicPr>
          <p:cNvPr id="45060" name="Picture 4" descr="ssm1"/>
          <p:cNvPicPr>
            <a:picLocks noChangeAspect="1" noChangeArrowheads="1"/>
          </p:cNvPicPr>
          <p:nvPr/>
        </p:nvPicPr>
        <p:blipFill>
          <a:blip r:embed="rId3"/>
          <a:srcRect/>
          <a:stretch>
            <a:fillRect/>
          </a:stretch>
        </p:blipFill>
        <p:spPr bwMode="auto">
          <a:xfrm>
            <a:off x="609600" y="1752600"/>
            <a:ext cx="4572000" cy="4124325"/>
          </a:xfrm>
          <a:prstGeom prst="rect">
            <a:avLst/>
          </a:prstGeom>
          <a:noFill/>
          <a:ln w="9525">
            <a:noFill/>
            <a:miter lim="800000"/>
            <a:headEnd/>
            <a:tailEnd/>
          </a:ln>
        </p:spPr>
      </p:pic>
      <p:sp>
        <p:nvSpPr>
          <p:cNvPr id="45061" name="Rectangle 5"/>
          <p:cNvSpPr>
            <a:spLocks noChangeArrowheads="1"/>
          </p:cNvSpPr>
          <p:nvPr/>
        </p:nvSpPr>
        <p:spPr bwMode="auto">
          <a:xfrm>
            <a:off x="5181600" y="1828800"/>
            <a:ext cx="3543300" cy="3581400"/>
          </a:xfrm>
          <a:prstGeom prst="rect">
            <a:avLst/>
          </a:prstGeom>
          <a:noFill/>
          <a:ln w="9525">
            <a:noFill/>
            <a:miter lim="800000"/>
            <a:headEnd/>
            <a:tailEnd/>
          </a:ln>
        </p:spPr>
        <p:txBody>
          <a:bodyPr/>
          <a:lstStyle/>
          <a:p>
            <a:pPr marL="233363" indent="-233363">
              <a:lnSpc>
                <a:spcPct val="95000"/>
              </a:lnSpc>
              <a:spcBef>
                <a:spcPct val="0"/>
              </a:spcBef>
              <a:spcAft>
                <a:spcPct val="35000"/>
              </a:spcAft>
              <a:buClr>
                <a:srgbClr val="678BA8"/>
              </a:buClr>
              <a:buFontTx/>
              <a:buChar char="•"/>
            </a:pPr>
            <a:r>
              <a:rPr lang="en-US" sz="2000" b="0"/>
              <a:t>Provides a comprehensive set of questionnaires</a:t>
            </a:r>
          </a:p>
          <a:p>
            <a:pPr marL="233363" indent="-233363">
              <a:lnSpc>
                <a:spcPct val="95000"/>
              </a:lnSpc>
              <a:spcBef>
                <a:spcPct val="0"/>
              </a:spcBef>
              <a:spcAft>
                <a:spcPct val="35000"/>
              </a:spcAft>
              <a:buClr>
                <a:srgbClr val="678BA8"/>
              </a:buClr>
              <a:buFontTx/>
              <a:buChar char="•"/>
            </a:pPr>
            <a:r>
              <a:rPr lang="en-US" sz="2000" b="0"/>
              <a:t>Allows for individual weighting of survey questions</a:t>
            </a:r>
          </a:p>
          <a:p>
            <a:pPr marL="233363" indent="-233363">
              <a:lnSpc>
                <a:spcPct val="95000"/>
              </a:lnSpc>
              <a:spcBef>
                <a:spcPct val="0"/>
              </a:spcBef>
              <a:spcAft>
                <a:spcPct val="35000"/>
              </a:spcAft>
              <a:buClr>
                <a:srgbClr val="678BA8"/>
              </a:buClr>
              <a:buFontTx/>
              <a:buChar char="•"/>
            </a:pPr>
            <a:r>
              <a:rPr lang="en-US" sz="2000" b="0"/>
              <a:t>Dramatically adds to our regulatory content</a:t>
            </a:r>
          </a:p>
          <a:p>
            <a:pPr marL="233363" indent="-233363">
              <a:lnSpc>
                <a:spcPct val="95000"/>
              </a:lnSpc>
              <a:spcBef>
                <a:spcPct val="0"/>
              </a:spcBef>
              <a:spcAft>
                <a:spcPct val="35000"/>
              </a:spcAft>
              <a:buClr>
                <a:srgbClr val="678BA8"/>
              </a:buClr>
              <a:buFontTx/>
              <a:buChar char="•"/>
            </a:pPr>
            <a:r>
              <a:rPr lang="en-US" sz="2000" b="0"/>
              <a:t>CobIT, FISMA, ISO, NERC and PCI and custom designed surveys</a:t>
            </a:r>
          </a:p>
        </p:txBody>
      </p:sp>
      <p:pic>
        <p:nvPicPr>
          <p:cNvPr id="6"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371475"/>
            <a:ext cx="8229600" cy="1143000"/>
          </a:xfrm>
        </p:spPr>
        <p:txBody>
          <a:bodyPr/>
          <a:lstStyle/>
          <a:p>
            <a:pPr eaLnBrk="1" hangingPunct="1"/>
            <a:r>
              <a:rPr lang="en-US" dirty="0" smtClean="0"/>
              <a:t>Customized Response Weights</a:t>
            </a:r>
          </a:p>
        </p:txBody>
      </p:sp>
      <p:sp>
        <p:nvSpPr>
          <p:cNvPr id="46082" name="Slide Number Placeholder 3"/>
          <p:cNvSpPr>
            <a:spLocks noGrp="1"/>
          </p:cNvSpPr>
          <p:nvPr>
            <p:ph type="sldNum" sz="quarter" idx="12"/>
          </p:nvPr>
        </p:nvSpPr>
        <p:spPr>
          <a:noFill/>
        </p:spPr>
        <p:txBody>
          <a:bodyPr/>
          <a:lstStyle/>
          <a:p>
            <a:fld id="{C08A355D-5618-4A38-8985-F646382DFB69}"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pic>
        <p:nvPicPr>
          <p:cNvPr id="46084" name="Picture 3" descr="ssm3"/>
          <p:cNvPicPr>
            <a:picLocks noChangeAspect="1" noChangeArrowheads="1"/>
          </p:cNvPicPr>
          <p:nvPr/>
        </p:nvPicPr>
        <p:blipFill>
          <a:blip r:embed="rId3"/>
          <a:srcRect/>
          <a:stretch>
            <a:fillRect/>
          </a:stretch>
        </p:blipFill>
        <p:spPr bwMode="auto">
          <a:xfrm>
            <a:off x="301625" y="1647825"/>
            <a:ext cx="4613275" cy="3371850"/>
          </a:xfrm>
          <a:prstGeom prst="rect">
            <a:avLst/>
          </a:prstGeom>
          <a:noFill/>
          <a:ln w="9525">
            <a:noFill/>
            <a:miter lim="800000"/>
            <a:headEnd/>
            <a:tailEnd/>
          </a:ln>
        </p:spPr>
      </p:pic>
      <p:sp>
        <p:nvSpPr>
          <p:cNvPr id="46085" name="Rectangle 5"/>
          <p:cNvSpPr>
            <a:spLocks noChangeArrowheads="1"/>
          </p:cNvSpPr>
          <p:nvPr/>
        </p:nvSpPr>
        <p:spPr bwMode="auto">
          <a:xfrm>
            <a:off x="4914900" y="1828800"/>
            <a:ext cx="3543300" cy="3581400"/>
          </a:xfrm>
          <a:prstGeom prst="rect">
            <a:avLst/>
          </a:prstGeom>
          <a:noFill/>
          <a:ln w="9525">
            <a:noFill/>
            <a:miter lim="800000"/>
            <a:headEnd/>
            <a:tailEnd/>
          </a:ln>
        </p:spPr>
        <p:txBody>
          <a:bodyPr/>
          <a:lstStyle/>
          <a:p>
            <a:pPr marL="233363" indent="-233363">
              <a:lnSpc>
                <a:spcPct val="95000"/>
              </a:lnSpc>
              <a:spcBef>
                <a:spcPct val="0"/>
              </a:spcBef>
              <a:spcAft>
                <a:spcPct val="35000"/>
              </a:spcAft>
              <a:buClr>
                <a:srgbClr val="678BA8"/>
              </a:buClr>
              <a:buFontTx/>
              <a:buChar char="•"/>
            </a:pPr>
            <a:r>
              <a:rPr lang="en-US" sz="2000" b="0"/>
              <a:t>Provides a comprehensive set of questionnaires</a:t>
            </a:r>
          </a:p>
          <a:p>
            <a:pPr marL="233363" indent="-233363">
              <a:lnSpc>
                <a:spcPct val="95000"/>
              </a:lnSpc>
              <a:spcBef>
                <a:spcPct val="0"/>
              </a:spcBef>
              <a:spcAft>
                <a:spcPct val="35000"/>
              </a:spcAft>
              <a:buClr>
                <a:srgbClr val="678BA8"/>
              </a:buClr>
              <a:buFontTx/>
              <a:buChar char="•"/>
            </a:pPr>
            <a:r>
              <a:rPr lang="en-US" sz="2000" b="0"/>
              <a:t>Allows for individual weighting of survey questions</a:t>
            </a:r>
          </a:p>
          <a:p>
            <a:pPr marL="233363" indent="-233363">
              <a:lnSpc>
                <a:spcPct val="95000"/>
              </a:lnSpc>
              <a:spcBef>
                <a:spcPct val="0"/>
              </a:spcBef>
              <a:spcAft>
                <a:spcPct val="35000"/>
              </a:spcAft>
              <a:buClr>
                <a:srgbClr val="678BA8"/>
              </a:buClr>
              <a:buFontTx/>
              <a:buChar char="•"/>
            </a:pPr>
            <a:r>
              <a:rPr lang="en-US" sz="2000" b="0"/>
              <a:t>Dramatically adds to our regulatory content</a:t>
            </a:r>
          </a:p>
        </p:txBody>
      </p:sp>
      <p:pic>
        <p:nvPicPr>
          <p:cNvPr id="6" name="Picture 15" descr="full_banner_1118"/>
          <p:cNvPicPr>
            <a:picLocks noChangeAspect="1" noChangeArrowheads="1"/>
          </p:cNvPicPr>
          <p:nvPr/>
        </p:nvPicPr>
        <p:blipFill>
          <a:blip r:embed="rId4"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57200" y="-342900"/>
            <a:ext cx="8229600" cy="1143000"/>
          </a:xfrm>
        </p:spPr>
        <p:txBody>
          <a:bodyPr/>
          <a:lstStyle/>
          <a:p>
            <a:pPr eaLnBrk="1" hangingPunct="1"/>
            <a:r>
              <a:rPr lang="en-US" dirty="0" smtClean="0"/>
              <a:t>Detailed Analysis</a:t>
            </a:r>
          </a:p>
        </p:txBody>
      </p:sp>
      <p:sp>
        <p:nvSpPr>
          <p:cNvPr id="47106" name="Slide Number Placeholder 3"/>
          <p:cNvSpPr>
            <a:spLocks noGrp="1"/>
          </p:cNvSpPr>
          <p:nvPr>
            <p:ph type="sldNum" sz="quarter" idx="12"/>
          </p:nvPr>
        </p:nvSpPr>
        <p:spPr>
          <a:noFill/>
        </p:spPr>
        <p:txBody>
          <a:bodyPr/>
          <a:lstStyle/>
          <a:p>
            <a:fld id="{65BC4590-6DCE-43E0-A126-6AD652BA89E5}"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pic>
        <p:nvPicPr>
          <p:cNvPr id="47108" name="Picture 3"/>
          <p:cNvPicPr>
            <a:picLocks noChangeAspect="1" noChangeArrowheads="1"/>
          </p:cNvPicPr>
          <p:nvPr/>
        </p:nvPicPr>
        <p:blipFill>
          <a:blip r:embed="rId3"/>
          <a:srcRect/>
          <a:stretch>
            <a:fillRect/>
          </a:stretch>
        </p:blipFill>
        <p:spPr bwMode="auto">
          <a:xfrm>
            <a:off x="1685925" y="1857375"/>
            <a:ext cx="5476875" cy="3981450"/>
          </a:xfrm>
          <a:prstGeom prst="rect">
            <a:avLst/>
          </a:prstGeom>
          <a:noFill/>
          <a:ln w="9525">
            <a:noFill/>
            <a:miter lim="800000"/>
            <a:headEnd/>
            <a:tailEnd/>
          </a:ln>
        </p:spPr>
      </p:pic>
      <p:pic>
        <p:nvPicPr>
          <p:cNvPr id="308228" name="Picture 4"/>
          <p:cNvPicPr>
            <a:picLocks noChangeAspect="1" noChangeArrowheads="1"/>
          </p:cNvPicPr>
          <p:nvPr/>
        </p:nvPicPr>
        <p:blipFill>
          <a:blip r:embed="rId4"/>
          <a:srcRect/>
          <a:stretch>
            <a:fillRect/>
          </a:stretch>
        </p:blipFill>
        <p:spPr bwMode="auto">
          <a:xfrm>
            <a:off x="3333750" y="2905125"/>
            <a:ext cx="3200400" cy="2286000"/>
          </a:xfrm>
          <a:prstGeom prst="rect">
            <a:avLst/>
          </a:prstGeom>
          <a:noFill/>
          <a:ln w="9525">
            <a:noFill/>
            <a:miter lim="800000"/>
            <a:headEnd/>
            <a:tailEnd/>
          </a:ln>
        </p:spPr>
      </p:pic>
      <p:pic>
        <p:nvPicPr>
          <p:cNvPr id="308229" name="Picture 5"/>
          <p:cNvPicPr>
            <a:picLocks noChangeAspect="1" noChangeArrowheads="1"/>
          </p:cNvPicPr>
          <p:nvPr/>
        </p:nvPicPr>
        <p:blipFill>
          <a:blip r:embed="rId5"/>
          <a:srcRect/>
          <a:stretch>
            <a:fillRect/>
          </a:stretch>
        </p:blipFill>
        <p:spPr bwMode="auto">
          <a:xfrm>
            <a:off x="855662" y="904875"/>
            <a:ext cx="7297738" cy="5305425"/>
          </a:xfrm>
          <a:prstGeom prst="rect">
            <a:avLst/>
          </a:prstGeom>
          <a:noFill/>
          <a:ln w="9525">
            <a:noFill/>
            <a:miter lim="800000"/>
            <a:headEnd/>
            <a:tailEnd/>
          </a:ln>
        </p:spPr>
      </p:pic>
      <p:pic>
        <p:nvPicPr>
          <p:cNvPr id="7" name="Picture 15" descr="full_banner_1118"/>
          <p:cNvPicPr>
            <a:picLocks noChangeAspect="1" noChangeArrowheads="1"/>
          </p:cNvPicPr>
          <p:nvPr/>
        </p:nvPicPr>
        <p:blipFill>
          <a:blip r:embed="rId6" cstate="print"/>
          <a:srcRect/>
          <a:stretch>
            <a:fillRect/>
          </a:stretch>
        </p:blipFill>
        <p:spPr bwMode="ltGray">
          <a:xfrm>
            <a:off x="1" y="6210300"/>
            <a:ext cx="1485409" cy="6056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8228"/>
                                        </p:tgtEl>
                                        <p:attrNameLst>
                                          <p:attrName>style.visibility</p:attrName>
                                        </p:attrNameLst>
                                      </p:cBhvr>
                                      <p:to>
                                        <p:strVal val="visible"/>
                                      </p:to>
                                    </p:set>
                                    <p:anim calcmode="lin" valueType="num">
                                      <p:cBhvr>
                                        <p:cTn id="7" dur="1000" fill="hold"/>
                                        <p:tgtEl>
                                          <p:spTgt spid="308228"/>
                                        </p:tgtEl>
                                        <p:attrNameLst>
                                          <p:attrName>ppt_w</p:attrName>
                                        </p:attrNameLst>
                                      </p:cBhvr>
                                      <p:tavLst>
                                        <p:tav tm="0">
                                          <p:val>
                                            <p:fltVal val="0"/>
                                          </p:val>
                                        </p:tav>
                                        <p:tav tm="100000">
                                          <p:val>
                                            <p:strVal val="#ppt_w"/>
                                          </p:val>
                                        </p:tav>
                                      </p:tavLst>
                                    </p:anim>
                                    <p:anim calcmode="lin" valueType="num">
                                      <p:cBhvr>
                                        <p:cTn id="8" dur="1000" fill="hold"/>
                                        <p:tgtEl>
                                          <p:spTgt spid="308228"/>
                                        </p:tgtEl>
                                        <p:attrNameLst>
                                          <p:attrName>ppt_h</p:attrName>
                                        </p:attrNameLst>
                                      </p:cBhvr>
                                      <p:tavLst>
                                        <p:tav tm="0">
                                          <p:val>
                                            <p:fltVal val="0"/>
                                          </p:val>
                                        </p:tav>
                                        <p:tav tm="100000">
                                          <p:val>
                                            <p:strVal val="#ppt_h"/>
                                          </p:val>
                                        </p:tav>
                                      </p:tavLst>
                                    </p:anim>
                                    <p:animEffect transition="in" filter="fade">
                                      <p:cBhvr>
                                        <p:cTn id="9" dur="1000"/>
                                        <p:tgtEl>
                                          <p:spTgt spid="3082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8229"/>
                                        </p:tgtEl>
                                        <p:attrNameLst>
                                          <p:attrName>style.visibility</p:attrName>
                                        </p:attrNameLst>
                                      </p:cBhvr>
                                      <p:to>
                                        <p:strVal val="visible"/>
                                      </p:to>
                                    </p:set>
                                    <p:anim calcmode="lin" valueType="num">
                                      <p:cBhvr>
                                        <p:cTn id="14" dur="1000" fill="hold"/>
                                        <p:tgtEl>
                                          <p:spTgt spid="308229"/>
                                        </p:tgtEl>
                                        <p:attrNameLst>
                                          <p:attrName>ppt_w</p:attrName>
                                        </p:attrNameLst>
                                      </p:cBhvr>
                                      <p:tavLst>
                                        <p:tav tm="0">
                                          <p:val>
                                            <p:fltVal val="0"/>
                                          </p:val>
                                        </p:tav>
                                        <p:tav tm="100000">
                                          <p:val>
                                            <p:strVal val="#ppt_w"/>
                                          </p:val>
                                        </p:tav>
                                      </p:tavLst>
                                    </p:anim>
                                    <p:anim calcmode="lin" valueType="num">
                                      <p:cBhvr>
                                        <p:cTn id="15" dur="1000" fill="hold"/>
                                        <p:tgtEl>
                                          <p:spTgt spid="308229"/>
                                        </p:tgtEl>
                                        <p:attrNameLst>
                                          <p:attrName>ppt_h</p:attrName>
                                        </p:attrNameLst>
                                      </p:cBhvr>
                                      <p:tavLst>
                                        <p:tav tm="0">
                                          <p:val>
                                            <p:fltVal val="0"/>
                                          </p:val>
                                        </p:tav>
                                        <p:tav tm="100000">
                                          <p:val>
                                            <p:strVal val="#ppt_h"/>
                                          </p:val>
                                        </p:tav>
                                      </p:tavLst>
                                    </p:anim>
                                    <p:animEffect transition="in" filter="fade">
                                      <p:cBhvr>
                                        <p:cTn id="16" dur="1000"/>
                                        <p:tgtEl>
                                          <p:spTgt spid="30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457200" y="-371475"/>
            <a:ext cx="8229600" cy="1143000"/>
          </a:xfrm>
        </p:spPr>
        <p:txBody>
          <a:bodyPr/>
          <a:lstStyle/>
          <a:p>
            <a:pPr eaLnBrk="1" hangingPunct="1"/>
            <a:r>
              <a:rPr lang="en-US" dirty="0" smtClean="0"/>
              <a:t>Side-by-side Comparisons</a:t>
            </a:r>
          </a:p>
        </p:txBody>
      </p:sp>
      <p:sp>
        <p:nvSpPr>
          <p:cNvPr id="48130" name="Slide Number Placeholder 3"/>
          <p:cNvSpPr>
            <a:spLocks noGrp="1"/>
          </p:cNvSpPr>
          <p:nvPr>
            <p:ph type="sldNum" sz="quarter" idx="12"/>
          </p:nvPr>
        </p:nvSpPr>
        <p:spPr>
          <a:noFill/>
        </p:spPr>
        <p:txBody>
          <a:bodyPr/>
          <a:lstStyle/>
          <a:p>
            <a:fld id="{898A215A-39CB-429A-9800-65F22C3A219E}"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pic>
        <p:nvPicPr>
          <p:cNvPr id="48132" name="Picture 3"/>
          <p:cNvPicPr>
            <a:picLocks noChangeAspect="1" noChangeArrowheads="1"/>
          </p:cNvPicPr>
          <p:nvPr/>
        </p:nvPicPr>
        <p:blipFill>
          <a:blip r:embed="rId3"/>
          <a:srcRect/>
          <a:stretch>
            <a:fillRect/>
          </a:stretch>
        </p:blipFill>
        <p:spPr bwMode="auto">
          <a:xfrm>
            <a:off x="2971800" y="2705100"/>
            <a:ext cx="3200400" cy="2286000"/>
          </a:xfrm>
          <a:prstGeom prst="rect">
            <a:avLst/>
          </a:prstGeom>
          <a:noFill/>
          <a:ln w="9525">
            <a:noFill/>
            <a:miter lim="800000"/>
            <a:headEnd/>
            <a:tailEnd/>
          </a:ln>
        </p:spPr>
      </p:pic>
      <p:pic>
        <p:nvPicPr>
          <p:cNvPr id="309254" name="Picture 6"/>
          <p:cNvPicPr>
            <a:picLocks noChangeAspect="1" noChangeArrowheads="1"/>
          </p:cNvPicPr>
          <p:nvPr/>
        </p:nvPicPr>
        <p:blipFill>
          <a:blip r:embed="rId4"/>
          <a:srcRect/>
          <a:stretch>
            <a:fillRect/>
          </a:stretch>
        </p:blipFill>
        <p:spPr bwMode="auto">
          <a:xfrm>
            <a:off x="823913" y="895350"/>
            <a:ext cx="7329487" cy="5327650"/>
          </a:xfrm>
          <a:prstGeom prst="rect">
            <a:avLst/>
          </a:prstGeom>
          <a:noFill/>
          <a:ln w="9525">
            <a:noFill/>
            <a:miter lim="800000"/>
            <a:headEnd/>
            <a:tailEnd/>
          </a:ln>
        </p:spPr>
      </p:pic>
      <p:pic>
        <p:nvPicPr>
          <p:cNvPr id="6" name="Picture 15" descr="full_banner_1118"/>
          <p:cNvPicPr>
            <a:picLocks noChangeAspect="1" noChangeArrowheads="1"/>
          </p:cNvPicPr>
          <p:nvPr/>
        </p:nvPicPr>
        <p:blipFill>
          <a:blip r:embed="rId5" cstate="print"/>
          <a:srcRect/>
          <a:stretch>
            <a:fillRect/>
          </a:stretch>
        </p:blipFill>
        <p:spPr bwMode="ltGray">
          <a:xfrm>
            <a:off x="1" y="6223000"/>
            <a:ext cx="1454261" cy="5929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9254"/>
                                        </p:tgtEl>
                                        <p:attrNameLst>
                                          <p:attrName>style.visibility</p:attrName>
                                        </p:attrNameLst>
                                      </p:cBhvr>
                                      <p:to>
                                        <p:strVal val="visible"/>
                                      </p:to>
                                    </p:set>
                                    <p:anim calcmode="lin" valueType="num">
                                      <p:cBhvr>
                                        <p:cTn id="7" dur="1000" fill="hold"/>
                                        <p:tgtEl>
                                          <p:spTgt spid="309254"/>
                                        </p:tgtEl>
                                        <p:attrNameLst>
                                          <p:attrName>ppt_w</p:attrName>
                                        </p:attrNameLst>
                                      </p:cBhvr>
                                      <p:tavLst>
                                        <p:tav tm="0">
                                          <p:val>
                                            <p:fltVal val="0"/>
                                          </p:val>
                                        </p:tav>
                                        <p:tav tm="100000">
                                          <p:val>
                                            <p:strVal val="#ppt_w"/>
                                          </p:val>
                                        </p:tav>
                                      </p:tavLst>
                                    </p:anim>
                                    <p:anim calcmode="lin" valueType="num">
                                      <p:cBhvr>
                                        <p:cTn id="8" dur="1000" fill="hold"/>
                                        <p:tgtEl>
                                          <p:spTgt spid="309254"/>
                                        </p:tgtEl>
                                        <p:attrNameLst>
                                          <p:attrName>ppt_h</p:attrName>
                                        </p:attrNameLst>
                                      </p:cBhvr>
                                      <p:tavLst>
                                        <p:tav tm="0">
                                          <p:val>
                                            <p:fltVal val="0"/>
                                          </p:val>
                                        </p:tav>
                                        <p:tav tm="100000">
                                          <p:val>
                                            <p:strVal val="#ppt_h"/>
                                          </p:val>
                                        </p:tav>
                                      </p:tavLst>
                                    </p:anim>
                                    <p:animEffect transition="in" filter="fade">
                                      <p:cBhvr>
                                        <p:cTn id="9" dur="1000"/>
                                        <p:tgtEl>
                                          <p:spTgt spid="30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342900"/>
            <a:ext cx="8229600" cy="1143000"/>
          </a:xfrm>
        </p:spPr>
        <p:txBody>
          <a:bodyPr/>
          <a:lstStyle/>
          <a:p>
            <a:pPr eaLnBrk="1" hangingPunct="1"/>
            <a:r>
              <a:rPr lang="en-US" dirty="0" smtClean="0"/>
              <a:t>Detailed Categorical Analysis</a:t>
            </a:r>
          </a:p>
        </p:txBody>
      </p:sp>
      <p:sp>
        <p:nvSpPr>
          <p:cNvPr id="49154" name="Slide Number Placeholder 3"/>
          <p:cNvSpPr>
            <a:spLocks noGrp="1"/>
          </p:cNvSpPr>
          <p:nvPr>
            <p:ph type="sldNum" sz="quarter" idx="12"/>
          </p:nvPr>
        </p:nvSpPr>
        <p:spPr>
          <a:noFill/>
        </p:spPr>
        <p:txBody>
          <a:bodyPr/>
          <a:lstStyle/>
          <a:p>
            <a:fld id="{3E090D14-78BD-4656-B2D9-8E79032A08F7}"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pic>
        <p:nvPicPr>
          <p:cNvPr id="49156" name="Picture 3"/>
          <p:cNvPicPr>
            <a:picLocks noChangeAspect="1" noChangeArrowheads="1"/>
          </p:cNvPicPr>
          <p:nvPr/>
        </p:nvPicPr>
        <p:blipFill>
          <a:blip r:embed="rId3"/>
          <a:srcRect/>
          <a:stretch>
            <a:fillRect/>
          </a:stretch>
        </p:blipFill>
        <p:spPr bwMode="auto">
          <a:xfrm>
            <a:off x="1833563" y="1857375"/>
            <a:ext cx="5476875" cy="3981450"/>
          </a:xfrm>
          <a:prstGeom prst="rect">
            <a:avLst/>
          </a:prstGeom>
          <a:noFill/>
          <a:ln w="9525">
            <a:noFill/>
            <a:miter lim="800000"/>
            <a:headEnd/>
            <a:tailEnd/>
          </a:ln>
        </p:spPr>
      </p:pic>
      <p:sp>
        <p:nvSpPr>
          <p:cNvPr id="49157" name="AutoShape 4">
            <a:hlinkClick r:id="rId4" action="ppaction://hlinksldjump"/>
          </p:cNvPr>
          <p:cNvSpPr>
            <a:spLocks noChangeArrowheads="1"/>
          </p:cNvSpPr>
          <p:nvPr/>
        </p:nvSpPr>
        <p:spPr bwMode="auto">
          <a:xfrm rot="10800000">
            <a:off x="8220075" y="5580063"/>
            <a:ext cx="609600" cy="677862"/>
          </a:xfrm>
          <a:prstGeom prst="curvedRightArrow">
            <a:avLst>
              <a:gd name="adj1" fmla="val 22240"/>
              <a:gd name="adj2" fmla="val 44479"/>
              <a:gd name="adj3" fmla="val 33333"/>
            </a:avLst>
          </a:prstGeom>
          <a:gradFill rotWithShape="1">
            <a:gsLst>
              <a:gs pos="0">
                <a:srgbClr val="FFCC66"/>
              </a:gs>
              <a:gs pos="100000">
                <a:srgbClr val="FFFFFF"/>
              </a:gs>
            </a:gsLst>
            <a:lin ang="2700000" scaled="1"/>
          </a:gradFill>
          <a:ln w="9525">
            <a:noFill/>
            <a:miter lim="800000"/>
            <a:headEnd/>
            <a:tailEnd/>
          </a:ln>
          <a:effectLst>
            <a:prstShdw prst="shdw17" dist="17961" dir="2700000">
              <a:srgbClr val="997A3D"/>
            </a:prstShdw>
          </a:effectLst>
        </p:spPr>
        <p:txBody>
          <a:bodyPr wrap="none" anchor="ctr"/>
          <a:lstStyle/>
          <a:p>
            <a:endParaRPr lang="en-US"/>
          </a:p>
        </p:txBody>
      </p:sp>
      <p:pic>
        <p:nvPicPr>
          <p:cNvPr id="6" name="Picture 15" descr="full_banner_1118"/>
          <p:cNvPicPr>
            <a:picLocks noChangeAspect="1" noChangeArrowheads="1"/>
          </p:cNvPicPr>
          <p:nvPr/>
        </p:nvPicPr>
        <p:blipFill>
          <a:blip r:embed="rId5" cstate="print"/>
          <a:srcRect/>
          <a:stretch>
            <a:fillRect/>
          </a:stretch>
        </p:blipFill>
        <p:spPr bwMode="ltGray">
          <a:xfrm>
            <a:off x="1" y="6084888"/>
            <a:ext cx="1793004" cy="731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69875" y="-101600"/>
            <a:ext cx="6699250" cy="952500"/>
          </a:xfrm>
        </p:spPr>
        <p:txBody>
          <a:bodyPr>
            <a:normAutofit/>
          </a:bodyPr>
          <a:lstStyle/>
          <a:p>
            <a:pPr eaLnBrk="1" hangingPunct="1"/>
            <a:r>
              <a:rPr lang="en-US" sz="4400" dirty="0" smtClean="0"/>
              <a:t>Key Automated Activities</a:t>
            </a:r>
          </a:p>
        </p:txBody>
      </p:sp>
      <p:sp>
        <p:nvSpPr>
          <p:cNvPr id="9218" name="Slide Number Placeholder 4"/>
          <p:cNvSpPr>
            <a:spLocks noGrp="1"/>
          </p:cNvSpPr>
          <p:nvPr>
            <p:ph type="sldNum" sz="quarter" idx="12"/>
          </p:nvPr>
        </p:nvSpPr>
        <p:spPr>
          <a:noFill/>
        </p:spPr>
        <p:txBody>
          <a:bodyPr/>
          <a:lstStyle/>
          <a:p>
            <a:fld id="{FE591EAA-5CC3-4AC5-8648-0CC51FAE41A5}"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9220" name="Freeform 3"/>
          <p:cNvSpPr>
            <a:spLocks/>
          </p:cNvSpPr>
          <p:nvPr/>
        </p:nvSpPr>
        <p:spPr bwMode="auto">
          <a:xfrm>
            <a:off x="4575175" y="2592388"/>
            <a:ext cx="958850" cy="1020762"/>
          </a:xfrm>
          <a:custGeom>
            <a:avLst/>
            <a:gdLst>
              <a:gd name="T0" fmla="*/ 2147483647 w 63"/>
              <a:gd name="T1" fmla="*/ 2147483647 h 67"/>
              <a:gd name="T2" fmla="*/ 0 w 63"/>
              <a:gd name="T3" fmla="*/ 0 h 67"/>
              <a:gd name="T4" fmla="*/ 0 w 63"/>
              <a:gd name="T5" fmla="*/ 2147483647 h 67"/>
              <a:gd name="T6" fmla="*/ 2147483647 w 63"/>
              <a:gd name="T7" fmla="*/ 2147483647 h 67"/>
              <a:gd name="T8" fmla="*/ 0 60000 65536"/>
              <a:gd name="T9" fmla="*/ 0 60000 65536"/>
              <a:gd name="T10" fmla="*/ 0 60000 65536"/>
              <a:gd name="T11" fmla="*/ 0 60000 65536"/>
              <a:gd name="T12" fmla="*/ 0 w 63"/>
              <a:gd name="T13" fmla="*/ 0 h 67"/>
              <a:gd name="T14" fmla="*/ 63 w 63"/>
              <a:gd name="T15" fmla="*/ 67 h 67"/>
            </a:gdLst>
            <a:ahLst/>
            <a:cxnLst>
              <a:cxn ang="T8">
                <a:pos x="T0" y="T1"/>
              </a:cxn>
              <a:cxn ang="T9">
                <a:pos x="T2" y="T3"/>
              </a:cxn>
              <a:cxn ang="T10">
                <a:pos x="T4" y="T5"/>
              </a:cxn>
              <a:cxn ang="T11">
                <a:pos x="T6" y="T7"/>
              </a:cxn>
            </a:cxnLst>
            <a:rect l="T12" t="T13" r="T14" b="T15"/>
            <a:pathLst>
              <a:path w="63" h="67">
                <a:moveTo>
                  <a:pt x="63" y="44"/>
                </a:moveTo>
                <a:cubicBezTo>
                  <a:pt x="53" y="18"/>
                  <a:pt x="28" y="0"/>
                  <a:pt x="0" y="0"/>
                </a:cubicBezTo>
                <a:lnTo>
                  <a:pt x="0" y="67"/>
                </a:lnTo>
                <a:lnTo>
                  <a:pt x="63" y="44"/>
                </a:lnTo>
                <a:close/>
              </a:path>
            </a:pathLst>
          </a:custGeom>
          <a:solidFill>
            <a:srgbClr val="9999FF"/>
          </a:solidFill>
          <a:ln w="15875">
            <a:solidFill>
              <a:srgbClr val="000000"/>
            </a:solidFill>
            <a:round/>
            <a:headEnd/>
            <a:tailEnd/>
          </a:ln>
        </p:spPr>
        <p:txBody>
          <a:bodyPr/>
          <a:lstStyle/>
          <a:p>
            <a:pPr algn="ctr"/>
            <a:endParaRPr lang="en-US"/>
          </a:p>
        </p:txBody>
      </p:sp>
      <p:sp>
        <p:nvSpPr>
          <p:cNvPr id="9221" name="Freeform 4"/>
          <p:cNvSpPr>
            <a:spLocks/>
          </p:cNvSpPr>
          <p:nvPr/>
        </p:nvSpPr>
        <p:spPr bwMode="auto">
          <a:xfrm>
            <a:off x="4575175" y="3262313"/>
            <a:ext cx="1020763" cy="1173162"/>
          </a:xfrm>
          <a:custGeom>
            <a:avLst/>
            <a:gdLst>
              <a:gd name="T0" fmla="*/ 2147483647 w 67"/>
              <a:gd name="T1" fmla="*/ 2147483647 h 77"/>
              <a:gd name="T2" fmla="*/ 2147483647 w 67"/>
              <a:gd name="T3" fmla="*/ 2147483647 h 77"/>
              <a:gd name="T4" fmla="*/ 2147483647 w 67"/>
              <a:gd name="T5" fmla="*/ 0 h 77"/>
              <a:gd name="T6" fmla="*/ 0 w 67"/>
              <a:gd name="T7" fmla="*/ 2147483647 h 77"/>
              <a:gd name="T8" fmla="*/ 2147483647 w 67"/>
              <a:gd name="T9" fmla="*/ 2147483647 h 77"/>
              <a:gd name="T10" fmla="*/ 0 60000 65536"/>
              <a:gd name="T11" fmla="*/ 0 60000 65536"/>
              <a:gd name="T12" fmla="*/ 0 60000 65536"/>
              <a:gd name="T13" fmla="*/ 0 60000 65536"/>
              <a:gd name="T14" fmla="*/ 0 60000 65536"/>
              <a:gd name="T15" fmla="*/ 0 w 67"/>
              <a:gd name="T16" fmla="*/ 0 h 77"/>
              <a:gd name="T17" fmla="*/ 67 w 67"/>
              <a:gd name="T18" fmla="*/ 77 h 77"/>
            </a:gdLst>
            <a:ahLst/>
            <a:cxnLst>
              <a:cxn ang="T10">
                <a:pos x="T0" y="T1"/>
              </a:cxn>
              <a:cxn ang="T11">
                <a:pos x="T2" y="T3"/>
              </a:cxn>
              <a:cxn ang="T12">
                <a:pos x="T4" y="T5"/>
              </a:cxn>
              <a:cxn ang="T13">
                <a:pos x="T6" y="T7"/>
              </a:cxn>
              <a:cxn ang="T14">
                <a:pos x="T8" y="T9"/>
              </a:cxn>
            </a:cxnLst>
            <a:rect l="T15" t="T16" r="T17" b="T18"/>
            <a:pathLst>
              <a:path w="67" h="77">
                <a:moveTo>
                  <a:pt x="39" y="77"/>
                </a:moveTo>
                <a:cubicBezTo>
                  <a:pt x="56" y="64"/>
                  <a:pt x="67" y="44"/>
                  <a:pt x="67" y="23"/>
                </a:cubicBezTo>
                <a:cubicBezTo>
                  <a:pt x="67" y="15"/>
                  <a:pt x="65" y="8"/>
                  <a:pt x="63" y="0"/>
                </a:cubicBezTo>
                <a:lnTo>
                  <a:pt x="0" y="23"/>
                </a:lnTo>
                <a:lnTo>
                  <a:pt x="39" y="77"/>
                </a:lnTo>
                <a:close/>
              </a:path>
            </a:pathLst>
          </a:custGeom>
          <a:solidFill>
            <a:srgbClr val="993366"/>
          </a:solidFill>
          <a:ln w="15875">
            <a:solidFill>
              <a:srgbClr val="000000"/>
            </a:solidFill>
            <a:round/>
            <a:headEnd/>
            <a:tailEnd/>
          </a:ln>
        </p:spPr>
        <p:txBody>
          <a:bodyPr/>
          <a:lstStyle/>
          <a:p>
            <a:pPr algn="ctr"/>
            <a:endParaRPr lang="en-US"/>
          </a:p>
        </p:txBody>
      </p:sp>
      <p:sp>
        <p:nvSpPr>
          <p:cNvPr id="9222" name="Freeform 5"/>
          <p:cNvSpPr>
            <a:spLocks/>
          </p:cNvSpPr>
          <p:nvPr/>
        </p:nvSpPr>
        <p:spPr bwMode="auto">
          <a:xfrm>
            <a:off x="4011613" y="3613150"/>
            <a:ext cx="1157287" cy="1006475"/>
          </a:xfrm>
          <a:custGeom>
            <a:avLst/>
            <a:gdLst>
              <a:gd name="T0" fmla="*/ 0 w 76"/>
              <a:gd name="T1" fmla="*/ 2147483647 h 66"/>
              <a:gd name="T2" fmla="*/ 2147483647 w 76"/>
              <a:gd name="T3" fmla="*/ 2147483647 h 66"/>
              <a:gd name="T4" fmla="*/ 2147483647 w 76"/>
              <a:gd name="T5" fmla="*/ 2147483647 h 66"/>
              <a:gd name="T6" fmla="*/ 2147483647 w 76"/>
              <a:gd name="T7" fmla="*/ 0 h 66"/>
              <a:gd name="T8" fmla="*/ 0 w 76"/>
              <a:gd name="T9" fmla="*/ 2147483647 h 66"/>
              <a:gd name="T10" fmla="*/ 0 60000 65536"/>
              <a:gd name="T11" fmla="*/ 0 60000 65536"/>
              <a:gd name="T12" fmla="*/ 0 60000 65536"/>
              <a:gd name="T13" fmla="*/ 0 60000 65536"/>
              <a:gd name="T14" fmla="*/ 0 60000 65536"/>
              <a:gd name="T15" fmla="*/ 0 w 76"/>
              <a:gd name="T16" fmla="*/ 0 h 66"/>
              <a:gd name="T17" fmla="*/ 76 w 76"/>
              <a:gd name="T18" fmla="*/ 66 h 66"/>
            </a:gdLst>
            <a:ahLst/>
            <a:cxnLst>
              <a:cxn ang="T10">
                <a:pos x="T0" y="T1"/>
              </a:cxn>
              <a:cxn ang="T11">
                <a:pos x="T2" y="T3"/>
              </a:cxn>
              <a:cxn ang="T12">
                <a:pos x="T4" y="T5"/>
              </a:cxn>
              <a:cxn ang="T13">
                <a:pos x="T6" y="T7"/>
              </a:cxn>
              <a:cxn ang="T14">
                <a:pos x="T8" y="T9"/>
              </a:cxn>
            </a:cxnLst>
            <a:rect l="T15" t="T16" r="T17" b="T18"/>
            <a:pathLst>
              <a:path w="76" h="66">
                <a:moveTo>
                  <a:pt x="0" y="56"/>
                </a:moveTo>
                <a:cubicBezTo>
                  <a:pt x="11" y="63"/>
                  <a:pt x="24" y="66"/>
                  <a:pt x="37" y="66"/>
                </a:cubicBezTo>
                <a:cubicBezTo>
                  <a:pt x="51" y="66"/>
                  <a:pt x="64" y="62"/>
                  <a:pt x="76" y="54"/>
                </a:cubicBezTo>
                <a:lnTo>
                  <a:pt x="37" y="0"/>
                </a:lnTo>
                <a:lnTo>
                  <a:pt x="0" y="56"/>
                </a:lnTo>
                <a:close/>
              </a:path>
            </a:pathLst>
          </a:custGeom>
          <a:solidFill>
            <a:srgbClr val="FFFFCC"/>
          </a:solidFill>
          <a:ln w="15875">
            <a:solidFill>
              <a:srgbClr val="000000"/>
            </a:solidFill>
            <a:round/>
            <a:headEnd/>
            <a:tailEnd/>
          </a:ln>
        </p:spPr>
        <p:txBody>
          <a:bodyPr/>
          <a:lstStyle/>
          <a:p>
            <a:pPr algn="ctr"/>
            <a:endParaRPr lang="en-US"/>
          </a:p>
        </p:txBody>
      </p:sp>
      <p:sp>
        <p:nvSpPr>
          <p:cNvPr id="9223" name="Freeform 6"/>
          <p:cNvSpPr>
            <a:spLocks/>
          </p:cNvSpPr>
          <p:nvPr/>
        </p:nvSpPr>
        <p:spPr bwMode="auto">
          <a:xfrm>
            <a:off x="3538538" y="3294063"/>
            <a:ext cx="1036637" cy="1173162"/>
          </a:xfrm>
          <a:custGeom>
            <a:avLst/>
            <a:gdLst>
              <a:gd name="T0" fmla="*/ 2147483647 w 68"/>
              <a:gd name="T1" fmla="*/ 0 h 77"/>
              <a:gd name="T2" fmla="*/ 2147483647 w 68"/>
              <a:gd name="T3" fmla="*/ 2147483647 h 77"/>
              <a:gd name="T4" fmla="*/ 2147483647 w 68"/>
              <a:gd name="T5" fmla="*/ 2147483647 h 77"/>
              <a:gd name="T6" fmla="*/ 2147483647 w 68"/>
              <a:gd name="T7" fmla="*/ 2147483647 h 77"/>
              <a:gd name="T8" fmla="*/ 2147483647 w 68"/>
              <a:gd name="T9" fmla="*/ 0 h 77"/>
              <a:gd name="T10" fmla="*/ 0 60000 65536"/>
              <a:gd name="T11" fmla="*/ 0 60000 65536"/>
              <a:gd name="T12" fmla="*/ 0 60000 65536"/>
              <a:gd name="T13" fmla="*/ 0 60000 65536"/>
              <a:gd name="T14" fmla="*/ 0 60000 65536"/>
              <a:gd name="T15" fmla="*/ 0 w 68"/>
              <a:gd name="T16" fmla="*/ 0 h 77"/>
              <a:gd name="T17" fmla="*/ 68 w 68"/>
              <a:gd name="T18" fmla="*/ 77 h 77"/>
            </a:gdLst>
            <a:ahLst/>
            <a:cxnLst>
              <a:cxn ang="T10">
                <a:pos x="T0" y="T1"/>
              </a:cxn>
              <a:cxn ang="T11">
                <a:pos x="T2" y="T3"/>
              </a:cxn>
              <a:cxn ang="T12">
                <a:pos x="T4" y="T5"/>
              </a:cxn>
              <a:cxn ang="T13">
                <a:pos x="T6" y="T7"/>
              </a:cxn>
              <a:cxn ang="T14">
                <a:pos x="T8" y="T9"/>
              </a:cxn>
            </a:cxnLst>
            <a:rect l="T15" t="T16" r="T17" b="T18"/>
            <a:pathLst>
              <a:path w="68" h="77">
                <a:moveTo>
                  <a:pt x="4" y="0"/>
                </a:moveTo>
                <a:cubicBezTo>
                  <a:pt x="2" y="6"/>
                  <a:pt x="1" y="13"/>
                  <a:pt x="1" y="20"/>
                </a:cubicBezTo>
                <a:cubicBezTo>
                  <a:pt x="0" y="43"/>
                  <a:pt x="12" y="65"/>
                  <a:pt x="31" y="77"/>
                </a:cubicBezTo>
                <a:lnTo>
                  <a:pt x="68" y="21"/>
                </a:lnTo>
                <a:lnTo>
                  <a:pt x="4" y="0"/>
                </a:lnTo>
                <a:close/>
              </a:path>
            </a:pathLst>
          </a:custGeom>
          <a:solidFill>
            <a:srgbClr val="CCFFFF"/>
          </a:solidFill>
          <a:ln w="15875">
            <a:solidFill>
              <a:srgbClr val="000000"/>
            </a:solidFill>
            <a:round/>
            <a:headEnd/>
            <a:tailEnd/>
          </a:ln>
        </p:spPr>
        <p:txBody>
          <a:bodyPr/>
          <a:lstStyle/>
          <a:p>
            <a:pPr algn="ctr"/>
            <a:endParaRPr lang="en-US"/>
          </a:p>
        </p:txBody>
      </p:sp>
      <p:sp>
        <p:nvSpPr>
          <p:cNvPr id="9224" name="Freeform 7"/>
          <p:cNvSpPr>
            <a:spLocks/>
          </p:cNvSpPr>
          <p:nvPr/>
        </p:nvSpPr>
        <p:spPr bwMode="auto">
          <a:xfrm>
            <a:off x="3598863" y="2592388"/>
            <a:ext cx="976312" cy="1020762"/>
          </a:xfrm>
          <a:custGeom>
            <a:avLst/>
            <a:gdLst>
              <a:gd name="T0" fmla="*/ 2147483647 w 64"/>
              <a:gd name="T1" fmla="*/ 0 h 67"/>
              <a:gd name="T2" fmla="*/ 0 w 64"/>
              <a:gd name="T3" fmla="*/ 2147483647 h 67"/>
              <a:gd name="T4" fmla="*/ 2147483647 w 64"/>
              <a:gd name="T5" fmla="*/ 2147483647 h 67"/>
              <a:gd name="T6" fmla="*/ 2147483647 w 64"/>
              <a:gd name="T7" fmla="*/ 0 h 67"/>
              <a:gd name="T8" fmla="*/ 0 60000 65536"/>
              <a:gd name="T9" fmla="*/ 0 60000 65536"/>
              <a:gd name="T10" fmla="*/ 0 60000 65536"/>
              <a:gd name="T11" fmla="*/ 0 60000 65536"/>
              <a:gd name="T12" fmla="*/ 0 w 64"/>
              <a:gd name="T13" fmla="*/ 0 h 67"/>
              <a:gd name="T14" fmla="*/ 64 w 64"/>
              <a:gd name="T15" fmla="*/ 67 h 67"/>
            </a:gdLst>
            <a:ahLst/>
            <a:cxnLst>
              <a:cxn ang="T8">
                <a:pos x="T0" y="T1"/>
              </a:cxn>
              <a:cxn ang="T9">
                <a:pos x="T2" y="T3"/>
              </a:cxn>
              <a:cxn ang="T10">
                <a:pos x="T4" y="T5"/>
              </a:cxn>
              <a:cxn ang="T11">
                <a:pos x="T6" y="T7"/>
              </a:cxn>
            </a:cxnLst>
            <a:rect l="T12" t="T13" r="T14" b="T15"/>
            <a:pathLst>
              <a:path w="64" h="67">
                <a:moveTo>
                  <a:pt x="63" y="0"/>
                </a:moveTo>
                <a:cubicBezTo>
                  <a:pt x="35" y="0"/>
                  <a:pt x="9" y="18"/>
                  <a:pt x="0" y="46"/>
                </a:cubicBezTo>
                <a:lnTo>
                  <a:pt x="64" y="67"/>
                </a:lnTo>
                <a:lnTo>
                  <a:pt x="63" y="0"/>
                </a:lnTo>
                <a:close/>
              </a:path>
            </a:pathLst>
          </a:custGeom>
          <a:solidFill>
            <a:srgbClr val="660066"/>
          </a:solidFill>
          <a:ln w="15875">
            <a:solidFill>
              <a:srgbClr val="000000"/>
            </a:solidFill>
            <a:round/>
            <a:headEnd/>
            <a:tailEnd/>
          </a:ln>
        </p:spPr>
        <p:txBody>
          <a:bodyPr/>
          <a:lstStyle/>
          <a:p>
            <a:pPr algn="ctr"/>
            <a:endParaRPr lang="en-US"/>
          </a:p>
        </p:txBody>
      </p:sp>
      <p:sp>
        <p:nvSpPr>
          <p:cNvPr id="9225" name="Rectangle 8"/>
          <p:cNvSpPr>
            <a:spLocks noChangeArrowheads="1"/>
          </p:cNvSpPr>
          <p:nvPr/>
        </p:nvSpPr>
        <p:spPr bwMode="auto">
          <a:xfrm>
            <a:off x="5391150" y="2228850"/>
            <a:ext cx="57626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19.7%</a:t>
            </a:r>
            <a:endParaRPr lang="en-US" sz="1600"/>
          </a:p>
        </p:txBody>
      </p:sp>
      <p:sp>
        <p:nvSpPr>
          <p:cNvPr id="9226" name="Rectangle 9"/>
          <p:cNvSpPr>
            <a:spLocks noChangeArrowheads="1"/>
          </p:cNvSpPr>
          <p:nvPr/>
        </p:nvSpPr>
        <p:spPr bwMode="auto">
          <a:xfrm>
            <a:off x="5649913" y="3857625"/>
            <a:ext cx="576262"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20.2%</a:t>
            </a:r>
            <a:endParaRPr lang="en-US" sz="1600"/>
          </a:p>
        </p:txBody>
      </p:sp>
      <p:sp>
        <p:nvSpPr>
          <p:cNvPr id="9227" name="Rectangle 10"/>
          <p:cNvSpPr>
            <a:spLocks noChangeArrowheads="1"/>
          </p:cNvSpPr>
          <p:nvPr/>
        </p:nvSpPr>
        <p:spPr bwMode="auto">
          <a:xfrm>
            <a:off x="4416425" y="4695825"/>
            <a:ext cx="57626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19.2%</a:t>
            </a:r>
            <a:endParaRPr lang="en-US" sz="1600"/>
          </a:p>
        </p:txBody>
      </p:sp>
      <p:sp>
        <p:nvSpPr>
          <p:cNvPr id="9228" name="Rectangle 11"/>
          <p:cNvSpPr>
            <a:spLocks noChangeArrowheads="1"/>
          </p:cNvSpPr>
          <p:nvPr/>
        </p:nvSpPr>
        <p:spPr bwMode="auto">
          <a:xfrm>
            <a:off x="2905125" y="4102100"/>
            <a:ext cx="57626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20.9%</a:t>
            </a:r>
            <a:endParaRPr lang="en-US" sz="1600"/>
          </a:p>
        </p:txBody>
      </p:sp>
      <p:sp>
        <p:nvSpPr>
          <p:cNvPr id="9229" name="Rectangle 12"/>
          <p:cNvSpPr>
            <a:spLocks noChangeArrowheads="1"/>
          </p:cNvSpPr>
          <p:nvPr/>
        </p:nvSpPr>
        <p:spPr bwMode="auto">
          <a:xfrm>
            <a:off x="3309938" y="2351088"/>
            <a:ext cx="576262"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20.0%</a:t>
            </a:r>
            <a:endParaRPr lang="en-US" sz="1600"/>
          </a:p>
        </p:txBody>
      </p:sp>
      <p:sp>
        <p:nvSpPr>
          <p:cNvPr id="9230" name="Text Box 13"/>
          <p:cNvSpPr txBox="1">
            <a:spLocks noChangeArrowheads="1"/>
          </p:cNvSpPr>
          <p:nvPr/>
        </p:nvSpPr>
        <p:spPr bwMode="auto">
          <a:xfrm>
            <a:off x="5815013" y="1555750"/>
            <a:ext cx="1290637" cy="581025"/>
          </a:xfrm>
          <a:prstGeom prst="rect">
            <a:avLst/>
          </a:prstGeom>
          <a:noFill/>
          <a:ln w="12700" algn="ctr">
            <a:noFill/>
            <a:miter lim="800000"/>
            <a:headEnd/>
            <a:tailEnd/>
          </a:ln>
        </p:spPr>
        <p:txBody>
          <a:bodyPr wrap="none">
            <a:spAutoFit/>
          </a:bodyPr>
          <a:lstStyle/>
          <a:p>
            <a:pPr algn="ctr"/>
            <a:r>
              <a:rPr lang="en-US" sz="1600"/>
              <a:t>Procedures </a:t>
            </a:r>
          </a:p>
          <a:p>
            <a:pPr algn="ctr"/>
            <a:r>
              <a:rPr lang="en-US" sz="1600"/>
              <a:t>and controls</a:t>
            </a:r>
          </a:p>
        </p:txBody>
      </p:sp>
      <p:sp>
        <p:nvSpPr>
          <p:cNvPr id="9231" name="Text Box 14"/>
          <p:cNvSpPr txBox="1">
            <a:spLocks noChangeArrowheads="1"/>
          </p:cNvSpPr>
          <p:nvPr/>
        </p:nvSpPr>
        <p:spPr bwMode="auto">
          <a:xfrm>
            <a:off x="6540500" y="3840163"/>
            <a:ext cx="1574800" cy="825500"/>
          </a:xfrm>
          <a:prstGeom prst="rect">
            <a:avLst/>
          </a:prstGeom>
          <a:noFill/>
          <a:ln w="12700" algn="ctr">
            <a:noFill/>
            <a:miter lim="800000"/>
            <a:headEnd/>
            <a:tailEnd/>
          </a:ln>
        </p:spPr>
        <p:txBody>
          <a:bodyPr wrap="none">
            <a:spAutoFit/>
          </a:bodyPr>
          <a:lstStyle/>
          <a:p>
            <a:pPr algn="ctr"/>
            <a:r>
              <a:rPr lang="en-US" sz="1600"/>
              <a:t>Assessment of </a:t>
            </a:r>
          </a:p>
          <a:p>
            <a:pPr algn="ctr"/>
            <a:r>
              <a:rPr lang="en-US" sz="1600"/>
              <a:t>compliance</a:t>
            </a:r>
          </a:p>
          <a:p>
            <a:pPr algn="ctr"/>
            <a:r>
              <a:rPr lang="en-US" sz="1600"/>
              <a:t>with IT policies</a:t>
            </a:r>
          </a:p>
        </p:txBody>
      </p:sp>
      <p:sp>
        <p:nvSpPr>
          <p:cNvPr id="9232" name="Text Box 15"/>
          <p:cNvSpPr txBox="1">
            <a:spLocks noChangeArrowheads="1"/>
          </p:cNvSpPr>
          <p:nvPr/>
        </p:nvSpPr>
        <p:spPr bwMode="auto">
          <a:xfrm>
            <a:off x="4037013" y="5256213"/>
            <a:ext cx="1357312" cy="825500"/>
          </a:xfrm>
          <a:prstGeom prst="rect">
            <a:avLst/>
          </a:prstGeom>
          <a:noFill/>
          <a:ln w="12700" algn="ctr">
            <a:noFill/>
            <a:miter lim="800000"/>
            <a:headEnd/>
            <a:tailEnd/>
          </a:ln>
        </p:spPr>
        <p:txBody>
          <a:bodyPr wrap="none">
            <a:spAutoFit/>
          </a:bodyPr>
          <a:lstStyle/>
          <a:p>
            <a:pPr algn="ctr"/>
            <a:r>
              <a:rPr lang="en-US" sz="1600"/>
              <a:t>Collection of </a:t>
            </a:r>
          </a:p>
          <a:p>
            <a:pPr algn="ctr"/>
            <a:r>
              <a:rPr lang="en-US" sz="1600"/>
              <a:t>audit-related</a:t>
            </a:r>
          </a:p>
          <a:p>
            <a:pPr algn="ctr"/>
            <a:r>
              <a:rPr lang="en-US" sz="1600"/>
              <a:t>data</a:t>
            </a:r>
          </a:p>
        </p:txBody>
      </p:sp>
      <p:sp>
        <p:nvSpPr>
          <p:cNvPr id="9233" name="Text Box 16"/>
          <p:cNvSpPr txBox="1">
            <a:spLocks noChangeArrowheads="1"/>
          </p:cNvSpPr>
          <p:nvPr/>
        </p:nvSpPr>
        <p:spPr bwMode="auto">
          <a:xfrm>
            <a:off x="1263650" y="4114800"/>
            <a:ext cx="1379538" cy="825500"/>
          </a:xfrm>
          <a:prstGeom prst="rect">
            <a:avLst/>
          </a:prstGeom>
          <a:noFill/>
          <a:ln w="12700" algn="ctr">
            <a:noFill/>
            <a:miter lim="800000"/>
            <a:headEnd/>
            <a:tailEnd/>
          </a:ln>
        </p:spPr>
        <p:txBody>
          <a:bodyPr wrap="none">
            <a:spAutoFit/>
          </a:bodyPr>
          <a:lstStyle/>
          <a:p>
            <a:pPr algn="ctr"/>
            <a:r>
              <a:rPr lang="en-US" sz="1600"/>
              <a:t>Remediation </a:t>
            </a:r>
          </a:p>
          <a:p>
            <a:pPr algn="ctr"/>
            <a:r>
              <a:rPr lang="en-US" sz="1600"/>
              <a:t>and change </a:t>
            </a:r>
          </a:p>
          <a:p>
            <a:pPr algn="ctr"/>
            <a:r>
              <a:rPr lang="en-US" sz="1600"/>
              <a:t>management</a:t>
            </a:r>
          </a:p>
        </p:txBody>
      </p:sp>
      <p:sp>
        <p:nvSpPr>
          <p:cNvPr id="9234" name="Text Box 17"/>
          <p:cNvSpPr txBox="1">
            <a:spLocks noChangeArrowheads="1"/>
          </p:cNvSpPr>
          <p:nvPr/>
        </p:nvSpPr>
        <p:spPr bwMode="auto">
          <a:xfrm>
            <a:off x="1611313" y="1938338"/>
            <a:ext cx="1584325" cy="825500"/>
          </a:xfrm>
          <a:prstGeom prst="rect">
            <a:avLst/>
          </a:prstGeom>
          <a:noFill/>
          <a:ln w="12700" algn="ctr">
            <a:noFill/>
            <a:miter lim="800000"/>
            <a:headEnd/>
            <a:tailEnd/>
          </a:ln>
        </p:spPr>
        <p:txBody>
          <a:bodyPr wrap="none">
            <a:spAutoFit/>
          </a:bodyPr>
          <a:lstStyle/>
          <a:p>
            <a:pPr algn="ctr"/>
            <a:r>
              <a:rPr lang="en-US" sz="1600" dirty="0"/>
              <a:t>Ongoing </a:t>
            </a:r>
          </a:p>
          <a:p>
            <a:pPr algn="ctr"/>
            <a:r>
              <a:rPr lang="en-US" sz="1600" dirty="0"/>
              <a:t>monitoring and </a:t>
            </a:r>
          </a:p>
          <a:p>
            <a:pPr algn="ctr"/>
            <a:r>
              <a:rPr lang="en-US" sz="1600" dirty="0"/>
              <a:t>reporting</a:t>
            </a:r>
          </a:p>
        </p:txBody>
      </p:sp>
      <p:sp>
        <p:nvSpPr>
          <p:cNvPr id="9235" name="Text Box 18"/>
          <p:cNvSpPr txBox="1">
            <a:spLocks noChangeArrowheads="1"/>
          </p:cNvSpPr>
          <p:nvPr/>
        </p:nvSpPr>
        <p:spPr bwMode="auto">
          <a:xfrm>
            <a:off x="427038" y="5899150"/>
            <a:ext cx="4403725" cy="517525"/>
          </a:xfrm>
          <a:prstGeom prst="rect">
            <a:avLst/>
          </a:prstGeom>
          <a:noFill/>
          <a:ln w="9525">
            <a:noFill/>
            <a:miter lim="800000"/>
            <a:headEnd/>
            <a:tailEnd/>
          </a:ln>
        </p:spPr>
        <p:txBody>
          <a:bodyPr>
            <a:spAutoFit/>
          </a:bodyPr>
          <a:lstStyle/>
          <a:p>
            <a:r>
              <a:rPr lang="en-US"/>
              <a:t>N: 704</a:t>
            </a:r>
          </a:p>
          <a:p>
            <a:r>
              <a:rPr lang="en-US"/>
              <a:t>Source: IT PCH, 2008 </a:t>
            </a:r>
          </a:p>
        </p:txBody>
      </p:sp>
      <p:sp>
        <p:nvSpPr>
          <p:cNvPr id="9236" name="Text Box 19"/>
          <p:cNvSpPr txBox="1">
            <a:spLocks noChangeArrowheads="1"/>
          </p:cNvSpPr>
          <p:nvPr/>
        </p:nvSpPr>
        <p:spPr bwMode="auto">
          <a:xfrm>
            <a:off x="5967413" y="6111875"/>
            <a:ext cx="2443162" cy="304800"/>
          </a:xfrm>
          <a:prstGeom prst="rect">
            <a:avLst/>
          </a:prstGeom>
          <a:noFill/>
          <a:ln w="9525">
            <a:noFill/>
            <a:miter lim="800000"/>
            <a:headEnd/>
            <a:tailEnd/>
          </a:ln>
        </p:spPr>
        <p:txBody>
          <a:bodyPr wrap="none">
            <a:spAutoFit/>
          </a:bodyPr>
          <a:lstStyle/>
          <a:p>
            <a:r>
              <a:rPr lang="en-US"/>
              <a:t>www.itpolicycompliance.com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47675"/>
            <a:ext cx="8229600" cy="1524000"/>
          </a:xfrm>
        </p:spPr>
        <p:txBody>
          <a:bodyPr/>
          <a:lstStyle/>
          <a:p>
            <a:pPr eaLnBrk="1" hangingPunct="1"/>
            <a:r>
              <a:rPr lang="en-US" dirty="0" smtClean="0">
                <a:solidFill>
                  <a:schemeClr val="tx2">
                    <a:lumMod val="90000"/>
                  </a:schemeClr>
                </a:solidFill>
              </a:rPr>
              <a:t>The Sore Spots</a:t>
            </a:r>
            <a:br>
              <a:rPr lang="en-US" dirty="0" smtClean="0">
                <a:solidFill>
                  <a:schemeClr val="tx2">
                    <a:lumMod val="90000"/>
                  </a:schemeClr>
                </a:solidFill>
              </a:rPr>
            </a:br>
            <a:r>
              <a:rPr lang="en-US" sz="1800" dirty="0" smtClean="0">
                <a:solidFill>
                  <a:schemeClr val="tx2">
                    <a:lumMod val="90000"/>
                  </a:schemeClr>
                </a:solidFill>
              </a:rPr>
              <a:t>An academic view</a:t>
            </a:r>
          </a:p>
        </p:txBody>
      </p:sp>
      <p:sp>
        <p:nvSpPr>
          <p:cNvPr id="10243" name="Slide Number Placeholder 4"/>
          <p:cNvSpPr>
            <a:spLocks noGrp="1"/>
          </p:cNvSpPr>
          <p:nvPr>
            <p:ph type="sldNum" sz="quarter" idx="12"/>
          </p:nvPr>
        </p:nvSpPr>
        <p:spPr>
          <a:noFill/>
        </p:spPr>
        <p:txBody>
          <a:bodyPr/>
          <a:lstStyle/>
          <a:p>
            <a:fld id="{19DEC31A-1660-45EF-B707-C27C60A125C5}" type="slidenum">
              <a:rPr lang="en-US" smtClean="0">
                <a:solidFill>
                  <a:schemeClr val="tx2">
                    <a:lumMod val="90000"/>
                  </a:schemeClr>
                </a:solidFill>
                <a:latin typeface="Arial" pitchFamily="34" charset="0"/>
                <a:cs typeface="Arial" pitchFamily="34" charset="0"/>
              </a:rPr>
              <a:pPr/>
              <a:t>6</a:t>
            </a:fld>
            <a:endParaRPr lang="en-US" dirty="0" smtClean="0">
              <a:solidFill>
                <a:schemeClr val="tx2">
                  <a:lumMod val="90000"/>
                </a:schemeClr>
              </a:solidFill>
              <a:latin typeface="Arial" pitchFamily="34" charset="0"/>
              <a:cs typeface="Arial" pitchFamily="34" charset="0"/>
            </a:endParaRPr>
          </a:p>
        </p:txBody>
      </p:sp>
      <p:pic>
        <p:nvPicPr>
          <p:cNvPr id="10244" name="Picture 4" descr="DP_Report_Abstract_figure"/>
          <p:cNvPicPr>
            <a:picLocks noChangeAspect="1" noChangeArrowheads="1"/>
          </p:cNvPicPr>
          <p:nvPr/>
        </p:nvPicPr>
        <p:blipFill>
          <a:blip r:embed="rId3"/>
          <a:srcRect/>
          <a:stretch>
            <a:fillRect/>
          </a:stretch>
        </p:blipFill>
        <p:spPr bwMode="auto">
          <a:xfrm>
            <a:off x="695325" y="1192851"/>
            <a:ext cx="7743825" cy="53603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0" y="0"/>
            <a:ext cx="9144000" cy="1143000"/>
          </a:xfrm>
        </p:spPr>
        <p:txBody>
          <a:bodyPr>
            <a:normAutofit fontScale="90000"/>
          </a:bodyPr>
          <a:lstStyle/>
          <a:p>
            <a:pPr algn="ctr" eaLnBrk="1" hangingPunct="1"/>
            <a:r>
              <a:rPr lang="en-US" sz="2100" i="1" dirty="0" smtClean="0"/>
              <a:t/>
            </a:r>
            <a:br>
              <a:rPr lang="en-US" sz="2100" i="1" dirty="0" smtClean="0"/>
            </a:br>
            <a:r>
              <a:rPr lang="en-US" sz="4900" i="1" dirty="0" smtClean="0"/>
              <a:t>Symantec Control Compliance Suite </a:t>
            </a:r>
            <a:r>
              <a:rPr lang="en-US" sz="4000" i="1" dirty="0" smtClean="0"/>
              <a:t/>
            </a:r>
            <a:br>
              <a:rPr lang="en-US" sz="4000" i="1" dirty="0" smtClean="0"/>
            </a:br>
            <a:r>
              <a:rPr lang="en-US" sz="3600" i="1" u="sng" dirty="0" smtClean="0"/>
              <a:t>Automates</a:t>
            </a:r>
            <a:r>
              <a:rPr lang="en-US" sz="3600" i="1" dirty="0" smtClean="0"/>
              <a:t> </a:t>
            </a:r>
            <a:r>
              <a:rPr lang="en-US" sz="3600" i="1" dirty="0" smtClean="0"/>
              <a:t>key IT compliance processes. </a:t>
            </a:r>
          </a:p>
        </p:txBody>
      </p:sp>
      <p:sp>
        <p:nvSpPr>
          <p:cNvPr id="11267" name="TextBox 3"/>
          <p:cNvSpPr txBox="1">
            <a:spLocks noChangeArrowheads="1"/>
          </p:cNvSpPr>
          <p:nvPr/>
        </p:nvSpPr>
        <p:spPr bwMode="auto">
          <a:xfrm>
            <a:off x="1849438" y="2343150"/>
            <a:ext cx="5484812" cy="2357568"/>
          </a:xfrm>
          <a:prstGeom prst="rect">
            <a:avLst/>
          </a:prstGeom>
          <a:noFill/>
          <a:ln w="9525">
            <a:noFill/>
            <a:miter lim="800000"/>
            <a:headEnd/>
            <a:tailEnd/>
          </a:ln>
        </p:spPr>
        <p:txBody>
          <a:bodyPr wrap="square">
            <a:spAutoFit/>
          </a:bodyPr>
          <a:lstStyle/>
          <a:p>
            <a:pPr>
              <a:buFont typeface="Arial" pitchFamily="34" charset="0"/>
              <a:buChar char="•"/>
            </a:pPr>
            <a:r>
              <a:rPr lang="en-US" sz="3200" dirty="0">
                <a:solidFill>
                  <a:schemeClr val="tx2">
                    <a:lumMod val="90000"/>
                  </a:schemeClr>
                </a:solidFill>
              </a:rPr>
              <a:t> Policies</a:t>
            </a:r>
          </a:p>
          <a:p>
            <a:pPr>
              <a:buFont typeface="Arial" pitchFamily="34" charset="0"/>
              <a:buChar char="•"/>
            </a:pPr>
            <a:r>
              <a:rPr lang="en-US" sz="3200" dirty="0">
                <a:solidFill>
                  <a:schemeClr val="tx2">
                    <a:lumMod val="90000"/>
                  </a:schemeClr>
                </a:solidFill>
              </a:rPr>
              <a:t> Standards </a:t>
            </a:r>
          </a:p>
          <a:p>
            <a:pPr>
              <a:buFont typeface="Arial" pitchFamily="34" charset="0"/>
              <a:buChar char="•"/>
            </a:pPr>
            <a:r>
              <a:rPr lang="en-US" sz="3200" dirty="0">
                <a:solidFill>
                  <a:schemeClr val="tx2">
                    <a:lumMod val="90000"/>
                  </a:schemeClr>
                </a:solidFill>
              </a:rPr>
              <a:t> Entitlements</a:t>
            </a:r>
          </a:p>
          <a:p>
            <a:pPr>
              <a:buFont typeface="Arial" pitchFamily="34" charset="0"/>
              <a:buChar char="•"/>
            </a:pPr>
            <a:r>
              <a:rPr lang="en-US" sz="3200" dirty="0">
                <a:solidFill>
                  <a:schemeClr val="tx2">
                    <a:lumMod val="90000"/>
                  </a:schemeClr>
                </a:solidFill>
              </a:rPr>
              <a:t> Response 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04775" y="-314325"/>
            <a:ext cx="8229600" cy="1143000"/>
          </a:xfrm>
        </p:spPr>
        <p:txBody>
          <a:bodyPr/>
          <a:lstStyle/>
          <a:p>
            <a:r>
              <a:rPr lang="en-US" dirty="0" smtClean="0"/>
              <a:t>Control Compliance Suite</a:t>
            </a:r>
          </a:p>
        </p:txBody>
      </p:sp>
      <p:sp>
        <p:nvSpPr>
          <p:cNvPr id="12290" name="Slide Number Placeholder 3"/>
          <p:cNvSpPr>
            <a:spLocks noGrp="1"/>
          </p:cNvSpPr>
          <p:nvPr>
            <p:ph type="sldNum" sz="quarter" idx="12"/>
          </p:nvPr>
        </p:nvSpPr>
        <p:spPr>
          <a:noFill/>
        </p:spPr>
        <p:txBody>
          <a:bodyPr/>
          <a:lstStyle/>
          <a:p>
            <a:fld id="{25563D8C-072E-4A8A-8D60-E326F3BB87D1}"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2294" name="Freeform 226"/>
          <p:cNvSpPr>
            <a:spLocks/>
          </p:cNvSpPr>
          <p:nvPr/>
        </p:nvSpPr>
        <p:spPr bwMode="auto">
          <a:xfrm>
            <a:off x="2841875" y="5421312"/>
            <a:ext cx="4346575" cy="377825"/>
          </a:xfrm>
          <a:custGeom>
            <a:avLst/>
            <a:gdLst>
              <a:gd name="T0" fmla="*/ 2147483647 w 1323"/>
              <a:gd name="T1" fmla="*/ 0 h 270"/>
              <a:gd name="T2" fmla="*/ 2147483647 w 1323"/>
              <a:gd name="T3" fmla="*/ 2147483647 h 270"/>
              <a:gd name="T4" fmla="*/ 0 w 1323"/>
              <a:gd name="T5" fmla="*/ 2147483647 h 270"/>
              <a:gd name="T6" fmla="*/ 0 60000 65536"/>
              <a:gd name="T7" fmla="*/ 0 60000 65536"/>
              <a:gd name="T8" fmla="*/ 0 60000 65536"/>
              <a:gd name="T9" fmla="*/ 0 w 1323"/>
              <a:gd name="T10" fmla="*/ 0 h 270"/>
              <a:gd name="T11" fmla="*/ 1323 w 1323"/>
              <a:gd name="T12" fmla="*/ 270 h 270"/>
            </a:gdLst>
            <a:ahLst/>
            <a:cxnLst>
              <a:cxn ang="T6">
                <a:pos x="T0" y="T1"/>
              </a:cxn>
              <a:cxn ang="T7">
                <a:pos x="T2" y="T3"/>
              </a:cxn>
              <a:cxn ang="T8">
                <a:pos x="T4" y="T5"/>
              </a:cxn>
            </a:cxnLst>
            <a:rect l="T9" t="T10" r="T11" b="T12"/>
            <a:pathLst>
              <a:path w="1323" h="270">
                <a:moveTo>
                  <a:pt x="1323" y="0"/>
                </a:moveTo>
                <a:lnTo>
                  <a:pt x="1323" y="270"/>
                </a:lnTo>
                <a:lnTo>
                  <a:pt x="0" y="270"/>
                </a:lnTo>
              </a:path>
            </a:pathLst>
          </a:custGeom>
          <a:noFill/>
          <a:ln w="31750">
            <a:solidFill>
              <a:schemeClr val="tx2">
                <a:lumMod val="90000"/>
              </a:schemeClr>
            </a:solidFill>
            <a:round/>
            <a:headEnd/>
            <a:tailEnd type="triangle" w="med" len="med"/>
          </a:ln>
        </p:spPr>
        <p:txBody>
          <a:bodyPr wrap="none" anchor="ctr"/>
          <a:lstStyle/>
          <a:p>
            <a:endParaRPr lang="en-US"/>
          </a:p>
        </p:txBody>
      </p:sp>
      <p:sp>
        <p:nvSpPr>
          <p:cNvPr id="12295" name="Freeform 5"/>
          <p:cNvSpPr>
            <a:spLocks/>
          </p:cNvSpPr>
          <p:nvPr/>
        </p:nvSpPr>
        <p:spPr bwMode="auto">
          <a:xfrm>
            <a:off x="2838700" y="5411787"/>
            <a:ext cx="2576513" cy="377825"/>
          </a:xfrm>
          <a:custGeom>
            <a:avLst/>
            <a:gdLst>
              <a:gd name="T0" fmla="*/ 2147483647 w 1323"/>
              <a:gd name="T1" fmla="*/ 0 h 270"/>
              <a:gd name="T2" fmla="*/ 2147483647 w 1323"/>
              <a:gd name="T3" fmla="*/ 2147483647 h 270"/>
              <a:gd name="T4" fmla="*/ 0 w 1323"/>
              <a:gd name="T5" fmla="*/ 2147483647 h 270"/>
              <a:gd name="T6" fmla="*/ 0 60000 65536"/>
              <a:gd name="T7" fmla="*/ 0 60000 65536"/>
              <a:gd name="T8" fmla="*/ 0 60000 65536"/>
              <a:gd name="T9" fmla="*/ 0 w 1323"/>
              <a:gd name="T10" fmla="*/ 0 h 270"/>
              <a:gd name="T11" fmla="*/ 1323 w 1323"/>
              <a:gd name="T12" fmla="*/ 270 h 270"/>
            </a:gdLst>
            <a:ahLst/>
            <a:cxnLst>
              <a:cxn ang="T6">
                <a:pos x="T0" y="T1"/>
              </a:cxn>
              <a:cxn ang="T7">
                <a:pos x="T2" y="T3"/>
              </a:cxn>
              <a:cxn ang="T8">
                <a:pos x="T4" y="T5"/>
              </a:cxn>
            </a:cxnLst>
            <a:rect l="T9" t="T10" r="T11" b="T12"/>
            <a:pathLst>
              <a:path w="1323" h="270">
                <a:moveTo>
                  <a:pt x="1323" y="0"/>
                </a:moveTo>
                <a:lnTo>
                  <a:pt x="1323" y="270"/>
                </a:lnTo>
                <a:lnTo>
                  <a:pt x="0" y="270"/>
                </a:lnTo>
              </a:path>
            </a:pathLst>
          </a:custGeom>
          <a:noFill/>
          <a:ln w="31750">
            <a:solidFill>
              <a:schemeClr val="tx2">
                <a:lumMod val="90000"/>
              </a:schemeClr>
            </a:solidFill>
            <a:round/>
            <a:headEnd/>
            <a:tailEnd type="triangle" w="med" len="med"/>
          </a:ln>
        </p:spPr>
        <p:txBody>
          <a:bodyPr wrap="none" anchor="ctr"/>
          <a:lstStyle/>
          <a:p>
            <a:endParaRPr lang="en-US"/>
          </a:p>
        </p:txBody>
      </p:sp>
      <p:sp>
        <p:nvSpPr>
          <p:cNvPr id="12296" name="Freeform 7"/>
          <p:cNvSpPr>
            <a:spLocks/>
          </p:cNvSpPr>
          <p:nvPr/>
        </p:nvSpPr>
        <p:spPr bwMode="auto">
          <a:xfrm>
            <a:off x="2822825" y="5418137"/>
            <a:ext cx="992188" cy="377825"/>
          </a:xfrm>
          <a:custGeom>
            <a:avLst/>
            <a:gdLst>
              <a:gd name="T0" fmla="*/ 2147483647 w 1323"/>
              <a:gd name="T1" fmla="*/ 0 h 270"/>
              <a:gd name="T2" fmla="*/ 2147483647 w 1323"/>
              <a:gd name="T3" fmla="*/ 2147483647 h 270"/>
              <a:gd name="T4" fmla="*/ 0 w 1323"/>
              <a:gd name="T5" fmla="*/ 2147483647 h 270"/>
              <a:gd name="T6" fmla="*/ 0 60000 65536"/>
              <a:gd name="T7" fmla="*/ 0 60000 65536"/>
              <a:gd name="T8" fmla="*/ 0 60000 65536"/>
              <a:gd name="T9" fmla="*/ 0 w 1323"/>
              <a:gd name="T10" fmla="*/ 0 h 270"/>
              <a:gd name="T11" fmla="*/ 1323 w 1323"/>
              <a:gd name="T12" fmla="*/ 270 h 270"/>
            </a:gdLst>
            <a:ahLst/>
            <a:cxnLst>
              <a:cxn ang="T6">
                <a:pos x="T0" y="T1"/>
              </a:cxn>
              <a:cxn ang="T7">
                <a:pos x="T2" y="T3"/>
              </a:cxn>
              <a:cxn ang="T8">
                <a:pos x="T4" y="T5"/>
              </a:cxn>
            </a:cxnLst>
            <a:rect l="T9" t="T10" r="T11" b="T12"/>
            <a:pathLst>
              <a:path w="1323" h="270">
                <a:moveTo>
                  <a:pt x="1323" y="0"/>
                </a:moveTo>
                <a:lnTo>
                  <a:pt x="1323" y="270"/>
                </a:lnTo>
                <a:lnTo>
                  <a:pt x="0" y="270"/>
                </a:lnTo>
              </a:path>
            </a:pathLst>
          </a:custGeom>
          <a:noFill/>
          <a:ln w="31750">
            <a:solidFill>
              <a:schemeClr val="tx2">
                <a:lumMod val="90000"/>
              </a:schemeClr>
            </a:solidFill>
            <a:round/>
            <a:headEnd/>
            <a:tailEnd type="triangle" w="med" len="med"/>
          </a:ln>
        </p:spPr>
        <p:txBody>
          <a:bodyPr wrap="none" anchor="ctr"/>
          <a:lstStyle/>
          <a:p>
            <a:endParaRPr lang="en-US"/>
          </a:p>
        </p:txBody>
      </p:sp>
      <p:grpSp>
        <p:nvGrpSpPr>
          <p:cNvPr id="12297" name="Group 211"/>
          <p:cNvGrpSpPr>
            <a:grpSpLocks/>
          </p:cNvGrpSpPr>
          <p:nvPr/>
        </p:nvGrpSpPr>
        <p:grpSpPr bwMode="auto">
          <a:xfrm>
            <a:off x="2862513" y="1182687"/>
            <a:ext cx="1712912" cy="4425950"/>
            <a:chOff x="1382" y="844"/>
            <a:chExt cx="1104" cy="2788"/>
          </a:xfrm>
        </p:grpSpPr>
        <p:sp>
          <p:nvSpPr>
            <p:cNvPr id="211977" name="Rectangle 13"/>
            <p:cNvSpPr>
              <a:spLocks noChangeArrowheads="1"/>
            </p:cNvSpPr>
            <p:nvPr/>
          </p:nvSpPr>
          <p:spPr bwMode="auto">
            <a:xfrm>
              <a:off x="1385" y="844"/>
              <a:ext cx="1101" cy="356"/>
            </a:xfrm>
            <a:prstGeom prst="rect">
              <a:avLst/>
            </a:prstGeom>
            <a:gradFill rotWithShape="1">
              <a:gsLst>
                <a:gs pos="0">
                  <a:schemeClr val="accent2"/>
                </a:gs>
                <a:gs pos="100000">
                  <a:schemeClr val="accent2">
                    <a:gamma/>
                    <a:tint val="66667"/>
                    <a:invGamma/>
                  </a:schemeClr>
                </a:gs>
              </a:gsLst>
              <a:lin ang="5400000" scaled="1"/>
            </a:gradFill>
            <a:ln w="12700" algn="ctr">
              <a:noFill/>
              <a:round/>
              <a:headEnd/>
              <a:tailEnd/>
            </a:ln>
          </p:spPr>
          <p:txBody>
            <a:bodyPr anchor="ctr"/>
            <a:lstStyle/>
            <a:p>
              <a:pPr eaLnBrk="0" hangingPunct="0">
                <a:defRPr/>
              </a:pPr>
              <a:endParaRPr lang="en-US" sz="1600">
                <a:latin typeface="Arial" charset="0"/>
                <a:cs typeface="Arial" charset="0"/>
              </a:endParaRPr>
            </a:p>
          </p:txBody>
        </p:sp>
        <p:sp>
          <p:nvSpPr>
            <p:cNvPr id="211978" name="Rectangle 10"/>
            <p:cNvSpPr>
              <a:spLocks noChangeArrowheads="1"/>
            </p:cNvSpPr>
            <p:nvPr/>
          </p:nvSpPr>
          <p:spPr bwMode="auto">
            <a:xfrm rot="10800000">
              <a:off x="1385" y="1135"/>
              <a:ext cx="1101" cy="66"/>
            </a:xfrm>
            <a:prstGeom prst="rect">
              <a:avLst/>
            </a:prstGeom>
            <a:gradFill rotWithShape="1">
              <a:gsLst>
                <a:gs pos="0">
                  <a:schemeClr val="tx1">
                    <a:alpha val="20000"/>
                  </a:schemeClr>
                </a:gs>
                <a:gs pos="100000">
                  <a:schemeClr val="tx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1979" name="Rectangle 11"/>
            <p:cNvSpPr>
              <a:spLocks noChangeArrowheads="1"/>
            </p:cNvSpPr>
            <p:nvPr/>
          </p:nvSpPr>
          <p:spPr bwMode="auto">
            <a:xfrm>
              <a:off x="1406" y="865"/>
              <a:ext cx="1065" cy="30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1980" name="Rectangle 12"/>
            <p:cNvSpPr>
              <a:spLocks noChangeArrowheads="1"/>
            </p:cNvSpPr>
            <p:nvPr/>
          </p:nvSpPr>
          <p:spPr bwMode="auto">
            <a:xfrm>
              <a:off x="1382" y="3462"/>
              <a:ext cx="1097"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11981" name="Rectangle 13"/>
            <p:cNvSpPr>
              <a:spLocks noChangeArrowheads="1"/>
            </p:cNvSpPr>
            <p:nvPr/>
          </p:nvSpPr>
          <p:spPr bwMode="auto">
            <a:xfrm>
              <a:off x="1385" y="1183"/>
              <a:ext cx="1101" cy="2411"/>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eaLnBrk="0" hangingPunct="0">
                <a:defRPr/>
              </a:pPr>
              <a:endParaRPr lang="en-US" sz="1600">
                <a:latin typeface="Arial" charset="0"/>
                <a:cs typeface="Arial" charset="0"/>
              </a:endParaRPr>
            </a:p>
          </p:txBody>
        </p:sp>
        <p:sp>
          <p:nvSpPr>
            <p:cNvPr id="12496" name="TextBox 14"/>
            <p:cNvSpPr txBox="1">
              <a:spLocks noChangeArrowheads="1"/>
            </p:cNvSpPr>
            <p:nvPr/>
          </p:nvSpPr>
          <p:spPr bwMode="auto">
            <a:xfrm>
              <a:off x="1400" y="923"/>
              <a:ext cx="1076" cy="192"/>
            </a:xfrm>
            <a:prstGeom prst="rect">
              <a:avLst/>
            </a:prstGeom>
            <a:noFill/>
            <a:ln w="9525">
              <a:noFill/>
              <a:miter lim="800000"/>
              <a:headEnd/>
              <a:tailEnd/>
            </a:ln>
          </p:spPr>
          <p:txBody>
            <a:bodyPr anchor="ctr" anchorCtr="1">
              <a:spAutoFit/>
            </a:bodyPr>
            <a:lstStyle/>
            <a:p>
              <a:pPr eaLnBrk="0" hangingPunct="0"/>
              <a:r>
                <a:rPr lang="en-US" dirty="0">
                  <a:solidFill>
                    <a:schemeClr val="tx2">
                      <a:lumMod val="90000"/>
                    </a:schemeClr>
                  </a:solidFill>
                  <a:cs typeface="Arial" pitchFamily="34" charset="0"/>
                </a:rPr>
                <a:t>Standards</a:t>
              </a:r>
            </a:p>
          </p:txBody>
        </p:sp>
        <p:sp>
          <p:nvSpPr>
            <p:cNvPr id="12497" name="TextBox 27"/>
            <p:cNvSpPr txBox="1">
              <a:spLocks noChangeArrowheads="1"/>
            </p:cNvSpPr>
            <p:nvPr/>
          </p:nvSpPr>
          <p:spPr bwMode="auto">
            <a:xfrm>
              <a:off x="1405" y="1236"/>
              <a:ext cx="1014" cy="1108"/>
            </a:xfrm>
            <a:prstGeom prst="rect">
              <a:avLst/>
            </a:prstGeom>
            <a:noFill/>
            <a:ln w="9525">
              <a:noFill/>
              <a:miter lim="800000"/>
              <a:headEnd/>
              <a:tailEnd/>
            </a:ln>
          </p:spPr>
          <p:txBody>
            <a:bodyPr lIns="0" rIns="0">
              <a:spAutoFit/>
            </a:bodyPr>
            <a:lstStyle/>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Create/Select standard</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Assess controls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Detect deviations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Remediate deficiencies</a:t>
              </a:r>
            </a:p>
          </p:txBody>
        </p:sp>
        <p:pic>
          <p:nvPicPr>
            <p:cNvPr id="12498" name="Picture 16" descr="Assess Controls_zoom"/>
            <p:cNvPicPr>
              <a:picLocks noChangeAspect="1" noChangeArrowheads="1"/>
            </p:cNvPicPr>
            <p:nvPr/>
          </p:nvPicPr>
          <p:blipFill>
            <a:blip r:embed="rId3"/>
            <a:srcRect/>
            <a:stretch>
              <a:fillRect/>
            </a:stretch>
          </p:blipFill>
          <p:spPr bwMode="auto">
            <a:xfrm>
              <a:off x="1556" y="2576"/>
              <a:ext cx="740" cy="912"/>
            </a:xfrm>
            <a:prstGeom prst="rect">
              <a:avLst/>
            </a:prstGeom>
            <a:noFill/>
            <a:ln w="9525">
              <a:noFill/>
              <a:miter lim="800000"/>
              <a:headEnd/>
              <a:tailEnd/>
            </a:ln>
          </p:spPr>
        </p:pic>
      </p:grpSp>
      <p:grpSp>
        <p:nvGrpSpPr>
          <p:cNvPr id="12298" name="Group 224"/>
          <p:cNvGrpSpPr>
            <a:grpSpLocks/>
          </p:cNvGrpSpPr>
          <p:nvPr/>
        </p:nvGrpSpPr>
        <p:grpSpPr bwMode="auto">
          <a:xfrm>
            <a:off x="4604000" y="1173162"/>
            <a:ext cx="1724025" cy="4425950"/>
            <a:chOff x="3551" y="840"/>
            <a:chExt cx="1086" cy="2788"/>
          </a:xfrm>
        </p:grpSpPr>
        <p:sp>
          <p:nvSpPr>
            <p:cNvPr id="211986" name="Rectangle 13"/>
            <p:cNvSpPr>
              <a:spLocks noChangeArrowheads="1"/>
            </p:cNvSpPr>
            <p:nvPr/>
          </p:nvSpPr>
          <p:spPr bwMode="auto">
            <a:xfrm>
              <a:off x="3553" y="840"/>
              <a:ext cx="1084" cy="356"/>
            </a:xfrm>
            <a:prstGeom prst="rect">
              <a:avLst/>
            </a:prstGeom>
            <a:gradFill rotWithShape="1">
              <a:gsLst>
                <a:gs pos="0">
                  <a:schemeClr val="accent2"/>
                </a:gs>
                <a:gs pos="100000">
                  <a:schemeClr val="accent2">
                    <a:gamma/>
                    <a:tint val="66667"/>
                    <a:invGamma/>
                  </a:schemeClr>
                </a:gs>
              </a:gsLst>
              <a:lin ang="5400000" scaled="1"/>
            </a:gradFill>
            <a:ln w="12700" algn="ctr">
              <a:noFill/>
              <a:round/>
              <a:headEnd/>
              <a:tailEnd/>
            </a:ln>
          </p:spPr>
          <p:txBody>
            <a:bodyPr anchor="ctr"/>
            <a:lstStyle/>
            <a:p>
              <a:pPr eaLnBrk="0" hangingPunct="0">
                <a:defRPr/>
              </a:pPr>
              <a:endParaRPr lang="en-US" sz="1600">
                <a:latin typeface="Arial" charset="0"/>
                <a:cs typeface="Arial" charset="0"/>
              </a:endParaRPr>
            </a:p>
          </p:txBody>
        </p:sp>
        <p:sp>
          <p:nvSpPr>
            <p:cNvPr id="211987" name="Rectangle 19"/>
            <p:cNvSpPr>
              <a:spLocks noChangeArrowheads="1"/>
            </p:cNvSpPr>
            <p:nvPr/>
          </p:nvSpPr>
          <p:spPr bwMode="auto">
            <a:xfrm rot="10800000">
              <a:off x="3553" y="1131"/>
              <a:ext cx="1084" cy="66"/>
            </a:xfrm>
            <a:prstGeom prst="rect">
              <a:avLst/>
            </a:prstGeom>
            <a:gradFill rotWithShape="1">
              <a:gsLst>
                <a:gs pos="0">
                  <a:schemeClr val="tx1">
                    <a:alpha val="20000"/>
                  </a:schemeClr>
                </a:gs>
                <a:gs pos="100000">
                  <a:schemeClr val="tx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1988" name="Rectangle 20"/>
            <p:cNvSpPr>
              <a:spLocks noChangeArrowheads="1"/>
            </p:cNvSpPr>
            <p:nvPr/>
          </p:nvSpPr>
          <p:spPr bwMode="auto">
            <a:xfrm>
              <a:off x="3575" y="861"/>
              <a:ext cx="1047" cy="30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1989" name="Rectangle 21"/>
            <p:cNvSpPr>
              <a:spLocks noChangeArrowheads="1"/>
            </p:cNvSpPr>
            <p:nvPr/>
          </p:nvSpPr>
          <p:spPr bwMode="auto">
            <a:xfrm>
              <a:off x="3551" y="3458"/>
              <a:ext cx="1079"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11990" name="Rectangle 13"/>
            <p:cNvSpPr>
              <a:spLocks noChangeArrowheads="1"/>
            </p:cNvSpPr>
            <p:nvPr/>
          </p:nvSpPr>
          <p:spPr bwMode="auto">
            <a:xfrm>
              <a:off x="3553" y="1179"/>
              <a:ext cx="1084" cy="2411"/>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eaLnBrk="0" hangingPunct="0">
                <a:defRPr/>
              </a:pPr>
              <a:endParaRPr lang="en-US" sz="1600">
                <a:latin typeface="Arial" charset="0"/>
                <a:cs typeface="Arial" charset="0"/>
              </a:endParaRPr>
            </a:p>
          </p:txBody>
        </p:sp>
        <p:sp>
          <p:nvSpPr>
            <p:cNvPr id="12414" name="TextBox 14"/>
            <p:cNvSpPr txBox="1">
              <a:spLocks noChangeArrowheads="1"/>
            </p:cNvSpPr>
            <p:nvPr/>
          </p:nvSpPr>
          <p:spPr bwMode="auto">
            <a:xfrm>
              <a:off x="3568" y="919"/>
              <a:ext cx="1059" cy="192"/>
            </a:xfrm>
            <a:prstGeom prst="rect">
              <a:avLst/>
            </a:prstGeom>
            <a:noFill/>
            <a:ln w="9525">
              <a:noFill/>
              <a:miter lim="800000"/>
              <a:headEnd/>
              <a:tailEnd/>
            </a:ln>
          </p:spPr>
          <p:txBody>
            <a:bodyPr anchor="ctr" anchorCtr="1">
              <a:spAutoFit/>
            </a:bodyPr>
            <a:lstStyle/>
            <a:p>
              <a:pPr eaLnBrk="0" hangingPunct="0"/>
              <a:r>
                <a:rPr lang="en-US" dirty="0">
                  <a:solidFill>
                    <a:schemeClr val="tx2">
                      <a:lumMod val="90000"/>
                    </a:schemeClr>
                  </a:solidFill>
                  <a:cs typeface="Arial" pitchFamily="34" charset="0"/>
                </a:rPr>
                <a:t>Entitlement</a:t>
              </a:r>
            </a:p>
          </p:txBody>
        </p:sp>
        <p:sp>
          <p:nvSpPr>
            <p:cNvPr id="12415" name="TextBox 27"/>
            <p:cNvSpPr txBox="1">
              <a:spLocks noChangeArrowheads="1"/>
            </p:cNvSpPr>
            <p:nvPr/>
          </p:nvSpPr>
          <p:spPr bwMode="auto">
            <a:xfrm>
              <a:off x="3574" y="1178"/>
              <a:ext cx="997" cy="1514"/>
            </a:xfrm>
            <a:prstGeom prst="rect">
              <a:avLst/>
            </a:prstGeom>
            <a:noFill/>
            <a:ln w="9525">
              <a:noFill/>
              <a:miter lim="800000"/>
              <a:headEnd/>
              <a:tailEnd/>
            </a:ln>
          </p:spPr>
          <p:txBody>
            <a:bodyPr lIns="0" rIns="0">
              <a:spAutoFit/>
            </a:bodyPr>
            <a:lstStyle/>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Gather effective permissions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Translate permissions into human readable format</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Route entitlements to data owner for review &amp; approval</a:t>
              </a:r>
            </a:p>
          </p:txBody>
        </p:sp>
        <p:grpSp>
          <p:nvGrpSpPr>
            <p:cNvPr id="12416" name="Group 25"/>
            <p:cNvGrpSpPr>
              <a:grpSpLocks/>
            </p:cNvGrpSpPr>
            <p:nvPr/>
          </p:nvGrpSpPr>
          <p:grpSpPr bwMode="auto">
            <a:xfrm>
              <a:off x="3790" y="2754"/>
              <a:ext cx="610" cy="781"/>
              <a:chOff x="5927" y="1651"/>
              <a:chExt cx="1419" cy="1769"/>
            </a:xfrm>
          </p:grpSpPr>
          <p:grpSp>
            <p:nvGrpSpPr>
              <p:cNvPr id="12417" name="Group 26"/>
              <p:cNvGrpSpPr>
                <a:grpSpLocks/>
              </p:cNvGrpSpPr>
              <p:nvPr/>
            </p:nvGrpSpPr>
            <p:grpSpPr bwMode="auto">
              <a:xfrm>
                <a:off x="5927" y="1651"/>
                <a:ext cx="1419" cy="994"/>
                <a:chOff x="3942" y="792"/>
                <a:chExt cx="1419" cy="994"/>
              </a:xfrm>
            </p:grpSpPr>
            <p:sp>
              <p:nvSpPr>
                <p:cNvPr id="12457" name="AutoShape 27"/>
                <p:cNvSpPr>
                  <a:spLocks noChangeAspect="1" noChangeArrowheads="1" noTextEdit="1"/>
                </p:cNvSpPr>
                <p:nvPr/>
              </p:nvSpPr>
              <p:spPr bwMode="auto">
                <a:xfrm>
                  <a:off x="4186" y="826"/>
                  <a:ext cx="1118" cy="926"/>
                </a:xfrm>
                <a:prstGeom prst="rect">
                  <a:avLst/>
                </a:prstGeom>
                <a:noFill/>
                <a:ln w="9525">
                  <a:noFill/>
                  <a:miter lim="800000"/>
                  <a:headEnd/>
                  <a:tailEnd/>
                </a:ln>
              </p:spPr>
              <p:txBody>
                <a:bodyPr/>
                <a:lstStyle/>
                <a:p>
                  <a:endParaRPr lang="en-US"/>
                </a:p>
              </p:txBody>
            </p:sp>
            <p:sp>
              <p:nvSpPr>
                <p:cNvPr id="12458" name="Freeform 28"/>
                <p:cNvSpPr>
                  <a:spLocks/>
                </p:cNvSpPr>
                <p:nvPr/>
              </p:nvSpPr>
              <p:spPr bwMode="auto">
                <a:xfrm>
                  <a:off x="4330" y="1365"/>
                  <a:ext cx="291" cy="168"/>
                </a:xfrm>
                <a:custGeom>
                  <a:avLst/>
                  <a:gdLst>
                    <a:gd name="T0" fmla="*/ 755827 w 108"/>
                    <a:gd name="T1" fmla="*/ 54361 h 73"/>
                    <a:gd name="T2" fmla="*/ 433156 w 108"/>
                    <a:gd name="T3" fmla="*/ 10968 h 73"/>
                    <a:gd name="T4" fmla="*/ 186736 w 108"/>
                    <a:gd name="T5" fmla="*/ 10968 h 73"/>
                    <a:gd name="T6" fmla="*/ 52388 w 108"/>
                    <a:gd name="T7" fmla="*/ 29119 h 73"/>
                    <a:gd name="T8" fmla="*/ 0 w 108"/>
                    <a:gd name="T9" fmla="*/ 43392 h 73"/>
                    <a:gd name="T10" fmla="*/ 0 w 108"/>
                    <a:gd name="T11" fmla="*/ 43392 h 73"/>
                    <a:gd name="T12" fmla="*/ 0 w 108"/>
                    <a:gd name="T13" fmla="*/ 47270 h 73"/>
                    <a:gd name="T14" fmla="*/ 0 w 108"/>
                    <a:gd name="T15" fmla="*/ 59833 h 73"/>
                    <a:gd name="T16" fmla="*/ 0 w 108"/>
                    <a:gd name="T17" fmla="*/ 59833 h 73"/>
                    <a:gd name="T18" fmla="*/ 52388 w 108"/>
                    <a:gd name="T19" fmla="*/ 77982 h 73"/>
                    <a:gd name="T20" fmla="*/ 283628 w 108"/>
                    <a:gd name="T21" fmla="*/ 110079 h 73"/>
                    <a:gd name="T22" fmla="*/ 366959 w 108"/>
                    <a:gd name="T23" fmla="*/ 121096 h 73"/>
                    <a:gd name="T24" fmla="*/ 600034 w 108"/>
                    <a:gd name="T25" fmla="*/ 125105 h 73"/>
                    <a:gd name="T26" fmla="*/ 622592 w 108"/>
                    <a:gd name="T27" fmla="*/ 121096 h 73"/>
                    <a:gd name="T28" fmla="*/ 755827 w 108"/>
                    <a:gd name="T29" fmla="*/ 102970 h 73"/>
                    <a:gd name="T30" fmla="*/ 808231 w 108"/>
                    <a:gd name="T31" fmla="*/ 85164 h 73"/>
                    <a:gd name="T32" fmla="*/ 808231 w 108"/>
                    <a:gd name="T33" fmla="*/ 85164 h 73"/>
                    <a:gd name="T34" fmla="*/ 808231 w 108"/>
                    <a:gd name="T35" fmla="*/ 72486 h 73"/>
                    <a:gd name="T36" fmla="*/ 755827 w 108"/>
                    <a:gd name="T37" fmla="*/ 54361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lstStyle/>
                <a:p>
                  <a:endParaRPr lang="en-US"/>
                </a:p>
              </p:txBody>
            </p:sp>
            <p:sp>
              <p:nvSpPr>
                <p:cNvPr id="12459" name="Freeform 29"/>
                <p:cNvSpPr>
                  <a:spLocks/>
                </p:cNvSpPr>
                <p:nvPr/>
              </p:nvSpPr>
              <p:spPr bwMode="auto">
                <a:xfrm>
                  <a:off x="4330" y="1424"/>
                  <a:ext cx="291" cy="109"/>
                </a:xfrm>
                <a:custGeom>
                  <a:avLst/>
                  <a:gdLst>
                    <a:gd name="T0" fmla="*/ 786778 w 108"/>
                    <a:gd name="T1" fmla="*/ 38591 h 47"/>
                    <a:gd name="T2" fmla="*/ 755827 w 108"/>
                    <a:gd name="T3" fmla="*/ 44344 h 47"/>
                    <a:gd name="T4" fmla="*/ 622592 w 108"/>
                    <a:gd name="T5" fmla="*/ 65961 h 47"/>
                    <a:gd name="T6" fmla="*/ 600034 w 108"/>
                    <a:gd name="T7" fmla="*/ 67833 h 47"/>
                    <a:gd name="T8" fmla="*/ 366959 w 108"/>
                    <a:gd name="T9" fmla="*/ 65961 h 47"/>
                    <a:gd name="T10" fmla="*/ 283628 w 108"/>
                    <a:gd name="T11" fmla="*/ 52735 h 47"/>
                    <a:gd name="T12" fmla="*/ 52388 w 108"/>
                    <a:gd name="T13" fmla="*/ 17700 h 47"/>
                    <a:gd name="T14" fmla="*/ 13343 w 108"/>
                    <a:gd name="T15" fmla="*/ 10128 h 47"/>
                    <a:gd name="T16" fmla="*/ 0 w 108"/>
                    <a:gd name="T17" fmla="*/ 0 h 47"/>
                    <a:gd name="T18" fmla="*/ 0 w 108"/>
                    <a:gd name="T19" fmla="*/ 13361 h 47"/>
                    <a:gd name="T20" fmla="*/ 0 w 108"/>
                    <a:gd name="T21" fmla="*/ 13361 h 47"/>
                    <a:gd name="T22" fmla="*/ 52388 w 108"/>
                    <a:gd name="T23" fmla="*/ 32545 h 47"/>
                    <a:gd name="T24" fmla="*/ 283628 w 108"/>
                    <a:gd name="T25" fmla="*/ 67833 h 47"/>
                    <a:gd name="T26" fmla="*/ 366959 w 108"/>
                    <a:gd name="T27" fmla="*/ 79380 h 47"/>
                    <a:gd name="T28" fmla="*/ 600034 w 108"/>
                    <a:gd name="T29" fmla="*/ 83721 h 47"/>
                    <a:gd name="T30" fmla="*/ 622592 w 108"/>
                    <a:gd name="T31" fmla="*/ 79380 h 47"/>
                    <a:gd name="T32" fmla="*/ 755827 w 108"/>
                    <a:gd name="T33" fmla="*/ 60261 h 47"/>
                    <a:gd name="T34" fmla="*/ 808231 w 108"/>
                    <a:gd name="T35" fmla="*/ 41049 h 47"/>
                    <a:gd name="T36" fmla="*/ 808231 w 108"/>
                    <a:gd name="T37" fmla="*/ 41049 h 47"/>
                    <a:gd name="T38" fmla="*/ 808231 w 108"/>
                    <a:gd name="T39" fmla="*/ 26758 h 47"/>
                    <a:gd name="T40" fmla="*/ 786778 w 108"/>
                    <a:gd name="T41" fmla="*/ 3859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12460" name="Freeform 30"/>
                <p:cNvSpPr>
                  <a:spLocks/>
                </p:cNvSpPr>
                <p:nvPr/>
              </p:nvSpPr>
              <p:spPr bwMode="auto">
                <a:xfrm>
                  <a:off x="4326" y="1365"/>
                  <a:ext cx="299" cy="150"/>
                </a:xfrm>
                <a:custGeom>
                  <a:avLst/>
                  <a:gdLst>
                    <a:gd name="T0" fmla="*/ 709500 w 112"/>
                    <a:gd name="T1" fmla="*/ 90895 h 65"/>
                    <a:gd name="T2" fmla="*/ 709500 w 112"/>
                    <a:gd name="T3" fmla="*/ 55449 h 65"/>
                    <a:gd name="T4" fmla="*/ 412647 w 112"/>
                    <a:gd name="T5" fmla="*/ 11211 h 65"/>
                    <a:gd name="T6" fmla="*/ 185759 w 112"/>
                    <a:gd name="T7" fmla="*/ 11211 h 65"/>
                    <a:gd name="T8" fmla="*/ 61970 w 112"/>
                    <a:gd name="T9" fmla="*/ 29582 h 65"/>
                    <a:gd name="T10" fmla="*/ 61970 w 112"/>
                    <a:gd name="T11" fmla="*/ 65257 h 65"/>
                    <a:gd name="T12" fmla="*/ 350791 w 112"/>
                    <a:gd name="T13" fmla="*/ 110866 h 65"/>
                    <a:gd name="T14" fmla="*/ 585653 w 112"/>
                    <a:gd name="T15" fmla="*/ 110866 h 65"/>
                    <a:gd name="T16" fmla="*/ 709500 w 112"/>
                    <a:gd name="T17" fmla="*/ 9089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12461" name="Freeform 31"/>
                <p:cNvSpPr>
                  <a:spLocks/>
                </p:cNvSpPr>
                <p:nvPr/>
              </p:nvSpPr>
              <p:spPr bwMode="auto">
                <a:xfrm>
                  <a:off x="4373" y="1220"/>
                  <a:ext cx="236" cy="265"/>
                </a:xfrm>
                <a:custGeom>
                  <a:avLst/>
                  <a:gdLst>
                    <a:gd name="T0" fmla="*/ 0 w 88"/>
                    <a:gd name="T1" fmla="*/ 158998 h 115"/>
                    <a:gd name="T2" fmla="*/ 350135 w 88"/>
                    <a:gd name="T3" fmla="*/ 210855 h 115"/>
                    <a:gd name="T4" fmla="*/ 601478 w 88"/>
                    <a:gd name="T5" fmla="*/ 60374 h 115"/>
                    <a:gd name="T6" fmla="*/ 187556 w 88"/>
                    <a:gd name="T7" fmla="*/ 0 h 115"/>
                    <a:gd name="T8" fmla="*/ 0 w 88"/>
                    <a:gd name="T9" fmla="*/ 158998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12462" name="Freeform 32"/>
                <p:cNvSpPr>
                  <a:spLocks/>
                </p:cNvSpPr>
                <p:nvPr/>
              </p:nvSpPr>
              <p:spPr bwMode="auto">
                <a:xfrm>
                  <a:off x="4505" y="1289"/>
                  <a:ext cx="120" cy="196"/>
                </a:xfrm>
                <a:custGeom>
                  <a:avLst/>
                  <a:gdLst>
                    <a:gd name="T0" fmla="*/ 273315 w 45"/>
                    <a:gd name="T1" fmla="*/ 0 h 85"/>
                    <a:gd name="T2" fmla="*/ 237717 w 45"/>
                    <a:gd name="T3" fmla="*/ 5541 h 85"/>
                    <a:gd name="T4" fmla="*/ 81557 w 45"/>
                    <a:gd name="T5" fmla="*/ 136633 h 85"/>
                    <a:gd name="T6" fmla="*/ 0 w 45"/>
                    <a:gd name="T7" fmla="*/ 156652 h 85"/>
                    <a:gd name="T8" fmla="*/ 110443 w 45"/>
                    <a:gd name="T9" fmla="*/ 140089 h 85"/>
                    <a:gd name="T10" fmla="*/ 273315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12463" name="Freeform 33"/>
                <p:cNvSpPr>
                  <a:spLocks/>
                </p:cNvSpPr>
                <p:nvPr/>
              </p:nvSpPr>
              <p:spPr bwMode="auto">
                <a:xfrm>
                  <a:off x="4572" y="149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2464" name="Freeform 34"/>
                <p:cNvSpPr>
                  <a:spLocks/>
                </p:cNvSpPr>
                <p:nvPr/>
              </p:nvSpPr>
              <p:spPr bwMode="auto">
                <a:xfrm>
                  <a:off x="4572" y="151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2465" name="Freeform 35"/>
                <p:cNvSpPr>
                  <a:spLocks/>
                </p:cNvSpPr>
                <p:nvPr/>
              </p:nvSpPr>
              <p:spPr bwMode="auto">
                <a:xfrm>
                  <a:off x="4194" y="826"/>
                  <a:ext cx="496" cy="652"/>
                </a:xfrm>
                <a:custGeom>
                  <a:avLst/>
                  <a:gdLst>
                    <a:gd name="T0" fmla="*/ 0 w 185"/>
                    <a:gd name="T1" fmla="*/ 334789 h 283"/>
                    <a:gd name="T2" fmla="*/ 0 w 185"/>
                    <a:gd name="T3" fmla="*/ 12729 h 283"/>
                    <a:gd name="T4" fmla="*/ 122609 w 185"/>
                    <a:gd name="T5" fmla="*/ 5525 h 283"/>
                    <a:gd name="T6" fmla="*/ 1324518 w 185"/>
                    <a:gd name="T7" fmla="*/ 182585 h 283"/>
                    <a:gd name="T8" fmla="*/ 1324518 w 185"/>
                    <a:gd name="T9" fmla="*/ 489606 h 283"/>
                    <a:gd name="T10" fmla="*/ 1238641 w 185"/>
                    <a:gd name="T11" fmla="*/ 517386 h 283"/>
                    <a:gd name="T12" fmla="*/ 0 w 185"/>
                    <a:gd name="T13" fmla="*/ 334789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lstStyle/>
                <a:p>
                  <a:endParaRPr lang="en-US"/>
                </a:p>
              </p:txBody>
            </p:sp>
            <p:sp>
              <p:nvSpPr>
                <p:cNvPr id="12466" name="Freeform 36"/>
                <p:cNvSpPr>
                  <a:spLocks/>
                </p:cNvSpPr>
                <p:nvPr/>
              </p:nvSpPr>
              <p:spPr bwMode="auto">
                <a:xfrm>
                  <a:off x="4194" y="840"/>
                  <a:ext cx="464" cy="635"/>
                </a:xfrm>
                <a:custGeom>
                  <a:avLst/>
                  <a:gdLst>
                    <a:gd name="T0" fmla="*/ 0 w 409"/>
                    <a:gd name="T1" fmla="*/ 0 h 652"/>
                    <a:gd name="T2" fmla="*/ 1272 w 409"/>
                    <a:gd name="T3" fmla="*/ 187 h 652"/>
                    <a:gd name="T4" fmla="*/ 1272 w 409"/>
                    <a:gd name="T5" fmla="*/ 514 h 652"/>
                    <a:gd name="T6" fmla="*/ 0 w 409"/>
                    <a:gd name="T7" fmla="*/ 328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12467" name="Freeform 37"/>
                <p:cNvSpPr>
                  <a:spLocks/>
                </p:cNvSpPr>
                <p:nvPr/>
              </p:nvSpPr>
              <p:spPr bwMode="auto">
                <a:xfrm>
                  <a:off x="4223" y="888"/>
                  <a:ext cx="406" cy="546"/>
                </a:xfrm>
                <a:custGeom>
                  <a:avLst/>
                  <a:gdLst>
                    <a:gd name="T0" fmla="*/ 0 w 357"/>
                    <a:gd name="T1" fmla="*/ 0 h 560"/>
                    <a:gd name="T2" fmla="*/ 1136 w 357"/>
                    <a:gd name="T3" fmla="*/ 163 h 560"/>
                    <a:gd name="T4" fmla="*/ 1136 w 357"/>
                    <a:gd name="T5" fmla="*/ 446 h 560"/>
                    <a:gd name="T6" fmla="*/ 0 w 357"/>
                    <a:gd name="T7" fmla="*/ 280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w="9525">
                  <a:noFill/>
                  <a:round/>
                  <a:headEnd/>
                  <a:tailEnd/>
                </a:ln>
              </p:spPr>
              <p:txBody>
                <a:bodyPr/>
                <a:lstStyle/>
                <a:p>
                  <a:endParaRPr lang="en-US"/>
                </a:p>
              </p:txBody>
            </p:sp>
            <p:sp>
              <p:nvSpPr>
                <p:cNvPr id="12468" name="Freeform 38"/>
                <p:cNvSpPr>
                  <a:spLocks/>
                </p:cNvSpPr>
                <p:nvPr/>
              </p:nvSpPr>
              <p:spPr bwMode="auto">
                <a:xfrm>
                  <a:off x="4223" y="888"/>
                  <a:ext cx="406" cy="546"/>
                </a:xfrm>
                <a:custGeom>
                  <a:avLst/>
                  <a:gdLst>
                    <a:gd name="T0" fmla="*/ 17 w 357"/>
                    <a:gd name="T1" fmla="*/ 2 h 560"/>
                    <a:gd name="T2" fmla="*/ 17 w 357"/>
                    <a:gd name="T3" fmla="*/ 277 h 560"/>
                    <a:gd name="T4" fmla="*/ 1136 w 357"/>
                    <a:gd name="T5" fmla="*/ 438 h 560"/>
                    <a:gd name="T6" fmla="*/ 1136 w 357"/>
                    <a:gd name="T7" fmla="*/ 446 h 560"/>
                    <a:gd name="T8" fmla="*/ 0 w 357"/>
                    <a:gd name="T9" fmla="*/ 280 h 560"/>
                    <a:gd name="T10" fmla="*/ 0 w 357"/>
                    <a:gd name="T11" fmla="*/ 0 h 560"/>
                    <a:gd name="T12" fmla="*/ 17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12469" name="Freeform 39"/>
                <p:cNvSpPr>
                  <a:spLocks/>
                </p:cNvSpPr>
                <p:nvPr/>
              </p:nvSpPr>
              <p:spPr bwMode="auto">
                <a:xfrm>
                  <a:off x="4194" y="824"/>
                  <a:ext cx="496" cy="247"/>
                </a:xfrm>
                <a:custGeom>
                  <a:avLst/>
                  <a:gdLst>
                    <a:gd name="T0" fmla="*/ 122609 w 185"/>
                    <a:gd name="T1" fmla="*/ 5559 h 107"/>
                    <a:gd name="T2" fmla="*/ 1324518 w 185"/>
                    <a:gd name="T3" fmla="*/ 186102 h 107"/>
                    <a:gd name="T4" fmla="*/ 1238641 w 185"/>
                    <a:gd name="T5" fmla="*/ 199142 h 107"/>
                    <a:gd name="T6" fmla="*/ 0 w 185"/>
                    <a:gd name="T7" fmla="*/ 12832 h 107"/>
                    <a:gd name="T8" fmla="*/ 122609 w 185"/>
                    <a:gd name="T9" fmla="*/ 5559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grpSp>
              <p:nvGrpSpPr>
                <p:cNvPr id="12470" name="Group 40"/>
                <p:cNvGrpSpPr>
                  <a:grpSpLocks/>
                </p:cNvGrpSpPr>
                <p:nvPr/>
              </p:nvGrpSpPr>
              <p:grpSpPr bwMode="auto">
                <a:xfrm>
                  <a:off x="4658" y="1042"/>
                  <a:ext cx="640" cy="703"/>
                  <a:chOff x="4658" y="1042"/>
                  <a:chExt cx="640" cy="703"/>
                </a:xfrm>
              </p:grpSpPr>
              <p:sp>
                <p:nvSpPr>
                  <p:cNvPr id="12480" name="Freeform 41"/>
                  <p:cNvSpPr>
                    <a:spLocks/>
                  </p:cNvSpPr>
                  <p:nvPr/>
                </p:nvSpPr>
                <p:spPr bwMode="auto">
                  <a:xfrm>
                    <a:off x="4658" y="1054"/>
                    <a:ext cx="32" cy="421"/>
                  </a:xfrm>
                  <a:custGeom>
                    <a:avLst/>
                    <a:gdLst>
                      <a:gd name="T0" fmla="*/ 0 w 12"/>
                      <a:gd name="T1" fmla="*/ 330448 h 183"/>
                      <a:gd name="T2" fmla="*/ 0 w 12"/>
                      <a:gd name="T3" fmla="*/ 12639 h 183"/>
                      <a:gd name="T4" fmla="*/ 81557 w 12"/>
                      <a:gd name="T5" fmla="*/ 0 h 183"/>
                      <a:gd name="T6" fmla="*/ 81557 w 12"/>
                      <a:gd name="T7" fmla="*/ 305257 h 183"/>
                      <a:gd name="T8" fmla="*/ 81557 w 12"/>
                      <a:gd name="T9" fmla="*/ 305257 h 183"/>
                      <a:gd name="T10" fmla="*/ 0 w 12"/>
                      <a:gd name="T11" fmla="*/ 330448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12481" name="Freeform 42"/>
                  <p:cNvSpPr>
                    <a:spLocks/>
                  </p:cNvSpPr>
                  <p:nvPr/>
                </p:nvSpPr>
                <p:spPr bwMode="auto">
                  <a:xfrm>
                    <a:off x="4725" y="1042"/>
                    <a:ext cx="573" cy="703"/>
                  </a:xfrm>
                  <a:custGeom>
                    <a:avLst/>
                    <a:gdLst>
                      <a:gd name="T0" fmla="*/ 1500974 w 214"/>
                      <a:gd name="T1" fmla="*/ 77362 h 305"/>
                      <a:gd name="T2" fmla="*/ 1479245 w 214"/>
                      <a:gd name="T3" fmla="*/ 71487 h 305"/>
                      <a:gd name="T4" fmla="*/ 1025172 w 214"/>
                      <a:gd name="T5" fmla="*/ 4239 h 305"/>
                      <a:gd name="T6" fmla="*/ 954029 w 214"/>
                      <a:gd name="T7" fmla="*/ 4239 h 305"/>
                      <a:gd name="T8" fmla="*/ 34685 w 214"/>
                      <a:gd name="T9" fmla="*/ 140983 h 305"/>
                      <a:gd name="T10" fmla="*/ 7714 w 214"/>
                      <a:gd name="T11" fmla="*/ 148914 h 305"/>
                      <a:gd name="T12" fmla="*/ 0 w 214"/>
                      <a:gd name="T13" fmla="*/ 156250 h 305"/>
                      <a:gd name="T14" fmla="*/ 0 w 214"/>
                      <a:gd name="T15" fmla="*/ 473852 h 305"/>
                      <a:gd name="T16" fmla="*/ 34685 w 214"/>
                      <a:gd name="T17" fmla="*/ 488366 h 305"/>
                      <a:gd name="T18" fmla="*/ 488300 w 214"/>
                      <a:gd name="T19" fmla="*/ 556154 h 305"/>
                      <a:gd name="T20" fmla="*/ 515140 w 214"/>
                      <a:gd name="T21" fmla="*/ 559911 h 305"/>
                      <a:gd name="T22" fmla="*/ 552458 w 214"/>
                      <a:gd name="T23" fmla="*/ 556154 h 305"/>
                      <a:gd name="T24" fmla="*/ 1479245 w 214"/>
                      <a:gd name="T25" fmla="*/ 418956 h 305"/>
                      <a:gd name="T26" fmla="*/ 1513470 w 214"/>
                      <a:gd name="T27" fmla="*/ 403921 h 305"/>
                      <a:gd name="T28" fmla="*/ 1513470 w 214"/>
                      <a:gd name="T29" fmla="*/ 86059 h 305"/>
                      <a:gd name="T30" fmla="*/ 1500974 w 214"/>
                      <a:gd name="T31" fmla="*/ 7736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2482" name="Freeform 43"/>
                  <p:cNvSpPr>
                    <a:spLocks/>
                  </p:cNvSpPr>
                  <p:nvPr/>
                </p:nvSpPr>
                <p:spPr bwMode="auto">
                  <a:xfrm>
                    <a:off x="4725" y="1230"/>
                    <a:ext cx="195" cy="515"/>
                  </a:xfrm>
                  <a:custGeom>
                    <a:avLst/>
                    <a:gdLst>
                      <a:gd name="T0" fmla="*/ 505691 w 73"/>
                      <a:gd name="T1" fmla="*/ 402013 h 224"/>
                      <a:gd name="T2" fmla="*/ 505691 w 73"/>
                      <a:gd name="T3" fmla="*/ 75746 h 224"/>
                      <a:gd name="T4" fmla="*/ 7642 w 73"/>
                      <a:gd name="T5" fmla="*/ 0 h 224"/>
                      <a:gd name="T6" fmla="*/ 0 w 73"/>
                      <a:gd name="T7" fmla="*/ 7072 h 224"/>
                      <a:gd name="T8" fmla="*/ 0 w 73"/>
                      <a:gd name="T9" fmla="*/ 317856 h 224"/>
                      <a:gd name="T10" fmla="*/ 33700 w 73"/>
                      <a:gd name="T11" fmla="*/ 331738 h 224"/>
                      <a:gd name="T12" fmla="*/ 477371 w 73"/>
                      <a:gd name="T13" fmla="*/ 398346 h 224"/>
                      <a:gd name="T14" fmla="*/ 505691 w 73"/>
                      <a:gd name="T15" fmla="*/ 402013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2483" name="Freeform 44"/>
                  <p:cNvSpPr>
                    <a:spLocks/>
                  </p:cNvSpPr>
                  <p:nvPr/>
                </p:nvSpPr>
                <p:spPr bwMode="auto">
                  <a:xfrm>
                    <a:off x="4738" y="1272"/>
                    <a:ext cx="164" cy="238"/>
                  </a:xfrm>
                  <a:custGeom>
                    <a:avLst/>
                    <a:gdLst>
                      <a:gd name="T0" fmla="*/ 0 w 145"/>
                      <a:gd name="T1" fmla="*/ 0 h 244"/>
                      <a:gd name="T2" fmla="*/ 438 w 145"/>
                      <a:gd name="T3" fmla="*/ 68 h 244"/>
                      <a:gd name="T4" fmla="*/ 438 w 145"/>
                      <a:gd name="T5" fmla="*/ 195 h 244"/>
                      <a:gd name="T6" fmla="*/ 0 w 145"/>
                      <a:gd name="T7" fmla="*/ 129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2484" name="Freeform 45"/>
                  <p:cNvSpPr>
                    <a:spLocks/>
                  </p:cNvSpPr>
                  <p:nvPr/>
                </p:nvSpPr>
                <p:spPr bwMode="auto">
                  <a:xfrm>
                    <a:off x="4738" y="1272"/>
                    <a:ext cx="164" cy="238"/>
                  </a:xfrm>
                  <a:custGeom>
                    <a:avLst/>
                    <a:gdLst>
                      <a:gd name="T0" fmla="*/ 16 w 145"/>
                      <a:gd name="T1" fmla="*/ 5 h 244"/>
                      <a:gd name="T2" fmla="*/ 16 w 145"/>
                      <a:gd name="T3" fmla="*/ 124 h 244"/>
                      <a:gd name="T4" fmla="*/ 438 w 145"/>
                      <a:gd name="T5" fmla="*/ 189 h 244"/>
                      <a:gd name="T6" fmla="*/ 438 w 145"/>
                      <a:gd name="T7" fmla="*/ 195 h 244"/>
                      <a:gd name="T8" fmla="*/ 0 w 145"/>
                      <a:gd name="T9" fmla="*/ 129 h 244"/>
                      <a:gd name="T10" fmla="*/ 0 w 145"/>
                      <a:gd name="T11" fmla="*/ 0 h 244"/>
                      <a:gd name="T12" fmla="*/ 16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2485" name="Line 46"/>
                  <p:cNvSpPr>
                    <a:spLocks noChangeShapeType="1"/>
                  </p:cNvSpPr>
                  <p:nvPr/>
                </p:nvSpPr>
                <p:spPr bwMode="auto">
                  <a:xfrm>
                    <a:off x="4765" y="1319"/>
                    <a:ext cx="118" cy="55"/>
                  </a:xfrm>
                  <a:prstGeom prst="line">
                    <a:avLst/>
                  </a:prstGeom>
                  <a:noFill/>
                  <a:ln w="11113" cap="rnd">
                    <a:solidFill>
                      <a:srgbClr val="000000"/>
                    </a:solidFill>
                    <a:miter lim="800000"/>
                    <a:headEnd/>
                    <a:tailEnd/>
                  </a:ln>
                </p:spPr>
                <p:txBody>
                  <a:bodyPr/>
                  <a:lstStyle/>
                  <a:p>
                    <a:endParaRPr lang="en-US"/>
                  </a:p>
                </p:txBody>
              </p:sp>
              <p:sp>
                <p:nvSpPr>
                  <p:cNvPr id="12486" name="Line 47"/>
                  <p:cNvSpPr>
                    <a:spLocks noChangeShapeType="1"/>
                  </p:cNvSpPr>
                  <p:nvPr/>
                </p:nvSpPr>
                <p:spPr bwMode="auto">
                  <a:xfrm>
                    <a:off x="4765" y="1358"/>
                    <a:ext cx="118" cy="58"/>
                  </a:xfrm>
                  <a:prstGeom prst="line">
                    <a:avLst/>
                  </a:prstGeom>
                  <a:noFill/>
                  <a:ln w="11113" cap="rnd">
                    <a:solidFill>
                      <a:srgbClr val="000000"/>
                    </a:solidFill>
                    <a:miter lim="800000"/>
                    <a:headEnd/>
                    <a:tailEnd/>
                  </a:ln>
                </p:spPr>
                <p:txBody>
                  <a:bodyPr/>
                  <a:lstStyle/>
                  <a:p>
                    <a:endParaRPr lang="en-US"/>
                  </a:p>
                </p:txBody>
              </p:sp>
              <p:sp>
                <p:nvSpPr>
                  <p:cNvPr id="12487" name="Freeform 48"/>
                  <p:cNvSpPr>
                    <a:spLocks/>
                  </p:cNvSpPr>
                  <p:nvPr/>
                </p:nvSpPr>
                <p:spPr bwMode="auto">
                  <a:xfrm>
                    <a:off x="4794" y="1490"/>
                    <a:ext cx="41" cy="52"/>
                  </a:xfrm>
                  <a:custGeom>
                    <a:avLst/>
                    <a:gdLst>
                      <a:gd name="T0" fmla="*/ 127546 w 15"/>
                      <a:gd name="T1" fmla="*/ 24454 h 23"/>
                      <a:gd name="T2" fmla="*/ 68369 w 15"/>
                      <a:gd name="T3" fmla="*/ 32079 h 23"/>
                      <a:gd name="T4" fmla="*/ 0 w 15"/>
                      <a:gd name="T5" fmla="*/ 10816 h 23"/>
                      <a:gd name="T6" fmla="*/ 68369 w 15"/>
                      <a:gd name="T7" fmla="*/ 3373 h 23"/>
                      <a:gd name="T8" fmla="*/ 127546 w 15"/>
                      <a:gd name="T9" fmla="*/ 24454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2488" name="Freeform 49"/>
                  <p:cNvSpPr>
                    <a:spLocks/>
                  </p:cNvSpPr>
                  <p:nvPr/>
                </p:nvSpPr>
                <p:spPr bwMode="auto">
                  <a:xfrm>
                    <a:off x="4755" y="1617"/>
                    <a:ext cx="134" cy="82"/>
                  </a:xfrm>
                  <a:custGeom>
                    <a:avLst/>
                    <a:gdLst>
                      <a:gd name="T0" fmla="*/ 34821 w 50"/>
                      <a:gd name="T1" fmla="*/ 1535 h 36"/>
                      <a:gd name="T2" fmla="*/ 0 w 50"/>
                      <a:gd name="T3" fmla="*/ 6676 h 36"/>
                      <a:gd name="T4" fmla="*/ 34821 w 50"/>
                      <a:gd name="T5" fmla="*/ 18138 h 36"/>
                      <a:gd name="T6" fmla="*/ 321592 w 50"/>
                      <a:gd name="T7" fmla="*/ 57933 h 36"/>
                      <a:gd name="T8" fmla="*/ 356413 w 50"/>
                      <a:gd name="T9" fmla="*/ 52790 h 36"/>
                      <a:gd name="T10" fmla="*/ 321592 w 50"/>
                      <a:gd name="T11" fmla="*/ 41314 h 36"/>
                      <a:gd name="T12" fmla="*/ 34821 w 50"/>
                      <a:gd name="T13" fmla="*/ 1535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2489" name="Freeform 50"/>
                  <p:cNvSpPr>
                    <a:spLocks/>
                  </p:cNvSpPr>
                  <p:nvPr/>
                </p:nvSpPr>
                <p:spPr bwMode="auto">
                  <a:xfrm>
                    <a:off x="4727" y="1042"/>
                    <a:ext cx="566" cy="284"/>
                  </a:xfrm>
                  <a:custGeom>
                    <a:avLst/>
                    <a:gdLst>
                      <a:gd name="T0" fmla="*/ 1496249 w 211"/>
                      <a:gd name="T1" fmla="*/ 72702 h 123"/>
                      <a:gd name="T2" fmla="*/ 1034297 w 211"/>
                      <a:gd name="T3" fmla="*/ 4260 h 123"/>
                      <a:gd name="T4" fmla="*/ 1034297 w 211"/>
                      <a:gd name="T5" fmla="*/ 4260 h 123"/>
                      <a:gd name="T6" fmla="*/ 962377 w 211"/>
                      <a:gd name="T7" fmla="*/ 4260 h 123"/>
                      <a:gd name="T8" fmla="*/ 962377 w 211"/>
                      <a:gd name="T9" fmla="*/ 4260 h 123"/>
                      <a:gd name="T10" fmla="*/ 29877 w 211"/>
                      <a:gd name="T11" fmla="*/ 143789 h 123"/>
                      <a:gd name="T12" fmla="*/ 0 w 211"/>
                      <a:gd name="T13" fmla="*/ 151060 h 123"/>
                      <a:gd name="T14" fmla="*/ 517933 w 211"/>
                      <a:gd name="T15" fmla="*/ 229557 h 123"/>
                      <a:gd name="T16" fmla="*/ 1517116 w 211"/>
                      <a:gd name="T17" fmla="*/ 78363 h 123"/>
                      <a:gd name="T18" fmla="*/ 1496249 w 211"/>
                      <a:gd name="T19" fmla="*/ 7270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2490" name="Freeform 51"/>
                  <p:cNvSpPr>
                    <a:spLocks/>
                  </p:cNvSpPr>
                  <p:nvPr/>
                </p:nvSpPr>
                <p:spPr bwMode="auto">
                  <a:xfrm>
                    <a:off x="4920" y="1139"/>
                    <a:ext cx="378" cy="606"/>
                  </a:xfrm>
                  <a:custGeom>
                    <a:avLst/>
                    <a:gdLst>
                      <a:gd name="T0" fmla="*/ 0 w 141"/>
                      <a:gd name="T1" fmla="*/ 148611 h 263"/>
                      <a:gd name="T2" fmla="*/ 0 w 141"/>
                      <a:gd name="T3" fmla="*/ 481487 h 263"/>
                      <a:gd name="T4" fmla="*/ 34915 w 141"/>
                      <a:gd name="T5" fmla="*/ 477595 h 263"/>
                      <a:gd name="T6" fmla="*/ 974414 w 141"/>
                      <a:gd name="T7" fmla="*/ 340800 h 263"/>
                      <a:gd name="T8" fmla="*/ 1008217 w 141"/>
                      <a:gd name="T9" fmla="*/ 325802 h 263"/>
                      <a:gd name="T10" fmla="*/ 1008217 w 141"/>
                      <a:gd name="T11" fmla="*/ 9747 h 263"/>
                      <a:gd name="T12" fmla="*/ 995185 w 141"/>
                      <a:gd name="T13" fmla="*/ 0 h 263"/>
                      <a:gd name="T14" fmla="*/ 0 w 141"/>
                      <a:gd name="T15" fmla="*/ 14861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471" name="Group 52"/>
                <p:cNvGrpSpPr>
                  <a:grpSpLocks/>
                </p:cNvGrpSpPr>
                <p:nvPr/>
              </p:nvGrpSpPr>
              <p:grpSpPr bwMode="auto">
                <a:xfrm>
                  <a:off x="3942" y="994"/>
                  <a:ext cx="563" cy="792"/>
                  <a:chOff x="1807" y="2571"/>
                  <a:chExt cx="496" cy="813"/>
                </a:xfrm>
              </p:grpSpPr>
              <p:sp>
                <p:nvSpPr>
                  <p:cNvPr id="12473" name="AutoShape 53"/>
                  <p:cNvSpPr>
                    <a:spLocks noChangeAspect="1" noChangeArrowheads="1" noTextEdit="1"/>
                  </p:cNvSpPr>
                  <p:nvPr/>
                </p:nvSpPr>
                <p:spPr bwMode="auto">
                  <a:xfrm>
                    <a:off x="1807" y="2576"/>
                    <a:ext cx="496" cy="808"/>
                  </a:xfrm>
                  <a:prstGeom prst="rect">
                    <a:avLst/>
                  </a:prstGeom>
                  <a:noFill/>
                  <a:ln w="9525">
                    <a:noFill/>
                    <a:miter lim="800000"/>
                    <a:headEnd/>
                    <a:tailEnd/>
                  </a:ln>
                </p:spPr>
                <p:txBody>
                  <a:bodyPr/>
                  <a:lstStyle/>
                  <a:p>
                    <a:endParaRPr lang="en-US"/>
                  </a:p>
                </p:txBody>
              </p:sp>
              <p:sp>
                <p:nvSpPr>
                  <p:cNvPr id="12474" name="Freeform 54"/>
                  <p:cNvSpPr>
                    <a:spLocks noEditPoints="1"/>
                  </p:cNvSpPr>
                  <p:nvPr/>
                </p:nvSpPr>
                <p:spPr bwMode="auto">
                  <a:xfrm>
                    <a:off x="1807" y="2571"/>
                    <a:ext cx="494" cy="813"/>
                  </a:xfrm>
                  <a:custGeom>
                    <a:avLst/>
                    <a:gdLst>
                      <a:gd name="T0" fmla="*/ 354475 w 209"/>
                      <a:gd name="T1" fmla="*/ 337683 h 344"/>
                      <a:gd name="T2" fmla="*/ 265082 w 209"/>
                      <a:gd name="T3" fmla="*/ 25080 h 344"/>
                      <a:gd name="T4" fmla="*/ 128501 w 209"/>
                      <a:gd name="T5" fmla="*/ 37093 h 344"/>
                      <a:gd name="T6" fmla="*/ 128501 w 209"/>
                      <a:gd name="T7" fmla="*/ 37093 h 344"/>
                      <a:gd name="T8" fmla="*/ 135680 w 209"/>
                      <a:gd name="T9" fmla="*/ 50727 h 344"/>
                      <a:gd name="T10" fmla="*/ 128501 w 209"/>
                      <a:gd name="T11" fmla="*/ 37093 h 344"/>
                      <a:gd name="T12" fmla="*/ 147172 w 209"/>
                      <a:gd name="T13" fmla="*/ 284895 h 344"/>
                      <a:gd name="T14" fmla="*/ 152034 w 209"/>
                      <a:gd name="T15" fmla="*/ 273383 h 344"/>
                      <a:gd name="T16" fmla="*/ 77965 w 209"/>
                      <a:gd name="T17" fmla="*/ 308422 h 344"/>
                      <a:gd name="T18" fmla="*/ 84925 w 209"/>
                      <a:gd name="T19" fmla="*/ 320431 h 344"/>
                      <a:gd name="T20" fmla="*/ 87707 w 209"/>
                      <a:gd name="T21" fmla="*/ 320431 h 344"/>
                      <a:gd name="T22" fmla="*/ 80711 w 209"/>
                      <a:gd name="T23" fmla="*/ 308422 h 344"/>
                      <a:gd name="T24" fmla="*/ 4871 w 209"/>
                      <a:gd name="T25" fmla="*/ 543193 h 344"/>
                      <a:gd name="T26" fmla="*/ 439400 w 209"/>
                      <a:gd name="T27" fmla="*/ 789532 h 344"/>
                      <a:gd name="T28" fmla="*/ 481447 w 209"/>
                      <a:gd name="T29" fmla="*/ 761141 h 344"/>
                      <a:gd name="T30" fmla="*/ 324329 w 209"/>
                      <a:gd name="T31" fmla="*/ 352509 h 344"/>
                      <a:gd name="T32" fmla="*/ 469430 w 209"/>
                      <a:gd name="T33" fmla="*/ 757298 h 344"/>
                      <a:gd name="T34" fmla="*/ 439400 w 209"/>
                      <a:gd name="T35" fmla="*/ 777523 h 344"/>
                      <a:gd name="T36" fmla="*/ 13577 w 209"/>
                      <a:gd name="T37" fmla="*/ 536171 h 344"/>
                      <a:gd name="T38" fmla="*/ 89490 w 209"/>
                      <a:gd name="T39" fmla="*/ 310573 h 344"/>
                      <a:gd name="T40" fmla="*/ 80711 w 209"/>
                      <a:gd name="T41" fmla="*/ 308422 h 344"/>
                      <a:gd name="T42" fmla="*/ 87707 w 209"/>
                      <a:gd name="T43" fmla="*/ 310573 h 344"/>
                      <a:gd name="T44" fmla="*/ 124814 w 209"/>
                      <a:gd name="T45" fmla="*/ 296910 h 344"/>
                      <a:gd name="T46" fmla="*/ 158687 w 209"/>
                      <a:gd name="T47" fmla="*/ 283338 h 344"/>
                      <a:gd name="T48" fmla="*/ 101282 w 209"/>
                      <a:gd name="T49" fmla="*/ 126540 h 344"/>
                      <a:gd name="T50" fmla="*/ 138478 w 209"/>
                      <a:gd name="T51" fmla="*/ 42021 h 344"/>
                      <a:gd name="T52" fmla="*/ 138478 w 209"/>
                      <a:gd name="T53" fmla="*/ 42021 h 344"/>
                      <a:gd name="T54" fmla="*/ 138478 w 209"/>
                      <a:gd name="T55" fmla="*/ 48577 h 344"/>
                      <a:gd name="T56" fmla="*/ 175219 w 209"/>
                      <a:gd name="T57" fmla="*/ 27207 h 344"/>
                      <a:gd name="T58" fmla="*/ 382063 w 209"/>
                      <a:gd name="T59" fmla="*/ 251276 h 344"/>
                      <a:gd name="T60" fmla="*/ 312804 w 209"/>
                      <a:gd name="T61" fmla="*/ 345582 h 344"/>
                      <a:gd name="T62" fmla="*/ 312804 w 209"/>
                      <a:gd name="T63" fmla="*/ 356196 h 344"/>
                      <a:gd name="T64" fmla="*/ 469430 w 209"/>
                      <a:gd name="T65" fmla="*/ 757298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2" y="109"/>
                        </a:cubicBezTo>
                        <a:cubicBezTo>
                          <a:pt x="172" y="73"/>
                          <a:pt x="146" y="29"/>
                          <a:pt x="115" y="11"/>
                        </a:cubicBezTo>
                        <a:cubicBezTo>
                          <a:pt x="99" y="2"/>
                          <a:pt x="84" y="0"/>
                          <a:pt x="73" y="7"/>
                        </a:cubicBezTo>
                        <a:cubicBezTo>
                          <a:pt x="73" y="7"/>
                          <a:pt x="56" y="16"/>
                          <a:pt x="56" y="16"/>
                        </a:cubicBezTo>
                        <a:cubicBezTo>
                          <a:pt x="56" y="17"/>
                          <a:pt x="56" y="17"/>
                          <a:pt x="55" y="17"/>
                        </a:cubicBezTo>
                        <a:cubicBezTo>
                          <a:pt x="56" y="17"/>
                          <a:pt x="56" y="17"/>
                          <a:pt x="56" y="16"/>
                        </a:cubicBezTo>
                        <a:cubicBezTo>
                          <a:pt x="55" y="17"/>
                          <a:pt x="54" y="19"/>
                          <a:pt x="55" y="20"/>
                        </a:cubicBezTo>
                        <a:cubicBezTo>
                          <a:pt x="56" y="22"/>
                          <a:pt x="58" y="22"/>
                          <a:pt x="59" y="22"/>
                        </a:cubicBezTo>
                        <a:cubicBezTo>
                          <a:pt x="58" y="22"/>
                          <a:pt x="56" y="22"/>
                          <a:pt x="55" y="20"/>
                        </a:cubicBezTo>
                        <a:cubicBezTo>
                          <a:pt x="54" y="19"/>
                          <a:pt x="55" y="17"/>
                          <a:pt x="56" y="16"/>
                        </a:cubicBezTo>
                        <a:cubicBezTo>
                          <a:pt x="45" y="23"/>
                          <a:pt x="39" y="37"/>
                          <a:pt x="39" y="55"/>
                        </a:cubicBezTo>
                        <a:cubicBezTo>
                          <a:pt x="39" y="77"/>
                          <a:pt x="48" y="103"/>
                          <a:pt x="64" y="124"/>
                        </a:cubicBezTo>
                        <a:cubicBezTo>
                          <a:pt x="63" y="123"/>
                          <a:pt x="63" y="122"/>
                          <a:pt x="64" y="121"/>
                        </a:cubicBezTo>
                        <a:cubicBezTo>
                          <a:pt x="64" y="120"/>
                          <a:pt x="65" y="119"/>
                          <a:pt x="66" y="119"/>
                        </a:cubicBezTo>
                        <a:cubicBezTo>
                          <a:pt x="61" y="120"/>
                          <a:pt x="55" y="122"/>
                          <a:pt x="51" y="124"/>
                        </a:cubicBezTo>
                        <a:cubicBezTo>
                          <a:pt x="34" y="134"/>
                          <a:pt x="34" y="134"/>
                          <a:pt x="34" y="134"/>
                        </a:cubicBezTo>
                        <a:cubicBezTo>
                          <a:pt x="33" y="135"/>
                          <a:pt x="33" y="137"/>
                          <a:pt x="33" y="138"/>
                        </a:cubicBezTo>
                        <a:cubicBezTo>
                          <a:pt x="34" y="139"/>
                          <a:pt x="36" y="140"/>
                          <a:pt x="37" y="139"/>
                        </a:cubicBezTo>
                        <a:cubicBezTo>
                          <a:pt x="37" y="139"/>
                          <a:pt x="37" y="139"/>
                          <a:pt x="38" y="139"/>
                        </a:cubicBezTo>
                        <a:cubicBezTo>
                          <a:pt x="38" y="139"/>
                          <a:pt x="38" y="139"/>
                          <a:pt x="38" y="139"/>
                        </a:cubicBezTo>
                        <a:cubicBezTo>
                          <a:pt x="37" y="140"/>
                          <a:pt x="35" y="139"/>
                          <a:pt x="34" y="138"/>
                        </a:cubicBezTo>
                        <a:cubicBezTo>
                          <a:pt x="33" y="136"/>
                          <a:pt x="34" y="134"/>
                          <a:pt x="35" y="134"/>
                        </a:cubicBezTo>
                        <a:cubicBezTo>
                          <a:pt x="13" y="146"/>
                          <a:pt x="0" y="181"/>
                          <a:pt x="0" y="233"/>
                        </a:cubicBezTo>
                        <a:cubicBezTo>
                          <a:pt x="0" y="234"/>
                          <a:pt x="1" y="235"/>
                          <a:pt x="2" y="236"/>
                        </a:cubicBezTo>
                        <a:cubicBezTo>
                          <a:pt x="188" y="343"/>
                          <a:pt x="188" y="343"/>
                          <a:pt x="188" y="343"/>
                        </a:cubicBezTo>
                        <a:cubicBezTo>
                          <a:pt x="189" y="344"/>
                          <a:pt x="190" y="344"/>
                          <a:pt x="191" y="343"/>
                        </a:cubicBezTo>
                        <a:cubicBezTo>
                          <a:pt x="207" y="334"/>
                          <a:pt x="207" y="334"/>
                          <a:pt x="207" y="334"/>
                        </a:cubicBezTo>
                        <a:cubicBezTo>
                          <a:pt x="208" y="333"/>
                          <a:pt x="209" y="332"/>
                          <a:pt x="209" y="331"/>
                        </a:cubicBezTo>
                        <a:cubicBezTo>
                          <a:pt x="209" y="255"/>
                          <a:pt x="184" y="189"/>
                          <a:pt x="140" y="151"/>
                        </a:cubicBezTo>
                        <a:cubicBezTo>
                          <a:pt x="140" y="151"/>
                          <a:pt x="141" y="152"/>
                          <a:pt x="141" y="153"/>
                        </a:cubicBezTo>
                        <a:cubicBezTo>
                          <a:pt x="141" y="154"/>
                          <a:pt x="140" y="155"/>
                          <a:pt x="139" y="155"/>
                        </a:cubicBezTo>
                        <a:close/>
                        <a:moveTo>
                          <a:pt x="204" y="329"/>
                        </a:moveTo>
                        <a:cubicBezTo>
                          <a:pt x="188" y="338"/>
                          <a:pt x="188" y="338"/>
                          <a:pt x="188" y="338"/>
                        </a:cubicBezTo>
                        <a:cubicBezTo>
                          <a:pt x="189" y="338"/>
                          <a:pt x="190" y="338"/>
                          <a:pt x="191" y="338"/>
                        </a:cubicBezTo>
                        <a:cubicBezTo>
                          <a:pt x="5" y="231"/>
                          <a:pt x="5" y="231"/>
                          <a:pt x="5" y="231"/>
                        </a:cubicBezTo>
                        <a:cubicBezTo>
                          <a:pt x="6" y="231"/>
                          <a:pt x="6" y="232"/>
                          <a:pt x="6" y="233"/>
                        </a:cubicBezTo>
                        <a:cubicBezTo>
                          <a:pt x="6" y="184"/>
                          <a:pt x="18" y="150"/>
                          <a:pt x="38" y="139"/>
                        </a:cubicBezTo>
                        <a:cubicBezTo>
                          <a:pt x="39" y="138"/>
                          <a:pt x="40" y="136"/>
                          <a:pt x="39" y="135"/>
                        </a:cubicBezTo>
                        <a:cubicBezTo>
                          <a:pt x="38" y="133"/>
                          <a:pt x="37" y="133"/>
                          <a:pt x="35" y="134"/>
                        </a:cubicBezTo>
                        <a:cubicBezTo>
                          <a:pt x="35" y="134"/>
                          <a:pt x="35" y="134"/>
                          <a:pt x="35" y="134"/>
                        </a:cubicBezTo>
                        <a:cubicBezTo>
                          <a:pt x="35" y="134"/>
                          <a:pt x="35" y="134"/>
                          <a:pt x="34" y="134"/>
                        </a:cubicBezTo>
                        <a:cubicBezTo>
                          <a:pt x="36" y="133"/>
                          <a:pt x="38" y="134"/>
                          <a:pt x="38" y="135"/>
                        </a:cubicBezTo>
                        <a:cubicBezTo>
                          <a:pt x="39" y="136"/>
                          <a:pt x="39" y="138"/>
                          <a:pt x="37" y="139"/>
                        </a:cubicBezTo>
                        <a:cubicBezTo>
                          <a:pt x="54" y="129"/>
                          <a:pt x="54" y="129"/>
                          <a:pt x="54" y="129"/>
                        </a:cubicBezTo>
                        <a:cubicBezTo>
                          <a:pt x="58" y="127"/>
                          <a:pt x="62" y="126"/>
                          <a:pt x="67" y="125"/>
                        </a:cubicBezTo>
                        <a:cubicBezTo>
                          <a:pt x="68" y="125"/>
                          <a:pt x="69" y="124"/>
                          <a:pt x="69" y="123"/>
                        </a:cubicBezTo>
                        <a:cubicBezTo>
                          <a:pt x="70" y="122"/>
                          <a:pt x="69" y="121"/>
                          <a:pt x="69" y="120"/>
                        </a:cubicBezTo>
                        <a:cubicBezTo>
                          <a:pt x="53" y="100"/>
                          <a:pt x="44" y="75"/>
                          <a:pt x="44" y="55"/>
                        </a:cubicBezTo>
                        <a:cubicBezTo>
                          <a:pt x="45" y="39"/>
                          <a:pt x="50" y="27"/>
                          <a:pt x="59" y="22"/>
                        </a:cubicBezTo>
                        <a:cubicBezTo>
                          <a:pt x="61" y="21"/>
                          <a:pt x="61" y="19"/>
                          <a:pt x="60" y="18"/>
                        </a:cubicBezTo>
                        <a:cubicBezTo>
                          <a:pt x="59" y="16"/>
                          <a:pt x="58" y="16"/>
                          <a:pt x="56" y="16"/>
                        </a:cubicBezTo>
                        <a:cubicBezTo>
                          <a:pt x="58" y="16"/>
                          <a:pt x="60" y="16"/>
                          <a:pt x="60" y="18"/>
                        </a:cubicBezTo>
                        <a:cubicBezTo>
                          <a:pt x="61" y="19"/>
                          <a:pt x="60" y="21"/>
                          <a:pt x="59" y="22"/>
                        </a:cubicBezTo>
                        <a:cubicBezTo>
                          <a:pt x="59" y="21"/>
                          <a:pt x="60" y="21"/>
                          <a:pt x="60" y="21"/>
                        </a:cubicBezTo>
                        <a:cubicBezTo>
                          <a:pt x="60" y="21"/>
                          <a:pt x="60" y="21"/>
                          <a:pt x="59" y="22"/>
                        </a:cubicBezTo>
                        <a:cubicBezTo>
                          <a:pt x="59" y="21"/>
                          <a:pt x="76" y="12"/>
                          <a:pt x="76" y="12"/>
                        </a:cubicBezTo>
                        <a:cubicBezTo>
                          <a:pt x="85" y="6"/>
                          <a:pt x="98" y="8"/>
                          <a:pt x="112" y="16"/>
                        </a:cubicBezTo>
                        <a:cubicBezTo>
                          <a:pt x="142" y="33"/>
                          <a:pt x="166" y="75"/>
                          <a:pt x="166" y="109"/>
                        </a:cubicBezTo>
                        <a:cubicBezTo>
                          <a:pt x="166" y="125"/>
                          <a:pt x="160" y="136"/>
                          <a:pt x="151" y="142"/>
                        </a:cubicBezTo>
                        <a:cubicBezTo>
                          <a:pt x="151" y="142"/>
                          <a:pt x="136" y="150"/>
                          <a:pt x="136" y="150"/>
                        </a:cubicBezTo>
                        <a:cubicBezTo>
                          <a:pt x="136" y="151"/>
                          <a:pt x="135" y="152"/>
                          <a:pt x="135" y="153"/>
                        </a:cubicBezTo>
                        <a:cubicBezTo>
                          <a:pt x="135" y="154"/>
                          <a:pt x="135" y="154"/>
                          <a:pt x="136" y="155"/>
                        </a:cubicBezTo>
                        <a:cubicBezTo>
                          <a:pt x="179"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12475" name="Freeform 55"/>
                  <p:cNvSpPr>
                    <a:spLocks/>
                  </p:cNvSpPr>
                  <p:nvPr/>
                </p:nvSpPr>
                <p:spPr bwMode="auto">
                  <a:xfrm>
                    <a:off x="1892" y="2855"/>
                    <a:ext cx="139" cy="38"/>
                  </a:xfrm>
                  <a:custGeom>
                    <a:avLst/>
                    <a:gdLst>
                      <a:gd name="T0" fmla="*/ 0 w 59"/>
                      <a:gd name="T1" fmla="*/ 38368 h 16"/>
                      <a:gd name="T2" fmla="*/ 36234 w 59"/>
                      <a:gd name="T3" fmla="*/ 17079 h 16"/>
                      <a:gd name="T4" fmla="*/ 131666 w 59"/>
                      <a:gd name="T5" fmla="*/ 13972 h 16"/>
                      <a:gd name="T6" fmla="*/ 93834 w 59"/>
                      <a:gd name="T7" fmla="*/ 38368 h 16"/>
                      <a:gd name="T8" fmla="*/ 0 w 59"/>
                      <a:gd name="T9" fmla="*/ 38368 h 16"/>
                      <a:gd name="T10" fmla="*/ 0 60000 65536"/>
                      <a:gd name="T11" fmla="*/ 0 60000 65536"/>
                      <a:gd name="T12" fmla="*/ 0 60000 65536"/>
                      <a:gd name="T13" fmla="*/ 0 60000 65536"/>
                      <a:gd name="T14" fmla="*/ 0 60000 65536"/>
                      <a:gd name="T15" fmla="*/ 0 w 59"/>
                      <a:gd name="T16" fmla="*/ 0 h 16"/>
                      <a:gd name="T17" fmla="*/ 59 w 59"/>
                      <a:gd name="T18" fmla="*/ 16 h 16"/>
                    </a:gdLst>
                    <a:ahLst/>
                    <a:cxnLst>
                      <a:cxn ang="T10">
                        <a:pos x="T0" y="T1"/>
                      </a:cxn>
                      <a:cxn ang="T11">
                        <a:pos x="T2" y="T3"/>
                      </a:cxn>
                      <a:cxn ang="T12">
                        <a:pos x="T4" y="T5"/>
                      </a:cxn>
                      <a:cxn ang="T13">
                        <a:pos x="T6" y="T7"/>
                      </a:cxn>
                      <a:cxn ang="T14">
                        <a:pos x="T8" y="T9"/>
                      </a:cxn>
                    </a:cxnLst>
                    <a:rect l="T15" t="T16" r="T17" b="T18"/>
                    <a:pathLst>
                      <a:path w="59" h="16">
                        <a:moveTo>
                          <a:pt x="0" y="16"/>
                        </a:moveTo>
                        <a:cubicBezTo>
                          <a:pt x="5" y="13"/>
                          <a:pt x="11" y="10"/>
                          <a:pt x="16" y="7"/>
                        </a:cubicBezTo>
                        <a:cubicBezTo>
                          <a:pt x="27" y="1"/>
                          <a:pt x="41" y="0"/>
                          <a:pt x="59" y="6"/>
                        </a:cubicBezTo>
                        <a:cubicBezTo>
                          <a:pt x="42" y="16"/>
                          <a:pt x="42" y="16"/>
                          <a:pt x="42" y="16"/>
                        </a:cubicBezTo>
                        <a:cubicBezTo>
                          <a:pt x="25" y="9"/>
                          <a:pt x="11" y="10"/>
                          <a:pt x="0" y="16"/>
                        </a:cubicBezTo>
                        <a:close/>
                      </a:path>
                    </a:pathLst>
                  </a:custGeom>
                  <a:solidFill>
                    <a:srgbClr val="5A2921"/>
                  </a:solidFill>
                  <a:ln w="9525">
                    <a:noFill/>
                    <a:round/>
                    <a:headEnd/>
                    <a:tailEnd/>
                  </a:ln>
                </p:spPr>
                <p:txBody>
                  <a:bodyPr/>
                  <a:lstStyle/>
                  <a:p>
                    <a:endParaRPr lang="en-US"/>
                  </a:p>
                </p:txBody>
              </p:sp>
              <p:sp>
                <p:nvSpPr>
                  <p:cNvPr id="12476" name="Freeform 56"/>
                  <p:cNvSpPr>
                    <a:spLocks/>
                  </p:cNvSpPr>
                  <p:nvPr/>
                </p:nvSpPr>
                <p:spPr bwMode="auto">
                  <a:xfrm>
                    <a:off x="2079" y="2921"/>
                    <a:ext cx="215" cy="456"/>
                  </a:xfrm>
                  <a:custGeom>
                    <a:avLst/>
                    <a:gdLst>
                      <a:gd name="T0" fmla="*/ 0 w 91"/>
                      <a:gd name="T1" fmla="*/ 20537 h 193"/>
                      <a:gd name="T2" fmla="*/ 37020 w 91"/>
                      <a:gd name="T3" fmla="*/ 0 h 193"/>
                      <a:gd name="T4" fmla="*/ 208708 w 91"/>
                      <a:gd name="T5" fmla="*/ 419607 h 193"/>
                      <a:gd name="T6" fmla="*/ 169763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5" y="124"/>
                          <a:pt x="53" y="50"/>
                          <a:pt x="0" y="9"/>
                        </a:cubicBezTo>
                        <a:close/>
                      </a:path>
                    </a:pathLst>
                  </a:custGeom>
                  <a:solidFill>
                    <a:srgbClr val="770D0A"/>
                  </a:solidFill>
                  <a:ln w="9525">
                    <a:noFill/>
                    <a:round/>
                    <a:headEnd/>
                    <a:tailEnd/>
                  </a:ln>
                </p:spPr>
                <p:txBody>
                  <a:bodyPr/>
                  <a:lstStyle/>
                  <a:p>
                    <a:endParaRPr lang="en-US"/>
                  </a:p>
                </p:txBody>
              </p:sp>
              <p:sp>
                <p:nvSpPr>
                  <p:cNvPr id="12477" name="Freeform 57"/>
                  <p:cNvSpPr>
                    <a:spLocks/>
                  </p:cNvSpPr>
                  <p:nvPr/>
                </p:nvSpPr>
                <p:spPr bwMode="auto">
                  <a:xfrm>
                    <a:off x="1944" y="2581"/>
                    <a:ext cx="262" cy="354"/>
                  </a:xfrm>
                  <a:custGeom>
                    <a:avLst/>
                    <a:gdLst>
                      <a:gd name="T0" fmla="*/ 125359 w 111"/>
                      <a:gd name="T1" fmla="*/ 20346 h 150"/>
                      <a:gd name="T2" fmla="*/ 36626 w 111"/>
                      <a:gd name="T3" fmla="*/ 13461 h 150"/>
                      <a:gd name="T4" fmla="*/ 0 w 111"/>
                      <a:gd name="T5" fmla="*/ 33897 h 150"/>
                      <a:gd name="T6" fmla="*/ 88577 w 111"/>
                      <a:gd name="T7" fmla="*/ 43181 h 150"/>
                      <a:gd name="T8" fmla="*/ 213927 w 111"/>
                      <a:gd name="T9" fmla="*/ 259019 h 150"/>
                      <a:gd name="T10" fmla="*/ 177084 w 111"/>
                      <a:gd name="T11" fmla="*/ 340569 h 150"/>
                      <a:gd name="T12" fmla="*/ 213927 w 111"/>
                      <a:gd name="T13" fmla="*/ 317590 h 150"/>
                      <a:gd name="T14" fmla="*/ 252313 w 111"/>
                      <a:gd name="T15" fmla="*/ 238579 h 150"/>
                      <a:gd name="T16" fmla="*/ 125359 w 111"/>
                      <a:gd name="T17" fmla="*/ 203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5" y="9"/>
                        </a:moveTo>
                        <a:cubicBezTo>
                          <a:pt x="40" y="0"/>
                          <a:pt x="26" y="0"/>
                          <a:pt x="16" y="6"/>
                        </a:cubicBezTo>
                        <a:cubicBezTo>
                          <a:pt x="0" y="15"/>
                          <a:pt x="0" y="15"/>
                          <a:pt x="0" y="15"/>
                        </a:cubicBezTo>
                        <a:cubicBezTo>
                          <a:pt x="10" y="9"/>
                          <a:pt x="24" y="10"/>
                          <a:pt x="39" y="19"/>
                        </a:cubicBezTo>
                        <a:cubicBezTo>
                          <a:pt x="70" y="37"/>
                          <a:pt x="94" y="79"/>
                          <a:pt x="94" y="114"/>
                        </a:cubicBezTo>
                        <a:cubicBezTo>
                          <a:pt x="94" y="132"/>
                          <a:pt x="88" y="144"/>
                          <a:pt x="78" y="150"/>
                        </a:cubicBezTo>
                        <a:cubicBezTo>
                          <a:pt x="94" y="140"/>
                          <a:pt x="94" y="140"/>
                          <a:pt x="94" y="140"/>
                        </a:cubicBezTo>
                        <a:cubicBezTo>
                          <a:pt x="104" y="135"/>
                          <a:pt x="111" y="122"/>
                          <a:pt x="111" y="105"/>
                        </a:cubicBezTo>
                        <a:cubicBezTo>
                          <a:pt x="111" y="70"/>
                          <a:pt x="86" y="27"/>
                          <a:pt x="55" y="9"/>
                        </a:cubicBezTo>
                        <a:close/>
                      </a:path>
                    </a:pathLst>
                  </a:custGeom>
                  <a:solidFill>
                    <a:srgbClr val="CB4738"/>
                  </a:solidFill>
                  <a:ln w="9525">
                    <a:noFill/>
                    <a:round/>
                    <a:headEnd/>
                    <a:tailEnd/>
                  </a:ln>
                </p:spPr>
                <p:txBody>
                  <a:bodyPr/>
                  <a:lstStyle/>
                  <a:p>
                    <a:endParaRPr lang="en-US"/>
                  </a:p>
                </p:txBody>
              </p:sp>
              <p:sp>
                <p:nvSpPr>
                  <p:cNvPr id="12478" name="Freeform 58"/>
                  <p:cNvSpPr>
                    <a:spLocks/>
                  </p:cNvSpPr>
                  <p:nvPr/>
                </p:nvSpPr>
                <p:spPr bwMode="auto">
                  <a:xfrm>
                    <a:off x="1814" y="2583"/>
                    <a:ext cx="442" cy="794"/>
                  </a:xfrm>
                  <a:custGeom>
                    <a:avLst/>
                    <a:gdLst>
                      <a:gd name="T0" fmla="*/ 216393 w 187"/>
                      <a:gd name="T1" fmla="*/ 42004 h 336"/>
                      <a:gd name="T2" fmla="*/ 342990 w 187"/>
                      <a:gd name="T3" fmla="*/ 259605 h 336"/>
                      <a:gd name="T4" fmla="*/ 258069 w 187"/>
                      <a:gd name="T5" fmla="*/ 349008 h 336"/>
                      <a:gd name="T6" fmla="*/ 428641 w 187"/>
                      <a:gd name="T7" fmla="*/ 771978 h 336"/>
                      <a:gd name="T8" fmla="*/ 0 w 187"/>
                      <a:gd name="T9" fmla="*/ 524290 h 336"/>
                      <a:gd name="T10" fmla="*/ 172262 w 187"/>
                      <a:gd name="T11" fmla="*/ 301609 h 336"/>
                      <a:gd name="T12" fmla="*/ 89490 w 187"/>
                      <a:gd name="T13" fmla="*/ 114728 h 336"/>
                      <a:gd name="T14" fmla="*/ 216393 w 187"/>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336"/>
                      <a:gd name="T26" fmla="*/ 187 w 187"/>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336">
                        <a:moveTo>
                          <a:pt x="94" y="18"/>
                        </a:moveTo>
                        <a:cubicBezTo>
                          <a:pt x="125" y="36"/>
                          <a:pt x="149" y="78"/>
                          <a:pt x="149" y="113"/>
                        </a:cubicBezTo>
                        <a:cubicBezTo>
                          <a:pt x="149" y="141"/>
                          <a:pt x="134" y="156"/>
                          <a:pt x="112" y="152"/>
                        </a:cubicBezTo>
                        <a:cubicBezTo>
                          <a:pt x="165" y="193"/>
                          <a:pt x="187" y="267"/>
                          <a:pt x="186" y="336"/>
                        </a:cubicBezTo>
                        <a:cubicBezTo>
                          <a:pt x="0" y="228"/>
                          <a:pt x="0" y="228"/>
                          <a:pt x="0" y="228"/>
                        </a:cubicBezTo>
                        <a:cubicBezTo>
                          <a:pt x="0" y="159"/>
                          <a:pt x="22" y="111"/>
                          <a:pt x="75" y="131"/>
                        </a:cubicBezTo>
                        <a:cubicBezTo>
                          <a:pt x="54" y="110"/>
                          <a:pt x="38" y="77"/>
                          <a:pt x="39" y="50"/>
                        </a:cubicBezTo>
                        <a:cubicBezTo>
                          <a:pt x="39" y="14"/>
                          <a:pt x="63" y="0"/>
                          <a:pt x="94" y="18"/>
                        </a:cubicBezTo>
                        <a:close/>
                      </a:path>
                    </a:pathLst>
                  </a:custGeom>
                  <a:solidFill>
                    <a:srgbClr val="D88D76"/>
                  </a:solidFill>
                  <a:ln w="9525">
                    <a:noFill/>
                    <a:round/>
                    <a:headEnd/>
                    <a:tailEnd/>
                  </a:ln>
                </p:spPr>
                <p:txBody>
                  <a:bodyPr/>
                  <a:lstStyle/>
                  <a:p>
                    <a:endParaRPr lang="en-US"/>
                  </a:p>
                </p:txBody>
              </p:sp>
              <p:sp>
                <p:nvSpPr>
                  <p:cNvPr id="12479" name="Freeform 59"/>
                  <p:cNvSpPr>
                    <a:spLocks/>
                  </p:cNvSpPr>
                  <p:nvPr/>
                </p:nvSpPr>
                <p:spPr bwMode="auto">
                  <a:xfrm>
                    <a:off x="2053" y="3032"/>
                    <a:ext cx="85" cy="111"/>
                  </a:xfrm>
                  <a:custGeom>
                    <a:avLst/>
                    <a:gdLst>
                      <a:gd name="T0" fmla="*/ 0 w 85"/>
                      <a:gd name="T1" fmla="*/ 0 h 111"/>
                      <a:gd name="T2" fmla="*/ 0 w 85"/>
                      <a:gd name="T3" fmla="*/ 64 h 111"/>
                      <a:gd name="T4" fmla="*/ 85 w 85"/>
                      <a:gd name="T5" fmla="*/ 111 h 111"/>
                      <a:gd name="T6" fmla="*/ 85 w 85"/>
                      <a:gd name="T7" fmla="*/ 47 h 111"/>
                      <a:gd name="T8" fmla="*/ 0 w 85"/>
                      <a:gd name="T9" fmla="*/ 0 h 111"/>
                      <a:gd name="T10" fmla="*/ 0 60000 65536"/>
                      <a:gd name="T11" fmla="*/ 0 60000 65536"/>
                      <a:gd name="T12" fmla="*/ 0 60000 65536"/>
                      <a:gd name="T13" fmla="*/ 0 60000 65536"/>
                      <a:gd name="T14" fmla="*/ 0 60000 65536"/>
                      <a:gd name="T15" fmla="*/ 0 w 85"/>
                      <a:gd name="T16" fmla="*/ 0 h 111"/>
                      <a:gd name="T17" fmla="*/ 85 w 85"/>
                      <a:gd name="T18" fmla="*/ 111 h 111"/>
                    </a:gdLst>
                    <a:ahLst/>
                    <a:cxnLst>
                      <a:cxn ang="T10">
                        <a:pos x="T0" y="T1"/>
                      </a:cxn>
                      <a:cxn ang="T11">
                        <a:pos x="T2" y="T3"/>
                      </a:cxn>
                      <a:cxn ang="T12">
                        <a:pos x="T4" y="T5"/>
                      </a:cxn>
                      <a:cxn ang="T13">
                        <a:pos x="T6" y="T7"/>
                      </a:cxn>
                      <a:cxn ang="T14">
                        <a:pos x="T8" y="T9"/>
                      </a:cxn>
                    </a:cxnLst>
                    <a:rect l="T15" t="T16" r="T17" b="T18"/>
                    <a:pathLst>
                      <a:path w="85" h="111">
                        <a:moveTo>
                          <a:pt x="0" y="0"/>
                        </a:moveTo>
                        <a:lnTo>
                          <a:pt x="0" y="64"/>
                        </a:lnTo>
                        <a:lnTo>
                          <a:pt x="85" y="111"/>
                        </a:lnTo>
                        <a:lnTo>
                          <a:pt x="85" y="47"/>
                        </a:lnTo>
                        <a:lnTo>
                          <a:pt x="0" y="0"/>
                        </a:lnTo>
                        <a:close/>
                      </a:path>
                    </a:pathLst>
                  </a:custGeom>
                  <a:solidFill>
                    <a:srgbClr val="B9080D"/>
                  </a:solidFill>
                  <a:ln w="9525">
                    <a:noFill/>
                    <a:round/>
                    <a:headEnd/>
                    <a:tailEnd/>
                  </a:ln>
                </p:spPr>
                <p:txBody>
                  <a:bodyPr/>
                  <a:lstStyle/>
                  <a:p>
                    <a:endParaRPr lang="en-US"/>
                  </a:p>
                </p:txBody>
              </p:sp>
            </p:grpSp>
            <p:sp>
              <p:nvSpPr>
                <p:cNvPr id="12472" name="Text Box 60"/>
                <p:cNvSpPr txBox="1">
                  <a:spLocks noChangeArrowheads="1"/>
                </p:cNvSpPr>
                <p:nvPr/>
              </p:nvSpPr>
              <p:spPr bwMode="auto">
                <a:xfrm>
                  <a:off x="4632" y="792"/>
                  <a:ext cx="729" cy="480"/>
                </a:xfrm>
                <a:prstGeom prst="rect">
                  <a:avLst/>
                </a:prstGeom>
                <a:noFill/>
                <a:ln w="9525">
                  <a:noFill/>
                  <a:miter lim="800000"/>
                  <a:headEnd/>
                  <a:tailEnd/>
                </a:ln>
              </p:spPr>
              <p:txBody>
                <a:bodyPr>
                  <a:spAutoFit/>
                </a:bodyPr>
                <a:lstStyle/>
                <a:p>
                  <a:pPr eaLnBrk="0" hangingPunct="0">
                    <a:spcBef>
                      <a:spcPct val="50000"/>
                    </a:spcBef>
                  </a:pPr>
                  <a:endParaRPr lang="en-US" sz="1600">
                    <a:solidFill>
                      <a:schemeClr val="accent2"/>
                    </a:solidFill>
                  </a:endParaRPr>
                </a:p>
              </p:txBody>
            </p:sp>
          </p:grpSp>
          <p:grpSp>
            <p:nvGrpSpPr>
              <p:cNvPr id="12418" name="Group 61"/>
              <p:cNvGrpSpPr>
                <a:grpSpLocks/>
              </p:cNvGrpSpPr>
              <p:nvPr/>
            </p:nvGrpSpPr>
            <p:grpSpPr bwMode="auto">
              <a:xfrm>
                <a:off x="5962" y="2429"/>
                <a:ext cx="1327" cy="991"/>
                <a:chOff x="6241" y="2896"/>
                <a:chExt cx="1327" cy="991"/>
              </a:xfrm>
            </p:grpSpPr>
            <p:grpSp>
              <p:nvGrpSpPr>
                <p:cNvPr id="12419" name="Group 62"/>
                <p:cNvGrpSpPr>
                  <a:grpSpLocks/>
                </p:cNvGrpSpPr>
                <p:nvPr/>
              </p:nvGrpSpPr>
              <p:grpSpPr bwMode="auto">
                <a:xfrm>
                  <a:off x="6241" y="3367"/>
                  <a:ext cx="1327" cy="520"/>
                  <a:chOff x="3899" y="2786"/>
                  <a:chExt cx="1823" cy="714"/>
                </a:xfrm>
              </p:grpSpPr>
              <p:grpSp>
                <p:nvGrpSpPr>
                  <p:cNvPr id="12424" name="Group 63"/>
                  <p:cNvGrpSpPr>
                    <a:grpSpLocks/>
                  </p:cNvGrpSpPr>
                  <p:nvPr/>
                </p:nvGrpSpPr>
                <p:grpSpPr bwMode="auto">
                  <a:xfrm>
                    <a:off x="3899" y="2786"/>
                    <a:ext cx="573" cy="703"/>
                    <a:chOff x="4725" y="2878"/>
                    <a:chExt cx="573" cy="703"/>
                  </a:xfrm>
                </p:grpSpPr>
                <p:sp>
                  <p:nvSpPr>
                    <p:cNvPr id="12447" name="Freeform 64"/>
                    <p:cNvSpPr>
                      <a:spLocks/>
                    </p:cNvSpPr>
                    <p:nvPr/>
                  </p:nvSpPr>
                  <p:spPr bwMode="auto">
                    <a:xfrm>
                      <a:off x="4725" y="2878"/>
                      <a:ext cx="573" cy="703"/>
                    </a:xfrm>
                    <a:custGeom>
                      <a:avLst/>
                      <a:gdLst>
                        <a:gd name="T0" fmla="*/ 1500974 w 214"/>
                        <a:gd name="T1" fmla="*/ 77362 h 305"/>
                        <a:gd name="T2" fmla="*/ 1479245 w 214"/>
                        <a:gd name="T3" fmla="*/ 71487 h 305"/>
                        <a:gd name="T4" fmla="*/ 1025172 w 214"/>
                        <a:gd name="T5" fmla="*/ 4239 h 305"/>
                        <a:gd name="T6" fmla="*/ 954029 w 214"/>
                        <a:gd name="T7" fmla="*/ 4239 h 305"/>
                        <a:gd name="T8" fmla="*/ 34685 w 214"/>
                        <a:gd name="T9" fmla="*/ 140983 h 305"/>
                        <a:gd name="T10" fmla="*/ 7714 w 214"/>
                        <a:gd name="T11" fmla="*/ 148914 h 305"/>
                        <a:gd name="T12" fmla="*/ 0 w 214"/>
                        <a:gd name="T13" fmla="*/ 156250 h 305"/>
                        <a:gd name="T14" fmla="*/ 0 w 214"/>
                        <a:gd name="T15" fmla="*/ 473852 h 305"/>
                        <a:gd name="T16" fmla="*/ 34685 w 214"/>
                        <a:gd name="T17" fmla="*/ 488366 h 305"/>
                        <a:gd name="T18" fmla="*/ 488300 w 214"/>
                        <a:gd name="T19" fmla="*/ 556154 h 305"/>
                        <a:gd name="T20" fmla="*/ 515140 w 214"/>
                        <a:gd name="T21" fmla="*/ 559911 h 305"/>
                        <a:gd name="T22" fmla="*/ 552458 w 214"/>
                        <a:gd name="T23" fmla="*/ 556154 h 305"/>
                        <a:gd name="T24" fmla="*/ 1479245 w 214"/>
                        <a:gd name="T25" fmla="*/ 418956 h 305"/>
                        <a:gd name="T26" fmla="*/ 1513470 w 214"/>
                        <a:gd name="T27" fmla="*/ 403921 h 305"/>
                        <a:gd name="T28" fmla="*/ 1513470 w 214"/>
                        <a:gd name="T29" fmla="*/ 86059 h 305"/>
                        <a:gd name="T30" fmla="*/ 1500974 w 214"/>
                        <a:gd name="T31" fmla="*/ 7736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2448" name="Freeform 65"/>
                    <p:cNvSpPr>
                      <a:spLocks/>
                    </p:cNvSpPr>
                    <p:nvPr/>
                  </p:nvSpPr>
                  <p:spPr bwMode="auto">
                    <a:xfrm>
                      <a:off x="4725" y="3066"/>
                      <a:ext cx="195" cy="515"/>
                    </a:xfrm>
                    <a:custGeom>
                      <a:avLst/>
                      <a:gdLst>
                        <a:gd name="T0" fmla="*/ 505691 w 73"/>
                        <a:gd name="T1" fmla="*/ 402013 h 224"/>
                        <a:gd name="T2" fmla="*/ 505691 w 73"/>
                        <a:gd name="T3" fmla="*/ 75746 h 224"/>
                        <a:gd name="T4" fmla="*/ 7642 w 73"/>
                        <a:gd name="T5" fmla="*/ 0 h 224"/>
                        <a:gd name="T6" fmla="*/ 0 w 73"/>
                        <a:gd name="T7" fmla="*/ 7072 h 224"/>
                        <a:gd name="T8" fmla="*/ 0 w 73"/>
                        <a:gd name="T9" fmla="*/ 317856 h 224"/>
                        <a:gd name="T10" fmla="*/ 33700 w 73"/>
                        <a:gd name="T11" fmla="*/ 331738 h 224"/>
                        <a:gd name="T12" fmla="*/ 477371 w 73"/>
                        <a:gd name="T13" fmla="*/ 398346 h 224"/>
                        <a:gd name="T14" fmla="*/ 505691 w 73"/>
                        <a:gd name="T15" fmla="*/ 402013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2449" name="Freeform 66"/>
                    <p:cNvSpPr>
                      <a:spLocks/>
                    </p:cNvSpPr>
                    <p:nvPr/>
                  </p:nvSpPr>
                  <p:spPr bwMode="auto">
                    <a:xfrm>
                      <a:off x="4738" y="3108"/>
                      <a:ext cx="164" cy="238"/>
                    </a:xfrm>
                    <a:custGeom>
                      <a:avLst/>
                      <a:gdLst>
                        <a:gd name="T0" fmla="*/ 0 w 145"/>
                        <a:gd name="T1" fmla="*/ 0 h 244"/>
                        <a:gd name="T2" fmla="*/ 438 w 145"/>
                        <a:gd name="T3" fmla="*/ 68 h 244"/>
                        <a:gd name="T4" fmla="*/ 438 w 145"/>
                        <a:gd name="T5" fmla="*/ 195 h 244"/>
                        <a:gd name="T6" fmla="*/ 0 w 145"/>
                        <a:gd name="T7" fmla="*/ 129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2450" name="Freeform 67"/>
                    <p:cNvSpPr>
                      <a:spLocks/>
                    </p:cNvSpPr>
                    <p:nvPr/>
                  </p:nvSpPr>
                  <p:spPr bwMode="auto">
                    <a:xfrm>
                      <a:off x="4738" y="3108"/>
                      <a:ext cx="164" cy="238"/>
                    </a:xfrm>
                    <a:custGeom>
                      <a:avLst/>
                      <a:gdLst>
                        <a:gd name="T0" fmla="*/ 16 w 145"/>
                        <a:gd name="T1" fmla="*/ 5 h 244"/>
                        <a:gd name="T2" fmla="*/ 16 w 145"/>
                        <a:gd name="T3" fmla="*/ 124 h 244"/>
                        <a:gd name="T4" fmla="*/ 438 w 145"/>
                        <a:gd name="T5" fmla="*/ 189 h 244"/>
                        <a:gd name="T6" fmla="*/ 438 w 145"/>
                        <a:gd name="T7" fmla="*/ 195 h 244"/>
                        <a:gd name="T8" fmla="*/ 0 w 145"/>
                        <a:gd name="T9" fmla="*/ 129 h 244"/>
                        <a:gd name="T10" fmla="*/ 0 w 145"/>
                        <a:gd name="T11" fmla="*/ 0 h 244"/>
                        <a:gd name="T12" fmla="*/ 16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2451" name="Line 68"/>
                    <p:cNvSpPr>
                      <a:spLocks noChangeShapeType="1"/>
                    </p:cNvSpPr>
                    <p:nvPr/>
                  </p:nvSpPr>
                  <p:spPr bwMode="auto">
                    <a:xfrm>
                      <a:off x="4765" y="3155"/>
                      <a:ext cx="118" cy="55"/>
                    </a:xfrm>
                    <a:prstGeom prst="line">
                      <a:avLst/>
                    </a:prstGeom>
                    <a:noFill/>
                    <a:ln w="11113" cap="rnd">
                      <a:solidFill>
                        <a:srgbClr val="000000"/>
                      </a:solidFill>
                      <a:miter lim="800000"/>
                      <a:headEnd/>
                      <a:tailEnd/>
                    </a:ln>
                  </p:spPr>
                  <p:txBody>
                    <a:bodyPr/>
                    <a:lstStyle/>
                    <a:p>
                      <a:endParaRPr lang="en-US"/>
                    </a:p>
                  </p:txBody>
                </p:sp>
                <p:sp>
                  <p:nvSpPr>
                    <p:cNvPr id="12452" name="Line 69"/>
                    <p:cNvSpPr>
                      <a:spLocks noChangeShapeType="1"/>
                    </p:cNvSpPr>
                    <p:nvPr/>
                  </p:nvSpPr>
                  <p:spPr bwMode="auto">
                    <a:xfrm>
                      <a:off x="4765" y="3194"/>
                      <a:ext cx="118" cy="58"/>
                    </a:xfrm>
                    <a:prstGeom prst="line">
                      <a:avLst/>
                    </a:prstGeom>
                    <a:noFill/>
                    <a:ln w="11113" cap="rnd">
                      <a:solidFill>
                        <a:srgbClr val="000000"/>
                      </a:solidFill>
                      <a:miter lim="800000"/>
                      <a:headEnd/>
                      <a:tailEnd/>
                    </a:ln>
                  </p:spPr>
                  <p:txBody>
                    <a:bodyPr/>
                    <a:lstStyle/>
                    <a:p>
                      <a:endParaRPr lang="en-US"/>
                    </a:p>
                  </p:txBody>
                </p:sp>
                <p:sp>
                  <p:nvSpPr>
                    <p:cNvPr id="12453" name="Freeform 70"/>
                    <p:cNvSpPr>
                      <a:spLocks/>
                    </p:cNvSpPr>
                    <p:nvPr/>
                  </p:nvSpPr>
                  <p:spPr bwMode="auto">
                    <a:xfrm>
                      <a:off x="4794" y="3326"/>
                      <a:ext cx="41" cy="52"/>
                    </a:xfrm>
                    <a:custGeom>
                      <a:avLst/>
                      <a:gdLst>
                        <a:gd name="T0" fmla="*/ 127546 w 15"/>
                        <a:gd name="T1" fmla="*/ 24454 h 23"/>
                        <a:gd name="T2" fmla="*/ 68369 w 15"/>
                        <a:gd name="T3" fmla="*/ 32079 h 23"/>
                        <a:gd name="T4" fmla="*/ 0 w 15"/>
                        <a:gd name="T5" fmla="*/ 10816 h 23"/>
                        <a:gd name="T6" fmla="*/ 68369 w 15"/>
                        <a:gd name="T7" fmla="*/ 3373 h 23"/>
                        <a:gd name="T8" fmla="*/ 127546 w 15"/>
                        <a:gd name="T9" fmla="*/ 24454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2454" name="Freeform 71"/>
                    <p:cNvSpPr>
                      <a:spLocks/>
                    </p:cNvSpPr>
                    <p:nvPr/>
                  </p:nvSpPr>
                  <p:spPr bwMode="auto">
                    <a:xfrm>
                      <a:off x="4755" y="3453"/>
                      <a:ext cx="134" cy="82"/>
                    </a:xfrm>
                    <a:custGeom>
                      <a:avLst/>
                      <a:gdLst>
                        <a:gd name="T0" fmla="*/ 34821 w 50"/>
                        <a:gd name="T1" fmla="*/ 1535 h 36"/>
                        <a:gd name="T2" fmla="*/ 0 w 50"/>
                        <a:gd name="T3" fmla="*/ 6676 h 36"/>
                        <a:gd name="T4" fmla="*/ 34821 w 50"/>
                        <a:gd name="T5" fmla="*/ 18138 h 36"/>
                        <a:gd name="T6" fmla="*/ 321592 w 50"/>
                        <a:gd name="T7" fmla="*/ 57933 h 36"/>
                        <a:gd name="T8" fmla="*/ 356413 w 50"/>
                        <a:gd name="T9" fmla="*/ 52790 h 36"/>
                        <a:gd name="T10" fmla="*/ 321592 w 50"/>
                        <a:gd name="T11" fmla="*/ 41314 h 36"/>
                        <a:gd name="T12" fmla="*/ 34821 w 50"/>
                        <a:gd name="T13" fmla="*/ 1535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2455" name="Freeform 72"/>
                    <p:cNvSpPr>
                      <a:spLocks/>
                    </p:cNvSpPr>
                    <p:nvPr/>
                  </p:nvSpPr>
                  <p:spPr bwMode="auto">
                    <a:xfrm>
                      <a:off x="4727" y="2878"/>
                      <a:ext cx="566" cy="284"/>
                    </a:xfrm>
                    <a:custGeom>
                      <a:avLst/>
                      <a:gdLst>
                        <a:gd name="T0" fmla="*/ 1496249 w 211"/>
                        <a:gd name="T1" fmla="*/ 72702 h 123"/>
                        <a:gd name="T2" fmla="*/ 1034297 w 211"/>
                        <a:gd name="T3" fmla="*/ 4260 h 123"/>
                        <a:gd name="T4" fmla="*/ 1034297 w 211"/>
                        <a:gd name="T5" fmla="*/ 4260 h 123"/>
                        <a:gd name="T6" fmla="*/ 962377 w 211"/>
                        <a:gd name="T7" fmla="*/ 4260 h 123"/>
                        <a:gd name="T8" fmla="*/ 962377 w 211"/>
                        <a:gd name="T9" fmla="*/ 4260 h 123"/>
                        <a:gd name="T10" fmla="*/ 29877 w 211"/>
                        <a:gd name="T11" fmla="*/ 143789 h 123"/>
                        <a:gd name="T12" fmla="*/ 0 w 211"/>
                        <a:gd name="T13" fmla="*/ 151060 h 123"/>
                        <a:gd name="T14" fmla="*/ 517933 w 211"/>
                        <a:gd name="T15" fmla="*/ 229557 h 123"/>
                        <a:gd name="T16" fmla="*/ 1517116 w 211"/>
                        <a:gd name="T17" fmla="*/ 78363 h 123"/>
                        <a:gd name="T18" fmla="*/ 1496249 w 211"/>
                        <a:gd name="T19" fmla="*/ 7270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2456" name="Freeform 73"/>
                    <p:cNvSpPr>
                      <a:spLocks/>
                    </p:cNvSpPr>
                    <p:nvPr/>
                  </p:nvSpPr>
                  <p:spPr bwMode="auto">
                    <a:xfrm>
                      <a:off x="4920" y="2975"/>
                      <a:ext cx="378" cy="606"/>
                    </a:xfrm>
                    <a:custGeom>
                      <a:avLst/>
                      <a:gdLst>
                        <a:gd name="T0" fmla="*/ 0 w 141"/>
                        <a:gd name="T1" fmla="*/ 148611 h 263"/>
                        <a:gd name="T2" fmla="*/ 0 w 141"/>
                        <a:gd name="T3" fmla="*/ 481487 h 263"/>
                        <a:gd name="T4" fmla="*/ 34915 w 141"/>
                        <a:gd name="T5" fmla="*/ 477595 h 263"/>
                        <a:gd name="T6" fmla="*/ 974414 w 141"/>
                        <a:gd name="T7" fmla="*/ 340800 h 263"/>
                        <a:gd name="T8" fmla="*/ 1008217 w 141"/>
                        <a:gd name="T9" fmla="*/ 325802 h 263"/>
                        <a:gd name="T10" fmla="*/ 1008217 w 141"/>
                        <a:gd name="T11" fmla="*/ 9747 h 263"/>
                        <a:gd name="T12" fmla="*/ 995185 w 141"/>
                        <a:gd name="T13" fmla="*/ 0 h 263"/>
                        <a:gd name="T14" fmla="*/ 0 w 141"/>
                        <a:gd name="T15" fmla="*/ 14861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425" name="Group 74"/>
                  <p:cNvGrpSpPr>
                    <a:grpSpLocks/>
                  </p:cNvGrpSpPr>
                  <p:nvPr/>
                </p:nvGrpSpPr>
                <p:grpSpPr bwMode="auto">
                  <a:xfrm>
                    <a:off x="4527" y="2786"/>
                    <a:ext cx="573" cy="703"/>
                    <a:chOff x="4725" y="2878"/>
                    <a:chExt cx="573" cy="703"/>
                  </a:xfrm>
                </p:grpSpPr>
                <p:sp>
                  <p:nvSpPr>
                    <p:cNvPr id="12437" name="Freeform 75"/>
                    <p:cNvSpPr>
                      <a:spLocks/>
                    </p:cNvSpPr>
                    <p:nvPr/>
                  </p:nvSpPr>
                  <p:spPr bwMode="auto">
                    <a:xfrm>
                      <a:off x="4725" y="2878"/>
                      <a:ext cx="573" cy="703"/>
                    </a:xfrm>
                    <a:custGeom>
                      <a:avLst/>
                      <a:gdLst>
                        <a:gd name="T0" fmla="*/ 1500974 w 214"/>
                        <a:gd name="T1" fmla="*/ 77362 h 305"/>
                        <a:gd name="T2" fmla="*/ 1479245 w 214"/>
                        <a:gd name="T3" fmla="*/ 71487 h 305"/>
                        <a:gd name="T4" fmla="*/ 1025172 w 214"/>
                        <a:gd name="T5" fmla="*/ 4239 h 305"/>
                        <a:gd name="T6" fmla="*/ 954029 w 214"/>
                        <a:gd name="T7" fmla="*/ 4239 h 305"/>
                        <a:gd name="T8" fmla="*/ 34685 w 214"/>
                        <a:gd name="T9" fmla="*/ 140983 h 305"/>
                        <a:gd name="T10" fmla="*/ 7714 w 214"/>
                        <a:gd name="T11" fmla="*/ 148914 h 305"/>
                        <a:gd name="T12" fmla="*/ 0 w 214"/>
                        <a:gd name="T13" fmla="*/ 156250 h 305"/>
                        <a:gd name="T14" fmla="*/ 0 w 214"/>
                        <a:gd name="T15" fmla="*/ 473852 h 305"/>
                        <a:gd name="T16" fmla="*/ 34685 w 214"/>
                        <a:gd name="T17" fmla="*/ 488366 h 305"/>
                        <a:gd name="T18" fmla="*/ 488300 w 214"/>
                        <a:gd name="T19" fmla="*/ 556154 h 305"/>
                        <a:gd name="T20" fmla="*/ 515140 w 214"/>
                        <a:gd name="T21" fmla="*/ 559911 h 305"/>
                        <a:gd name="T22" fmla="*/ 552458 w 214"/>
                        <a:gd name="T23" fmla="*/ 556154 h 305"/>
                        <a:gd name="T24" fmla="*/ 1479245 w 214"/>
                        <a:gd name="T25" fmla="*/ 418956 h 305"/>
                        <a:gd name="T26" fmla="*/ 1513470 w 214"/>
                        <a:gd name="T27" fmla="*/ 403921 h 305"/>
                        <a:gd name="T28" fmla="*/ 1513470 w 214"/>
                        <a:gd name="T29" fmla="*/ 86059 h 305"/>
                        <a:gd name="T30" fmla="*/ 1500974 w 214"/>
                        <a:gd name="T31" fmla="*/ 7736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2438" name="Freeform 76"/>
                    <p:cNvSpPr>
                      <a:spLocks/>
                    </p:cNvSpPr>
                    <p:nvPr/>
                  </p:nvSpPr>
                  <p:spPr bwMode="auto">
                    <a:xfrm>
                      <a:off x="4725" y="3066"/>
                      <a:ext cx="195" cy="515"/>
                    </a:xfrm>
                    <a:custGeom>
                      <a:avLst/>
                      <a:gdLst>
                        <a:gd name="T0" fmla="*/ 505691 w 73"/>
                        <a:gd name="T1" fmla="*/ 402013 h 224"/>
                        <a:gd name="T2" fmla="*/ 505691 w 73"/>
                        <a:gd name="T3" fmla="*/ 75746 h 224"/>
                        <a:gd name="T4" fmla="*/ 7642 w 73"/>
                        <a:gd name="T5" fmla="*/ 0 h 224"/>
                        <a:gd name="T6" fmla="*/ 0 w 73"/>
                        <a:gd name="T7" fmla="*/ 7072 h 224"/>
                        <a:gd name="T8" fmla="*/ 0 w 73"/>
                        <a:gd name="T9" fmla="*/ 317856 h 224"/>
                        <a:gd name="T10" fmla="*/ 33700 w 73"/>
                        <a:gd name="T11" fmla="*/ 331738 h 224"/>
                        <a:gd name="T12" fmla="*/ 477371 w 73"/>
                        <a:gd name="T13" fmla="*/ 398346 h 224"/>
                        <a:gd name="T14" fmla="*/ 505691 w 73"/>
                        <a:gd name="T15" fmla="*/ 402013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2439" name="Freeform 77"/>
                    <p:cNvSpPr>
                      <a:spLocks/>
                    </p:cNvSpPr>
                    <p:nvPr/>
                  </p:nvSpPr>
                  <p:spPr bwMode="auto">
                    <a:xfrm>
                      <a:off x="4738" y="3108"/>
                      <a:ext cx="164" cy="238"/>
                    </a:xfrm>
                    <a:custGeom>
                      <a:avLst/>
                      <a:gdLst>
                        <a:gd name="T0" fmla="*/ 0 w 145"/>
                        <a:gd name="T1" fmla="*/ 0 h 244"/>
                        <a:gd name="T2" fmla="*/ 438 w 145"/>
                        <a:gd name="T3" fmla="*/ 68 h 244"/>
                        <a:gd name="T4" fmla="*/ 438 w 145"/>
                        <a:gd name="T5" fmla="*/ 195 h 244"/>
                        <a:gd name="T6" fmla="*/ 0 w 145"/>
                        <a:gd name="T7" fmla="*/ 129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2440" name="Freeform 78"/>
                    <p:cNvSpPr>
                      <a:spLocks/>
                    </p:cNvSpPr>
                    <p:nvPr/>
                  </p:nvSpPr>
                  <p:spPr bwMode="auto">
                    <a:xfrm>
                      <a:off x="4738" y="3108"/>
                      <a:ext cx="164" cy="238"/>
                    </a:xfrm>
                    <a:custGeom>
                      <a:avLst/>
                      <a:gdLst>
                        <a:gd name="T0" fmla="*/ 16 w 145"/>
                        <a:gd name="T1" fmla="*/ 5 h 244"/>
                        <a:gd name="T2" fmla="*/ 16 w 145"/>
                        <a:gd name="T3" fmla="*/ 124 h 244"/>
                        <a:gd name="T4" fmla="*/ 438 w 145"/>
                        <a:gd name="T5" fmla="*/ 189 h 244"/>
                        <a:gd name="T6" fmla="*/ 438 w 145"/>
                        <a:gd name="T7" fmla="*/ 195 h 244"/>
                        <a:gd name="T8" fmla="*/ 0 w 145"/>
                        <a:gd name="T9" fmla="*/ 129 h 244"/>
                        <a:gd name="T10" fmla="*/ 0 w 145"/>
                        <a:gd name="T11" fmla="*/ 0 h 244"/>
                        <a:gd name="T12" fmla="*/ 16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2441" name="Line 79"/>
                    <p:cNvSpPr>
                      <a:spLocks noChangeShapeType="1"/>
                    </p:cNvSpPr>
                    <p:nvPr/>
                  </p:nvSpPr>
                  <p:spPr bwMode="auto">
                    <a:xfrm>
                      <a:off x="4765" y="3155"/>
                      <a:ext cx="118" cy="55"/>
                    </a:xfrm>
                    <a:prstGeom prst="line">
                      <a:avLst/>
                    </a:prstGeom>
                    <a:noFill/>
                    <a:ln w="11113" cap="rnd">
                      <a:solidFill>
                        <a:srgbClr val="000000"/>
                      </a:solidFill>
                      <a:miter lim="800000"/>
                      <a:headEnd/>
                      <a:tailEnd/>
                    </a:ln>
                  </p:spPr>
                  <p:txBody>
                    <a:bodyPr/>
                    <a:lstStyle/>
                    <a:p>
                      <a:endParaRPr lang="en-US"/>
                    </a:p>
                  </p:txBody>
                </p:sp>
                <p:sp>
                  <p:nvSpPr>
                    <p:cNvPr id="12442" name="Line 80"/>
                    <p:cNvSpPr>
                      <a:spLocks noChangeShapeType="1"/>
                    </p:cNvSpPr>
                    <p:nvPr/>
                  </p:nvSpPr>
                  <p:spPr bwMode="auto">
                    <a:xfrm>
                      <a:off x="4765" y="3194"/>
                      <a:ext cx="118" cy="58"/>
                    </a:xfrm>
                    <a:prstGeom prst="line">
                      <a:avLst/>
                    </a:prstGeom>
                    <a:noFill/>
                    <a:ln w="11113" cap="rnd">
                      <a:solidFill>
                        <a:srgbClr val="000000"/>
                      </a:solidFill>
                      <a:miter lim="800000"/>
                      <a:headEnd/>
                      <a:tailEnd/>
                    </a:ln>
                  </p:spPr>
                  <p:txBody>
                    <a:bodyPr/>
                    <a:lstStyle/>
                    <a:p>
                      <a:endParaRPr lang="en-US"/>
                    </a:p>
                  </p:txBody>
                </p:sp>
                <p:sp>
                  <p:nvSpPr>
                    <p:cNvPr id="12443" name="Freeform 81"/>
                    <p:cNvSpPr>
                      <a:spLocks/>
                    </p:cNvSpPr>
                    <p:nvPr/>
                  </p:nvSpPr>
                  <p:spPr bwMode="auto">
                    <a:xfrm>
                      <a:off x="4794" y="3326"/>
                      <a:ext cx="41" cy="52"/>
                    </a:xfrm>
                    <a:custGeom>
                      <a:avLst/>
                      <a:gdLst>
                        <a:gd name="T0" fmla="*/ 127546 w 15"/>
                        <a:gd name="T1" fmla="*/ 24454 h 23"/>
                        <a:gd name="T2" fmla="*/ 68369 w 15"/>
                        <a:gd name="T3" fmla="*/ 32079 h 23"/>
                        <a:gd name="T4" fmla="*/ 0 w 15"/>
                        <a:gd name="T5" fmla="*/ 10816 h 23"/>
                        <a:gd name="T6" fmla="*/ 68369 w 15"/>
                        <a:gd name="T7" fmla="*/ 3373 h 23"/>
                        <a:gd name="T8" fmla="*/ 127546 w 15"/>
                        <a:gd name="T9" fmla="*/ 24454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2444" name="Freeform 82"/>
                    <p:cNvSpPr>
                      <a:spLocks/>
                    </p:cNvSpPr>
                    <p:nvPr/>
                  </p:nvSpPr>
                  <p:spPr bwMode="auto">
                    <a:xfrm>
                      <a:off x="4755" y="3453"/>
                      <a:ext cx="134" cy="82"/>
                    </a:xfrm>
                    <a:custGeom>
                      <a:avLst/>
                      <a:gdLst>
                        <a:gd name="T0" fmla="*/ 34821 w 50"/>
                        <a:gd name="T1" fmla="*/ 1535 h 36"/>
                        <a:gd name="T2" fmla="*/ 0 w 50"/>
                        <a:gd name="T3" fmla="*/ 6676 h 36"/>
                        <a:gd name="T4" fmla="*/ 34821 w 50"/>
                        <a:gd name="T5" fmla="*/ 18138 h 36"/>
                        <a:gd name="T6" fmla="*/ 321592 w 50"/>
                        <a:gd name="T7" fmla="*/ 57933 h 36"/>
                        <a:gd name="T8" fmla="*/ 356413 w 50"/>
                        <a:gd name="T9" fmla="*/ 52790 h 36"/>
                        <a:gd name="T10" fmla="*/ 321592 w 50"/>
                        <a:gd name="T11" fmla="*/ 41314 h 36"/>
                        <a:gd name="T12" fmla="*/ 34821 w 50"/>
                        <a:gd name="T13" fmla="*/ 1535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2445" name="Freeform 83"/>
                    <p:cNvSpPr>
                      <a:spLocks/>
                    </p:cNvSpPr>
                    <p:nvPr/>
                  </p:nvSpPr>
                  <p:spPr bwMode="auto">
                    <a:xfrm>
                      <a:off x="4727" y="2878"/>
                      <a:ext cx="566" cy="284"/>
                    </a:xfrm>
                    <a:custGeom>
                      <a:avLst/>
                      <a:gdLst>
                        <a:gd name="T0" fmla="*/ 1496249 w 211"/>
                        <a:gd name="T1" fmla="*/ 72702 h 123"/>
                        <a:gd name="T2" fmla="*/ 1034297 w 211"/>
                        <a:gd name="T3" fmla="*/ 4260 h 123"/>
                        <a:gd name="T4" fmla="*/ 1034297 w 211"/>
                        <a:gd name="T5" fmla="*/ 4260 h 123"/>
                        <a:gd name="T6" fmla="*/ 962377 w 211"/>
                        <a:gd name="T7" fmla="*/ 4260 h 123"/>
                        <a:gd name="T8" fmla="*/ 962377 w 211"/>
                        <a:gd name="T9" fmla="*/ 4260 h 123"/>
                        <a:gd name="T10" fmla="*/ 29877 w 211"/>
                        <a:gd name="T11" fmla="*/ 143789 h 123"/>
                        <a:gd name="T12" fmla="*/ 0 w 211"/>
                        <a:gd name="T13" fmla="*/ 151060 h 123"/>
                        <a:gd name="T14" fmla="*/ 517933 w 211"/>
                        <a:gd name="T15" fmla="*/ 229557 h 123"/>
                        <a:gd name="T16" fmla="*/ 1517116 w 211"/>
                        <a:gd name="T17" fmla="*/ 78363 h 123"/>
                        <a:gd name="T18" fmla="*/ 1496249 w 211"/>
                        <a:gd name="T19" fmla="*/ 7270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2446" name="Freeform 84"/>
                    <p:cNvSpPr>
                      <a:spLocks/>
                    </p:cNvSpPr>
                    <p:nvPr/>
                  </p:nvSpPr>
                  <p:spPr bwMode="auto">
                    <a:xfrm>
                      <a:off x="4920" y="2975"/>
                      <a:ext cx="378" cy="606"/>
                    </a:xfrm>
                    <a:custGeom>
                      <a:avLst/>
                      <a:gdLst>
                        <a:gd name="T0" fmla="*/ 0 w 141"/>
                        <a:gd name="T1" fmla="*/ 148611 h 263"/>
                        <a:gd name="T2" fmla="*/ 0 w 141"/>
                        <a:gd name="T3" fmla="*/ 481487 h 263"/>
                        <a:gd name="T4" fmla="*/ 34915 w 141"/>
                        <a:gd name="T5" fmla="*/ 477595 h 263"/>
                        <a:gd name="T6" fmla="*/ 974414 w 141"/>
                        <a:gd name="T7" fmla="*/ 340800 h 263"/>
                        <a:gd name="T8" fmla="*/ 1008217 w 141"/>
                        <a:gd name="T9" fmla="*/ 325802 h 263"/>
                        <a:gd name="T10" fmla="*/ 1008217 w 141"/>
                        <a:gd name="T11" fmla="*/ 9747 h 263"/>
                        <a:gd name="T12" fmla="*/ 995185 w 141"/>
                        <a:gd name="T13" fmla="*/ 0 h 263"/>
                        <a:gd name="T14" fmla="*/ 0 w 141"/>
                        <a:gd name="T15" fmla="*/ 14861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426" name="Group 85"/>
                  <p:cNvGrpSpPr>
                    <a:grpSpLocks/>
                  </p:cNvGrpSpPr>
                  <p:nvPr/>
                </p:nvGrpSpPr>
                <p:grpSpPr bwMode="auto">
                  <a:xfrm>
                    <a:off x="5149" y="2797"/>
                    <a:ext cx="573" cy="703"/>
                    <a:chOff x="4725" y="2878"/>
                    <a:chExt cx="573" cy="703"/>
                  </a:xfrm>
                </p:grpSpPr>
                <p:sp>
                  <p:nvSpPr>
                    <p:cNvPr id="12427" name="Freeform 86"/>
                    <p:cNvSpPr>
                      <a:spLocks/>
                    </p:cNvSpPr>
                    <p:nvPr/>
                  </p:nvSpPr>
                  <p:spPr bwMode="auto">
                    <a:xfrm>
                      <a:off x="4725" y="2878"/>
                      <a:ext cx="573" cy="703"/>
                    </a:xfrm>
                    <a:custGeom>
                      <a:avLst/>
                      <a:gdLst>
                        <a:gd name="T0" fmla="*/ 1500974 w 214"/>
                        <a:gd name="T1" fmla="*/ 77362 h 305"/>
                        <a:gd name="T2" fmla="*/ 1479245 w 214"/>
                        <a:gd name="T3" fmla="*/ 71487 h 305"/>
                        <a:gd name="T4" fmla="*/ 1025172 w 214"/>
                        <a:gd name="T5" fmla="*/ 4239 h 305"/>
                        <a:gd name="T6" fmla="*/ 954029 w 214"/>
                        <a:gd name="T7" fmla="*/ 4239 h 305"/>
                        <a:gd name="T8" fmla="*/ 34685 w 214"/>
                        <a:gd name="T9" fmla="*/ 140983 h 305"/>
                        <a:gd name="T10" fmla="*/ 7714 w 214"/>
                        <a:gd name="T11" fmla="*/ 148914 h 305"/>
                        <a:gd name="T12" fmla="*/ 0 w 214"/>
                        <a:gd name="T13" fmla="*/ 156250 h 305"/>
                        <a:gd name="T14" fmla="*/ 0 w 214"/>
                        <a:gd name="T15" fmla="*/ 473852 h 305"/>
                        <a:gd name="T16" fmla="*/ 34685 w 214"/>
                        <a:gd name="T17" fmla="*/ 488366 h 305"/>
                        <a:gd name="T18" fmla="*/ 488300 w 214"/>
                        <a:gd name="T19" fmla="*/ 556154 h 305"/>
                        <a:gd name="T20" fmla="*/ 515140 w 214"/>
                        <a:gd name="T21" fmla="*/ 559911 h 305"/>
                        <a:gd name="T22" fmla="*/ 552458 w 214"/>
                        <a:gd name="T23" fmla="*/ 556154 h 305"/>
                        <a:gd name="T24" fmla="*/ 1479245 w 214"/>
                        <a:gd name="T25" fmla="*/ 418956 h 305"/>
                        <a:gd name="T26" fmla="*/ 1513470 w 214"/>
                        <a:gd name="T27" fmla="*/ 403921 h 305"/>
                        <a:gd name="T28" fmla="*/ 1513470 w 214"/>
                        <a:gd name="T29" fmla="*/ 86059 h 305"/>
                        <a:gd name="T30" fmla="*/ 1500974 w 214"/>
                        <a:gd name="T31" fmla="*/ 7736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2428" name="Freeform 87"/>
                    <p:cNvSpPr>
                      <a:spLocks/>
                    </p:cNvSpPr>
                    <p:nvPr/>
                  </p:nvSpPr>
                  <p:spPr bwMode="auto">
                    <a:xfrm>
                      <a:off x="4725" y="3066"/>
                      <a:ext cx="195" cy="515"/>
                    </a:xfrm>
                    <a:custGeom>
                      <a:avLst/>
                      <a:gdLst>
                        <a:gd name="T0" fmla="*/ 505691 w 73"/>
                        <a:gd name="T1" fmla="*/ 402013 h 224"/>
                        <a:gd name="T2" fmla="*/ 505691 w 73"/>
                        <a:gd name="T3" fmla="*/ 75746 h 224"/>
                        <a:gd name="T4" fmla="*/ 7642 w 73"/>
                        <a:gd name="T5" fmla="*/ 0 h 224"/>
                        <a:gd name="T6" fmla="*/ 0 w 73"/>
                        <a:gd name="T7" fmla="*/ 7072 h 224"/>
                        <a:gd name="T8" fmla="*/ 0 w 73"/>
                        <a:gd name="T9" fmla="*/ 317856 h 224"/>
                        <a:gd name="T10" fmla="*/ 33700 w 73"/>
                        <a:gd name="T11" fmla="*/ 331738 h 224"/>
                        <a:gd name="T12" fmla="*/ 477371 w 73"/>
                        <a:gd name="T13" fmla="*/ 398346 h 224"/>
                        <a:gd name="T14" fmla="*/ 505691 w 73"/>
                        <a:gd name="T15" fmla="*/ 402013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2429" name="Freeform 88"/>
                    <p:cNvSpPr>
                      <a:spLocks/>
                    </p:cNvSpPr>
                    <p:nvPr/>
                  </p:nvSpPr>
                  <p:spPr bwMode="auto">
                    <a:xfrm>
                      <a:off x="4738" y="3108"/>
                      <a:ext cx="164" cy="238"/>
                    </a:xfrm>
                    <a:custGeom>
                      <a:avLst/>
                      <a:gdLst>
                        <a:gd name="T0" fmla="*/ 0 w 145"/>
                        <a:gd name="T1" fmla="*/ 0 h 244"/>
                        <a:gd name="T2" fmla="*/ 438 w 145"/>
                        <a:gd name="T3" fmla="*/ 68 h 244"/>
                        <a:gd name="T4" fmla="*/ 438 w 145"/>
                        <a:gd name="T5" fmla="*/ 195 h 244"/>
                        <a:gd name="T6" fmla="*/ 0 w 145"/>
                        <a:gd name="T7" fmla="*/ 129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2430" name="Freeform 89"/>
                    <p:cNvSpPr>
                      <a:spLocks/>
                    </p:cNvSpPr>
                    <p:nvPr/>
                  </p:nvSpPr>
                  <p:spPr bwMode="auto">
                    <a:xfrm>
                      <a:off x="4738" y="3108"/>
                      <a:ext cx="164" cy="238"/>
                    </a:xfrm>
                    <a:custGeom>
                      <a:avLst/>
                      <a:gdLst>
                        <a:gd name="T0" fmla="*/ 16 w 145"/>
                        <a:gd name="T1" fmla="*/ 5 h 244"/>
                        <a:gd name="T2" fmla="*/ 16 w 145"/>
                        <a:gd name="T3" fmla="*/ 124 h 244"/>
                        <a:gd name="T4" fmla="*/ 438 w 145"/>
                        <a:gd name="T5" fmla="*/ 189 h 244"/>
                        <a:gd name="T6" fmla="*/ 438 w 145"/>
                        <a:gd name="T7" fmla="*/ 195 h 244"/>
                        <a:gd name="T8" fmla="*/ 0 w 145"/>
                        <a:gd name="T9" fmla="*/ 129 h 244"/>
                        <a:gd name="T10" fmla="*/ 0 w 145"/>
                        <a:gd name="T11" fmla="*/ 0 h 244"/>
                        <a:gd name="T12" fmla="*/ 16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2431" name="Line 90"/>
                    <p:cNvSpPr>
                      <a:spLocks noChangeShapeType="1"/>
                    </p:cNvSpPr>
                    <p:nvPr/>
                  </p:nvSpPr>
                  <p:spPr bwMode="auto">
                    <a:xfrm>
                      <a:off x="4765" y="3155"/>
                      <a:ext cx="118" cy="55"/>
                    </a:xfrm>
                    <a:prstGeom prst="line">
                      <a:avLst/>
                    </a:prstGeom>
                    <a:noFill/>
                    <a:ln w="11113" cap="rnd">
                      <a:solidFill>
                        <a:srgbClr val="000000"/>
                      </a:solidFill>
                      <a:miter lim="800000"/>
                      <a:headEnd/>
                      <a:tailEnd/>
                    </a:ln>
                  </p:spPr>
                  <p:txBody>
                    <a:bodyPr/>
                    <a:lstStyle/>
                    <a:p>
                      <a:endParaRPr lang="en-US"/>
                    </a:p>
                  </p:txBody>
                </p:sp>
                <p:sp>
                  <p:nvSpPr>
                    <p:cNvPr id="12432" name="Line 91"/>
                    <p:cNvSpPr>
                      <a:spLocks noChangeShapeType="1"/>
                    </p:cNvSpPr>
                    <p:nvPr/>
                  </p:nvSpPr>
                  <p:spPr bwMode="auto">
                    <a:xfrm>
                      <a:off x="4765" y="3194"/>
                      <a:ext cx="118" cy="58"/>
                    </a:xfrm>
                    <a:prstGeom prst="line">
                      <a:avLst/>
                    </a:prstGeom>
                    <a:noFill/>
                    <a:ln w="11113" cap="rnd">
                      <a:solidFill>
                        <a:srgbClr val="000000"/>
                      </a:solidFill>
                      <a:miter lim="800000"/>
                      <a:headEnd/>
                      <a:tailEnd/>
                    </a:ln>
                  </p:spPr>
                  <p:txBody>
                    <a:bodyPr/>
                    <a:lstStyle/>
                    <a:p>
                      <a:endParaRPr lang="en-US"/>
                    </a:p>
                  </p:txBody>
                </p:sp>
                <p:sp>
                  <p:nvSpPr>
                    <p:cNvPr id="12433" name="Freeform 92"/>
                    <p:cNvSpPr>
                      <a:spLocks/>
                    </p:cNvSpPr>
                    <p:nvPr/>
                  </p:nvSpPr>
                  <p:spPr bwMode="auto">
                    <a:xfrm>
                      <a:off x="4794" y="3326"/>
                      <a:ext cx="41" cy="52"/>
                    </a:xfrm>
                    <a:custGeom>
                      <a:avLst/>
                      <a:gdLst>
                        <a:gd name="T0" fmla="*/ 127546 w 15"/>
                        <a:gd name="T1" fmla="*/ 24454 h 23"/>
                        <a:gd name="T2" fmla="*/ 68369 w 15"/>
                        <a:gd name="T3" fmla="*/ 32079 h 23"/>
                        <a:gd name="T4" fmla="*/ 0 w 15"/>
                        <a:gd name="T5" fmla="*/ 10816 h 23"/>
                        <a:gd name="T6" fmla="*/ 68369 w 15"/>
                        <a:gd name="T7" fmla="*/ 3373 h 23"/>
                        <a:gd name="T8" fmla="*/ 127546 w 15"/>
                        <a:gd name="T9" fmla="*/ 24454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2434" name="Freeform 93"/>
                    <p:cNvSpPr>
                      <a:spLocks/>
                    </p:cNvSpPr>
                    <p:nvPr/>
                  </p:nvSpPr>
                  <p:spPr bwMode="auto">
                    <a:xfrm>
                      <a:off x="4755" y="3453"/>
                      <a:ext cx="134" cy="82"/>
                    </a:xfrm>
                    <a:custGeom>
                      <a:avLst/>
                      <a:gdLst>
                        <a:gd name="T0" fmla="*/ 34821 w 50"/>
                        <a:gd name="T1" fmla="*/ 1535 h 36"/>
                        <a:gd name="T2" fmla="*/ 0 w 50"/>
                        <a:gd name="T3" fmla="*/ 6676 h 36"/>
                        <a:gd name="T4" fmla="*/ 34821 w 50"/>
                        <a:gd name="T5" fmla="*/ 18138 h 36"/>
                        <a:gd name="T6" fmla="*/ 321592 w 50"/>
                        <a:gd name="T7" fmla="*/ 57933 h 36"/>
                        <a:gd name="T8" fmla="*/ 356413 w 50"/>
                        <a:gd name="T9" fmla="*/ 52790 h 36"/>
                        <a:gd name="T10" fmla="*/ 321592 w 50"/>
                        <a:gd name="T11" fmla="*/ 41314 h 36"/>
                        <a:gd name="T12" fmla="*/ 34821 w 50"/>
                        <a:gd name="T13" fmla="*/ 1535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2435" name="Freeform 94"/>
                    <p:cNvSpPr>
                      <a:spLocks/>
                    </p:cNvSpPr>
                    <p:nvPr/>
                  </p:nvSpPr>
                  <p:spPr bwMode="auto">
                    <a:xfrm>
                      <a:off x="4727" y="2878"/>
                      <a:ext cx="566" cy="284"/>
                    </a:xfrm>
                    <a:custGeom>
                      <a:avLst/>
                      <a:gdLst>
                        <a:gd name="T0" fmla="*/ 1496249 w 211"/>
                        <a:gd name="T1" fmla="*/ 72702 h 123"/>
                        <a:gd name="T2" fmla="*/ 1034297 w 211"/>
                        <a:gd name="T3" fmla="*/ 4260 h 123"/>
                        <a:gd name="T4" fmla="*/ 1034297 w 211"/>
                        <a:gd name="T5" fmla="*/ 4260 h 123"/>
                        <a:gd name="T6" fmla="*/ 962377 w 211"/>
                        <a:gd name="T7" fmla="*/ 4260 h 123"/>
                        <a:gd name="T8" fmla="*/ 962377 w 211"/>
                        <a:gd name="T9" fmla="*/ 4260 h 123"/>
                        <a:gd name="T10" fmla="*/ 29877 w 211"/>
                        <a:gd name="T11" fmla="*/ 143789 h 123"/>
                        <a:gd name="T12" fmla="*/ 0 w 211"/>
                        <a:gd name="T13" fmla="*/ 151060 h 123"/>
                        <a:gd name="T14" fmla="*/ 517933 w 211"/>
                        <a:gd name="T15" fmla="*/ 229557 h 123"/>
                        <a:gd name="T16" fmla="*/ 1517116 w 211"/>
                        <a:gd name="T17" fmla="*/ 78363 h 123"/>
                        <a:gd name="T18" fmla="*/ 1496249 w 211"/>
                        <a:gd name="T19" fmla="*/ 7270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2436" name="Freeform 95"/>
                    <p:cNvSpPr>
                      <a:spLocks/>
                    </p:cNvSpPr>
                    <p:nvPr/>
                  </p:nvSpPr>
                  <p:spPr bwMode="auto">
                    <a:xfrm>
                      <a:off x="4920" y="2975"/>
                      <a:ext cx="378" cy="606"/>
                    </a:xfrm>
                    <a:custGeom>
                      <a:avLst/>
                      <a:gdLst>
                        <a:gd name="T0" fmla="*/ 0 w 141"/>
                        <a:gd name="T1" fmla="*/ 148611 h 263"/>
                        <a:gd name="T2" fmla="*/ 0 w 141"/>
                        <a:gd name="T3" fmla="*/ 481487 h 263"/>
                        <a:gd name="T4" fmla="*/ 34915 w 141"/>
                        <a:gd name="T5" fmla="*/ 477595 h 263"/>
                        <a:gd name="T6" fmla="*/ 974414 w 141"/>
                        <a:gd name="T7" fmla="*/ 340800 h 263"/>
                        <a:gd name="T8" fmla="*/ 1008217 w 141"/>
                        <a:gd name="T9" fmla="*/ 325802 h 263"/>
                        <a:gd name="T10" fmla="*/ 1008217 w 141"/>
                        <a:gd name="T11" fmla="*/ 9747 h 263"/>
                        <a:gd name="T12" fmla="*/ 995185 w 141"/>
                        <a:gd name="T13" fmla="*/ 0 h 263"/>
                        <a:gd name="T14" fmla="*/ 0 w 141"/>
                        <a:gd name="T15" fmla="*/ 14861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2420" name="Group 96"/>
                <p:cNvGrpSpPr>
                  <a:grpSpLocks/>
                </p:cNvGrpSpPr>
                <p:nvPr/>
              </p:nvGrpSpPr>
              <p:grpSpPr bwMode="auto">
                <a:xfrm>
                  <a:off x="6427" y="2896"/>
                  <a:ext cx="919" cy="444"/>
                  <a:chOff x="4442" y="1787"/>
                  <a:chExt cx="919" cy="694"/>
                </a:xfrm>
              </p:grpSpPr>
              <p:sp>
                <p:nvSpPr>
                  <p:cNvPr id="12421" name="Line 97"/>
                  <p:cNvSpPr>
                    <a:spLocks noChangeShapeType="1"/>
                  </p:cNvSpPr>
                  <p:nvPr/>
                </p:nvSpPr>
                <p:spPr bwMode="auto">
                  <a:xfrm flipV="1">
                    <a:off x="4920" y="1787"/>
                    <a:ext cx="6" cy="694"/>
                  </a:xfrm>
                  <a:prstGeom prst="line">
                    <a:avLst/>
                  </a:prstGeom>
                  <a:noFill/>
                  <a:ln w="25400">
                    <a:solidFill>
                      <a:schemeClr val="tx1"/>
                    </a:solidFill>
                    <a:round/>
                    <a:headEnd/>
                    <a:tailEnd type="triangle" w="lg" len="lg"/>
                  </a:ln>
                </p:spPr>
                <p:txBody>
                  <a:bodyPr anchor="ctr"/>
                  <a:lstStyle/>
                  <a:p>
                    <a:endParaRPr lang="en-US"/>
                  </a:p>
                </p:txBody>
              </p:sp>
              <p:cxnSp>
                <p:nvCxnSpPr>
                  <p:cNvPr id="12422" name="AutoShape 98"/>
                  <p:cNvCxnSpPr>
                    <a:cxnSpLocks noChangeShapeType="1"/>
                  </p:cNvCxnSpPr>
                  <p:nvPr/>
                </p:nvCxnSpPr>
                <p:spPr bwMode="auto">
                  <a:xfrm flipV="1">
                    <a:off x="4442" y="2265"/>
                    <a:ext cx="484" cy="216"/>
                  </a:xfrm>
                  <a:prstGeom prst="bentConnector3">
                    <a:avLst>
                      <a:gd name="adj1" fmla="val 204"/>
                    </a:avLst>
                  </a:prstGeom>
                  <a:noFill/>
                  <a:ln w="25400">
                    <a:solidFill>
                      <a:schemeClr val="tx1"/>
                    </a:solidFill>
                    <a:miter lim="800000"/>
                    <a:headEnd/>
                    <a:tailEnd type="none" w="lg" len="med"/>
                  </a:ln>
                </p:spPr>
              </p:cxnSp>
              <p:cxnSp>
                <p:nvCxnSpPr>
                  <p:cNvPr id="12423" name="AutoShape 99"/>
                  <p:cNvCxnSpPr>
                    <a:cxnSpLocks noChangeShapeType="1"/>
                  </p:cNvCxnSpPr>
                  <p:nvPr/>
                </p:nvCxnSpPr>
                <p:spPr bwMode="auto">
                  <a:xfrm rot="10800000">
                    <a:off x="4920" y="2267"/>
                    <a:ext cx="441" cy="214"/>
                  </a:xfrm>
                  <a:prstGeom prst="bentConnector3">
                    <a:avLst>
                      <a:gd name="adj1" fmla="val -907"/>
                    </a:avLst>
                  </a:prstGeom>
                  <a:noFill/>
                  <a:ln w="25400">
                    <a:solidFill>
                      <a:schemeClr val="tx1"/>
                    </a:solidFill>
                    <a:miter lim="800000"/>
                    <a:headEnd/>
                    <a:tailEnd type="none" w="lg" len="med"/>
                  </a:ln>
                </p:spPr>
              </p:cxnSp>
            </p:grpSp>
          </p:grpSp>
        </p:grpSp>
      </p:grpSp>
      <p:grpSp>
        <p:nvGrpSpPr>
          <p:cNvPr id="12299" name="Group 210"/>
          <p:cNvGrpSpPr>
            <a:grpSpLocks/>
          </p:cNvGrpSpPr>
          <p:nvPr/>
        </p:nvGrpSpPr>
        <p:grpSpPr bwMode="auto">
          <a:xfrm>
            <a:off x="6353425" y="1179512"/>
            <a:ext cx="1711325" cy="4425950"/>
            <a:chOff x="4653" y="844"/>
            <a:chExt cx="1078" cy="2788"/>
          </a:xfrm>
        </p:grpSpPr>
        <p:sp>
          <p:nvSpPr>
            <p:cNvPr id="212069" name="Rectangle 13"/>
            <p:cNvSpPr>
              <a:spLocks noChangeArrowheads="1"/>
            </p:cNvSpPr>
            <p:nvPr/>
          </p:nvSpPr>
          <p:spPr bwMode="auto">
            <a:xfrm>
              <a:off x="4655" y="844"/>
              <a:ext cx="1075" cy="356"/>
            </a:xfrm>
            <a:prstGeom prst="rect">
              <a:avLst/>
            </a:prstGeom>
            <a:gradFill rotWithShape="1">
              <a:gsLst>
                <a:gs pos="0">
                  <a:schemeClr val="accent2"/>
                </a:gs>
                <a:gs pos="100000">
                  <a:schemeClr val="accent2">
                    <a:gamma/>
                    <a:tint val="66667"/>
                    <a:invGamma/>
                  </a:schemeClr>
                </a:gs>
              </a:gsLst>
              <a:lin ang="5400000" scaled="1"/>
            </a:gradFill>
            <a:ln w="12700" algn="ctr">
              <a:noFill/>
              <a:round/>
              <a:headEnd/>
              <a:tailEnd/>
            </a:ln>
          </p:spPr>
          <p:txBody>
            <a:bodyPr anchor="ctr"/>
            <a:lstStyle/>
            <a:p>
              <a:pPr eaLnBrk="0" hangingPunct="0">
                <a:defRPr/>
              </a:pPr>
              <a:endParaRPr lang="en-US" sz="1600">
                <a:latin typeface="Arial" charset="0"/>
                <a:cs typeface="Arial" charset="0"/>
              </a:endParaRPr>
            </a:p>
          </p:txBody>
        </p:sp>
        <p:sp>
          <p:nvSpPr>
            <p:cNvPr id="212070" name="Rectangle 102"/>
            <p:cNvSpPr>
              <a:spLocks noChangeArrowheads="1"/>
            </p:cNvSpPr>
            <p:nvPr/>
          </p:nvSpPr>
          <p:spPr bwMode="auto">
            <a:xfrm rot="10800000">
              <a:off x="4655" y="1135"/>
              <a:ext cx="1075" cy="66"/>
            </a:xfrm>
            <a:prstGeom prst="rect">
              <a:avLst/>
            </a:prstGeom>
            <a:gradFill rotWithShape="1">
              <a:gsLst>
                <a:gs pos="0">
                  <a:schemeClr val="tx1">
                    <a:alpha val="20000"/>
                  </a:schemeClr>
                </a:gs>
                <a:gs pos="100000">
                  <a:schemeClr val="tx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2071" name="Rectangle 103"/>
            <p:cNvSpPr>
              <a:spLocks noChangeArrowheads="1"/>
            </p:cNvSpPr>
            <p:nvPr/>
          </p:nvSpPr>
          <p:spPr bwMode="auto">
            <a:xfrm>
              <a:off x="4677" y="865"/>
              <a:ext cx="1038" cy="30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2072" name="Rectangle 104"/>
            <p:cNvSpPr>
              <a:spLocks noChangeArrowheads="1"/>
            </p:cNvSpPr>
            <p:nvPr/>
          </p:nvSpPr>
          <p:spPr bwMode="auto">
            <a:xfrm>
              <a:off x="4653" y="3462"/>
              <a:ext cx="1071"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12073" name="Rectangle 13"/>
            <p:cNvSpPr>
              <a:spLocks noChangeArrowheads="1"/>
            </p:cNvSpPr>
            <p:nvPr/>
          </p:nvSpPr>
          <p:spPr bwMode="auto">
            <a:xfrm>
              <a:off x="4656" y="1183"/>
              <a:ext cx="1075" cy="2411"/>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eaLnBrk="0" hangingPunct="0">
                <a:defRPr/>
              </a:pPr>
              <a:endParaRPr lang="en-US" sz="1600">
                <a:latin typeface="Arial" charset="0"/>
                <a:cs typeface="Arial" charset="0"/>
              </a:endParaRPr>
            </a:p>
          </p:txBody>
        </p:sp>
        <p:sp>
          <p:nvSpPr>
            <p:cNvPr id="12366" name="TextBox 14"/>
            <p:cNvSpPr txBox="1">
              <a:spLocks noChangeArrowheads="1"/>
            </p:cNvSpPr>
            <p:nvPr/>
          </p:nvSpPr>
          <p:spPr bwMode="auto">
            <a:xfrm>
              <a:off x="4670" y="923"/>
              <a:ext cx="1050" cy="192"/>
            </a:xfrm>
            <a:prstGeom prst="rect">
              <a:avLst/>
            </a:prstGeom>
            <a:noFill/>
            <a:ln w="9525">
              <a:noFill/>
              <a:miter lim="800000"/>
              <a:headEnd/>
              <a:tailEnd/>
            </a:ln>
          </p:spPr>
          <p:txBody>
            <a:bodyPr anchor="ctr" anchorCtr="1">
              <a:spAutoFit/>
            </a:bodyPr>
            <a:lstStyle/>
            <a:p>
              <a:pPr eaLnBrk="0" hangingPunct="0"/>
              <a:r>
                <a:rPr lang="en-US" dirty="0">
                  <a:solidFill>
                    <a:schemeClr val="tx2">
                      <a:lumMod val="90000"/>
                    </a:schemeClr>
                  </a:solidFill>
                  <a:cs typeface="Arial" pitchFamily="34" charset="0"/>
                </a:rPr>
                <a:t>Response</a:t>
              </a:r>
            </a:p>
          </p:txBody>
        </p:sp>
        <p:sp>
          <p:nvSpPr>
            <p:cNvPr id="12367" name="TextBox 27"/>
            <p:cNvSpPr txBox="1">
              <a:spLocks noChangeArrowheads="1"/>
            </p:cNvSpPr>
            <p:nvPr/>
          </p:nvSpPr>
          <p:spPr bwMode="auto">
            <a:xfrm>
              <a:off x="4677" y="1201"/>
              <a:ext cx="1053" cy="1330"/>
            </a:xfrm>
            <a:prstGeom prst="rect">
              <a:avLst/>
            </a:prstGeom>
            <a:noFill/>
            <a:ln w="9525">
              <a:noFill/>
              <a:miter lim="800000"/>
              <a:headEnd/>
              <a:tailEnd/>
            </a:ln>
          </p:spPr>
          <p:txBody>
            <a:bodyPr lIns="0" tIns="0" rIns="0" bIns="0">
              <a:spAutoFit/>
            </a:bodyPr>
            <a:lstStyle/>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Assess non-programmatically assessable controls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Report with risk weighted model</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Centralize view of procedural controls</a:t>
              </a:r>
            </a:p>
          </p:txBody>
        </p:sp>
        <p:grpSp>
          <p:nvGrpSpPr>
            <p:cNvPr id="12368" name="Group 108"/>
            <p:cNvGrpSpPr>
              <a:grpSpLocks/>
            </p:cNvGrpSpPr>
            <p:nvPr/>
          </p:nvGrpSpPr>
          <p:grpSpPr bwMode="auto">
            <a:xfrm>
              <a:off x="4813" y="2576"/>
              <a:ext cx="817" cy="951"/>
              <a:chOff x="10043" y="1691"/>
              <a:chExt cx="810" cy="951"/>
            </a:xfrm>
          </p:grpSpPr>
          <p:grpSp>
            <p:nvGrpSpPr>
              <p:cNvPr id="12369" name="Group 131"/>
              <p:cNvGrpSpPr>
                <a:grpSpLocks noChangeAspect="1"/>
              </p:cNvGrpSpPr>
              <p:nvPr/>
            </p:nvGrpSpPr>
            <p:grpSpPr bwMode="auto">
              <a:xfrm>
                <a:off x="10043" y="1691"/>
                <a:ext cx="294" cy="471"/>
                <a:chOff x="4571" y="1752"/>
                <a:chExt cx="496" cy="812"/>
              </a:xfrm>
            </p:grpSpPr>
            <p:sp>
              <p:nvSpPr>
                <p:cNvPr id="12401" name="AutoShape 132"/>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12402" name="Freeform 133"/>
                <p:cNvSpPr>
                  <a:spLocks noEditPoints="1"/>
                </p:cNvSpPr>
                <p:nvPr/>
              </p:nvSpPr>
              <p:spPr bwMode="auto">
                <a:xfrm>
                  <a:off x="4573" y="1752"/>
                  <a:ext cx="494" cy="812"/>
                </a:xfrm>
                <a:custGeom>
                  <a:avLst/>
                  <a:gdLst>
                    <a:gd name="T0" fmla="*/ 2147483647 w 209"/>
                    <a:gd name="T1" fmla="*/ 2147483647 h 344"/>
                    <a:gd name="T2" fmla="*/ 2147483647 w 209"/>
                    <a:gd name="T3" fmla="*/ 745685244 h 344"/>
                    <a:gd name="T4" fmla="*/ 2147483647 w 209"/>
                    <a:gd name="T5" fmla="*/ 1095991135 h 344"/>
                    <a:gd name="T6" fmla="*/ 2147483647 w 209"/>
                    <a:gd name="T7" fmla="*/ 1095991135 h 344"/>
                    <a:gd name="T8" fmla="*/ 2147483647 w 209"/>
                    <a:gd name="T9" fmla="*/ 1502073475 h 344"/>
                    <a:gd name="T10" fmla="*/ 2147483647 w 209"/>
                    <a:gd name="T11" fmla="*/ 1355195039 h 344"/>
                    <a:gd name="T12" fmla="*/ 2147483647 w 209"/>
                    <a:gd name="T13" fmla="*/ 2147483647 h 344"/>
                    <a:gd name="T14" fmla="*/ 2147483647 w 209"/>
                    <a:gd name="T15" fmla="*/ 2147483647 h 344"/>
                    <a:gd name="T16" fmla="*/ 2147483647 w 209"/>
                    <a:gd name="T17" fmla="*/ 2147483647 h 344"/>
                    <a:gd name="T18" fmla="*/ 2147483647 w 209"/>
                    <a:gd name="T19" fmla="*/ 2147483647 h 344"/>
                    <a:gd name="T20" fmla="*/ 2147483647 w 209"/>
                    <a:gd name="T21" fmla="*/ 2147483647 h 344"/>
                    <a:gd name="T22" fmla="*/ 2147483647 w 209"/>
                    <a:gd name="T23" fmla="*/ 2147483647 h 344"/>
                    <a:gd name="T24" fmla="*/ 0 w 209"/>
                    <a:gd name="T25" fmla="*/ 2147483647 h 344"/>
                    <a:gd name="T26" fmla="*/ 2147483647 w 209"/>
                    <a:gd name="T27" fmla="*/ 2147483647 h 344"/>
                    <a:gd name="T28" fmla="*/ 2147483647 w 209"/>
                    <a:gd name="T29" fmla="*/ 2147483647 h 344"/>
                    <a:gd name="T30" fmla="*/ 2147483647 w 209"/>
                    <a:gd name="T31" fmla="*/ 2147483647 h 344"/>
                    <a:gd name="T32" fmla="*/ 2147483647 w 209"/>
                    <a:gd name="T33" fmla="*/ 2147483647 h 344"/>
                    <a:gd name="T34" fmla="*/ 2147483647 w 209"/>
                    <a:gd name="T35" fmla="*/ 2147483647 h 344"/>
                    <a:gd name="T36" fmla="*/ 264683402 w 209"/>
                    <a:gd name="T37" fmla="*/ 2147483647 h 344"/>
                    <a:gd name="T38" fmla="*/ 2147483647 w 209"/>
                    <a:gd name="T39" fmla="*/ 2147483647 h 344"/>
                    <a:gd name="T40" fmla="*/ 2147483647 w 209"/>
                    <a:gd name="T41" fmla="*/ 2147483647 h 344"/>
                    <a:gd name="T42" fmla="*/ 2147483647 w 209"/>
                    <a:gd name="T43" fmla="*/ 2147483647 h 344"/>
                    <a:gd name="T44" fmla="*/ 2147483647 w 209"/>
                    <a:gd name="T45" fmla="*/ 2147483647 h 344"/>
                    <a:gd name="T46" fmla="*/ 2147483647 w 209"/>
                    <a:gd name="T47" fmla="*/ 2147483647 h 344"/>
                    <a:gd name="T48" fmla="*/ 2147483647 w 209"/>
                    <a:gd name="T49" fmla="*/ 2147483647 h 344"/>
                    <a:gd name="T50" fmla="*/ 2147483647 w 209"/>
                    <a:gd name="T51" fmla="*/ 1502073475 h 344"/>
                    <a:gd name="T52" fmla="*/ 2147483647 w 209"/>
                    <a:gd name="T53" fmla="*/ 1095991135 h 344"/>
                    <a:gd name="T54" fmla="*/ 2147483647 w 209"/>
                    <a:gd name="T55" fmla="*/ 1502073475 h 344"/>
                    <a:gd name="T56" fmla="*/ 2147483647 w 209"/>
                    <a:gd name="T57" fmla="*/ 1445376407 h 344"/>
                    <a:gd name="T58" fmla="*/ 2147483647 w 209"/>
                    <a:gd name="T59" fmla="*/ 1095991135 h 344"/>
                    <a:gd name="T60" fmla="*/ 2147483647 w 209"/>
                    <a:gd name="T61" fmla="*/ 2147483647 h 344"/>
                    <a:gd name="T62" fmla="*/ 2147483647 w 209"/>
                    <a:gd name="T63" fmla="*/ 2147483647 h 344"/>
                    <a:gd name="T64" fmla="*/ 2147483647 w 209"/>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cs typeface="Arial" pitchFamily="34" charset="0"/>
                  </a:endParaRPr>
                </a:p>
              </p:txBody>
            </p:sp>
            <p:sp>
              <p:nvSpPr>
                <p:cNvPr id="12403" name="Freeform 134"/>
                <p:cNvSpPr>
                  <a:spLocks/>
                </p:cNvSpPr>
                <p:nvPr/>
              </p:nvSpPr>
              <p:spPr bwMode="auto">
                <a:xfrm>
                  <a:off x="4658" y="2035"/>
                  <a:ext cx="137" cy="38"/>
                </a:xfrm>
                <a:custGeom>
                  <a:avLst/>
                  <a:gdLst>
                    <a:gd name="T0" fmla="*/ 0 w 58"/>
                    <a:gd name="T1" fmla="*/ 1235747555 h 16"/>
                    <a:gd name="T2" fmla="*/ 1115551439 w 58"/>
                    <a:gd name="T3" fmla="*/ 550081810 h 16"/>
                    <a:gd name="T4" fmla="*/ 2147483647 w 58"/>
                    <a:gd name="T5" fmla="*/ 450004449 h 16"/>
                    <a:gd name="T6" fmla="*/ 2147483647 w 58"/>
                    <a:gd name="T7" fmla="*/ 1235747555 h 16"/>
                    <a:gd name="T8" fmla="*/ 0 w 58"/>
                    <a:gd name="T9" fmla="*/ 1235747555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cs typeface="Arial" pitchFamily="34" charset="0"/>
                  </a:endParaRPr>
                </a:p>
              </p:txBody>
            </p:sp>
            <p:sp>
              <p:nvSpPr>
                <p:cNvPr id="12404" name="Freeform 135"/>
                <p:cNvSpPr>
                  <a:spLocks/>
                </p:cNvSpPr>
                <p:nvPr/>
              </p:nvSpPr>
              <p:spPr bwMode="auto">
                <a:xfrm>
                  <a:off x="4845" y="2101"/>
                  <a:ext cx="215" cy="456"/>
                </a:xfrm>
                <a:custGeom>
                  <a:avLst/>
                  <a:gdLst>
                    <a:gd name="T0" fmla="*/ 0 w 91"/>
                    <a:gd name="T1" fmla="*/ 621483063 h 193"/>
                    <a:gd name="T2" fmla="*/ 1119956871 w 91"/>
                    <a:gd name="T3" fmla="*/ 0 h 193"/>
                    <a:gd name="T4" fmla="*/ 2147483647 w 91"/>
                    <a:gd name="T5" fmla="*/ 2147483647 h 193"/>
                    <a:gd name="T6" fmla="*/ 2147483647 w 91"/>
                    <a:gd name="T7" fmla="*/ 2147483647 h 193"/>
                    <a:gd name="T8" fmla="*/ 0 w 91"/>
                    <a:gd name="T9" fmla="*/ 621483063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cs typeface="Arial" pitchFamily="34" charset="0"/>
                  </a:endParaRPr>
                </a:p>
              </p:txBody>
            </p:sp>
            <p:sp>
              <p:nvSpPr>
                <p:cNvPr id="12405" name="Freeform 136"/>
                <p:cNvSpPr>
                  <a:spLocks/>
                </p:cNvSpPr>
                <p:nvPr/>
              </p:nvSpPr>
              <p:spPr bwMode="auto">
                <a:xfrm>
                  <a:off x="4708" y="1761"/>
                  <a:ext cx="262" cy="354"/>
                </a:xfrm>
                <a:custGeom>
                  <a:avLst/>
                  <a:gdLst>
                    <a:gd name="T0" fmla="*/ 2147483647 w 111"/>
                    <a:gd name="T1" fmla="*/ 607331442 h 150"/>
                    <a:gd name="T2" fmla="*/ 1148281086 w 111"/>
                    <a:gd name="T3" fmla="*/ 401807470 h 150"/>
                    <a:gd name="T4" fmla="*/ 0 w 111"/>
                    <a:gd name="T5" fmla="*/ 1011822288 h 150"/>
                    <a:gd name="T6" fmla="*/ 2147483647 w 111"/>
                    <a:gd name="T7" fmla="*/ 1288945232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60733144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cs typeface="Arial" pitchFamily="34" charset="0"/>
                  </a:endParaRPr>
                </a:p>
              </p:txBody>
            </p:sp>
            <p:sp>
              <p:nvSpPr>
                <p:cNvPr id="12406" name="Freeform 137"/>
                <p:cNvSpPr>
                  <a:spLocks/>
                </p:cNvSpPr>
                <p:nvPr/>
              </p:nvSpPr>
              <p:spPr bwMode="auto">
                <a:xfrm>
                  <a:off x="4580" y="1763"/>
                  <a:ext cx="440" cy="794"/>
                </a:xfrm>
                <a:custGeom>
                  <a:avLst/>
                  <a:gdLst>
                    <a:gd name="T0" fmla="*/ 2147483647 w 186"/>
                    <a:gd name="T1" fmla="*/ 1273685034 h 336"/>
                    <a:gd name="T2" fmla="*/ 2147483647 w 186"/>
                    <a:gd name="T3" fmla="*/ 2147483647 h 336"/>
                    <a:gd name="T4" fmla="*/ 2147483647 w 186"/>
                    <a:gd name="T5" fmla="*/ 2147483647 h 336"/>
                    <a:gd name="T6" fmla="*/ 2147483647 w 186"/>
                    <a:gd name="T7" fmla="*/ 2147483647 h 336"/>
                    <a:gd name="T8" fmla="*/ 0 w 186"/>
                    <a:gd name="T9" fmla="*/ 2147483647 h 336"/>
                    <a:gd name="T10" fmla="*/ 2147483647 w 186"/>
                    <a:gd name="T11" fmla="*/ 2147483647 h 336"/>
                    <a:gd name="T12" fmla="*/ 2147483647 w 186"/>
                    <a:gd name="T13" fmla="*/ 2147483647 h 336"/>
                    <a:gd name="T14" fmla="*/ 2147483647 w 186"/>
                    <a:gd name="T15" fmla="*/ 127368503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94BACF"/>
                </a:solidFill>
                <a:ln w="9525">
                  <a:noFill/>
                  <a:round/>
                  <a:headEnd/>
                  <a:tailEnd/>
                </a:ln>
              </p:spPr>
              <p:txBody>
                <a:bodyPr/>
                <a:lstStyle/>
                <a:p>
                  <a:endParaRPr lang="en-US">
                    <a:cs typeface="Arial" pitchFamily="34" charset="0"/>
                  </a:endParaRPr>
                </a:p>
              </p:txBody>
            </p:sp>
            <p:sp>
              <p:nvSpPr>
                <p:cNvPr id="12407" name="Freeform 138"/>
                <p:cNvSpPr>
                  <a:spLocks/>
                </p:cNvSpPr>
                <p:nvPr/>
              </p:nvSpPr>
              <p:spPr bwMode="auto">
                <a:xfrm>
                  <a:off x="4734" y="1974"/>
                  <a:ext cx="144" cy="104"/>
                </a:xfrm>
                <a:custGeom>
                  <a:avLst/>
                  <a:gdLst>
                    <a:gd name="T0" fmla="*/ 2147483647 w 61"/>
                    <a:gd name="T1" fmla="*/ 2147483647 h 44"/>
                    <a:gd name="T2" fmla="*/ 2147483647 w 61"/>
                    <a:gd name="T3" fmla="*/ 2147483647 h 44"/>
                    <a:gd name="T4" fmla="*/ 2147483647 w 61"/>
                    <a:gd name="T5" fmla="*/ 2147483647 h 44"/>
                    <a:gd name="T6" fmla="*/ 2103896243 w 61"/>
                    <a:gd name="T7" fmla="*/ 2147483647 h 44"/>
                    <a:gd name="T8" fmla="*/ 61428005 w 61"/>
                    <a:gd name="T9" fmla="*/ 264682782 h 44"/>
                    <a:gd name="T10" fmla="*/ 145010362 w 61"/>
                    <a:gd name="T11" fmla="*/ 0 h 44"/>
                    <a:gd name="T12" fmla="*/ 206444920 w 61"/>
                    <a:gd name="T13" fmla="*/ 0 h 44"/>
                    <a:gd name="T14" fmla="*/ 403904696 w 61"/>
                    <a:gd name="T15" fmla="*/ 148110282 h 44"/>
                    <a:gd name="T16" fmla="*/ 2103896243 w 61"/>
                    <a:gd name="T17" fmla="*/ 2147483647 h 44"/>
                    <a:gd name="T18" fmla="*/ 2147483647 w 61"/>
                    <a:gd name="T19" fmla="*/ 2147483647 h 44"/>
                    <a:gd name="T20" fmla="*/ 2147483647 w 6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cs typeface="Arial" pitchFamily="34" charset="0"/>
                  </a:endParaRPr>
                </a:p>
              </p:txBody>
            </p:sp>
            <p:sp>
              <p:nvSpPr>
                <p:cNvPr id="12408" name="Freeform 139"/>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cs typeface="Arial" pitchFamily="34" charset="0"/>
                  </a:endParaRPr>
                </a:p>
              </p:txBody>
            </p:sp>
          </p:grpSp>
          <p:grpSp>
            <p:nvGrpSpPr>
              <p:cNvPr id="12370" name="Group 131"/>
              <p:cNvGrpSpPr>
                <a:grpSpLocks noChangeAspect="1"/>
              </p:cNvGrpSpPr>
              <p:nvPr/>
            </p:nvGrpSpPr>
            <p:grpSpPr bwMode="auto">
              <a:xfrm>
                <a:off x="10483" y="1691"/>
                <a:ext cx="294" cy="471"/>
                <a:chOff x="4571" y="1752"/>
                <a:chExt cx="496" cy="812"/>
              </a:xfrm>
            </p:grpSpPr>
            <p:sp>
              <p:nvSpPr>
                <p:cNvPr id="12393" name="AutoShape 132"/>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12394" name="Freeform 133"/>
                <p:cNvSpPr>
                  <a:spLocks noEditPoints="1"/>
                </p:cNvSpPr>
                <p:nvPr/>
              </p:nvSpPr>
              <p:spPr bwMode="auto">
                <a:xfrm>
                  <a:off x="4573" y="1752"/>
                  <a:ext cx="494" cy="812"/>
                </a:xfrm>
                <a:custGeom>
                  <a:avLst/>
                  <a:gdLst>
                    <a:gd name="T0" fmla="*/ 2147483647 w 209"/>
                    <a:gd name="T1" fmla="*/ 2147483647 h 344"/>
                    <a:gd name="T2" fmla="*/ 2147483647 w 209"/>
                    <a:gd name="T3" fmla="*/ 745685244 h 344"/>
                    <a:gd name="T4" fmla="*/ 2147483647 w 209"/>
                    <a:gd name="T5" fmla="*/ 1095991135 h 344"/>
                    <a:gd name="T6" fmla="*/ 2147483647 w 209"/>
                    <a:gd name="T7" fmla="*/ 1095991135 h 344"/>
                    <a:gd name="T8" fmla="*/ 2147483647 w 209"/>
                    <a:gd name="T9" fmla="*/ 1502073475 h 344"/>
                    <a:gd name="T10" fmla="*/ 2147483647 w 209"/>
                    <a:gd name="T11" fmla="*/ 1355195039 h 344"/>
                    <a:gd name="T12" fmla="*/ 2147483647 w 209"/>
                    <a:gd name="T13" fmla="*/ 2147483647 h 344"/>
                    <a:gd name="T14" fmla="*/ 2147483647 w 209"/>
                    <a:gd name="T15" fmla="*/ 2147483647 h 344"/>
                    <a:gd name="T16" fmla="*/ 2147483647 w 209"/>
                    <a:gd name="T17" fmla="*/ 2147483647 h 344"/>
                    <a:gd name="T18" fmla="*/ 2147483647 w 209"/>
                    <a:gd name="T19" fmla="*/ 2147483647 h 344"/>
                    <a:gd name="T20" fmla="*/ 2147483647 w 209"/>
                    <a:gd name="T21" fmla="*/ 2147483647 h 344"/>
                    <a:gd name="T22" fmla="*/ 2147483647 w 209"/>
                    <a:gd name="T23" fmla="*/ 2147483647 h 344"/>
                    <a:gd name="T24" fmla="*/ 0 w 209"/>
                    <a:gd name="T25" fmla="*/ 2147483647 h 344"/>
                    <a:gd name="T26" fmla="*/ 2147483647 w 209"/>
                    <a:gd name="T27" fmla="*/ 2147483647 h 344"/>
                    <a:gd name="T28" fmla="*/ 2147483647 w 209"/>
                    <a:gd name="T29" fmla="*/ 2147483647 h 344"/>
                    <a:gd name="T30" fmla="*/ 2147483647 w 209"/>
                    <a:gd name="T31" fmla="*/ 2147483647 h 344"/>
                    <a:gd name="T32" fmla="*/ 2147483647 w 209"/>
                    <a:gd name="T33" fmla="*/ 2147483647 h 344"/>
                    <a:gd name="T34" fmla="*/ 2147483647 w 209"/>
                    <a:gd name="T35" fmla="*/ 2147483647 h 344"/>
                    <a:gd name="T36" fmla="*/ 264683402 w 209"/>
                    <a:gd name="T37" fmla="*/ 2147483647 h 344"/>
                    <a:gd name="T38" fmla="*/ 2147483647 w 209"/>
                    <a:gd name="T39" fmla="*/ 2147483647 h 344"/>
                    <a:gd name="T40" fmla="*/ 2147483647 w 209"/>
                    <a:gd name="T41" fmla="*/ 2147483647 h 344"/>
                    <a:gd name="T42" fmla="*/ 2147483647 w 209"/>
                    <a:gd name="T43" fmla="*/ 2147483647 h 344"/>
                    <a:gd name="T44" fmla="*/ 2147483647 w 209"/>
                    <a:gd name="T45" fmla="*/ 2147483647 h 344"/>
                    <a:gd name="T46" fmla="*/ 2147483647 w 209"/>
                    <a:gd name="T47" fmla="*/ 2147483647 h 344"/>
                    <a:gd name="T48" fmla="*/ 2147483647 w 209"/>
                    <a:gd name="T49" fmla="*/ 2147483647 h 344"/>
                    <a:gd name="T50" fmla="*/ 2147483647 w 209"/>
                    <a:gd name="T51" fmla="*/ 1502073475 h 344"/>
                    <a:gd name="T52" fmla="*/ 2147483647 w 209"/>
                    <a:gd name="T53" fmla="*/ 1095991135 h 344"/>
                    <a:gd name="T54" fmla="*/ 2147483647 w 209"/>
                    <a:gd name="T55" fmla="*/ 1502073475 h 344"/>
                    <a:gd name="T56" fmla="*/ 2147483647 w 209"/>
                    <a:gd name="T57" fmla="*/ 1445376407 h 344"/>
                    <a:gd name="T58" fmla="*/ 2147483647 w 209"/>
                    <a:gd name="T59" fmla="*/ 1095991135 h 344"/>
                    <a:gd name="T60" fmla="*/ 2147483647 w 209"/>
                    <a:gd name="T61" fmla="*/ 2147483647 h 344"/>
                    <a:gd name="T62" fmla="*/ 2147483647 w 209"/>
                    <a:gd name="T63" fmla="*/ 2147483647 h 344"/>
                    <a:gd name="T64" fmla="*/ 2147483647 w 209"/>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cs typeface="Arial" pitchFamily="34" charset="0"/>
                  </a:endParaRPr>
                </a:p>
              </p:txBody>
            </p:sp>
            <p:sp>
              <p:nvSpPr>
                <p:cNvPr id="12395" name="Freeform 134"/>
                <p:cNvSpPr>
                  <a:spLocks/>
                </p:cNvSpPr>
                <p:nvPr/>
              </p:nvSpPr>
              <p:spPr bwMode="auto">
                <a:xfrm>
                  <a:off x="4658" y="2035"/>
                  <a:ext cx="137" cy="38"/>
                </a:xfrm>
                <a:custGeom>
                  <a:avLst/>
                  <a:gdLst>
                    <a:gd name="T0" fmla="*/ 0 w 58"/>
                    <a:gd name="T1" fmla="*/ 1235747555 h 16"/>
                    <a:gd name="T2" fmla="*/ 1115551439 w 58"/>
                    <a:gd name="T3" fmla="*/ 550081810 h 16"/>
                    <a:gd name="T4" fmla="*/ 2147483647 w 58"/>
                    <a:gd name="T5" fmla="*/ 450004449 h 16"/>
                    <a:gd name="T6" fmla="*/ 2147483647 w 58"/>
                    <a:gd name="T7" fmla="*/ 1235747555 h 16"/>
                    <a:gd name="T8" fmla="*/ 0 w 58"/>
                    <a:gd name="T9" fmla="*/ 1235747555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cs typeface="Arial" pitchFamily="34" charset="0"/>
                  </a:endParaRPr>
                </a:p>
              </p:txBody>
            </p:sp>
            <p:sp>
              <p:nvSpPr>
                <p:cNvPr id="12396" name="Freeform 135"/>
                <p:cNvSpPr>
                  <a:spLocks/>
                </p:cNvSpPr>
                <p:nvPr/>
              </p:nvSpPr>
              <p:spPr bwMode="auto">
                <a:xfrm>
                  <a:off x="4845" y="2101"/>
                  <a:ext cx="215" cy="456"/>
                </a:xfrm>
                <a:custGeom>
                  <a:avLst/>
                  <a:gdLst>
                    <a:gd name="T0" fmla="*/ 0 w 91"/>
                    <a:gd name="T1" fmla="*/ 621483063 h 193"/>
                    <a:gd name="T2" fmla="*/ 1119956871 w 91"/>
                    <a:gd name="T3" fmla="*/ 0 h 193"/>
                    <a:gd name="T4" fmla="*/ 2147483647 w 91"/>
                    <a:gd name="T5" fmla="*/ 2147483647 h 193"/>
                    <a:gd name="T6" fmla="*/ 2147483647 w 91"/>
                    <a:gd name="T7" fmla="*/ 2147483647 h 193"/>
                    <a:gd name="T8" fmla="*/ 0 w 91"/>
                    <a:gd name="T9" fmla="*/ 621483063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cs typeface="Arial" pitchFamily="34" charset="0"/>
                  </a:endParaRPr>
                </a:p>
              </p:txBody>
            </p:sp>
            <p:sp>
              <p:nvSpPr>
                <p:cNvPr id="12397" name="Freeform 136"/>
                <p:cNvSpPr>
                  <a:spLocks/>
                </p:cNvSpPr>
                <p:nvPr/>
              </p:nvSpPr>
              <p:spPr bwMode="auto">
                <a:xfrm>
                  <a:off x="4708" y="1761"/>
                  <a:ext cx="262" cy="354"/>
                </a:xfrm>
                <a:custGeom>
                  <a:avLst/>
                  <a:gdLst>
                    <a:gd name="T0" fmla="*/ 2147483647 w 111"/>
                    <a:gd name="T1" fmla="*/ 607331442 h 150"/>
                    <a:gd name="T2" fmla="*/ 1148281086 w 111"/>
                    <a:gd name="T3" fmla="*/ 401807470 h 150"/>
                    <a:gd name="T4" fmla="*/ 0 w 111"/>
                    <a:gd name="T5" fmla="*/ 1011822288 h 150"/>
                    <a:gd name="T6" fmla="*/ 2147483647 w 111"/>
                    <a:gd name="T7" fmla="*/ 1288945232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60733144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cs typeface="Arial" pitchFamily="34" charset="0"/>
                  </a:endParaRPr>
                </a:p>
              </p:txBody>
            </p:sp>
            <p:sp>
              <p:nvSpPr>
                <p:cNvPr id="12398" name="Freeform 137"/>
                <p:cNvSpPr>
                  <a:spLocks/>
                </p:cNvSpPr>
                <p:nvPr/>
              </p:nvSpPr>
              <p:spPr bwMode="auto">
                <a:xfrm>
                  <a:off x="4580" y="1763"/>
                  <a:ext cx="440" cy="794"/>
                </a:xfrm>
                <a:custGeom>
                  <a:avLst/>
                  <a:gdLst>
                    <a:gd name="T0" fmla="*/ 2147483647 w 186"/>
                    <a:gd name="T1" fmla="*/ 1273685034 h 336"/>
                    <a:gd name="T2" fmla="*/ 2147483647 w 186"/>
                    <a:gd name="T3" fmla="*/ 2147483647 h 336"/>
                    <a:gd name="T4" fmla="*/ 2147483647 w 186"/>
                    <a:gd name="T5" fmla="*/ 2147483647 h 336"/>
                    <a:gd name="T6" fmla="*/ 2147483647 w 186"/>
                    <a:gd name="T7" fmla="*/ 2147483647 h 336"/>
                    <a:gd name="T8" fmla="*/ 0 w 186"/>
                    <a:gd name="T9" fmla="*/ 2147483647 h 336"/>
                    <a:gd name="T10" fmla="*/ 2147483647 w 186"/>
                    <a:gd name="T11" fmla="*/ 2147483647 h 336"/>
                    <a:gd name="T12" fmla="*/ 2147483647 w 186"/>
                    <a:gd name="T13" fmla="*/ 2147483647 h 336"/>
                    <a:gd name="T14" fmla="*/ 2147483647 w 186"/>
                    <a:gd name="T15" fmla="*/ 127368503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94BACF"/>
                </a:solidFill>
                <a:ln w="9525">
                  <a:noFill/>
                  <a:round/>
                  <a:headEnd/>
                  <a:tailEnd/>
                </a:ln>
              </p:spPr>
              <p:txBody>
                <a:bodyPr/>
                <a:lstStyle/>
                <a:p>
                  <a:endParaRPr lang="en-US">
                    <a:cs typeface="Arial" pitchFamily="34" charset="0"/>
                  </a:endParaRPr>
                </a:p>
              </p:txBody>
            </p:sp>
            <p:sp>
              <p:nvSpPr>
                <p:cNvPr id="12399" name="Freeform 138"/>
                <p:cNvSpPr>
                  <a:spLocks/>
                </p:cNvSpPr>
                <p:nvPr/>
              </p:nvSpPr>
              <p:spPr bwMode="auto">
                <a:xfrm>
                  <a:off x="4734" y="1974"/>
                  <a:ext cx="144" cy="104"/>
                </a:xfrm>
                <a:custGeom>
                  <a:avLst/>
                  <a:gdLst>
                    <a:gd name="T0" fmla="*/ 2147483647 w 61"/>
                    <a:gd name="T1" fmla="*/ 2147483647 h 44"/>
                    <a:gd name="T2" fmla="*/ 2147483647 w 61"/>
                    <a:gd name="T3" fmla="*/ 2147483647 h 44"/>
                    <a:gd name="T4" fmla="*/ 2147483647 w 61"/>
                    <a:gd name="T5" fmla="*/ 2147483647 h 44"/>
                    <a:gd name="T6" fmla="*/ 2103896243 w 61"/>
                    <a:gd name="T7" fmla="*/ 2147483647 h 44"/>
                    <a:gd name="T8" fmla="*/ 61428005 w 61"/>
                    <a:gd name="T9" fmla="*/ 264682782 h 44"/>
                    <a:gd name="T10" fmla="*/ 145010362 w 61"/>
                    <a:gd name="T11" fmla="*/ 0 h 44"/>
                    <a:gd name="T12" fmla="*/ 206444920 w 61"/>
                    <a:gd name="T13" fmla="*/ 0 h 44"/>
                    <a:gd name="T14" fmla="*/ 403904696 w 61"/>
                    <a:gd name="T15" fmla="*/ 148110282 h 44"/>
                    <a:gd name="T16" fmla="*/ 2103896243 w 61"/>
                    <a:gd name="T17" fmla="*/ 2147483647 h 44"/>
                    <a:gd name="T18" fmla="*/ 2147483647 w 61"/>
                    <a:gd name="T19" fmla="*/ 2147483647 h 44"/>
                    <a:gd name="T20" fmla="*/ 2147483647 w 6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cs typeface="Arial" pitchFamily="34" charset="0"/>
                  </a:endParaRPr>
                </a:p>
              </p:txBody>
            </p:sp>
            <p:sp>
              <p:nvSpPr>
                <p:cNvPr id="12400" name="Freeform 139"/>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cs typeface="Arial" pitchFamily="34" charset="0"/>
                  </a:endParaRPr>
                </a:p>
              </p:txBody>
            </p:sp>
          </p:grpSp>
          <p:grpSp>
            <p:nvGrpSpPr>
              <p:cNvPr id="12371" name="Group 131"/>
              <p:cNvGrpSpPr>
                <a:grpSpLocks noChangeAspect="1"/>
              </p:cNvGrpSpPr>
              <p:nvPr/>
            </p:nvGrpSpPr>
            <p:grpSpPr bwMode="auto">
              <a:xfrm>
                <a:off x="10043" y="2171"/>
                <a:ext cx="294" cy="471"/>
                <a:chOff x="4571" y="1752"/>
                <a:chExt cx="496" cy="812"/>
              </a:xfrm>
            </p:grpSpPr>
            <p:sp>
              <p:nvSpPr>
                <p:cNvPr id="12385" name="AutoShape 132"/>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12386" name="Freeform 133"/>
                <p:cNvSpPr>
                  <a:spLocks noEditPoints="1"/>
                </p:cNvSpPr>
                <p:nvPr/>
              </p:nvSpPr>
              <p:spPr bwMode="auto">
                <a:xfrm>
                  <a:off x="4573" y="1752"/>
                  <a:ext cx="494" cy="812"/>
                </a:xfrm>
                <a:custGeom>
                  <a:avLst/>
                  <a:gdLst>
                    <a:gd name="T0" fmla="*/ 2147483647 w 209"/>
                    <a:gd name="T1" fmla="*/ 2147483647 h 344"/>
                    <a:gd name="T2" fmla="*/ 2147483647 w 209"/>
                    <a:gd name="T3" fmla="*/ 745685244 h 344"/>
                    <a:gd name="T4" fmla="*/ 2147483647 w 209"/>
                    <a:gd name="T5" fmla="*/ 1095991135 h 344"/>
                    <a:gd name="T6" fmla="*/ 2147483647 w 209"/>
                    <a:gd name="T7" fmla="*/ 1095991135 h 344"/>
                    <a:gd name="T8" fmla="*/ 2147483647 w 209"/>
                    <a:gd name="T9" fmla="*/ 1502073475 h 344"/>
                    <a:gd name="T10" fmla="*/ 2147483647 w 209"/>
                    <a:gd name="T11" fmla="*/ 1355195039 h 344"/>
                    <a:gd name="T12" fmla="*/ 2147483647 w 209"/>
                    <a:gd name="T13" fmla="*/ 2147483647 h 344"/>
                    <a:gd name="T14" fmla="*/ 2147483647 w 209"/>
                    <a:gd name="T15" fmla="*/ 2147483647 h 344"/>
                    <a:gd name="T16" fmla="*/ 2147483647 w 209"/>
                    <a:gd name="T17" fmla="*/ 2147483647 h 344"/>
                    <a:gd name="T18" fmla="*/ 2147483647 w 209"/>
                    <a:gd name="T19" fmla="*/ 2147483647 h 344"/>
                    <a:gd name="T20" fmla="*/ 2147483647 w 209"/>
                    <a:gd name="T21" fmla="*/ 2147483647 h 344"/>
                    <a:gd name="T22" fmla="*/ 2147483647 w 209"/>
                    <a:gd name="T23" fmla="*/ 2147483647 h 344"/>
                    <a:gd name="T24" fmla="*/ 0 w 209"/>
                    <a:gd name="T25" fmla="*/ 2147483647 h 344"/>
                    <a:gd name="T26" fmla="*/ 2147483647 w 209"/>
                    <a:gd name="T27" fmla="*/ 2147483647 h 344"/>
                    <a:gd name="T28" fmla="*/ 2147483647 w 209"/>
                    <a:gd name="T29" fmla="*/ 2147483647 h 344"/>
                    <a:gd name="T30" fmla="*/ 2147483647 w 209"/>
                    <a:gd name="T31" fmla="*/ 2147483647 h 344"/>
                    <a:gd name="T32" fmla="*/ 2147483647 w 209"/>
                    <a:gd name="T33" fmla="*/ 2147483647 h 344"/>
                    <a:gd name="T34" fmla="*/ 2147483647 w 209"/>
                    <a:gd name="T35" fmla="*/ 2147483647 h 344"/>
                    <a:gd name="T36" fmla="*/ 264683402 w 209"/>
                    <a:gd name="T37" fmla="*/ 2147483647 h 344"/>
                    <a:gd name="T38" fmla="*/ 2147483647 w 209"/>
                    <a:gd name="T39" fmla="*/ 2147483647 h 344"/>
                    <a:gd name="T40" fmla="*/ 2147483647 w 209"/>
                    <a:gd name="T41" fmla="*/ 2147483647 h 344"/>
                    <a:gd name="T42" fmla="*/ 2147483647 w 209"/>
                    <a:gd name="T43" fmla="*/ 2147483647 h 344"/>
                    <a:gd name="T44" fmla="*/ 2147483647 w 209"/>
                    <a:gd name="T45" fmla="*/ 2147483647 h 344"/>
                    <a:gd name="T46" fmla="*/ 2147483647 w 209"/>
                    <a:gd name="T47" fmla="*/ 2147483647 h 344"/>
                    <a:gd name="T48" fmla="*/ 2147483647 w 209"/>
                    <a:gd name="T49" fmla="*/ 2147483647 h 344"/>
                    <a:gd name="T50" fmla="*/ 2147483647 w 209"/>
                    <a:gd name="T51" fmla="*/ 1502073475 h 344"/>
                    <a:gd name="T52" fmla="*/ 2147483647 w 209"/>
                    <a:gd name="T53" fmla="*/ 1095991135 h 344"/>
                    <a:gd name="T54" fmla="*/ 2147483647 w 209"/>
                    <a:gd name="T55" fmla="*/ 1502073475 h 344"/>
                    <a:gd name="T56" fmla="*/ 2147483647 w 209"/>
                    <a:gd name="T57" fmla="*/ 1445376407 h 344"/>
                    <a:gd name="T58" fmla="*/ 2147483647 w 209"/>
                    <a:gd name="T59" fmla="*/ 1095991135 h 344"/>
                    <a:gd name="T60" fmla="*/ 2147483647 w 209"/>
                    <a:gd name="T61" fmla="*/ 2147483647 h 344"/>
                    <a:gd name="T62" fmla="*/ 2147483647 w 209"/>
                    <a:gd name="T63" fmla="*/ 2147483647 h 344"/>
                    <a:gd name="T64" fmla="*/ 2147483647 w 209"/>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cs typeface="Arial" pitchFamily="34" charset="0"/>
                  </a:endParaRPr>
                </a:p>
              </p:txBody>
            </p:sp>
            <p:sp>
              <p:nvSpPr>
                <p:cNvPr id="12387" name="Freeform 134"/>
                <p:cNvSpPr>
                  <a:spLocks/>
                </p:cNvSpPr>
                <p:nvPr/>
              </p:nvSpPr>
              <p:spPr bwMode="auto">
                <a:xfrm>
                  <a:off x="4658" y="2035"/>
                  <a:ext cx="137" cy="38"/>
                </a:xfrm>
                <a:custGeom>
                  <a:avLst/>
                  <a:gdLst>
                    <a:gd name="T0" fmla="*/ 0 w 58"/>
                    <a:gd name="T1" fmla="*/ 1235747555 h 16"/>
                    <a:gd name="T2" fmla="*/ 1115551439 w 58"/>
                    <a:gd name="T3" fmla="*/ 550081810 h 16"/>
                    <a:gd name="T4" fmla="*/ 2147483647 w 58"/>
                    <a:gd name="T5" fmla="*/ 450004449 h 16"/>
                    <a:gd name="T6" fmla="*/ 2147483647 w 58"/>
                    <a:gd name="T7" fmla="*/ 1235747555 h 16"/>
                    <a:gd name="T8" fmla="*/ 0 w 58"/>
                    <a:gd name="T9" fmla="*/ 1235747555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cs typeface="Arial" pitchFamily="34" charset="0"/>
                  </a:endParaRPr>
                </a:p>
              </p:txBody>
            </p:sp>
            <p:sp>
              <p:nvSpPr>
                <p:cNvPr id="12388" name="Freeform 135"/>
                <p:cNvSpPr>
                  <a:spLocks/>
                </p:cNvSpPr>
                <p:nvPr/>
              </p:nvSpPr>
              <p:spPr bwMode="auto">
                <a:xfrm>
                  <a:off x="4845" y="2101"/>
                  <a:ext cx="215" cy="456"/>
                </a:xfrm>
                <a:custGeom>
                  <a:avLst/>
                  <a:gdLst>
                    <a:gd name="T0" fmla="*/ 0 w 91"/>
                    <a:gd name="T1" fmla="*/ 621483063 h 193"/>
                    <a:gd name="T2" fmla="*/ 1119956871 w 91"/>
                    <a:gd name="T3" fmla="*/ 0 h 193"/>
                    <a:gd name="T4" fmla="*/ 2147483647 w 91"/>
                    <a:gd name="T5" fmla="*/ 2147483647 h 193"/>
                    <a:gd name="T6" fmla="*/ 2147483647 w 91"/>
                    <a:gd name="T7" fmla="*/ 2147483647 h 193"/>
                    <a:gd name="T8" fmla="*/ 0 w 91"/>
                    <a:gd name="T9" fmla="*/ 621483063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cs typeface="Arial" pitchFamily="34" charset="0"/>
                  </a:endParaRPr>
                </a:p>
              </p:txBody>
            </p:sp>
            <p:sp>
              <p:nvSpPr>
                <p:cNvPr id="12389" name="Freeform 136"/>
                <p:cNvSpPr>
                  <a:spLocks/>
                </p:cNvSpPr>
                <p:nvPr/>
              </p:nvSpPr>
              <p:spPr bwMode="auto">
                <a:xfrm>
                  <a:off x="4708" y="1761"/>
                  <a:ext cx="262" cy="354"/>
                </a:xfrm>
                <a:custGeom>
                  <a:avLst/>
                  <a:gdLst>
                    <a:gd name="T0" fmla="*/ 2147483647 w 111"/>
                    <a:gd name="T1" fmla="*/ 607331442 h 150"/>
                    <a:gd name="T2" fmla="*/ 1148281086 w 111"/>
                    <a:gd name="T3" fmla="*/ 401807470 h 150"/>
                    <a:gd name="T4" fmla="*/ 0 w 111"/>
                    <a:gd name="T5" fmla="*/ 1011822288 h 150"/>
                    <a:gd name="T6" fmla="*/ 2147483647 w 111"/>
                    <a:gd name="T7" fmla="*/ 1288945232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60733144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cs typeface="Arial" pitchFamily="34" charset="0"/>
                  </a:endParaRPr>
                </a:p>
              </p:txBody>
            </p:sp>
            <p:sp>
              <p:nvSpPr>
                <p:cNvPr id="12390" name="Freeform 137"/>
                <p:cNvSpPr>
                  <a:spLocks/>
                </p:cNvSpPr>
                <p:nvPr/>
              </p:nvSpPr>
              <p:spPr bwMode="auto">
                <a:xfrm>
                  <a:off x="4580" y="1763"/>
                  <a:ext cx="440" cy="794"/>
                </a:xfrm>
                <a:custGeom>
                  <a:avLst/>
                  <a:gdLst>
                    <a:gd name="T0" fmla="*/ 2147483647 w 186"/>
                    <a:gd name="T1" fmla="*/ 1273685034 h 336"/>
                    <a:gd name="T2" fmla="*/ 2147483647 w 186"/>
                    <a:gd name="T3" fmla="*/ 2147483647 h 336"/>
                    <a:gd name="T4" fmla="*/ 2147483647 w 186"/>
                    <a:gd name="T5" fmla="*/ 2147483647 h 336"/>
                    <a:gd name="T6" fmla="*/ 2147483647 w 186"/>
                    <a:gd name="T7" fmla="*/ 2147483647 h 336"/>
                    <a:gd name="T8" fmla="*/ 0 w 186"/>
                    <a:gd name="T9" fmla="*/ 2147483647 h 336"/>
                    <a:gd name="T10" fmla="*/ 2147483647 w 186"/>
                    <a:gd name="T11" fmla="*/ 2147483647 h 336"/>
                    <a:gd name="T12" fmla="*/ 2147483647 w 186"/>
                    <a:gd name="T13" fmla="*/ 2147483647 h 336"/>
                    <a:gd name="T14" fmla="*/ 2147483647 w 186"/>
                    <a:gd name="T15" fmla="*/ 127368503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94BACF"/>
                </a:solidFill>
                <a:ln w="9525">
                  <a:noFill/>
                  <a:round/>
                  <a:headEnd/>
                  <a:tailEnd/>
                </a:ln>
              </p:spPr>
              <p:txBody>
                <a:bodyPr/>
                <a:lstStyle/>
                <a:p>
                  <a:endParaRPr lang="en-US">
                    <a:cs typeface="Arial" pitchFamily="34" charset="0"/>
                  </a:endParaRPr>
                </a:p>
              </p:txBody>
            </p:sp>
            <p:sp>
              <p:nvSpPr>
                <p:cNvPr id="12391" name="Freeform 138"/>
                <p:cNvSpPr>
                  <a:spLocks/>
                </p:cNvSpPr>
                <p:nvPr/>
              </p:nvSpPr>
              <p:spPr bwMode="auto">
                <a:xfrm>
                  <a:off x="4734" y="1974"/>
                  <a:ext cx="144" cy="104"/>
                </a:xfrm>
                <a:custGeom>
                  <a:avLst/>
                  <a:gdLst>
                    <a:gd name="T0" fmla="*/ 2147483647 w 61"/>
                    <a:gd name="T1" fmla="*/ 2147483647 h 44"/>
                    <a:gd name="T2" fmla="*/ 2147483647 w 61"/>
                    <a:gd name="T3" fmla="*/ 2147483647 h 44"/>
                    <a:gd name="T4" fmla="*/ 2147483647 w 61"/>
                    <a:gd name="T5" fmla="*/ 2147483647 h 44"/>
                    <a:gd name="T6" fmla="*/ 2103896243 w 61"/>
                    <a:gd name="T7" fmla="*/ 2147483647 h 44"/>
                    <a:gd name="T8" fmla="*/ 61428005 w 61"/>
                    <a:gd name="T9" fmla="*/ 264682782 h 44"/>
                    <a:gd name="T10" fmla="*/ 145010362 w 61"/>
                    <a:gd name="T11" fmla="*/ 0 h 44"/>
                    <a:gd name="T12" fmla="*/ 206444920 w 61"/>
                    <a:gd name="T13" fmla="*/ 0 h 44"/>
                    <a:gd name="T14" fmla="*/ 403904696 w 61"/>
                    <a:gd name="T15" fmla="*/ 148110282 h 44"/>
                    <a:gd name="T16" fmla="*/ 2103896243 w 61"/>
                    <a:gd name="T17" fmla="*/ 2147483647 h 44"/>
                    <a:gd name="T18" fmla="*/ 2147483647 w 61"/>
                    <a:gd name="T19" fmla="*/ 2147483647 h 44"/>
                    <a:gd name="T20" fmla="*/ 2147483647 w 6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cs typeface="Arial" pitchFamily="34" charset="0"/>
                  </a:endParaRPr>
                </a:p>
              </p:txBody>
            </p:sp>
            <p:sp>
              <p:nvSpPr>
                <p:cNvPr id="12392" name="Freeform 139"/>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cs typeface="Arial" pitchFamily="34" charset="0"/>
                  </a:endParaRPr>
                </a:p>
              </p:txBody>
            </p:sp>
          </p:grpSp>
          <p:grpSp>
            <p:nvGrpSpPr>
              <p:cNvPr id="12372" name="Group 131"/>
              <p:cNvGrpSpPr>
                <a:grpSpLocks noChangeAspect="1"/>
              </p:cNvGrpSpPr>
              <p:nvPr/>
            </p:nvGrpSpPr>
            <p:grpSpPr bwMode="auto">
              <a:xfrm>
                <a:off x="10483" y="2171"/>
                <a:ext cx="294" cy="471"/>
                <a:chOff x="4571" y="1752"/>
                <a:chExt cx="496" cy="812"/>
              </a:xfrm>
            </p:grpSpPr>
            <p:sp>
              <p:nvSpPr>
                <p:cNvPr id="12377" name="AutoShape 132"/>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12378" name="Freeform 133"/>
                <p:cNvSpPr>
                  <a:spLocks noEditPoints="1"/>
                </p:cNvSpPr>
                <p:nvPr/>
              </p:nvSpPr>
              <p:spPr bwMode="auto">
                <a:xfrm>
                  <a:off x="4573" y="1752"/>
                  <a:ext cx="494" cy="812"/>
                </a:xfrm>
                <a:custGeom>
                  <a:avLst/>
                  <a:gdLst>
                    <a:gd name="T0" fmla="*/ 2147483647 w 209"/>
                    <a:gd name="T1" fmla="*/ 2147483647 h 344"/>
                    <a:gd name="T2" fmla="*/ 2147483647 w 209"/>
                    <a:gd name="T3" fmla="*/ 745685244 h 344"/>
                    <a:gd name="T4" fmla="*/ 2147483647 w 209"/>
                    <a:gd name="T5" fmla="*/ 1095991135 h 344"/>
                    <a:gd name="T6" fmla="*/ 2147483647 w 209"/>
                    <a:gd name="T7" fmla="*/ 1095991135 h 344"/>
                    <a:gd name="T8" fmla="*/ 2147483647 w 209"/>
                    <a:gd name="T9" fmla="*/ 1502073475 h 344"/>
                    <a:gd name="T10" fmla="*/ 2147483647 w 209"/>
                    <a:gd name="T11" fmla="*/ 1355195039 h 344"/>
                    <a:gd name="T12" fmla="*/ 2147483647 w 209"/>
                    <a:gd name="T13" fmla="*/ 2147483647 h 344"/>
                    <a:gd name="T14" fmla="*/ 2147483647 w 209"/>
                    <a:gd name="T15" fmla="*/ 2147483647 h 344"/>
                    <a:gd name="T16" fmla="*/ 2147483647 w 209"/>
                    <a:gd name="T17" fmla="*/ 2147483647 h 344"/>
                    <a:gd name="T18" fmla="*/ 2147483647 w 209"/>
                    <a:gd name="T19" fmla="*/ 2147483647 h 344"/>
                    <a:gd name="T20" fmla="*/ 2147483647 w 209"/>
                    <a:gd name="T21" fmla="*/ 2147483647 h 344"/>
                    <a:gd name="T22" fmla="*/ 2147483647 w 209"/>
                    <a:gd name="T23" fmla="*/ 2147483647 h 344"/>
                    <a:gd name="T24" fmla="*/ 0 w 209"/>
                    <a:gd name="T25" fmla="*/ 2147483647 h 344"/>
                    <a:gd name="T26" fmla="*/ 2147483647 w 209"/>
                    <a:gd name="T27" fmla="*/ 2147483647 h 344"/>
                    <a:gd name="T28" fmla="*/ 2147483647 w 209"/>
                    <a:gd name="T29" fmla="*/ 2147483647 h 344"/>
                    <a:gd name="T30" fmla="*/ 2147483647 w 209"/>
                    <a:gd name="T31" fmla="*/ 2147483647 h 344"/>
                    <a:gd name="T32" fmla="*/ 2147483647 w 209"/>
                    <a:gd name="T33" fmla="*/ 2147483647 h 344"/>
                    <a:gd name="T34" fmla="*/ 2147483647 w 209"/>
                    <a:gd name="T35" fmla="*/ 2147483647 h 344"/>
                    <a:gd name="T36" fmla="*/ 264683402 w 209"/>
                    <a:gd name="T37" fmla="*/ 2147483647 h 344"/>
                    <a:gd name="T38" fmla="*/ 2147483647 w 209"/>
                    <a:gd name="T39" fmla="*/ 2147483647 h 344"/>
                    <a:gd name="T40" fmla="*/ 2147483647 w 209"/>
                    <a:gd name="T41" fmla="*/ 2147483647 h 344"/>
                    <a:gd name="T42" fmla="*/ 2147483647 w 209"/>
                    <a:gd name="T43" fmla="*/ 2147483647 h 344"/>
                    <a:gd name="T44" fmla="*/ 2147483647 w 209"/>
                    <a:gd name="T45" fmla="*/ 2147483647 h 344"/>
                    <a:gd name="T46" fmla="*/ 2147483647 w 209"/>
                    <a:gd name="T47" fmla="*/ 2147483647 h 344"/>
                    <a:gd name="T48" fmla="*/ 2147483647 w 209"/>
                    <a:gd name="T49" fmla="*/ 2147483647 h 344"/>
                    <a:gd name="T50" fmla="*/ 2147483647 w 209"/>
                    <a:gd name="T51" fmla="*/ 1502073475 h 344"/>
                    <a:gd name="T52" fmla="*/ 2147483647 w 209"/>
                    <a:gd name="T53" fmla="*/ 1095991135 h 344"/>
                    <a:gd name="T54" fmla="*/ 2147483647 w 209"/>
                    <a:gd name="T55" fmla="*/ 1502073475 h 344"/>
                    <a:gd name="T56" fmla="*/ 2147483647 w 209"/>
                    <a:gd name="T57" fmla="*/ 1445376407 h 344"/>
                    <a:gd name="T58" fmla="*/ 2147483647 w 209"/>
                    <a:gd name="T59" fmla="*/ 1095991135 h 344"/>
                    <a:gd name="T60" fmla="*/ 2147483647 w 209"/>
                    <a:gd name="T61" fmla="*/ 2147483647 h 344"/>
                    <a:gd name="T62" fmla="*/ 2147483647 w 209"/>
                    <a:gd name="T63" fmla="*/ 2147483647 h 344"/>
                    <a:gd name="T64" fmla="*/ 2147483647 w 209"/>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cs typeface="Arial" pitchFamily="34" charset="0"/>
                  </a:endParaRPr>
                </a:p>
              </p:txBody>
            </p:sp>
            <p:sp>
              <p:nvSpPr>
                <p:cNvPr id="12379" name="Freeform 134"/>
                <p:cNvSpPr>
                  <a:spLocks/>
                </p:cNvSpPr>
                <p:nvPr/>
              </p:nvSpPr>
              <p:spPr bwMode="auto">
                <a:xfrm>
                  <a:off x="4658" y="2035"/>
                  <a:ext cx="137" cy="38"/>
                </a:xfrm>
                <a:custGeom>
                  <a:avLst/>
                  <a:gdLst>
                    <a:gd name="T0" fmla="*/ 0 w 58"/>
                    <a:gd name="T1" fmla="*/ 1235747555 h 16"/>
                    <a:gd name="T2" fmla="*/ 1115551439 w 58"/>
                    <a:gd name="T3" fmla="*/ 550081810 h 16"/>
                    <a:gd name="T4" fmla="*/ 2147483647 w 58"/>
                    <a:gd name="T5" fmla="*/ 450004449 h 16"/>
                    <a:gd name="T6" fmla="*/ 2147483647 w 58"/>
                    <a:gd name="T7" fmla="*/ 1235747555 h 16"/>
                    <a:gd name="T8" fmla="*/ 0 w 58"/>
                    <a:gd name="T9" fmla="*/ 1235747555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cs typeface="Arial" pitchFamily="34" charset="0"/>
                  </a:endParaRPr>
                </a:p>
              </p:txBody>
            </p:sp>
            <p:sp>
              <p:nvSpPr>
                <p:cNvPr id="12380" name="Freeform 135"/>
                <p:cNvSpPr>
                  <a:spLocks/>
                </p:cNvSpPr>
                <p:nvPr/>
              </p:nvSpPr>
              <p:spPr bwMode="auto">
                <a:xfrm>
                  <a:off x="4845" y="2101"/>
                  <a:ext cx="215" cy="456"/>
                </a:xfrm>
                <a:custGeom>
                  <a:avLst/>
                  <a:gdLst>
                    <a:gd name="T0" fmla="*/ 0 w 91"/>
                    <a:gd name="T1" fmla="*/ 621483063 h 193"/>
                    <a:gd name="T2" fmla="*/ 1119956871 w 91"/>
                    <a:gd name="T3" fmla="*/ 0 h 193"/>
                    <a:gd name="T4" fmla="*/ 2147483647 w 91"/>
                    <a:gd name="T5" fmla="*/ 2147483647 h 193"/>
                    <a:gd name="T6" fmla="*/ 2147483647 w 91"/>
                    <a:gd name="T7" fmla="*/ 2147483647 h 193"/>
                    <a:gd name="T8" fmla="*/ 0 w 91"/>
                    <a:gd name="T9" fmla="*/ 621483063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cs typeface="Arial" pitchFamily="34" charset="0"/>
                  </a:endParaRPr>
                </a:p>
              </p:txBody>
            </p:sp>
            <p:sp>
              <p:nvSpPr>
                <p:cNvPr id="12381" name="Freeform 136"/>
                <p:cNvSpPr>
                  <a:spLocks/>
                </p:cNvSpPr>
                <p:nvPr/>
              </p:nvSpPr>
              <p:spPr bwMode="auto">
                <a:xfrm>
                  <a:off x="4708" y="1761"/>
                  <a:ext cx="262" cy="354"/>
                </a:xfrm>
                <a:custGeom>
                  <a:avLst/>
                  <a:gdLst>
                    <a:gd name="T0" fmla="*/ 2147483647 w 111"/>
                    <a:gd name="T1" fmla="*/ 607331442 h 150"/>
                    <a:gd name="T2" fmla="*/ 1148281086 w 111"/>
                    <a:gd name="T3" fmla="*/ 401807470 h 150"/>
                    <a:gd name="T4" fmla="*/ 0 w 111"/>
                    <a:gd name="T5" fmla="*/ 1011822288 h 150"/>
                    <a:gd name="T6" fmla="*/ 2147483647 w 111"/>
                    <a:gd name="T7" fmla="*/ 1288945232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60733144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cs typeface="Arial" pitchFamily="34" charset="0"/>
                  </a:endParaRPr>
                </a:p>
              </p:txBody>
            </p:sp>
            <p:sp>
              <p:nvSpPr>
                <p:cNvPr id="12382" name="Freeform 137"/>
                <p:cNvSpPr>
                  <a:spLocks/>
                </p:cNvSpPr>
                <p:nvPr/>
              </p:nvSpPr>
              <p:spPr bwMode="auto">
                <a:xfrm>
                  <a:off x="4580" y="1763"/>
                  <a:ext cx="440" cy="794"/>
                </a:xfrm>
                <a:custGeom>
                  <a:avLst/>
                  <a:gdLst>
                    <a:gd name="T0" fmla="*/ 2147483647 w 186"/>
                    <a:gd name="T1" fmla="*/ 1273685034 h 336"/>
                    <a:gd name="T2" fmla="*/ 2147483647 w 186"/>
                    <a:gd name="T3" fmla="*/ 2147483647 h 336"/>
                    <a:gd name="T4" fmla="*/ 2147483647 w 186"/>
                    <a:gd name="T5" fmla="*/ 2147483647 h 336"/>
                    <a:gd name="T6" fmla="*/ 2147483647 w 186"/>
                    <a:gd name="T7" fmla="*/ 2147483647 h 336"/>
                    <a:gd name="T8" fmla="*/ 0 w 186"/>
                    <a:gd name="T9" fmla="*/ 2147483647 h 336"/>
                    <a:gd name="T10" fmla="*/ 2147483647 w 186"/>
                    <a:gd name="T11" fmla="*/ 2147483647 h 336"/>
                    <a:gd name="T12" fmla="*/ 2147483647 w 186"/>
                    <a:gd name="T13" fmla="*/ 2147483647 h 336"/>
                    <a:gd name="T14" fmla="*/ 2147483647 w 186"/>
                    <a:gd name="T15" fmla="*/ 127368503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94BACF"/>
                </a:solidFill>
                <a:ln w="9525">
                  <a:noFill/>
                  <a:round/>
                  <a:headEnd/>
                  <a:tailEnd/>
                </a:ln>
              </p:spPr>
              <p:txBody>
                <a:bodyPr/>
                <a:lstStyle/>
                <a:p>
                  <a:endParaRPr lang="en-US">
                    <a:cs typeface="Arial" pitchFamily="34" charset="0"/>
                  </a:endParaRPr>
                </a:p>
              </p:txBody>
            </p:sp>
            <p:sp>
              <p:nvSpPr>
                <p:cNvPr id="12383" name="Freeform 138"/>
                <p:cNvSpPr>
                  <a:spLocks/>
                </p:cNvSpPr>
                <p:nvPr/>
              </p:nvSpPr>
              <p:spPr bwMode="auto">
                <a:xfrm>
                  <a:off x="4734" y="1974"/>
                  <a:ext cx="144" cy="104"/>
                </a:xfrm>
                <a:custGeom>
                  <a:avLst/>
                  <a:gdLst>
                    <a:gd name="T0" fmla="*/ 2147483647 w 61"/>
                    <a:gd name="T1" fmla="*/ 2147483647 h 44"/>
                    <a:gd name="T2" fmla="*/ 2147483647 w 61"/>
                    <a:gd name="T3" fmla="*/ 2147483647 h 44"/>
                    <a:gd name="T4" fmla="*/ 2147483647 w 61"/>
                    <a:gd name="T5" fmla="*/ 2147483647 h 44"/>
                    <a:gd name="T6" fmla="*/ 2103896243 w 61"/>
                    <a:gd name="T7" fmla="*/ 2147483647 h 44"/>
                    <a:gd name="T8" fmla="*/ 61428005 w 61"/>
                    <a:gd name="T9" fmla="*/ 264682782 h 44"/>
                    <a:gd name="T10" fmla="*/ 145010362 w 61"/>
                    <a:gd name="T11" fmla="*/ 0 h 44"/>
                    <a:gd name="T12" fmla="*/ 206444920 w 61"/>
                    <a:gd name="T13" fmla="*/ 0 h 44"/>
                    <a:gd name="T14" fmla="*/ 403904696 w 61"/>
                    <a:gd name="T15" fmla="*/ 148110282 h 44"/>
                    <a:gd name="T16" fmla="*/ 2103896243 w 61"/>
                    <a:gd name="T17" fmla="*/ 2147483647 h 44"/>
                    <a:gd name="T18" fmla="*/ 2147483647 w 61"/>
                    <a:gd name="T19" fmla="*/ 2147483647 h 44"/>
                    <a:gd name="T20" fmla="*/ 2147483647 w 6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cs typeface="Arial" pitchFamily="34" charset="0"/>
                  </a:endParaRPr>
                </a:p>
              </p:txBody>
            </p:sp>
            <p:sp>
              <p:nvSpPr>
                <p:cNvPr id="12384" name="Freeform 139"/>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cs typeface="Arial" pitchFamily="34" charset="0"/>
                  </a:endParaRPr>
                </a:p>
              </p:txBody>
            </p:sp>
          </p:grpSp>
          <p:sp>
            <p:nvSpPr>
              <p:cNvPr id="12373" name="Freeform 145"/>
              <p:cNvSpPr>
                <a:spLocks/>
              </p:cNvSpPr>
              <p:nvPr/>
            </p:nvSpPr>
            <p:spPr bwMode="auto">
              <a:xfrm>
                <a:off x="10290" y="1718"/>
                <a:ext cx="119" cy="88"/>
              </a:xfrm>
              <a:custGeom>
                <a:avLst/>
                <a:gdLst>
                  <a:gd name="T0" fmla="*/ 0 w 276"/>
                  <a:gd name="T1" fmla="*/ 0 h 204"/>
                  <a:gd name="T2" fmla="*/ 0 w 276"/>
                  <a:gd name="T3" fmla="*/ 0 h 204"/>
                  <a:gd name="T4" fmla="*/ 0 w 276"/>
                  <a:gd name="T5" fmla="*/ 0 h 204"/>
                  <a:gd name="T6" fmla="*/ 0 60000 65536"/>
                  <a:gd name="T7" fmla="*/ 0 60000 65536"/>
                  <a:gd name="T8" fmla="*/ 0 60000 65536"/>
                  <a:gd name="T9" fmla="*/ 0 w 276"/>
                  <a:gd name="T10" fmla="*/ 0 h 204"/>
                  <a:gd name="T11" fmla="*/ 276 w 276"/>
                  <a:gd name="T12" fmla="*/ 204 h 204"/>
                </a:gdLst>
                <a:ahLst/>
                <a:cxnLst>
                  <a:cxn ang="T6">
                    <a:pos x="T0" y="T1"/>
                  </a:cxn>
                  <a:cxn ang="T7">
                    <a:pos x="T2" y="T3"/>
                  </a:cxn>
                  <a:cxn ang="T8">
                    <a:pos x="T4" y="T5"/>
                  </a:cxn>
                </a:cxnLst>
                <a:rect l="T9" t="T10" r="T11" b="T12"/>
                <a:pathLst>
                  <a:path w="276" h="204">
                    <a:moveTo>
                      <a:pt x="0" y="90"/>
                    </a:moveTo>
                    <a:lnTo>
                      <a:pt x="48" y="204"/>
                    </a:lnTo>
                    <a:lnTo>
                      <a:pt x="276" y="0"/>
                    </a:lnTo>
                  </a:path>
                </a:pathLst>
              </a:custGeom>
              <a:noFill/>
              <a:ln w="34925">
                <a:solidFill>
                  <a:schemeClr val="bg1"/>
                </a:solidFill>
                <a:round/>
                <a:headEnd/>
                <a:tailEnd/>
              </a:ln>
            </p:spPr>
            <p:txBody>
              <a:bodyPr wrap="none" anchor="ctr"/>
              <a:lstStyle/>
              <a:p>
                <a:endParaRPr lang="en-US"/>
              </a:p>
            </p:txBody>
          </p:sp>
          <p:sp>
            <p:nvSpPr>
              <p:cNvPr id="12374" name="Freeform 146"/>
              <p:cNvSpPr>
                <a:spLocks/>
              </p:cNvSpPr>
              <p:nvPr/>
            </p:nvSpPr>
            <p:spPr bwMode="auto">
              <a:xfrm>
                <a:off x="10734" y="1718"/>
                <a:ext cx="119" cy="88"/>
              </a:xfrm>
              <a:custGeom>
                <a:avLst/>
                <a:gdLst>
                  <a:gd name="T0" fmla="*/ 0 w 276"/>
                  <a:gd name="T1" fmla="*/ 0 h 204"/>
                  <a:gd name="T2" fmla="*/ 0 w 276"/>
                  <a:gd name="T3" fmla="*/ 0 h 204"/>
                  <a:gd name="T4" fmla="*/ 0 w 276"/>
                  <a:gd name="T5" fmla="*/ 0 h 204"/>
                  <a:gd name="T6" fmla="*/ 0 60000 65536"/>
                  <a:gd name="T7" fmla="*/ 0 60000 65536"/>
                  <a:gd name="T8" fmla="*/ 0 60000 65536"/>
                  <a:gd name="T9" fmla="*/ 0 w 276"/>
                  <a:gd name="T10" fmla="*/ 0 h 204"/>
                  <a:gd name="T11" fmla="*/ 276 w 276"/>
                  <a:gd name="T12" fmla="*/ 204 h 204"/>
                </a:gdLst>
                <a:ahLst/>
                <a:cxnLst>
                  <a:cxn ang="T6">
                    <a:pos x="T0" y="T1"/>
                  </a:cxn>
                  <a:cxn ang="T7">
                    <a:pos x="T2" y="T3"/>
                  </a:cxn>
                  <a:cxn ang="T8">
                    <a:pos x="T4" y="T5"/>
                  </a:cxn>
                </a:cxnLst>
                <a:rect l="T9" t="T10" r="T11" b="T12"/>
                <a:pathLst>
                  <a:path w="276" h="204">
                    <a:moveTo>
                      <a:pt x="0" y="90"/>
                    </a:moveTo>
                    <a:lnTo>
                      <a:pt x="48" y="204"/>
                    </a:lnTo>
                    <a:lnTo>
                      <a:pt x="276" y="0"/>
                    </a:lnTo>
                  </a:path>
                </a:pathLst>
              </a:custGeom>
              <a:noFill/>
              <a:ln w="34925">
                <a:solidFill>
                  <a:schemeClr val="bg1"/>
                </a:solidFill>
                <a:round/>
                <a:headEnd/>
                <a:tailEnd/>
              </a:ln>
            </p:spPr>
            <p:txBody>
              <a:bodyPr wrap="none" anchor="ctr"/>
              <a:lstStyle/>
              <a:p>
                <a:endParaRPr lang="en-US"/>
              </a:p>
            </p:txBody>
          </p:sp>
          <p:sp>
            <p:nvSpPr>
              <p:cNvPr id="12375" name="Freeform 147"/>
              <p:cNvSpPr>
                <a:spLocks/>
              </p:cNvSpPr>
              <p:nvPr/>
            </p:nvSpPr>
            <p:spPr bwMode="auto">
              <a:xfrm>
                <a:off x="10290" y="2192"/>
                <a:ext cx="119" cy="88"/>
              </a:xfrm>
              <a:custGeom>
                <a:avLst/>
                <a:gdLst>
                  <a:gd name="T0" fmla="*/ 0 w 276"/>
                  <a:gd name="T1" fmla="*/ 0 h 204"/>
                  <a:gd name="T2" fmla="*/ 0 w 276"/>
                  <a:gd name="T3" fmla="*/ 0 h 204"/>
                  <a:gd name="T4" fmla="*/ 0 w 276"/>
                  <a:gd name="T5" fmla="*/ 0 h 204"/>
                  <a:gd name="T6" fmla="*/ 0 60000 65536"/>
                  <a:gd name="T7" fmla="*/ 0 60000 65536"/>
                  <a:gd name="T8" fmla="*/ 0 60000 65536"/>
                  <a:gd name="T9" fmla="*/ 0 w 276"/>
                  <a:gd name="T10" fmla="*/ 0 h 204"/>
                  <a:gd name="T11" fmla="*/ 276 w 276"/>
                  <a:gd name="T12" fmla="*/ 204 h 204"/>
                </a:gdLst>
                <a:ahLst/>
                <a:cxnLst>
                  <a:cxn ang="T6">
                    <a:pos x="T0" y="T1"/>
                  </a:cxn>
                  <a:cxn ang="T7">
                    <a:pos x="T2" y="T3"/>
                  </a:cxn>
                  <a:cxn ang="T8">
                    <a:pos x="T4" y="T5"/>
                  </a:cxn>
                </a:cxnLst>
                <a:rect l="T9" t="T10" r="T11" b="T12"/>
                <a:pathLst>
                  <a:path w="276" h="204">
                    <a:moveTo>
                      <a:pt x="0" y="90"/>
                    </a:moveTo>
                    <a:lnTo>
                      <a:pt x="48" y="204"/>
                    </a:lnTo>
                    <a:lnTo>
                      <a:pt x="276" y="0"/>
                    </a:lnTo>
                  </a:path>
                </a:pathLst>
              </a:custGeom>
              <a:noFill/>
              <a:ln w="34925">
                <a:solidFill>
                  <a:schemeClr val="bg1"/>
                </a:solidFill>
                <a:round/>
                <a:headEnd/>
                <a:tailEnd/>
              </a:ln>
            </p:spPr>
            <p:txBody>
              <a:bodyPr wrap="none" anchor="ctr"/>
              <a:lstStyle/>
              <a:p>
                <a:endParaRPr lang="en-US"/>
              </a:p>
            </p:txBody>
          </p:sp>
          <p:sp>
            <p:nvSpPr>
              <p:cNvPr id="12376" name="Freeform 148"/>
              <p:cNvSpPr>
                <a:spLocks/>
              </p:cNvSpPr>
              <p:nvPr/>
            </p:nvSpPr>
            <p:spPr bwMode="auto">
              <a:xfrm>
                <a:off x="10734" y="2192"/>
                <a:ext cx="119" cy="88"/>
              </a:xfrm>
              <a:custGeom>
                <a:avLst/>
                <a:gdLst>
                  <a:gd name="T0" fmla="*/ 0 w 276"/>
                  <a:gd name="T1" fmla="*/ 0 h 204"/>
                  <a:gd name="T2" fmla="*/ 0 w 276"/>
                  <a:gd name="T3" fmla="*/ 0 h 204"/>
                  <a:gd name="T4" fmla="*/ 0 w 276"/>
                  <a:gd name="T5" fmla="*/ 0 h 204"/>
                  <a:gd name="T6" fmla="*/ 0 60000 65536"/>
                  <a:gd name="T7" fmla="*/ 0 60000 65536"/>
                  <a:gd name="T8" fmla="*/ 0 60000 65536"/>
                  <a:gd name="T9" fmla="*/ 0 w 276"/>
                  <a:gd name="T10" fmla="*/ 0 h 204"/>
                  <a:gd name="T11" fmla="*/ 276 w 276"/>
                  <a:gd name="T12" fmla="*/ 204 h 204"/>
                </a:gdLst>
                <a:ahLst/>
                <a:cxnLst>
                  <a:cxn ang="T6">
                    <a:pos x="T0" y="T1"/>
                  </a:cxn>
                  <a:cxn ang="T7">
                    <a:pos x="T2" y="T3"/>
                  </a:cxn>
                  <a:cxn ang="T8">
                    <a:pos x="T4" y="T5"/>
                  </a:cxn>
                </a:cxnLst>
                <a:rect l="T9" t="T10" r="T11" b="T12"/>
                <a:pathLst>
                  <a:path w="276" h="204">
                    <a:moveTo>
                      <a:pt x="0" y="90"/>
                    </a:moveTo>
                    <a:lnTo>
                      <a:pt x="48" y="204"/>
                    </a:lnTo>
                    <a:lnTo>
                      <a:pt x="276" y="0"/>
                    </a:lnTo>
                  </a:path>
                </a:pathLst>
              </a:custGeom>
              <a:noFill/>
              <a:ln w="34925">
                <a:solidFill>
                  <a:schemeClr val="bg1"/>
                </a:solidFill>
                <a:round/>
                <a:headEnd/>
                <a:tailEnd/>
              </a:ln>
            </p:spPr>
            <p:txBody>
              <a:bodyPr wrap="none" anchor="ctr"/>
              <a:lstStyle/>
              <a:p>
                <a:endParaRPr lang="en-US"/>
              </a:p>
            </p:txBody>
          </p:sp>
        </p:grpSp>
      </p:grpSp>
      <p:grpSp>
        <p:nvGrpSpPr>
          <p:cNvPr id="12300" name="Group 149"/>
          <p:cNvGrpSpPr>
            <a:grpSpLocks/>
          </p:cNvGrpSpPr>
          <p:nvPr/>
        </p:nvGrpSpPr>
        <p:grpSpPr bwMode="auto">
          <a:xfrm>
            <a:off x="760663" y="1182687"/>
            <a:ext cx="2090737" cy="4965700"/>
            <a:chOff x="198" y="812"/>
            <a:chExt cx="1317" cy="3128"/>
          </a:xfrm>
        </p:grpSpPr>
        <p:sp>
          <p:nvSpPr>
            <p:cNvPr id="212118" name="Rectangle 13"/>
            <p:cNvSpPr>
              <a:spLocks noChangeArrowheads="1"/>
            </p:cNvSpPr>
            <p:nvPr/>
          </p:nvSpPr>
          <p:spPr bwMode="auto">
            <a:xfrm>
              <a:off x="201" y="812"/>
              <a:ext cx="1314" cy="356"/>
            </a:xfrm>
            <a:prstGeom prst="rect">
              <a:avLst/>
            </a:prstGeom>
            <a:gradFill rotWithShape="1">
              <a:gsLst>
                <a:gs pos="0">
                  <a:schemeClr val="accent2"/>
                </a:gs>
                <a:gs pos="100000">
                  <a:schemeClr val="accent2">
                    <a:gamma/>
                    <a:tint val="66667"/>
                    <a:invGamma/>
                  </a:schemeClr>
                </a:gs>
              </a:gsLst>
              <a:lin ang="5400000" scaled="1"/>
            </a:gradFill>
            <a:ln w="12700" algn="ctr">
              <a:noFill/>
              <a:round/>
              <a:headEnd/>
              <a:tailEnd/>
            </a:ln>
          </p:spPr>
          <p:txBody>
            <a:bodyPr anchor="ctr"/>
            <a:lstStyle/>
            <a:p>
              <a:pPr eaLnBrk="0" hangingPunct="0">
                <a:defRPr/>
              </a:pPr>
              <a:endParaRPr lang="en-US" sz="1600">
                <a:latin typeface="Arial" charset="0"/>
                <a:cs typeface="Arial" charset="0"/>
              </a:endParaRPr>
            </a:p>
          </p:txBody>
        </p:sp>
        <p:sp>
          <p:nvSpPr>
            <p:cNvPr id="212119" name="Rectangle 151"/>
            <p:cNvSpPr>
              <a:spLocks noChangeArrowheads="1"/>
            </p:cNvSpPr>
            <p:nvPr/>
          </p:nvSpPr>
          <p:spPr bwMode="auto">
            <a:xfrm rot="10800000">
              <a:off x="201" y="1103"/>
              <a:ext cx="1314" cy="66"/>
            </a:xfrm>
            <a:prstGeom prst="rect">
              <a:avLst/>
            </a:prstGeom>
            <a:gradFill rotWithShape="1">
              <a:gsLst>
                <a:gs pos="0">
                  <a:schemeClr val="tx1">
                    <a:alpha val="20000"/>
                  </a:schemeClr>
                </a:gs>
                <a:gs pos="100000">
                  <a:schemeClr val="tx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2120" name="Rectangle 152"/>
            <p:cNvSpPr>
              <a:spLocks noChangeArrowheads="1"/>
            </p:cNvSpPr>
            <p:nvPr/>
          </p:nvSpPr>
          <p:spPr bwMode="auto">
            <a:xfrm>
              <a:off x="227" y="833"/>
              <a:ext cx="1270" cy="30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12121" name="Rectangle 153"/>
            <p:cNvSpPr>
              <a:spLocks noChangeArrowheads="1"/>
            </p:cNvSpPr>
            <p:nvPr/>
          </p:nvSpPr>
          <p:spPr bwMode="auto">
            <a:xfrm>
              <a:off x="198" y="3770"/>
              <a:ext cx="1309"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12122" name="Rectangle 13"/>
            <p:cNvSpPr>
              <a:spLocks noChangeArrowheads="1"/>
            </p:cNvSpPr>
            <p:nvPr/>
          </p:nvSpPr>
          <p:spPr bwMode="auto">
            <a:xfrm>
              <a:off x="201" y="1151"/>
              <a:ext cx="1314" cy="2742"/>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eaLnBrk="0" hangingPunct="0">
                <a:defRPr/>
              </a:pPr>
              <a:endParaRPr lang="en-US" sz="1600">
                <a:latin typeface="Arial" charset="0"/>
                <a:cs typeface="Arial" charset="0"/>
              </a:endParaRPr>
            </a:p>
          </p:txBody>
        </p:sp>
        <p:sp>
          <p:nvSpPr>
            <p:cNvPr id="12306" name="TextBox 14"/>
            <p:cNvSpPr txBox="1">
              <a:spLocks noChangeArrowheads="1"/>
            </p:cNvSpPr>
            <p:nvPr/>
          </p:nvSpPr>
          <p:spPr bwMode="auto">
            <a:xfrm>
              <a:off x="219" y="891"/>
              <a:ext cx="1284" cy="192"/>
            </a:xfrm>
            <a:prstGeom prst="rect">
              <a:avLst/>
            </a:prstGeom>
            <a:noFill/>
            <a:ln w="9525">
              <a:noFill/>
              <a:miter lim="800000"/>
              <a:headEnd/>
              <a:tailEnd/>
            </a:ln>
          </p:spPr>
          <p:txBody>
            <a:bodyPr anchor="ctr" anchorCtr="1">
              <a:spAutoFit/>
            </a:bodyPr>
            <a:lstStyle/>
            <a:p>
              <a:pPr eaLnBrk="0" hangingPunct="0"/>
              <a:r>
                <a:rPr lang="en-US" dirty="0" smtClean="0">
                  <a:solidFill>
                    <a:schemeClr val="tx2">
                      <a:lumMod val="90000"/>
                    </a:schemeClr>
                  </a:solidFill>
                  <a:cs typeface="Arial" pitchFamily="34" charset="0"/>
                </a:rPr>
                <a:t>Policy</a:t>
              </a:r>
              <a:endParaRPr lang="en-US" dirty="0">
                <a:solidFill>
                  <a:schemeClr val="tx2">
                    <a:lumMod val="90000"/>
                  </a:schemeClr>
                </a:solidFill>
                <a:cs typeface="Arial" pitchFamily="34" charset="0"/>
              </a:endParaRPr>
            </a:p>
          </p:txBody>
        </p:sp>
        <p:sp>
          <p:nvSpPr>
            <p:cNvPr id="12307" name="TextBox 27"/>
            <p:cNvSpPr txBox="1">
              <a:spLocks noChangeArrowheads="1"/>
            </p:cNvSpPr>
            <p:nvPr/>
          </p:nvSpPr>
          <p:spPr bwMode="auto">
            <a:xfrm>
              <a:off x="226" y="1204"/>
              <a:ext cx="1209" cy="1234"/>
            </a:xfrm>
            <a:prstGeom prst="rect">
              <a:avLst/>
            </a:prstGeom>
            <a:noFill/>
            <a:ln w="9525">
              <a:noFill/>
              <a:miter lim="800000"/>
              <a:headEnd/>
              <a:tailEnd/>
            </a:ln>
          </p:spPr>
          <p:txBody>
            <a:bodyPr>
              <a:spAutoFit/>
            </a:bodyPr>
            <a:lstStyle/>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Define/manage</a:t>
              </a:r>
              <a:br>
                <a:rPr lang="en-US" sz="1300" dirty="0">
                  <a:solidFill>
                    <a:schemeClr val="tx2">
                      <a:lumMod val="90000"/>
                    </a:schemeClr>
                  </a:solidFill>
                  <a:cs typeface="Arial" pitchFamily="34" charset="0"/>
                </a:rPr>
              </a:br>
              <a:r>
                <a:rPr lang="en-US" sz="1300" dirty="0">
                  <a:solidFill>
                    <a:schemeClr val="tx2">
                      <a:lumMod val="90000"/>
                    </a:schemeClr>
                  </a:solidFill>
                  <a:cs typeface="Arial" pitchFamily="34" charset="0"/>
                </a:rPr>
                <a:t>written policies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Distribute policies &amp;</a:t>
              </a:r>
              <a:br>
                <a:rPr lang="en-US" sz="1300" dirty="0">
                  <a:solidFill>
                    <a:schemeClr val="tx2">
                      <a:lumMod val="90000"/>
                    </a:schemeClr>
                  </a:solidFill>
                  <a:cs typeface="Arial" pitchFamily="34" charset="0"/>
                </a:rPr>
              </a:br>
              <a:r>
                <a:rPr lang="en-US" sz="1300" dirty="0">
                  <a:solidFill>
                    <a:schemeClr val="tx2">
                      <a:lumMod val="90000"/>
                    </a:schemeClr>
                  </a:solidFill>
                  <a:cs typeface="Arial" pitchFamily="34" charset="0"/>
                </a:rPr>
                <a:t>track exceptions</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Demonstrate coverage</a:t>
              </a:r>
            </a:p>
            <a:p>
              <a:pPr marL="119063" lvl="1" indent="-119063">
                <a:spcAft>
                  <a:spcPts val="900"/>
                </a:spcAft>
                <a:buFont typeface="Wingdings" pitchFamily="2" charset="2"/>
                <a:buChar char="§"/>
              </a:pPr>
              <a:r>
                <a:rPr lang="en-US" sz="1300" dirty="0">
                  <a:solidFill>
                    <a:schemeClr val="tx2">
                      <a:lumMod val="90000"/>
                    </a:schemeClr>
                  </a:solidFill>
                  <a:cs typeface="Arial" pitchFamily="34" charset="0"/>
                </a:rPr>
                <a:t>Display evidence</a:t>
              </a:r>
            </a:p>
          </p:txBody>
        </p:sp>
        <p:grpSp>
          <p:nvGrpSpPr>
            <p:cNvPr id="12308" name="Group 157"/>
            <p:cNvGrpSpPr>
              <a:grpSpLocks/>
            </p:cNvGrpSpPr>
            <p:nvPr/>
          </p:nvGrpSpPr>
          <p:grpSpPr bwMode="auto">
            <a:xfrm>
              <a:off x="346" y="3015"/>
              <a:ext cx="1052" cy="697"/>
              <a:chOff x="346" y="2887"/>
              <a:chExt cx="1052" cy="697"/>
            </a:xfrm>
          </p:grpSpPr>
          <p:grpSp>
            <p:nvGrpSpPr>
              <p:cNvPr id="12319" name="Group 158"/>
              <p:cNvGrpSpPr>
                <a:grpSpLocks/>
              </p:cNvGrpSpPr>
              <p:nvPr/>
            </p:nvGrpSpPr>
            <p:grpSpPr bwMode="auto">
              <a:xfrm>
                <a:off x="346" y="3161"/>
                <a:ext cx="205" cy="237"/>
                <a:chOff x="8166" y="2114"/>
                <a:chExt cx="672" cy="773"/>
              </a:xfrm>
            </p:grpSpPr>
            <p:sp>
              <p:nvSpPr>
                <p:cNvPr id="212127" name="Oval 159"/>
                <p:cNvSpPr>
                  <a:spLocks noChangeArrowheads="1"/>
                </p:cNvSpPr>
                <p:nvPr/>
              </p:nvSpPr>
              <p:spPr bwMode="auto">
                <a:xfrm>
                  <a:off x="8186" y="2620"/>
                  <a:ext cx="623" cy="267"/>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59" name="Oval 160"/>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29" name="Oval 161"/>
                <p:cNvSpPr>
                  <a:spLocks noChangeArrowheads="1"/>
                </p:cNvSpPr>
                <p:nvPr/>
              </p:nvSpPr>
              <p:spPr bwMode="auto">
                <a:xfrm rot="10800000">
                  <a:off x="8284" y="2143"/>
                  <a:ext cx="436" cy="277"/>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0" name="Group 162"/>
              <p:cNvGrpSpPr>
                <a:grpSpLocks/>
              </p:cNvGrpSpPr>
              <p:nvPr/>
            </p:nvGrpSpPr>
            <p:grpSpPr bwMode="auto">
              <a:xfrm>
                <a:off x="625" y="3161"/>
                <a:ext cx="205" cy="237"/>
                <a:chOff x="8166" y="2114"/>
                <a:chExt cx="672" cy="773"/>
              </a:xfrm>
            </p:grpSpPr>
            <p:sp>
              <p:nvSpPr>
                <p:cNvPr id="212131" name="Oval 163"/>
                <p:cNvSpPr>
                  <a:spLocks noChangeArrowheads="1"/>
                </p:cNvSpPr>
                <p:nvPr/>
              </p:nvSpPr>
              <p:spPr bwMode="auto">
                <a:xfrm>
                  <a:off x="8186" y="2620"/>
                  <a:ext cx="623" cy="267"/>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56" name="Oval 164"/>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33" name="Oval 165"/>
                <p:cNvSpPr>
                  <a:spLocks noChangeArrowheads="1"/>
                </p:cNvSpPr>
                <p:nvPr/>
              </p:nvSpPr>
              <p:spPr bwMode="auto">
                <a:xfrm rot="10800000">
                  <a:off x="8284" y="2143"/>
                  <a:ext cx="436" cy="277"/>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1" name="Group 166"/>
              <p:cNvGrpSpPr>
                <a:grpSpLocks/>
              </p:cNvGrpSpPr>
              <p:nvPr/>
            </p:nvGrpSpPr>
            <p:grpSpPr bwMode="auto">
              <a:xfrm>
                <a:off x="903" y="3161"/>
                <a:ext cx="205" cy="237"/>
                <a:chOff x="8166" y="2114"/>
                <a:chExt cx="672" cy="773"/>
              </a:xfrm>
            </p:grpSpPr>
            <p:sp>
              <p:nvSpPr>
                <p:cNvPr id="212135" name="Oval 167"/>
                <p:cNvSpPr>
                  <a:spLocks noChangeArrowheads="1"/>
                </p:cNvSpPr>
                <p:nvPr/>
              </p:nvSpPr>
              <p:spPr bwMode="auto">
                <a:xfrm>
                  <a:off x="8186" y="2620"/>
                  <a:ext cx="623" cy="267"/>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53" name="Oval 168"/>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37" name="Oval 169"/>
                <p:cNvSpPr>
                  <a:spLocks noChangeArrowheads="1"/>
                </p:cNvSpPr>
                <p:nvPr/>
              </p:nvSpPr>
              <p:spPr bwMode="auto">
                <a:xfrm rot="10800000">
                  <a:off x="8284" y="2143"/>
                  <a:ext cx="436" cy="277"/>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2" name="Group 170"/>
              <p:cNvGrpSpPr>
                <a:grpSpLocks/>
              </p:cNvGrpSpPr>
              <p:nvPr/>
            </p:nvGrpSpPr>
            <p:grpSpPr bwMode="auto">
              <a:xfrm>
                <a:off x="1183" y="3161"/>
                <a:ext cx="205" cy="237"/>
                <a:chOff x="8166" y="2114"/>
                <a:chExt cx="672" cy="773"/>
              </a:xfrm>
            </p:grpSpPr>
            <p:sp>
              <p:nvSpPr>
                <p:cNvPr id="212139" name="Oval 171"/>
                <p:cNvSpPr>
                  <a:spLocks noChangeArrowheads="1"/>
                </p:cNvSpPr>
                <p:nvPr/>
              </p:nvSpPr>
              <p:spPr bwMode="auto">
                <a:xfrm>
                  <a:off x="8186" y="2620"/>
                  <a:ext cx="623" cy="267"/>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50" name="Oval 172"/>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41" name="Oval 173"/>
                <p:cNvSpPr>
                  <a:spLocks noChangeArrowheads="1"/>
                </p:cNvSpPr>
                <p:nvPr/>
              </p:nvSpPr>
              <p:spPr bwMode="auto">
                <a:xfrm rot="10800000">
                  <a:off x="8284" y="2143"/>
                  <a:ext cx="436" cy="277"/>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3" name="Group 174"/>
              <p:cNvGrpSpPr>
                <a:grpSpLocks/>
              </p:cNvGrpSpPr>
              <p:nvPr/>
            </p:nvGrpSpPr>
            <p:grpSpPr bwMode="auto">
              <a:xfrm>
                <a:off x="491" y="3348"/>
                <a:ext cx="205" cy="236"/>
                <a:chOff x="8166" y="2114"/>
                <a:chExt cx="672" cy="773"/>
              </a:xfrm>
            </p:grpSpPr>
            <p:sp>
              <p:nvSpPr>
                <p:cNvPr id="212143" name="Oval 175"/>
                <p:cNvSpPr>
                  <a:spLocks noChangeArrowheads="1"/>
                </p:cNvSpPr>
                <p:nvPr/>
              </p:nvSpPr>
              <p:spPr bwMode="auto">
                <a:xfrm>
                  <a:off x="8186" y="2618"/>
                  <a:ext cx="623" cy="269"/>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47" name="Oval 176"/>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45" name="Oval 177"/>
                <p:cNvSpPr>
                  <a:spLocks noChangeArrowheads="1"/>
                </p:cNvSpPr>
                <p:nvPr/>
              </p:nvSpPr>
              <p:spPr bwMode="auto">
                <a:xfrm rot="10800000">
                  <a:off x="8284" y="2143"/>
                  <a:ext cx="436" cy="275"/>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4" name="Group 178"/>
              <p:cNvGrpSpPr>
                <a:grpSpLocks/>
              </p:cNvGrpSpPr>
              <p:nvPr/>
            </p:nvGrpSpPr>
            <p:grpSpPr bwMode="auto">
              <a:xfrm>
                <a:off x="770" y="3348"/>
                <a:ext cx="205" cy="236"/>
                <a:chOff x="8166" y="2114"/>
                <a:chExt cx="672" cy="773"/>
              </a:xfrm>
            </p:grpSpPr>
            <p:sp>
              <p:nvSpPr>
                <p:cNvPr id="212147" name="Oval 179"/>
                <p:cNvSpPr>
                  <a:spLocks noChangeArrowheads="1"/>
                </p:cNvSpPr>
                <p:nvPr/>
              </p:nvSpPr>
              <p:spPr bwMode="auto">
                <a:xfrm>
                  <a:off x="8186" y="2618"/>
                  <a:ext cx="623" cy="269"/>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44" name="Oval 180"/>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49" name="Oval 181"/>
                <p:cNvSpPr>
                  <a:spLocks noChangeArrowheads="1"/>
                </p:cNvSpPr>
                <p:nvPr/>
              </p:nvSpPr>
              <p:spPr bwMode="auto">
                <a:xfrm rot="10800000">
                  <a:off x="8284" y="2143"/>
                  <a:ext cx="436" cy="275"/>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grpSp>
            <p:nvGrpSpPr>
              <p:cNvPr id="12325" name="Group 182"/>
              <p:cNvGrpSpPr>
                <a:grpSpLocks/>
              </p:cNvGrpSpPr>
              <p:nvPr/>
            </p:nvGrpSpPr>
            <p:grpSpPr bwMode="auto">
              <a:xfrm>
                <a:off x="1048" y="3348"/>
                <a:ext cx="206" cy="236"/>
                <a:chOff x="8166" y="2114"/>
                <a:chExt cx="672" cy="773"/>
              </a:xfrm>
            </p:grpSpPr>
            <p:sp>
              <p:nvSpPr>
                <p:cNvPr id="212151" name="Oval 183"/>
                <p:cNvSpPr>
                  <a:spLocks noChangeArrowheads="1"/>
                </p:cNvSpPr>
                <p:nvPr/>
              </p:nvSpPr>
              <p:spPr bwMode="auto">
                <a:xfrm>
                  <a:off x="8186" y="2618"/>
                  <a:ext cx="623" cy="269"/>
                </a:xfrm>
                <a:prstGeom prst="ellipse">
                  <a:avLst/>
                </a:prstGeom>
                <a:gradFill rotWithShape="1">
                  <a:gsLst>
                    <a:gs pos="0">
                      <a:schemeClr val="tx1">
                        <a:alpha val="52000"/>
                      </a:schemeClr>
                    </a:gs>
                    <a:gs pos="100000">
                      <a:schemeClr val="tx1">
                        <a:gamma/>
                        <a:tint val="0"/>
                        <a:invGamma/>
                        <a:alpha val="0"/>
                      </a:schemeClr>
                    </a:gs>
                  </a:gsLst>
                  <a:path path="shape">
                    <a:fillToRect l="50000" t="50000" r="50000" b="50000"/>
                  </a:path>
                </a:gradFill>
                <a:ln w="12700" algn="ctr">
                  <a:noFill/>
                  <a:round/>
                  <a:headEnd/>
                  <a:tailEnd/>
                </a:ln>
                <a:effectLst/>
              </p:spPr>
              <p:txBody>
                <a:bodyPr wrap="none" anchor="ctr"/>
                <a:lstStyle/>
                <a:p>
                  <a:pPr>
                    <a:defRPr/>
                  </a:pPr>
                  <a:endParaRPr lang="en-US">
                    <a:latin typeface="Arial" charset="0"/>
                  </a:endParaRPr>
                </a:p>
              </p:txBody>
            </p:sp>
            <p:sp>
              <p:nvSpPr>
                <p:cNvPr id="12341" name="Oval 184"/>
                <p:cNvSpPr>
                  <a:spLocks noChangeArrowheads="1"/>
                </p:cNvSpPr>
                <p:nvPr/>
              </p:nvSpPr>
              <p:spPr bwMode="auto">
                <a:xfrm>
                  <a:off x="8166" y="2114"/>
                  <a:ext cx="672" cy="672"/>
                </a:xfrm>
                <a:prstGeom prst="ellipse">
                  <a:avLst/>
                </a:prstGeom>
                <a:gradFill rotWithShape="1">
                  <a:gsLst>
                    <a:gs pos="0">
                      <a:srgbClr val="FFCC00"/>
                    </a:gs>
                    <a:gs pos="100000">
                      <a:srgbClr val="FFE88E"/>
                    </a:gs>
                  </a:gsLst>
                  <a:lin ang="5400000" scaled="1"/>
                </a:gradFill>
                <a:ln w="22225" algn="ctr">
                  <a:solidFill>
                    <a:srgbClr val="FFCC00"/>
                  </a:solidFill>
                  <a:round/>
                  <a:headEnd/>
                  <a:tailEnd/>
                </a:ln>
              </p:spPr>
              <p:txBody>
                <a:bodyPr wrap="none" anchor="ctr"/>
                <a:lstStyle/>
                <a:p>
                  <a:endParaRPr lang="en-US"/>
                </a:p>
              </p:txBody>
            </p:sp>
            <p:sp>
              <p:nvSpPr>
                <p:cNvPr id="212153" name="Oval 185"/>
                <p:cNvSpPr>
                  <a:spLocks noChangeArrowheads="1"/>
                </p:cNvSpPr>
                <p:nvPr/>
              </p:nvSpPr>
              <p:spPr bwMode="auto">
                <a:xfrm rot="10800000">
                  <a:off x="8283" y="2143"/>
                  <a:ext cx="437" cy="275"/>
                </a:xfrm>
                <a:prstGeom prst="ellipse">
                  <a:avLst/>
                </a:prstGeom>
                <a:gradFill rotWithShape="1">
                  <a:gsLst>
                    <a:gs pos="0">
                      <a:schemeClr val="bg1">
                        <a:gamma/>
                        <a:tint val="0"/>
                        <a:invGamma/>
                        <a:alpha val="0"/>
                      </a:schemeClr>
                    </a:gs>
                    <a:gs pos="100000">
                      <a:schemeClr val="bg1">
                        <a:alpha val="72000"/>
                      </a:schemeClr>
                    </a:gs>
                  </a:gsLst>
                  <a:lin ang="5400000" scaled="1"/>
                </a:gradFill>
                <a:ln w="12700" algn="ctr">
                  <a:noFill/>
                  <a:round/>
                  <a:headEnd/>
                  <a:tailEnd/>
                </a:ln>
                <a:effectLst/>
              </p:spPr>
              <p:txBody>
                <a:bodyPr wrap="none" anchor="ctr"/>
                <a:lstStyle/>
                <a:p>
                  <a:pPr>
                    <a:defRPr/>
                  </a:pPr>
                  <a:endParaRPr lang="en-US">
                    <a:latin typeface="Arial" charset="0"/>
                  </a:endParaRPr>
                </a:p>
              </p:txBody>
            </p:sp>
          </p:grpSp>
          <p:sp>
            <p:nvSpPr>
              <p:cNvPr id="12326" name="Text Box 186"/>
              <p:cNvSpPr txBox="1">
                <a:spLocks noChangeArrowheads="1"/>
              </p:cNvSpPr>
              <p:nvPr/>
            </p:nvSpPr>
            <p:spPr bwMode="auto">
              <a:xfrm>
                <a:off x="1064" y="3424"/>
                <a:ext cx="170"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NIST</a:t>
                </a:r>
              </a:p>
            </p:txBody>
          </p:sp>
          <p:sp>
            <p:nvSpPr>
              <p:cNvPr id="12327" name="Text Box 187"/>
              <p:cNvSpPr txBox="1">
                <a:spLocks noChangeArrowheads="1"/>
              </p:cNvSpPr>
              <p:nvPr/>
            </p:nvSpPr>
            <p:spPr bwMode="auto">
              <a:xfrm>
                <a:off x="382" y="3233"/>
                <a:ext cx="131"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PCI</a:t>
                </a:r>
              </a:p>
            </p:txBody>
          </p:sp>
          <p:sp>
            <p:nvSpPr>
              <p:cNvPr id="12328" name="Text Box 188"/>
              <p:cNvSpPr txBox="1">
                <a:spLocks noChangeArrowheads="1"/>
              </p:cNvSpPr>
              <p:nvPr/>
            </p:nvSpPr>
            <p:spPr bwMode="auto">
              <a:xfrm>
                <a:off x="496" y="3421"/>
                <a:ext cx="187"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Cobit</a:t>
                </a:r>
              </a:p>
            </p:txBody>
          </p:sp>
          <p:sp>
            <p:nvSpPr>
              <p:cNvPr id="12329" name="Text Box 189"/>
              <p:cNvSpPr txBox="1">
                <a:spLocks noChangeArrowheads="1"/>
              </p:cNvSpPr>
              <p:nvPr/>
            </p:nvSpPr>
            <p:spPr bwMode="auto">
              <a:xfrm>
                <a:off x="648" y="3233"/>
                <a:ext cx="160"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SOX</a:t>
                </a:r>
              </a:p>
            </p:txBody>
          </p:sp>
          <p:sp>
            <p:nvSpPr>
              <p:cNvPr id="12330" name="Text Box 190"/>
              <p:cNvSpPr txBox="1">
                <a:spLocks noChangeArrowheads="1"/>
              </p:cNvSpPr>
              <p:nvPr/>
            </p:nvSpPr>
            <p:spPr bwMode="auto">
              <a:xfrm>
                <a:off x="796" y="3424"/>
                <a:ext cx="135"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ISO</a:t>
                </a:r>
              </a:p>
            </p:txBody>
          </p:sp>
          <p:sp>
            <p:nvSpPr>
              <p:cNvPr id="12331" name="Text Box 191"/>
              <p:cNvSpPr txBox="1">
                <a:spLocks noChangeArrowheads="1"/>
              </p:cNvSpPr>
              <p:nvPr/>
            </p:nvSpPr>
            <p:spPr bwMode="auto">
              <a:xfrm>
                <a:off x="905" y="3233"/>
                <a:ext cx="205"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GLBA</a:t>
                </a:r>
              </a:p>
            </p:txBody>
          </p:sp>
          <p:sp>
            <p:nvSpPr>
              <p:cNvPr id="12332" name="Text Box 192"/>
              <p:cNvSpPr txBox="1">
                <a:spLocks noChangeArrowheads="1"/>
              </p:cNvSpPr>
              <p:nvPr/>
            </p:nvSpPr>
            <p:spPr bwMode="auto">
              <a:xfrm>
                <a:off x="1175" y="3232"/>
                <a:ext cx="223" cy="101"/>
              </a:xfrm>
              <a:prstGeom prst="rect">
                <a:avLst/>
              </a:prstGeom>
              <a:noFill/>
              <a:ln w="15875">
                <a:noFill/>
                <a:miter lim="800000"/>
                <a:headEnd/>
                <a:tailEnd/>
              </a:ln>
            </p:spPr>
            <p:txBody>
              <a:bodyPr wrap="none" lIns="18288" tIns="18288" rIns="18288" bIns="18288">
                <a:spAutoFit/>
              </a:bodyPr>
              <a:lstStyle/>
              <a:p>
                <a:pPr eaLnBrk="0" hangingPunct="0"/>
                <a:r>
                  <a:rPr lang="en-US" sz="800">
                    <a:cs typeface="Arial" pitchFamily="34" charset="0"/>
                  </a:rPr>
                  <a:t>FISMA</a:t>
                </a:r>
              </a:p>
            </p:txBody>
          </p:sp>
          <p:sp>
            <p:nvSpPr>
              <p:cNvPr id="12333" name="Freeform 193"/>
              <p:cNvSpPr>
                <a:spLocks/>
              </p:cNvSpPr>
              <p:nvPr/>
            </p:nvSpPr>
            <p:spPr bwMode="auto">
              <a:xfrm>
                <a:off x="449" y="2971"/>
                <a:ext cx="292" cy="187"/>
              </a:xfrm>
              <a:custGeom>
                <a:avLst/>
                <a:gdLst>
                  <a:gd name="T0" fmla="*/ 0 w 468"/>
                  <a:gd name="T1" fmla="*/ 0 h 237"/>
                  <a:gd name="T2" fmla="*/ 1 w 468"/>
                  <a:gd name="T3" fmla="*/ 15 h 237"/>
                  <a:gd name="T4" fmla="*/ 7 w 468"/>
                  <a:gd name="T5" fmla="*/ 15 h 237"/>
                  <a:gd name="T6" fmla="*/ 7 w 468"/>
                  <a:gd name="T7" fmla="*/ 28 h 237"/>
                  <a:gd name="T8" fmla="*/ 0 60000 65536"/>
                  <a:gd name="T9" fmla="*/ 0 60000 65536"/>
                  <a:gd name="T10" fmla="*/ 0 60000 65536"/>
                  <a:gd name="T11" fmla="*/ 0 60000 65536"/>
                  <a:gd name="T12" fmla="*/ 0 w 468"/>
                  <a:gd name="T13" fmla="*/ 0 h 237"/>
                  <a:gd name="T14" fmla="*/ 468 w 468"/>
                  <a:gd name="T15" fmla="*/ 237 h 237"/>
                </a:gdLst>
                <a:ahLst/>
                <a:cxnLst>
                  <a:cxn ang="T8">
                    <a:pos x="T0" y="T1"/>
                  </a:cxn>
                  <a:cxn ang="T9">
                    <a:pos x="T2" y="T3"/>
                  </a:cxn>
                  <a:cxn ang="T10">
                    <a:pos x="T4" y="T5"/>
                  </a:cxn>
                  <a:cxn ang="T11">
                    <a:pos x="T6" y="T7"/>
                  </a:cxn>
                </a:cxnLst>
                <a:rect l="T12" t="T13" r="T14" b="T15"/>
                <a:pathLst>
                  <a:path w="468" h="237">
                    <a:moveTo>
                      <a:pt x="0" y="0"/>
                    </a:moveTo>
                    <a:lnTo>
                      <a:pt x="12" y="123"/>
                    </a:lnTo>
                    <a:lnTo>
                      <a:pt x="468" y="123"/>
                    </a:lnTo>
                    <a:lnTo>
                      <a:pt x="468" y="237"/>
                    </a:lnTo>
                  </a:path>
                </a:pathLst>
              </a:custGeom>
              <a:noFill/>
              <a:ln w="19050">
                <a:solidFill>
                  <a:schemeClr val="tx2"/>
                </a:solidFill>
                <a:round/>
                <a:headEnd/>
                <a:tailEnd type="triangle" w="med" len="sm"/>
              </a:ln>
            </p:spPr>
            <p:txBody>
              <a:bodyPr wrap="none" anchor="ctr"/>
              <a:lstStyle/>
              <a:p>
                <a:endParaRPr lang="en-US"/>
              </a:p>
            </p:txBody>
          </p:sp>
          <p:sp>
            <p:nvSpPr>
              <p:cNvPr id="12334" name="Freeform 194"/>
              <p:cNvSpPr>
                <a:spLocks/>
              </p:cNvSpPr>
              <p:nvPr/>
            </p:nvSpPr>
            <p:spPr bwMode="auto">
              <a:xfrm>
                <a:off x="869" y="2965"/>
                <a:ext cx="370" cy="188"/>
              </a:xfrm>
              <a:custGeom>
                <a:avLst/>
                <a:gdLst>
                  <a:gd name="T0" fmla="*/ 0 w 468"/>
                  <a:gd name="T1" fmla="*/ 0 h 237"/>
                  <a:gd name="T2" fmla="*/ 2 w 468"/>
                  <a:gd name="T3" fmla="*/ 16 h 237"/>
                  <a:gd name="T4" fmla="*/ 57 w 468"/>
                  <a:gd name="T5" fmla="*/ 16 h 237"/>
                  <a:gd name="T6" fmla="*/ 57 w 468"/>
                  <a:gd name="T7" fmla="*/ 29 h 237"/>
                  <a:gd name="T8" fmla="*/ 0 60000 65536"/>
                  <a:gd name="T9" fmla="*/ 0 60000 65536"/>
                  <a:gd name="T10" fmla="*/ 0 60000 65536"/>
                  <a:gd name="T11" fmla="*/ 0 60000 65536"/>
                  <a:gd name="T12" fmla="*/ 0 w 468"/>
                  <a:gd name="T13" fmla="*/ 0 h 237"/>
                  <a:gd name="T14" fmla="*/ 468 w 468"/>
                  <a:gd name="T15" fmla="*/ 237 h 237"/>
                </a:gdLst>
                <a:ahLst/>
                <a:cxnLst>
                  <a:cxn ang="T8">
                    <a:pos x="T0" y="T1"/>
                  </a:cxn>
                  <a:cxn ang="T9">
                    <a:pos x="T2" y="T3"/>
                  </a:cxn>
                  <a:cxn ang="T10">
                    <a:pos x="T4" y="T5"/>
                  </a:cxn>
                  <a:cxn ang="T11">
                    <a:pos x="T6" y="T7"/>
                  </a:cxn>
                </a:cxnLst>
                <a:rect l="T12" t="T13" r="T14" b="T15"/>
                <a:pathLst>
                  <a:path w="468" h="237">
                    <a:moveTo>
                      <a:pt x="0" y="0"/>
                    </a:moveTo>
                    <a:lnTo>
                      <a:pt x="12" y="123"/>
                    </a:lnTo>
                    <a:lnTo>
                      <a:pt x="468" y="123"/>
                    </a:lnTo>
                    <a:lnTo>
                      <a:pt x="468" y="237"/>
                    </a:lnTo>
                  </a:path>
                </a:pathLst>
              </a:custGeom>
              <a:noFill/>
              <a:ln w="19050">
                <a:solidFill>
                  <a:schemeClr val="tx2"/>
                </a:solidFill>
                <a:round/>
                <a:headEnd/>
                <a:tailEnd type="triangle" w="med" len="sm"/>
              </a:ln>
            </p:spPr>
            <p:txBody>
              <a:bodyPr wrap="none" anchor="ctr"/>
              <a:lstStyle/>
              <a:p>
                <a:endParaRPr lang="en-US"/>
              </a:p>
            </p:txBody>
          </p:sp>
          <p:sp>
            <p:nvSpPr>
              <p:cNvPr id="12335" name="Line 195"/>
              <p:cNvSpPr>
                <a:spLocks noChangeShapeType="1"/>
              </p:cNvSpPr>
              <p:nvPr/>
            </p:nvSpPr>
            <p:spPr bwMode="auto">
              <a:xfrm>
                <a:off x="786" y="2964"/>
                <a:ext cx="0" cy="201"/>
              </a:xfrm>
              <a:prstGeom prst="line">
                <a:avLst/>
              </a:prstGeom>
              <a:noFill/>
              <a:ln w="19050">
                <a:solidFill>
                  <a:schemeClr val="tx1"/>
                </a:solidFill>
                <a:round/>
                <a:headEnd/>
                <a:tailEnd type="triangle" w="med" len="med"/>
              </a:ln>
            </p:spPr>
            <p:txBody>
              <a:bodyPr wrap="none" anchor="ctr"/>
              <a:lstStyle/>
              <a:p>
                <a:endParaRPr lang="en-US"/>
              </a:p>
            </p:txBody>
          </p:sp>
          <p:sp>
            <p:nvSpPr>
              <p:cNvPr id="12336" name="Freeform 196"/>
              <p:cNvSpPr>
                <a:spLocks/>
              </p:cNvSpPr>
              <p:nvPr/>
            </p:nvSpPr>
            <p:spPr bwMode="auto">
              <a:xfrm flipH="1">
                <a:off x="1026" y="2887"/>
                <a:ext cx="122" cy="266"/>
              </a:xfrm>
              <a:custGeom>
                <a:avLst/>
                <a:gdLst>
                  <a:gd name="T0" fmla="*/ 0 w 468"/>
                  <a:gd name="T1" fmla="*/ 0 h 237"/>
                  <a:gd name="T2" fmla="*/ 0 w 468"/>
                  <a:gd name="T3" fmla="*/ 348 h 237"/>
                  <a:gd name="T4" fmla="*/ 0 w 468"/>
                  <a:gd name="T5" fmla="*/ 348 h 237"/>
                  <a:gd name="T6" fmla="*/ 0 w 468"/>
                  <a:gd name="T7" fmla="*/ 671 h 237"/>
                  <a:gd name="T8" fmla="*/ 0 60000 65536"/>
                  <a:gd name="T9" fmla="*/ 0 60000 65536"/>
                  <a:gd name="T10" fmla="*/ 0 60000 65536"/>
                  <a:gd name="T11" fmla="*/ 0 60000 65536"/>
                  <a:gd name="T12" fmla="*/ 0 w 468"/>
                  <a:gd name="T13" fmla="*/ 0 h 237"/>
                  <a:gd name="T14" fmla="*/ 468 w 468"/>
                  <a:gd name="T15" fmla="*/ 237 h 237"/>
                </a:gdLst>
                <a:ahLst/>
                <a:cxnLst>
                  <a:cxn ang="T8">
                    <a:pos x="T0" y="T1"/>
                  </a:cxn>
                  <a:cxn ang="T9">
                    <a:pos x="T2" y="T3"/>
                  </a:cxn>
                  <a:cxn ang="T10">
                    <a:pos x="T4" y="T5"/>
                  </a:cxn>
                  <a:cxn ang="T11">
                    <a:pos x="T6" y="T7"/>
                  </a:cxn>
                </a:cxnLst>
                <a:rect l="T12" t="T13" r="T14" b="T15"/>
                <a:pathLst>
                  <a:path w="468" h="237">
                    <a:moveTo>
                      <a:pt x="0" y="0"/>
                    </a:moveTo>
                    <a:lnTo>
                      <a:pt x="12" y="123"/>
                    </a:lnTo>
                    <a:lnTo>
                      <a:pt x="468" y="123"/>
                    </a:lnTo>
                    <a:lnTo>
                      <a:pt x="468" y="237"/>
                    </a:lnTo>
                  </a:path>
                </a:pathLst>
              </a:custGeom>
              <a:noFill/>
              <a:ln w="19050">
                <a:solidFill>
                  <a:schemeClr val="tx2"/>
                </a:solidFill>
                <a:round/>
                <a:headEnd/>
                <a:tailEnd type="triangle" w="med" len="sm"/>
              </a:ln>
            </p:spPr>
            <p:txBody>
              <a:bodyPr wrap="none" anchor="ctr"/>
              <a:lstStyle/>
              <a:p>
                <a:endParaRPr lang="en-US"/>
              </a:p>
            </p:txBody>
          </p:sp>
          <p:sp>
            <p:nvSpPr>
              <p:cNvPr id="12337" name="Line 197"/>
              <p:cNvSpPr>
                <a:spLocks noChangeShapeType="1"/>
              </p:cNvSpPr>
              <p:nvPr/>
            </p:nvSpPr>
            <p:spPr bwMode="auto">
              <a:xfrm>
                <a:off x="1306" y="2977"/>
                <a:ext cx="0" cy="176"/>
              </a:xfrm>
              <a:prstGeom prst="line">
                <a:avLst/>
              </a:prstGeom>
              <a:noFill/>
              <a:ln w="19050">
                <a:solidFill>
                  <a:schemeClr val="tx1"/>
                </a:solidFill>
                <a:round/>
                <a:headEnd/>
                <a:tailEnd type="triangle" w="med" len="med"/>
              </a:ln>
            </p:spPr>
            <p:txBody>
              <a:bodyPr wrap="none" anchor="ctr"/>
              <a:lstStyle/>
              <a:p>
                <a:endParaRPr lang="en-US"/>
              </a:p>
            </p:txBody>
          </p:sp>
          <p:sp>
            <p:nvSpPr>
              <p:cNvPr id="12338" name="Line 198"/>
              <p:cNvSpPr>
                <a:spLocks noChangeShapeType="1"/>
              </p:cNvSpPr>
              <p:nvPr/>
            </p:nvSpPr>
            <p:spPr bwMode="auto">
              <a:xfrm>
                <a:off x="841" y="2977"/>
                <a:ext cx="0" cy="372"/>
              </a:xfrm>
              <a:prstGeom prst="line">
                <a:avLst/>
              </a:prstGeom>
              <a:noFill/>
              <a:ln w="19050">
                <a:solidFill>
                  <a:schemeClr val="tx1"/>
                </a:solidFill>
                <a:round/>
                <a:headEnd/>
                <a:tailEnd type="triangle" w="med" len="med"/>
              </a:ln>
            </p:spPr>
            <p:txBody>
              <a:bodyPr wrap="none" anchor="ctr"/>
              <a:lstStyle/>
              <a:p>
                <a:endParaRPr lang="en-US"/>
              </a:p>
            </p:txBody>
          </p:sp>
          <p:sp>
            <p:nvSpPr>
              <p:cNvPr id="12339" name="Line 199"/>
              <p:cNvSpPr>
                <a:spLocks noChangeShapeType="1"/>
              </p:cNvSpPr>
              <p:nvPr/>
            </p:nvSpPr>
            <p:spPr bwMode="auto">
              <a:xfrm>
                <a:off x="565" y="2971"/>
                <a:ext cx="0" cy="371"/>
              </a:xfrm>
              <a:prstGeom prst="line">
                <a:avLst/>
              </a:prstGeom>
              <a:noFill/>
              <a:ln w="19050">
                <a:solidFill>
                  <a:schemeClr val="tx1"/>
                </a:solidFill>
                <a:round/>
                <a:headEnd/>
                <a:tailEnd type="triangle" w="med" len="med"/>
              </a:ln>
            </p:spPr>
            <p:txBody>
              <a:bodyPr wrap="none" anchor="ctr"/>
              <a:lstStyle/>
              <a:p>
                <a:endParaRPr lang="en-US"/>
              </a:p>
            </p:txBody>
          </p:sp>
        </p:grpSp>
        <p:grpSp>
          <p:nvGrpSpPr>
            <p:cNvPr id="12309" name="Group 200"/>
            <p:cNvGrpSpPr>
              <a:grpSpLocks/>
            </p:cNvGrpSpPr>
            <p:nvPr/>
          </p:nvGrpSpPr>
          <p:grpSpPr bwMode="auto">
            <a:xfrm>
              <a:off x="263" y="2559"/>
              <a:ext cx="1192" cy="554"/>
              <a:chOff x="263" y="2431"/>
              <a:chExt cx="1192" cy="554"/>
            </a:xfrm>
          </p:grpSpPr>
          <p:sp>
            <p:nvSpPr>
              <p:cNvPr id="212169" name="Rectangle 201"/>
              <p:cNvSpPr>
                <a:spLocks noChangeArrowheads="1"/>
              </p:cNvSpPr>
              <p:nvPr/>
            </p:nvSpPr>
            <p:spPr bwMode="auto">
              <a:xfrm>
                <a:off x="263" y="2431"/>
                <a:ext cx="351" cy="554"/>
              </a:xfrm>
              <a:prstGeom prst="rect">
                <a:avLst/>
              </a:prstGeom>
              <a:gradFill rotWithShape="1">
                <a:gsLst>
                  <a:gs pos="0">
                    <a:schemeClr val="bg2">
                      <a:gamma/>
                      <a:tint val="69804"/>
                      <a:invGamma/>
                    </a:schemeClr>
                  </a:gs>
                  <a:gs pos="100000">
                    <a:schemeClr val="bg2"/>
                  </a:gs>
                </a:gsLst>
                <a:lin ang="5400000" scaled="1"/>
              </a:gradFill>
              <a:ln w="9525">
                <a:solidFill>
                  <a:schemeClr val="bg2"/>
                </a:solidFill>
                <a:miter lim="800000"/>
                <a:headEnd/>
                <a:tailEnd/>
              </a:ln>
            </p:spPr>
            <p:txBody>
              <a:bodyPr/>
              <a:lstStyle/>
              <a:p>
                <a:pPr>
                  <a:defRPr/>
                </a:pPr>
                <a:endParaRPr lang="en-US">
                  <a:latin typeface="Arial" charset="0"/>
                </a:endParaRPr>
              </a:p>
            </p:txBody>
          </p:sp>
          <p:sp>
            <p:nvSpPr>
              <p:cNvPr id="212170" name="Rectangle 202"/>
              <p:cNvSpPr>
                <a:spLocks noChangeArrowheads="1"/>
              </p:cNvSpPr>
              <p:nvPr/>
            </p:nvSpPr>
            <p:spPr bwMode="auto">
              <a:xfrm>
                <a:off x="683" y="2431"/>
                <a:ext cx="352" cy="554"/>
              </a:xfrm>
              <a:prstGeom prst="rect">
                <a:avLst/>
              </a:prstGeom>
              <a:gradFill rotWithShape="1">
                <a:gsLst>
                  <a:gs pos="0">
                    <a:schemeClr val="bg2">
                      <a:gamma/>
                      <a:tint val="69804"/>
                      <a:invGamma/>
                    </a:schemeClr>
                  </a:gs>
                  <a:gs pos="100000">
                    <a:schemeClr val="bg2"/>
                  </a:gs>
                </a:gsLst>
                <a:lin ang="5400000" scaled="1"/>
              </a:gradFill>
              <a:ln w="9525">
                <a:solidFill>
                  <a:schemeClr val="bg2"/>
                </a:solidFill>
                <a:miter lim="800000"/>
                <a:headEnd/>
                <a:tailEnd/>
              </a:ln>
            </p:spPr>
            <p:txBody>
              <a:bodyPr/>
              <a:lstStyle/>
              <a:p>
                <a:pPr>
                  <a:defRPr/>
                </a:pPr>
                <a:endParaRPr lang="en-US">
                  <a:latin typeface="Arial" charset="0"/>
                </a:endParaRPr>
              </a:p>
            </p:txBody>
          </p:sp>
          <p:sp>
            <p:nvSpPr>
              <p:cNvPr id="212171" name="Rectangle 203"/>
              <p:cNvSpPr>
                <a:spLocks noChangeArrowheads="1"/>
              </p:cNvSpPr>
              <p:nvPr/>
            </p:nvSpPr>
            <p:spPr bwMode="auto">
              <a:xfrm>
                <a:off x="1104" y="2431"/>
                <a:ext cx="351" cy="554"/>
              </a:xfrm>
              <a:prstGeom prst="rect">
                <a:avLst/>
              </a:prstGeom>
              <a:gradFill rotWithShape="1">
                <a:gsLst>
                  <a:gs pos="0">
                    <a:schemeClr val="bg2">
                      <a:gamma/>
                      <a:tint val="69804"/>
                      <a:invGamma/>
                    </a:schemeClr>
                  </a:gs>
                  <a:gs pos="100000">
                    <a:schemeClr val="bg2"/>
                  </a:gs>
                </a:gsLst>
                <a:lin ang="5400000" scaled="1"/>
              </a:gradFill>
              <a:ln w="9525">
                <a:solidFill>
                  <a:schemeClr val="bg2"/>
                </a:solidFill>
                <a:miter lim="800000"/>
                <a:headEnd/>
                <a:tailEnd/>
              </a:ln>
            </p:spPr>
            <p:txBody>
              <a:bodyPr/>
              <a:lstStyle/>
              <a:p>
                <a:pPr>
                  <a:defRPr/>
                </a:pPr>
                <a:endParaRPr lang="en-US">
                  <a:latin typeface="Arial" charset="0"/>
                </a:endParaRPr>
              </a:p>
            </p:txBody>
          </p:sp>
          <p:sp>
            <p:nvSpPr>
              <p:cNvPr id="12313" name="Text Box 204"/>
              <p:cNvSpPr txBox="1">
                <a:spLocks noChangeArrowheads="1"/>
              </p:cNvSpPr>
              <p:nvPr/>
            </p:nvSpPr>
            <p:spPr bwMode="auto">
              <a:xfrm>
                <a:off x="1142" y="2745"/>
                <a:ext cx="278" cy="178"/>
              </a:xfrm>
              <a:prstGeom prst="rect">
                <a:avLst/>
              </a:prstGeom>
              <a:noFill/>
              <a:ln w="15875">
                <a:noFill/>
                <a:miter lim="800000"/>
                <a:headEnd/>
                <a:tailEnd/>
              </a:ln>
            </p:spPr>
            <p:txBody>
              <a:bodyPr wrap="none" lIns="18288" tIns="18288" rIns="18288" bIns="18288">
                <a:spAutoFit/>
              </a:bodyPr>
              <a:lstStyle/>
              <a:p>
                <a:pPr eaLnBrk="0" hangingPunct="0"/>
                <a:r>
                  <a:rPr lang="en-US" sz="800" dirty="0">
                    <a:solidFill>
                      <a:schemeClr val="tx2">
                        <a:lumMod val="90000"/>
                      </a:schemeClr>
                    </a:solidFill>
                    <a:cs typeface="Arial" pitchFamily="34" charset="0"/>
                  </a:rPr>
                  <a:t>Malware</a:t>
                </a:r>
                <a:br>
                  <a:rPr lang="en-US" sz="800" dirty="0">
                    <a:solidFill>
                      <a:schemeClr val="tx2">
                        <a:lumMod val="90000"/>
                      </a:schemeClr>
                    </a:solidFill>
                    <a:cs typeface="Arial" pitchFamily="34" charset="0"/>
                  </a:rPr>
                </a:br>
                <a:r>
                  <a:rPr lang="en-US" sz="800" dirty="0">
                    <a:solidFill>
                      <a:schemeClr val="tx2">
                        <a:lumMod val="90000"/>
                      </a:schemeClr>
                    </a:solidFill>
                    <a:cs typeface="Arial" pitchFamily="34" charset="0"/>
                  </a:rPr>
                  <a:t>Policy</a:t>
                </a:r>
              </a:p>
            </p:txBody>
          </p:sp>
          <p:sp>
            <p:nvSpPr>
              <p:cNvPr id="12314" name="Text Box 205"/>
              <p:cNvSpPr txBox="1">
                <a:spLocks noChangeArrowheads="1"/>
              </p:cNvSpPr>
              <p:nvPr/>
            </p:nvSpPr>
            <p:spPr bwMode="auto">
              <a:xfrm>
                <a:off x="706" y="2745"/>
                <a:ext cx="301" cy="178"/>
              </a:xfrm>
              <a:prstGeom prst="rect">
                <a:avLst/>
              </a:prstGeom>
              <a:noFill/>
              <a:ln w="15875">
                <a:noFill/>
                <a:miter lim="800000"/>
                <a:headEnd/>
                <a:tailEnd/>
              </a:ln>
            </p:spPr>
            <p:txBody>
              <a:bodyPr wrap="none" lIns="18288" tIns="18288" rIns="18288" bIns="18288">
                <a:spAutoFit/>
              </a:bodyPr>
              <a:lstStyle/>
              <a:p>
                <a:pPr eaLnBrk="0" hangingPunct="0"/>
                <a:r>
                  <a:rPr lang="en-US" sz="800" dirty="0">
                    <a:solidFill>
                      <a:schemeClr val="tx2">
                        <a:lumMod val="90000"/>
                      </a:schemeClr>
                    </a:solidFill>
                    <a:cs typeface="Arial" pitchFamily="34" charset="0"/>
                  </a:rPr>
                  <a:t>Endpoint</a:t>
                </a:r>
                <a:br>
                  <a:rPr lang="en-US" sz="800" dirty="0">
                    <a:solidFill>
                      <a:schemeClr val="tx2">
                        <a:lumMod val="90000"/>
                      </a:schemeClr>
                    </a:solidFill>
                    <a:cs typeface="Arial" pitchFamily="34" charset="0"/>
                  </a:rPr>
                </a:br>
                <a:r>
                  <a:rPr lang="en-US" sz="800" dirty="0">
                    <a:solidFill>
                      <a:schemeClr val="tx2">
                        <a:lumMod val="90000"/>
                      </a:schemeClr>
                    </a:solidFill>
                    <a:cs typeface="Arial" pitchFamily="34" charset="0"/>
                  </a:rPr>
                  <a:t>Policy</a:t>
                </a:r>
              </a:p>
            </p:txBody>
          </p:sp>
          <p:sp>
            <p:nvSpPr>
              <p:cNvPr id="12315" name="Text Box 206"/>
              <p:cNvSpPr txBox="1">
                <a:spLocks noChangeArrowheads="1"/>
              </p:cNvSpPr>
              <p:nvPr/>
            </p:nvSpPr>
            <p:spPr bwMode="auto">
              <a:xfrm>
                <a:off x="268" y="2686"/>
                <a:ext cx="341" cy="255"/>
              </a:xfrm>
              <a:prstGeom prst="rect">
                <a:avLst/>
              </a:prstGeom>
              <a:noFill/>
              <a:ln w="15875">
                <a:noFill/>
                <a:miter lim="800000"/>
                <a:headEnd/>
                <a:tailEnd/>
              </a:ln>
            </p:spPr>
            <p:txBody>
              <a:bodyPr wrap="none" lIns="18288" tIns="18288" rIns="18288" bIns="18288" anchor="ctr" anchorCtr="1">
                <a:spAutoFit/>
              </a:bodyPr>
              <a:lstStyle/>
              <a:p>
                <a:pPr eaLnBrk="0" hangingPunct="0"/>
                <a:r>
                  <a:rPr lang="en-US" sz="800" dirty="0">
                    <a:solidFill>
                      <a:schemeClr val="tx2">
                        <a:lumMod val="90000"/>
                      </a:schemeClr>
                    </a:solidFill>
                    <a:cs typeface="Arial" pitchFamily="34" charset="0"/>
                  </a:rPr>
                  <a:t>Data</a:t>
                </a:r>
                <a:br>
                  <a:rPr lang="en-US" sz="800" dirty="0">
                    <a:solidFill>
                      <a:schemeClr val="tx2">
                        <a:lumMod val="90000"/>
                      </a:schemeClr>
                    </a:solidFill>
                    <a:cs typeface="Arial" pitchFamily="34" charset="0"/>
                  </a:rPr>
                </a:br>
                <a:r>
                  <a:rPr lang="en-US" sz="800" dirty="0">
                    <a:solidFill>
                      <a:schemeClr val="tx2">
                        <a:lumMod val="90000"/>
                      </a:schemeClr>
                    </a:solidFill>
                    <a:cs typeface="Arial" pitchFamily="34" charset="0"/>
                  </a:rPr>
                  <a:t>Protection</a:t>
                </a:r>
                <a:br>
                  <a:rPr lang="en-US" sz="800" dirty="0">
                    <a:solidFill>
                      <a:schemeClr val="tx2">
                        <a:lumMod val="90000"/>
                      </a:schemeClr>
                    </a:solidFill>
                    <a:cs typeface="Arial" pitchFamily="34" charset="0"/>
                  </a:rPr>
                </a:br>
                <a:r>
                  <a:rPr lang="en-US" sz="800" dirty="0">
                    <a:solidFill>
                      <a:schemeClr val="tx2">
                        <a:lumMod val="90000"/>
                      </a:schemeClr>
                    </a:solidFill>
                    <a:cs typeface="Arial" pitchFamily="34" charset="0"/>
                  </a:rPr>
                  <a:t>Policy</a:t>
                </a:r>
              </a:p>
            </p:txBody>
          </p:sp>
          <p:pic>
            <p:nvPicPr>
              <p:cNvPr id="12316" name="Picture 207"/>
              <p:cNvPicPr>
                <a:picLocks noChangeAspect="1" noChangeArrowheads="1"/>
              </p:cNvPicPr>
              <p:nvPr/>
            </p:nvPicPr>
            <p:blipFill>
              <a:blip r:embed="rId4"/>
              <a:srcRect/>
              <a:stretch>
                <a:fillRect/>
              </a:stretch>
            </p:blipFill>
            <p:spPr bwMode="auto">
              <a:xfrm>
                <a:off x="378" y="2450"/>
                <a:ext cx="128" cy="261"/>
              </a:xfrm>
              <a:prstGeom prst="rect">
                <a:avLst/>
              </a:prstGeom>
              <a:noFill/>
              <a:ln w="9525" algn="ctr">
                <a:noFill/>
                <a:miter lim="800000"/>
                <a:headEnd/>
                <a:tailEnd/>
              </a:ln>
            </p:spPr>
          </p:pic>
          <p:pic>
            <p:nvPicPr>
              <p:cNvPr id="12317" name="Picture 208"/>
              <p:cNvPicPr>
                <a:picLocks noChangeAspect="1" noChangeArrowheads="1"/>
              </p:cNvPicPr>
              <p:nvPr/>
            </p:nvPicPr>
            <p:blipFill>
              <a:blip r:embed="rId4"/>
              <a:srcRect/>
              <a:stretch>
                <a:fillRect/>
              </a:stretch>
            </p:blipFill>
            <p:spPr bwMode="auto">
              <a:xfrm>
                <a:off x="789" y="2450"/>
                <a:ext cx="128" cy="261"/>
              </a:xfrm>
              <a:prstGeom prst="rect">
                <a:avLst/>
              </a:prstGeom>
              <a:noFill/>
              <a:ln w="9525" algn="ctr">
                <a:noFill/>
                <a:miter lim="800000"/>
                <a:headEnd/>
                <a:tailEnd/>
              </a:ln>
            </p:spPr>
          </p:pic>
          <p:pic>
            <p:nvPicPr>
              <p:cNvPr id="12318" name="Picture 209"/>
              <p:cNvPicPr>
                <a:picLocks noChangeAspect="1" noChangeArrowheads="1"/>
              </p:cNvPicPr>
              <p:nvPr/>
            </p:nvPicPr>
            <p:blipFill>
              <a:blip r:embed="rId4"/>
              <a:srcRect/>
              <a:stretch>
                <a:fillRect/>
              </a:stretch>
            </p:blipFill>
            <p:spPr bwMode="auto">
              <a:xfrm>
                <a:off x="1210" y="2450"/>
                <a:ext cx="128" cy="261"/>
              </a:xfrm>
              <a:prstGeom prst="rect">
                <a:avLst/>
              </a:prstGeom>
              <a:noFill/>
              <a:ln w="9525" algn="ctr">
                <a:noFill/>
                <a:miter lim="800000"/>
                <a:headEnd/>
                <a:tailEnd/>
              </a:ln>
            </p:spPr>
          </p:pic>
        </p:gr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a:xfrm>
            <a:off x="171021" y="95250"/>
            <a:ext cx="8229600" cy="1143000"/>
          </a:xfrm>
        </p:spPr>
        <p:txBody>
          <a:bodyPr>
            <a:noAutofit/>
          </a:bodyPr>
          <a:lstStyle/>
          <a:p>
            <a:r>
              <a:rPr lang="en-US" sz="4000" dirty="0" smtClean="0"/>
              <a:t>Recap of Control Compliance Suite – </a:t>
            </a:r>
            <a:br>
              <a:rPr lang="en-US" sz="4000" dirty="0" smtClean="0"/>
            </a:br>
            <a:r>
              <a:rPr lang="en-US" sz="4000" dirty="0" smtClean="0"/>
              <a:t>A Unified Solution</a:t>
            </a:r>
          </a:p>
        </p:txBody>
      </p:sp>
      <p:sp>
        <p:nvSpPr>
          <p:cNvPr id="13314" name="Slide Number Placeholder 3"/>
          <p:cNvSpPr>
            <a:spLocks noGrp="1"/>
          </p:cNvSpPr>
          <p:nvPr>
            <p:ph type="sldNum" sz="quarter" idx="12"/>
          </p:nvPr>
        </p:nvSpPr>
        <p:spPr>
          <a:noFill/>
        </p:spPr>
        <p:txBody>
          <a:bodyPr/>
          <a:lstStyle/>
          <a:p>
            <a:fld id="{F6103A8B-34D2-4AC5-AC77-AD15CC6D29D7}"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grpSp>
        <p:nvGrpSpPr>
          <p:cNvPr id="2" name="Group 2"/>
          <p:cNvGrpSpPr>
            <a:grpSpLocks/>
          </p:cNvGrpSpPr>
          <p:nvPr/>
        </p:nvGrpSpPr>
        <p:grpSpPr bwMode="auto">
          <a:xfrm>
            <a:off x="566738" y="3379788"/>
            <a:ext cx="1363662" cy="431800"/>
            <a:chOff x="336" y="2182"/>
            <a:chExt cx="859" cy="272"/>
          </a:xfrm>
        </p:grpSpPr>
        <p:sp>
          <p:nvSpPr>
            <p:cNvPr id="238595" name="AutoShape 3"/>
            <p:cNvSpPr>
              <a:spLocks noChangeArrowheads="1"/>
            </p:cNvSpPr>
            <p:nvPr/>
          </p:nvSpPr>
          <p:spPr bwMode="auto">
            <a:xfrm>
              <a:off x="336" y="2182"/>
              <a:ext cx="859" cy="272"/>
            </a:xfrm>
            <a:prstGeom prst="rightArrow">
              <a:avLst>
                <a:gd name="adj1" fmla="val 57556"/>
                <a:gd name="adj2" fmla="val 58088"/>
              </a:avLst>
            </a:prstGeom>
            <a:gradFill rotWithShape="1">
              <a:gsLst>
                <a:gs pos="0">
                  <a:schemeClr val="folHlink">
                    <a:gamma/>
                    <a:tint val="41176"/>
                    <a:invGamma/>
                  </a:schemeClr>
                </a:gs>
                <a:gs pos="100000">
                  <a:schemeClr val="folHlink"/>
                </a:gs>
              </a:gsLst>
              <a:lin ang="0" scaled="1"/>
            </a:gradFill>
            <a:ln w="9525" algn="ctr">
              <a:solidFill>
                <a:schemeClr val="folHlink"/>
              </a:solidFill>
              <a:miter lim="800000"/>
              <a:headEnd/>
              <a:tailEnd/>
            </a:ln>
            <a:effectLst/>
          </p:spPr>
          <p:txBody>
            <a:bodyPr wrap="none" anchor="ctr"/>
            <a:lstStyle/>
            <a:p>
              <a:pPr>
                <a:defRPr/>
              </a:pPr>
              <a:endParaRPr lang="en-US">
                <a:latin typeface="Arial" charset="0"/>
              </a:endParaRPr>
            </a:p>
          </p:txBody>
        </p:sp>
        <p:sp>
          <p:nvSpPr>
            <p:cNvPr id="13476" name="Text Box 4"/>
            <p:cNvSpPr txBox="1">
              <a:spLocks noChangeArrowheads="1"/>
            </p:cNvSpPr>
            <p:nvPr/>
          </p:nvSpPr>
          <p:spPr bwMode="auto">
            <a:xfrm>
              <a:off x="392" y="2215"/>
              <a:ext cx="649" cy="192"/>
            </a:xfrm>
            <a:prstGeom prst="rect">
              <a:avLst/>
            </a:prstGeom>
            <a:noFill/>
            <a:ln w="9525" algn="ctr">
              <a:noFill/>
              <a:miter lim="800000"/>
              <a:headEnd/>
              <a:tailEnd/>
            </a:ln>
          </p:spPr>
          <p:txBody>
            <a:bodyPr wrap="none">
              <a:spAutoFit/>
            </a:bodyPr>
            <a:lstStyle/>
            <a:p>
              <a:r>
                <a:rPr lang="en-US" dirty="0">
                  <a:solidFill>
                    <a:schemeClr val="bg1"/>
                  </a:solidFill>
                </a:rPr>
                <a:t>Exception</a:t>
              </a:r>
            </a:p>
          </p:txBody>
        </p:sp>
      </p:grpSp>
      <p:sp>
        <p:nvSpPr>
          <p:cNvPr id="238597" name="AutoShape 5"/>
          <p:cNvSpPr>
            <a:spLocks noChangeArrowheads="1"/>
          </p:cNvSpPr>
          <p:nvPr/>
        </p:nvSpPr>
        <p:spPr bwMode="auto">
          <a:xfrm rot="10800000">
            <a:off x="1795463" y="2863850"/>
            <a:ext cx="754062" cy="303213"/>
          </a:xfrm>
          <a:prstGeom prst="rightArrow">
            <a:avLst>
              <a:gd name="adj1" fmla="val 65981"/>
              <a:gd name="adj2" fmla="val 65627"/>
            </a:avLst>
          </a:prstGeom>
          <a:gradFill rotWithShape="1">
            <a:gsLst>
              <a:gs pos="0">
                <a:schemeClr val="bg2">
                  <a:gamma/>
                  <a:tint val="41176"/>
                  <a:invGamma/>
                </a:schemeClr>
              </a:gs>
              <a:gs pos="100000">
                <a:schemeClr val="bg2"/>
              </a:gs>
            </a:gsLst>
            <a:lin ang="0" scaled="1"/>
          </a:gradFill>
          <a:ln w="9525" algn="ctr">
            <a:solidFill>
              <a:schemeClr val="bg2"/>
            </a:solidFill>
            <a:miter lim="800000"/>
            <a:headEnd/>
            <a:tailEnd/>
          </a:ln>
          <a:effectLst/>
        </p:spPr>
        <p:txBody>
          <a:bodyPr wrap="none" anchor="ctr"/>
          <a:lstStyle/>
          <a:p>
            <a:pPr>
              <a:defRPr/>
            </a:pPr>
            <a:endParaRPr lang="en-US">
              <a:latin typeface="Arial" charset="0"/>
            </a:endParaRPr>
          </a:p>
        </p:txBody>
      </p:sp>
      <p:grpSp>
        <p:nvGrpSpPr>
          <p:cNvPr id="3" name="Group 6"/>
          <p:cNvGrpSpPr>
            <a:grpSpLocks/>
          </p:cNvGrpSpPr>
          <p:nvPr/>
        </p:nvGrpSpPr>
        <p:grpSpPr bwMode="auto">
          <a:xfrm>
            <a:off x="6716713" y="3087688"/>
            <a:ext cx="712787" cy="287337"/>
            <a:chOff x="4220" y="1827"/>
            <a:chExt cx="449" cy="181"/>
          </a:xfrm>
        </p:grpSpPr>
        <p:sp>
          <p:nvSpPr>
            <p:cNvPr id="13472" name="Line 7"/>
            <p:cNvSpPr>
              <a:spLocks noChangeShapeType="1"/>
            </p:cNvSpPr>
            <p:nvPr/>
          </p:nvSpPr>
          <p:spPr bwMode="auto">
            <a:xfrm rot="3600000">
              <a:off x="4347" y="1707"/>
              <a:ext cx="3" cy="243"/>
            </a:xfrm>
            <a:prstGeom prst="line">
              <a:avLst/>
            </a:prstGeom>
            <a:noFill/>
            <a:ln w="31750">
              <a:solidFill>
                <a:srgbClr val="B2B2B2"/>
              </a:solidFill>
              <a:round/>
              <a:headEnd type="triangle" w="med" len="med"/>
              <a:tailEnd/>
            </a:ln>
          </p:spPr>
          <p:txBody>
            <a:bodyPr wrap="none" anchor="ctr"/>
            <a:lstStyle/>
            <a:p>
              <a:endParaRPr lang="en-US"/>
            </a:p>
          </p:txBody>
        </p:sp>
        <p:sp>
          <p:nvSpPr>
            <p:cNvPr id="13473" name="Line 8"/>
            <p:cNvSpPr>
              <a:spLocks noChangeShapeType="1"/>
            </p:cNvSpPr>
            <p:nvPr/>
          </p:nvSpPr>
          <p:spPr bwMode="auto">
            <a:xfrm rot="5400000" flipV="1">
              <a:off x="4419" y="1720"/>
              <a:ext cx="0" cy="347"/>
            </a:xfrm>
            <a:prstGeom prst="line">
              <a:avLst/>
            </a:prstGeom>
            <a:noFill/>
            <a:ln w="31750">
              <a:solidFill>
                <a:srgbClr val="B2B2B2"/>
              </a:solidFill>
              <a:round/>
              <a:headEnd/>
              <a:tailEnd type="triangle" w="med" len="med"/>
            </a:ln>
          </p:spPr>
          <p:txBody>
            <a:bodyPr wrap="none" anchor="ctr"/>
            <a:lstStyle/>
            <a:p>
              <a:endParaRPr lang="en-US"/>
            </a:p>
          </p:txBody>
        </p:sp>
        <p:sp>
          <p:nvSpPr>
            <p:cNvPr id="13474" name="Line 9"/>
            <p:cNvSpPr>
              <a:spLocks noChangeShapeType="1"/>
            </p:cNvSpPr>
            <p:nvPr/>
          </p:nvSpPr>
          <p:spPr bwMode="auto">
            <a:xfrm rot="7200000">
              <a:off x="4432" y="1771"/>
              <a:ext cx="25" cy="449"/>
            </a:xfrm>
            <a:prstGeom prst="line">
              <a:avLst/>
            </a:prstGeom>
            <a:noFill/>
            <a:ln w="31750">
              <a:solidFill>
                <a:srgbClr val="B2B2B2"/>
              </a:solidFill>
              <a:round/>
              <a:headEnd type="triangle" w="med" len="med"/>
              <a:tailEnd/>
            </a:ln>
          </p:spPr>
          <p:txBody>
            <a:bodyPr wrap="none" anchor="ctr"/>
            <a:lstStyle/>
            <a:p>
              <a:endParaRPr lang="en-US"/>
            </a:p>
          </p:txBody>
        </p:sp>
      </p:grpSp>
      <p:grpSp>
        <p:nvGrpSpPr>
          <p:cNvPr id="13319" name="Group 11"/>
          <p:cNvGrpSpPr>
            <a:grpSpLocks/>
          </p:cNvGrpSpPr>
          <p:nvPr/>
        </p:nvGrpSpPr>
        <p:grpSpPr bwMode="auto">
          <a:xfrm>
            <a:off x="1797050" y="2239963"/>
            <a:ext cx="5565775" cy="1782762"/>
            <a:chOff x="1137" y="1054"/>
            <a:chExt cx="3506" cy="1209"/>
          </a:xfrm>
        </p:grpSpPr>
        <p:sp>
          <p:nvSpPr>
            <p:cNvPr id="238604" name="Rectangle 12"/>
            <p:cNvSpPr>
              <a:spLocks noChangeArrowheads="1"/>
            </p:cNvSpPr>
            <p:nvPr/>
          </p:nvSpPr>
          <p:spPr bwMode="auto">
            <a:xfrm>
              <a:off x="1137" y="2093"/>
              <a:ext cx="3506"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38605" name="Freeform 13"/>
            <p:cNvSpPr>
              <a:spLocks/>
            </p:cNvSpPr>
            <p:nvPr/>
          </p:nvSpPr>
          <p:spPr bwMode="auto">
            <a:xfrm>
              <a:off x="1147" y="1054"/>
              <a:ext cx="3488" cy="1170"/>
            </a:xfrm>
            <a:custGeom>
              <a:avLst/>
              <a:gdLst/>
              <a:ahLst/>
              <a:cxnLst>
                <a:cxn ang="0">
                  <a:pos x="3488" y="1170"/>
                </a:cxn>
                <a:cxn ang="0">
                  <a:pos x="2796" y="0"/>
                </a:cxn>
                <a:cxn ang="0">
                  <a:pos x="676" y="0"/>
                </a:cxn>
                <a:cxn ang="0">
                  <a:pos x="0" y="1170"/>
                </a:cxn>
                <a:cxn ang="0">
                  <a:pos x="3488" y="1170"/>
                </a:cxn>
              </a:cxnLst>
              <a:rect l="0" t="0" r="r" b="b"/>
              <a:pathLst>
                <a:path w="3488" h="1170">
                  <a:moveTo>
                    <a:pt x="3488" y="1170"/>
                  </a:moveTo>
                  <a:lnTo>
                    <a:pt x="2796" y="0"/>
                  </a:lnTo>
                  <a:lnTo>
                    <a:pt x="676" y="0"/>
                  </a:lnTo>
                  <a:lnTo>
                    <a:pt x="0" y="1170"/>
                  </a:lnTo>
                  <a:lnTo>
                    <a:pt x="3488" y="117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a:lstStyle/>
            <a:p>
              <a:pPr>
                <a:defRPr/>
              </a:pPr>
              <a:endParaRPr lang="en-US">
                <a:latin typeface="Arial" charset="0"/>
              </a:endParaRPr>
            </a:p>
          </p:txBody>
        </p:sp>
        <p:sp>
          <p:nvSpPr>
            <p:cNvPr id="238606" name="Freeform 14"/>
            <p:cNvSpPr>
              <a:spLocks/>
            </p:cNvSpPr>
            <p:nvPr/>
          </p:nvSpPr>
          <p:spPr bwMode="auto">
            <a:xfrm>
              <a:off x="1712" y="1054"/>
              <a:ext cx="2352" cy="199"/>
            </a:xfrm>
            <a:custGeom>
              <a:avLst/>
              <a:gdLst/>
              <a:ahLst/>
              <a:cxnLst>
                <a:cxn ang="0">
                  <a:pos x="2352" y="199"/>
                </a:cxn>
                <a:cxn ang="0">
                  <a:pos x="2231" y="0"/>
                </a:cxn>
                <a:cxn ang="0">
                  <a:pos x="111" y="0"/>
                </a:cxn>
                <a:cxn ang="0">
                  <a:pos x="0" y="199"/>
                </a:cxn>
                <a:cxn ang="0">
                  <a:pos x="2352" y="199"/>
                </a:cxn>
              </a:cxnLst>
              <a:rect l="0" t="0" r="r" b="b"/>
              <a:pathLst>
                <a:path w="2352" h="199">
                  <a:moveTo>
                    <a:pt x="2352" y="199"/>
                  </a:moveTo>
                  <a:lnTo>
                    <a:pt x="2231" y="0"/>
                  </a:lnTo>
                  <a:lnTo>
                    <a:pt x="111" y="0"/>
                  </a:lnTo>
                  <a:lnTo>
                    <a:pt x="0" y="199"/>
                  </a:lnTo>
                  <a:lnTo>
                    <a:pt x="2352" y="199"/>
                  </a:lnTo>
                  <a:close/>
                </a:path>
              </a:pathLst>
            </a:custGeom>
            <a:gradFill rotWithShape="1">
              <a:gsLst>
                <a:gs pos="0">
                  <a:schemeClr val="accent2">
                    <a:gamma/>
                    <a:tint val="70196"/>
                    <a:invGamma/>
                  </a:schemeClr>
                </a:gs>
                <a:gs pos="100000">
                  <a:schemeClr val="accent2"/>
                </a:gs>
              </a:gsLst>
              <a:lin ang="5400000" scaled="1"/>
            </a:gradFill>
            <a:ln w="12700">
              <a:solidFill>
                <a:schemeClr val="accent2"/>
              </a:solidFill>
              <a:round/>
              <a:headEnd/>
              <a:tailEnd/>
            </a:ln>
          </p:spPr>
          <p:txBody>
            <a:bodyPr/>
            <a:lstStyle/>
            <a:p>
              <a:pPr>
                <a:defRPr/>
              </a:pPr>
              <a:endParaRPr lang="en-US">
                <a:latin typeface="Arial" charset="0"/>
              </a:endParaRPr>
            </a:p>
          </p:txBody>
        </p:sp>
      </p:grpSp>
      <p:grpSp>
        <p:nvGrpSpPr>
          <p:cNvPr id="13320" name="Group 15"/>
          <p:cNvGrpSpPr>
            <a:grpSpLocks/>
          </p:cNvGrpSpPr>
          <p:nvPr/>
        </p:nvGrpSpPr>
        <p:grpSpPr bwMode="auto">
          <a:xfrm>
            <a:off x="280988" y="4084638"/>
            <a:ext cx="4303712" cy="2327275"/>
            <a:chOff x="182" y="2302"/>
            <a:chExt cx="2711" cy="1578"/>
          </a:xfrm>
        </p:grpSpPr>
        <p:sp>
          <p:nvSpPr>
            <p:cNvPr id="238608" name="Rectangle 16"/>
            <p:cNvSpPr>
              <a:spLocks noChangeArrowheads="1"/>
            </p:cNvSpPr>
            <p:nvPr/>
          </p:nvSpPr>
          <p:spPr bwMode="auto">
            <a:xfrm>
              <a:off x="182" y="3710"/>
              <a:ext cx="2711"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38609" name="Freeform 17"/>
            <p:cNvSpPr>
              <a:spLocks/>
            </p:cNvSpPr>
            <p:nvPr/>
          </p:nvSpPr>
          <p:spPr bwMode="auto">
            <a:xfrm>
              <a:off x="207" y="2302"/>
              <a:ext cx="2619" cy="1532"/>
            </a:xfrm>
            <a:custGeom>
              <a:avLst/>
              <a:gdLst/>
              <a:ahLst/>
              <a:cxnLst>
                <a:cxn ang="0">
                  <a:pos x="2673" y="2"/>
                </a:cxn>
                <a:cxn ang="0">
                  <a:pos x="894" y="0"/>
                </a:cxn>
                <a:cxn ang="0">
                  <a:pos x="0" y="1532"/>
                </a:cxn>
                <a:cxn ang="0">
                  <a:pos x="2668" y="1527"/>
                </a:cxn>
                <a:cxn ang="0">
                  <a:pos x="2673" y="2"/>
                </a:cxn>
              </a:cxnLst>
              <a:rect l="0" t="0" r="r" b="b"/>
              <a:pathLst>
                <a:path w="2673" h="1532">
                  <a:moveTo>
                    <a:pt x="2673" y="2"/>
                  </a:moveTo>
                  <a:lnTo>
                    <a:pt x="894" y="0"/>
                  </a:lnTo>
                  <a:lnTo>
                    <a:pt x="0" y="1532"/>
                  </a:lnTo>
                  <a:lnTo>
                    <a:pt x="2668" y="1527"/>
                  </a:lnTo>
                  <a:lnTo>
                    <a:pt x="2673" y="2"/>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a:lstStyle/>
            <a:p>
              <a:pPr>
                <a:defRPr/>
              </a:pPr>
              <a:endParaRPr lang="en-US">
                <a:latin typeface="Arial" charset="0"/>
              </a:endParaRPr>
            </a:p>
          </p:txBody>
        </p:sp>
        <p:sp>
          <p:nvSpPr>
            <p:cNvPr id="238610" name="Freeform 18"/>
            <p:cNvSpPr>
              <a:spLocks/>
            </p:cNvSpPr>
            <p:nvPr/>
          </p:nvSpPr>
          <p:spPr bwMode="auto">
            <a:xfrm>
              <a:off x="965" y="2302"/>
              <a:ext cx="1861" cy="215"/>
            </a:xfrm>
            <a:custGeom>
              <a:avLst/>
              <a:gdLst/>
              <a:ahLst/>
              <a:cxnLst>
                <a:cxn ang="0">
                  <a:pos x="1861" y="2"/>
                </a:cxn>
                <a:cxn ang="0">
                  <a:pos x="118" y="0"/>
                </a:cxn>
                <a:cxn ang="0">
                  <a:pos x="0" y="215"/>
                </a:cxn>
                <a:cxn ang="0">
                  <a:pos x="1856" y="215"/>
                </a:cxn>
                <a:cxn ang="0">
                  <a:pos x="1861" y="2"/>
                </a:cxn>
              </a:cxnLst>
              <a:rect l="0" t="0" r="r" b="b"/>
              <a:pathLst>
                <a:path w="1861" h="215">
                  <a:moveTo>
                    <a:pt x="1861" y="2"/>
                  </a:moveTo>
                  <a:lnTo>
                    <a:pt x="118" y="0"/>
                  </a:lnTo>
                  <a:lnTo>
                    <a:pt x="0" y="215"/>
                  </a:lnTo>
                  <a:lnTo>
                    <a:pt x="1856" y="215"/>
                  </a:lnTo>
                  <a:lnTo>
                    <a:pt x="1861" y="2"/>
                  </a:lnTo>
                  <a:close/>
                </a:path>
              </a:pathLst>
            </a:custGeom>
            <a:gradFill rotWithShape="1">
              <a:gsLst>
                <a:gs pos="0">
                  <a:schemeClr val="accent2">
                    <a:gamma/>
                    <a:tint val="70196"/>
                    <a:invGamma/>
                  </a:schemeClr>
                </a:gs>
                <a:gs pos="100000">
                  <a:schemeClr val="accent2"/>
                </a:gs>
              </a:gsLst>
              <a:lin ang="5400000" scaled="1"/>
            </a:gradFill>
            <a:ln w="12700">
              <a:solidFill>
                <a:schemeClr val="accent2"/>
              </a:solidFill>
              <a:round/>
              <a:headEnd/>
              <a:tailEnd/>
            </a:ln>
          </p:spPr>
          <p:txBody>
            <a:bodyPr/>
            <a:lstStyle/>
            <a:p>
              <a:pPr>
                <a:defRPr/>
              </a:pPr>
              <a:endParaRPr lang="en-US">
                <a:latin typeface="Arial" charset="0"/>
              </a:endParaRPr>
            </a:p>
          </p:txBody>
        </p:sp>
      </p:grpSp>
      <p:grpSp>
        <p:nvGrpSpPr>
          <p:cNvPr id="13321" name="Group 19"/>
          <p:cNvGrpSpPr>
            <a:grpSpLocks/>
          </p:cNvGrpSpPr>
          <p:nvPr/>
        </p:nvGrpSpPr>
        <p:grpSpPr bwMode="auto">
          <a:xfrm>
            <a:off x="4579938" y="4084638"/>
            <a:ext cx="4303712" cy="2327275"/>
            <a:chOff x="2890" y="2302"/>
            <a:chExt cx="2711" cy="1578"/>
          </a:xfrm>
        </p:grpSpPr>
        <p:sp>
          <p:nvSpPr>
            <p:cNvPr id="238612" name="Rectangle 20"/>
            <p:cNvSpPr>
              <a:spLocks noChangeArrowheads="1"/>
            </p:cNvSpPr>
            <p:nvPr/>
          </p:nvSpPr>
          <p:spPr bwMode="auto">
            <a:xfrm>
              <a:off x="2890" y="3710"/>
              <a:ext cx="2711" cy="170"/>
            </a:xfrm>
            <a:prstGeom prst="rect">
              <a:avLst/>
            </a:prstGeom>
            <a:gradFill rotWithShape="1">
              <a:gsLst>
                <a:gs pos="0">
                  <a:schemeClr val="tx1"/>
                </a:gs>
                <a:gs pos="100000">
                  <a:schemeClr val="tx1">
                    <a:gamma/>
                    <a:tint val="0"/>
                    <a:invGamma/>
                    <a:alpha val="0"/>
                  </a:schemeClr>
                </a:gs>
              </a:gsLst>
              <a:path path="shape">
                <a:fillToRect l="50000" t="50000" r="50000" b="50000"/>
              </a:path>
            </a:gradFill>
            <a:ln w="12700" algn="ctr">
              <a:noFill/>
              <a:miter lim="800000"/>
              <a:headEnd/>
              <a:tailEnd/>
            </a:ln>
            <a:effectLst/>
          </p:spPr>
          <p:txBody>
            <a:bodyPr anchor="ctr"/>
            <a:lstStyle/>
            <a:p>
              <a:pPr>
                <a:defRPr/>
              </a:pPr>
              <a:endParaRPr lang="en-US">
                <a:latin typeface="Arial" charset="0"/>
              </a:endParaRPr>
            </a:p>
          </p:txBody>
        </p:sp>
        <p:sp>
          <p:nvSpPr>
            <p:cNvPr id="238613" name="Freeform 21"/>
            <p:cNvSpPr>
              <a:spLocks/>
            </p:cNvSpPr>
            <p:nvPr/>
          </p:nvSpPr>
          <p:spPr bwMode="auto">
            <a:xfrm>
              <a:off x="2921" y="2302"/>
              <a:ext cx="2640" cy="1532"/>
            </a:xfrm>
            <a:custGeom>
              <a:avLst/>
              <a:gdLst/>
              <a:ahLst/>
              <a:cxnLst>
                <a:cxn ang="0">
                  <a:pos x="2678" y="1532"/>
                </a:cxn>
                <a:cxn ang="0">
                  <a:pos x="1785" y="0"/>
                </a:cxn>
                <a:cxn ang="0">
                  <a:pos x="5" y="2"/>
                </a:cxn>
                <a:cxn ang="0">
                  <a:pos x="0" y="1527"/>
                </a:cxn>
                <a:cxn ang="0">
                  <a:pos x="2678" y="1532"/>
                </a:cxn>
              </a:cxnLst>
              <a:rect l="0" t="0" r="r" b="b"/>
              <a:pathLst>
                <a:path w="2678" h="1532">
                  <a:moveTo>
                    <a:pt x="2678" y="1532"/>
                  </a:moveTo>
                  <a:lnTo>
                    <a:pt x="1785" y="0"/>
                  </a:lnTo>
                  <a:lnTo>
                    <a:pt x="5" y="2"/>
                  </a:lnTo>
                  <a:lnTo>
                    <a:pt x="0" y="1527"/>
                  </a:lnTo>
                  <a:lnTo>
                    <a:pt x="2678" y="1532"/>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a:lstStyle/>
            <a:p>
              <a:pPr>
                <a:defRPr/>
              </a:pPr>
              <a:endParaRPr lang="en-US">
                <a:latin typeface="Arial" charset="0"/>
              </a:endParaRPr>
            </a:p>
          </p:txBody>
        </p:sp>
        <p:sp>
          <p:nvSpPr>
            <p:cNvPr id="238614" name="Freeform 22"/>
            <p:cNvSpPr>
              <a:spLocks/>
            </p:cNvSpPr>
            <p:nvPr/>
          </p:nvSpPr>
          <p:spPr bwMode="auto">
            <a:xfrm flipH="1">
              <a:off x="2923" y="2302"/>
              <a:ext cx="1877" cy="215"/>
            </a:xfrm>
            <a:custGeom>
              <a:avLst/>
              <a:gdLst/>
              <a:ahLst/>
              <a:cxnLst>
                <a:cxn ang="0">
                  <a:pos x="1861" y="2"/>
                </a:cxn>
                <a:cxn ang="0">
                  <a:pos x="118" y="0"/>
                </a:cxn>
                <a:cxn ang="0">
                  <a:pos x="0" y="215"/>
                </a:cxn>
                <a:cxn ang="0">
                  <a:pos x="1856" y="215"/>
                </a:cxn>
                <a:cxn ang="0">
                  <a:pos x="1861" y="2"/>
                </a:cxn>
              </a:cxnLst>
              <a:rect l="0" t="0" r="r" b="b"/>
              <a:pathLst>
                <a:path w="1861" h="215">
                  <a:moveTo>
                    <a:pt x="1861" y="2"/>
                  </a:moveTo>
                  <a:lnTo>
                    <a:pt x="118" y="0"/>
                  </a:lnTo>
                  <a:lnTo>
                    <a:pt x="0" y="215"/>
                  </a:lnTo>
                  <a:lnTo>
                    <a:pt x="1856" y="215"/>
                  </a:lnTo>
                  <a:lnTo>
                    <a:pt x="1861" y="2"/>
                  </a:lnTo>
                  <a:close/>
                </a:path>
              </a:pathLst>
            </a:custGeom>
            <a:gradFill rotWithShape="1">
              <a:gsLst>
                <a:gs pos="0">
                  <a:schemeClr val="accent2">
                    <a:gamma/>
                    <a:tint val="70196"/>
                    <a:invGamma/>
                  </a:schemeClr>
                </a:gs>
                <a:gs pos="100000">
                  <a:schemeClr val="accent2"/>
                </a:gs>
              </a:gsLst>
              <a:lin ang="5400000" scaled="1"/>
            </a:gradFill>
            <a:ln w="12700">
              <a:solidFill>
                <a:schemeClr val="accent2"/>
              </a:solidFill>
              <a:round/>
              <a:headEnd/>
              <a:tailEnd/>
            </a:ln>
          </p:spPr>
          <p:txBody>
            <a:bodyPr/>
            <a:lstStyle/>
            <a:p>
              <a:pPr>
                <a:defRPr/>
              </a:pPr>
              <a:endParaRPr lang="en-US">
                <a:latin typeface="Arial" charset="0"/>
              </a:endParaRPr>
            </a:p>
          </p:txBody>
        </p:sp>
      </p:grpSp>
      <p:sp>
        <p:nvSpPr>
          <p:cNvPr id="13322" name="Rectangle 23"/>
          <p:cNvSpPr>
            <a:spLocks noChangeArrowheads="1"/>
          </p:cNvSpPr>
          <p:nvPr/>
        </p:nvSpPr>
        <p:spPr bwMode="auto">
          <a:xfrm>
            <a:off x="5038725" y="4071938"/>
            <a:ext cx="2012950" cy="336550"/>
          </a:xfrm>
          <a:prstGeom prst="rect">
            <a:avLst/>
          </a:prstGeom>
          <a:noFill/>
          <a:ln w="9525" algn="ctr">
            <a:noFill/>
            <a:miter lim="800000"/>
            <a:headEnd/>
            <a:tailEnd/>
          </a:ln>
        </p:spPr>
        <p:txBody>
          <a:bodyPr wrap="none">
            <a:spAutoFit/>
          </a:bodyPr>
          <a:lstStyle/>
          <a:p>
            <a:r>
              <a:rPr lang="en-US" sz="1600"/>
              <a:t>Technical Controls</a:t>
            </a:r>
          </a:p>
        </p:txBody>
      </p:sp>
      <p:sp>
        <p:nvSpPr>
          <p:cNvPr id="13323" name="Rectangle 24"/>
          <p:cNvSpPr>
            <a:spLocks noChangeArrowheads="1"/>
          </p:cNvSpPr>
          <p:nvPr/>
        </p:nvSpPr>
        <p:spPr bwMode="auto">
          <a:xfrm>
            <a:off x="3821113" y="2227263"/>
            <a:ext cx="1541462" cy="336550"/>
          </a:xfrm>
          <a:prstGeom prst="rect">
            <a:avLst/>
          </a:prstGeom>
          <a:noFill/>
          <a:ln w="9525" algn="ctr">
            <a:noFill/>
            <a:miter lim="800000"/>
            <a:headEnd/>
            <a:tailEnd/>
          </a:ln>
        </p:spPr>
        <p:txBody>
          <a:bodyPr wrap="none">
            <a:spAutoFit/>
          </a:bodyPr>
          <a:lstStyle/>
          <a:p>
            <a:r>
              <a:rPr lang="en-US" sz="1600"/>
              <a:t>Written Policy</a:t>
            </a:r>
          </a:p>
        </p:txBody>
      </p:sp>
      <p:sp>
        <p:nvSpPr>
          <p:cNvPr id="13324" name="Rectangle 25"/>
          <p:cNvSpPr>
            <a:spLocks noChangeArrowheads="1"/>
          </p:cNvSpPr>
          <p:nvPr/>
        </p:nvSpPr>
        <p:spPr bwMode="auto">
          <a:xfrm>
            <a:off x="1941513" y="4079875"/>
            <a:ext cx="2136775" cy="336550"/>
          </a:xfrm>
          <a:prstGeom prst="rect">
            <a:avLst/>
          </a:prstGeom>
          <a:noFill/>
          <a:ln w="9525" algn="ctr">
            <a:noFill/>
            <a:miter lim="800000"/>
            <a:headEnd/>
            <a:tailEnd/>
          </a:ln>
        </p:spPr>
        <p:txBody>
          <a:bodyPr wrap="none">
            <a:spAutoFit/>
          </a:bodyPr>
          <a:lstStyle/>
          <a:p>
            <a:r>
              <a:rPr lang="en-US" sz="1600"/>
              <a:t>Procedural Controls</a:t>
            </a:r>
          </a:p>
        </p:txBody>
      </p:sp>
      <p:grpSp>
        <p:nvGrpSpPr>
          <p:cNvPr id="7" name="Group 26"/>
          <p:cNvGrpSpPr>
            <a:grpSpLocks/>
          </p:cNvGrpSpPr>
          <p:nvPr/>
        </p:nvGrpSpPr>
        <p:grpSpPr bwMode="auto">
          <a:xfrm>
            <a:off x="1905000" y="1366838"/>
            <a:ext cx="1185863" cy="727075"/>
            <a:chOff x="1200" y="861"/>
            <a:chExt cx="747" cy="458"/>
          </a:xfrm>
        </p:grpSpPr>
        <p:sp>
          <p:nvSpPr>
            <p:cNvPr id="238619" name="AutoShape 27"/>
            <p:cNvSpPr>
              <a:spLocks noChangeArrowheads="1"/>
            </p:cNvSpPr>
            <p:nvPr/>
          </p:nvSpPr>
          <p:spPr bwMode="auto">
            <a:xfrm>
              <a:off x="1208" y="1182"/>
              <a:ext cx="636" cy="137"/>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20" name="AutoShape 28"/>
            <p:cNvSpPr>
              <a:spLocks noChangeArrowheads="1"/>
            </p:cNvSpPr>
            <p:nvPr/>
          </p:nvSpPr>
          <p:spPr bwMode="auto">
            <a:xfrm>
              <a:off x="1200" y="861"/>
              <a:ext cx="747" cy="421"/>
            </a:xfrm>
            <a:prstGeom prst="chevron">
              <a:avLst>
                <a:gd name="adj" fmla="val 28997"/>
              </a:avLst>
            </a:prstGeom>
            <a:gradFill rotWithShape="1">
              <a:gsLst>
                <a:gs pos="0">
                  <a:schemeClr val="hlink">
                    <a:gamma/>
                    <a:tint val="70196"/>
                    <a:invGamma/>
                  </a:schemeClr>
                </a:gs>
                <a:gs pos="100000">
                  <a:schemeClr val="hlink"/>
                </a:gs>
              </a:gsLst>
              <a:lin ang="5400000" scaled="1"/>
            </a:gradFill>
            <a:ln w="12700" algn="ctr">
              <a:solidFill>
                <a:schemeClr val="hlink"/>
              </a:solidFill>
              <a:miter lim="800000"/>
              <a:headEnd/>
              <a:tailEnd/>
            </a:ln>
            <a:effectLst/>
          </p:spPr>
          <p:txBody>
            <a:bodyPr wrap="none" anchor="ctr"/>
            <a:lstStyle/>
            <a:p>
              <a:pPr>
                <a:defRPr/>
              </a:pPr>
              <a:endParaRPr lang="en-US" sz="1600">
                <a:latin typeface="Arial" charset="0"/>
              </a:endParaRPr>
            </a:p>
          </p:txBody>
        </p:sp>
        <p:sp>
          <p:nvSpPr>
            <p:cNvPr id="13462" name="Text Box 29"/>
            <p:cNvSpPr txBox="1">
              <a:spLocks noChangeArrowheads="1"/>
            </p:cNvSpPr>
            <p:nvPr/>
          </p:nvSpPr>
          <p:spPr bwMode="auto">
            <a:xfrm>
              <a:off x="1316" y="957"/>
              <a:ext cx="514" cy="212"/>
            </a:xfrm>
            <a:prstGeom prst="rect">
              <a:avLst/>
            </a:prstGeom>
            <a:noFill/>
            <a:ln w="9525" algn="ctr">
              <a:noFill/>
              <a:miter lim="800000"/>
              <a:headEnd/>
              <a:tailEnd/>
            </a:ln>
          </p:spPr>
          <p:txBody>
            <a:bodyPr wrap="none">
              <a:spAutoFit/>
            </a:bodyPr>
            <a:lstStyle/>
            <a:p>
              <a:r>
                <a:rPr lang="en-US" sz="1600">
                  <a:solidFill>
                    <a:schemeClr val="bg1"/>
                  </a:solidFill>
                </a:rPr>
                <a:t>Create</a:t>
              </a:r>
            </a:p>
          </p:txBody>
        </p:sp>
      </p:grpSp>
      <p:grpSp>
        <p:nvGrpSpPr>
          <p:cNvPr id="8" name="Group 30"/>
          <p:cNvGrpSpPr>
            <a:grpSpLocks/>
          </p:cNvGrpSpPr>
          <p:nvPr/>
        </p:nvGrpSpPr>
        <p:grpSpPr bwMode="auto">
          <a:xfrm>
            <a:off x="3000375" y="1366838"/>
            <a:ext cx="1196975" cy="727075"/>
            <a:chOff x="1890" y="861"/>
            <a:chExt cx="754" cy="458"/>
          </a:xfrm>
        </p:grpSpPr>
        <p:sp>
          <p:nvSpPr>
            <p:cNvPr id="238623" name="AutoShape 31"/>
            <p:cNvSpPr>
              <a:spLocks noChangeArrowheads="1"/>
            </p:cNvSpPr>
            <p:nvPr/>
          </p:nvSpPr>
          <p:spPr bwMode="auto">
            <a:xfrm>
              <a:off x="1890" y="1182"/>
              <a:ext cx="636" cy="137"/>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24" name="AutoShape 32"/>
            <p:cNvSpPr>
              <a:spLocks noChangeArrowheads="1"/>
            </p:cNvSpPr>
            <p:nvPr/>
          </p:nvSpPr>
          <p:spPr bwMode="auto">
            <a:xfrm>
              <a:off x="1897" y="861"/>
              <a:ext cx="747" cy="421"/>
            </a:xfrm>
            <a:prstGeom prst="chevron">
              <a:avLst>
                <a:gd name="adj" fmla="val 28997"/>
              </a:avLst>
            </a:prstGeom>
            <a:gradFill rotWithShape="1">
              <a:gsLst>
                <a:gs pos="0">
                  <a:schemeClr val="hlink">
                    <a:gamma/>
                    <a:tint val="70196"/>
                    <a:invGamma/>
                  </a:schemeClr>
                </a:gs>
                <a:gs pos="100000">
                  <a:schemeClr val="hlink"/>
                </a:gs>
              </a:gsLst>
              <a:lin ang="5400000" scaled="1"/>
            </a:gradFill>
            <a:ln w="12700" algn="ctr">
              <a:solidFill>
                <a:schemeClr val="hlink"/>
              </a:solidFill>
              <a:miter lim="800000"/>
              <a:headEnd/>
              <a:tailEnd/>
            </a:ln>
            <a:effectLst/>
          </p:spPr>
          <p:txBody>
            <a:bodyPr wrap="none" anchor="ctr"/>
            <a:lstStyle/>
            <a:p>
              <a:pPr>
                <a:defRPr/>
              </a:pPr>
              <a:endParaRPr lang="en-US" sz="1600">
                <a:latin typeface="Arial" charset="0"/>
              </a:endParaRPr>
            </a:p>
          </p:txBody>
        </p:sp>
        <p:sp>
          <p:nvSpPr>
            <p:cNvPr id="13459" name="Text Box 33"/>
            <p:cNvSpPr txBox="1">
              <a:spLocks noChangeArrowheads="1"/>
            </p:cNvSpPr>
            <p:nvPr/>
          </p:nvSpPr>
          <p:spPr bwMode="auto">
            <a:xfrm>
              <a:off x="2095" y="957"/>
              <a:ext cx="372" cy="212"/>
            </a:xfrm>
            <a:prstGeom prst="rect">
              <a:avLst/>
            </a:prstGeom>
            <a:noFill/>
            <a:ln w="9525" algn="ctr">
              <a:noFill/>
              <a:miter lim="800000"/>
              <a:headEnd/>
              <a:tailEnd/>
            </a:ln>
          </p:spPr>
          <p:txBody>
            <a:bodyPr wrap="none">
              <a:spAutoFit/>
            </a:bodyPr>
            <a:lstStyle/>
            <a:p>
              <a:r>
                <a:rPr lang="en-US" sz="1600">
                  <a:solidFill>
                    <a:schemeClr val="bg1"/>
                  </a:solidFill>
                </a:rPr>
                <a:t>Map</a:t>
              </a:r>
            </a:p>
          </p:txBody>
        </p:sp>
      </p:grpSp>
      <p:grpSp>
        <p:nvGrpSpPr>
          <p:cNvPr id="9" name="Group 34"/>
          <p:cNvGrpSpPr>
            <a:grpSpLocks/>
          </p:cNvGrpSpPr>
          <p:nvPr/>
        </p:nvGrpSpPr>
        <p:grpSpPr bwMode="auto">
          <a:xfrm>
            <a:off x="4133850" y="1366838"/>
            <a:ext cx="1185863" cy="727075"/>
            <a:chOff x="2604" y="861"/>
            <a:chExt cx="747" cy="458"/>
          </a:xfrm>
        </p:grpSpPr>
        <p:sp>
          <p:nvSpPr>
            <p:cNvPr id="238627" name="AutoShape 35"/>
            <p:cNvSpPr>
              <a:spLocks noChangeArrowheads="1"/>
            </p:cNvSpPr>
            <p:nvPr/>
          </p:nvSpPr>
          <p:spPr bwMode="auto">
            <a:xfrm>
              <a:off x="2622" y="1182"/>
              <a:ext cx="636" cy="137"/>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28" name="AutoShape 36"/>
            <p:cNvSpPr>
              <a:spLocks noChangeArrowheads="1"/>
            </p:cNvSpPr>
            <p:nvPr/>
          </p:nvSpPr>
          <p:spPr bwMode="auto">
            <a:xfrm>
              <a:off x="2604" y="861"/>
              <a:ext cx="747" cy="421"/>
            </a:xfrm>
            <a:prstGeom prst="chevron">
              <a:avLst>
                <a:gd name="adj" fmla="val 28997"/>
              </a:avLst>
            </a:prstGeom>
            <a:gradFill rotWithShape="1">
              <a:gsLst>
                <a:gs pos="0">
                  <a:schemeClr val="hlink">
                    <a:gamma/>
                    <a:tint val="70196"/>
                    <a:invGamma/>
                  </a:schemeClr>
                </a:gs>
                <a:gs pos="100000">
                  <a:schemeClr val="hlink"/>
                </a:gs>
              </a:gsLst>
              <a:lin ang="5400000" scaled="1"/>
            </a:gradFill>
            <a:ln w="12700" algn="ctr">
              <a:solidFill>
                <a:schemeClr val="hlink"/>
              </a:solidFill>
              <a:miter lim="800000"/>
              <a:headEnd/>
              <a:tailEnd/>
            </a:ln>
            <a:effectLst/>
          </p:spPr>
          <p:txBody>
            <a:bodyPr wrap="none" anchor="ctr"/>
            <a:lstStyle/>
            <a:p>
              <a:pPr>
                <a:defRPr/>
              </a:pPr>
              <a:endParaRPr lang="en-US" sz="1600">
                <a:latin typeface="Arial" charset="0"/>
              </a:endParaRPr>
            </a:p>
          </p:txBody>
        </p:sp>
        <p:sp>
          <p:nvSpPr>
            <p:cNvPr id="13456" name="Text Box 37"/>
            <p:cNvSpPr txBox="1">
              <a:spLocks noChangeArrowheads="1"/>
            </p:cNvSpPr>
            <p:nvPr/>
          </p:nvSpPr>
          <p:spPr bwMode="auto">
            <a:xfrm>
              <a:off x="2704" y="957"/>
              <a:ext cx="578" cy="212"/>
            </a:xfrm>
            <a:prstGeom prst="rect">
              <a:avLst/>
            </a:prstGeom>
            <a:noFill/>
            <a:ln w="9525" algn="ctr">
              <a:noFill/>
              <a:miter lim="800000"/>
              <a:headEnd/>
              <a:tailEnd/>
            </a:ln>
          </p:spPr>
          <p:txBody>
            <a:bodyPr wrap="none">
              <a:spAutoFit/>
            </a:bodyPr>
            <a:lstStyle/>
            <a:p>
              <a:r>
                <a:rPr lang="en-US" sz="1600">
                  <a:solidFill>
                    <a:schemeClr val="bg1"/>
                  </a:solidFill>
                </a:rPr>
                <a:t>Publish</a:t>
              </a:r>
            </a:p>
          </p:txBody>
        </p:sp>
      </p:grpSp>
      <p:grpSp>
        <p:nvGrpSpPr>
          <p:cNvPr id="10" name="Group 38"/>
          <p:cNvGrpSpPr>
            <a:grpSpLocks/>
          </p:cNvGrpSpPr>
          <p:nvPr/>
        </p:nvGrpSpPr>
        <p:grpSpPr bwMode="auto">
          <a:xfrm>
            <a:off x="5251450" y="1366838"/>
            <a:ext cx="1185863" cy="727075"/>
            <a:chOff x="3308" y="861"/>
            <a:chExt cx="747" cy="458"/>
          </a:xfrm>
        </p:grpSpPr>
        <p:sp>
          <p:nvSpPr>
            <p:cNvPr id="238631" name="AutoShape 39"/>
            <p:cNvSpPr>
              <a:spLocks noChangeArrowheads="1"/>
            </p:cNvSpPr>
            <p:nvPr/>
          </p:nvSpPr>
          <p:spPr bwMode="auto">
            <a:xfrm>
              <a:off x="3315" y="1182"/>
              <a:ext cx="636" cy="137"/>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32" name="AutoShape 40"/>
            <p:cNvSpPr>
              <a:spLocks noChangeArrowheads="1"/>
            </p:cNvSpPr>
            <p:nvPr/>
          </p:nvSpPr>
          <p:spPr bwMode="auto">
            <a:xfrm>
              <a:off x="3308" y="861"/>
              <a:ext cx="747" cy="421"/>
            </a:xfrm>
            <a:prstGeom prst="chevron">
              <a:avLst>
                <a:gd name="adj" fmla="val 28997"/>
              </a:avLst>
            </a:prstGeom>
            <a:gradFill rotWithShape="1">
              <a:gsLst>
                <a:gs pos="0">
                  <a:schemeClr val="hlink">
                    <a:gamma/>
                    <a:tint val="70196"/>
                    <a:invGamma/>
                  </a:schemeClr>
                </a:gs>
                <a:gs pos="100000">
                  <a:schemeClr val="hlink"/>
                </a:gs>
              </a:gsLst>
              <a:lin ang="5400000" scaled="1"/>
            </a:gradFill>
            <a:ln w="12700" algn="ctr">
              <a:solidFill>
                <a:schemeClr val="hlink"/>
              </a:solidFill>
              <a:miter lim="800000"/>
              <a:headEnd/>
              <a:tailEnd/>
            </a:ln>
            <a:effectLst/>
          </p:spPr>
          <p:txBody>
            <a:bodyPr wrap="none" anchor="ctr"/>
            <a:lstStyle/>
            <a:p>
              <a:pPr>
                <a:defRPr/>
              </a:pPr>
              <a:endParaRPr lang="en-US" sz="1600">
                <a:latin typeface="Arial" charset="0"/>
              </a:endParaRPr>
            </a:p>
          </p:txBody>
        </p:sp>
        <p:sp>
          <p:nvSpPr>
            <p:cNvPr id="13453" name="Text Box 41"/>
            <p:cNvSpPr txBox="1">
              <a:spLocks noChangeArrowheads="1"/>
            </p:cNvSpPr>
            <p:nvPr/>
          </p:nvSpPr>
          <p:spPr bwMode="auto">
            <a:xfrm>
              <a:off x="3415" y="957"/>
              <a:ext cx="563" cy="212"/>
            </a:xfrm>
            <a:prstGeom prst="rect">
              <a:avLst/>
            </a:prstGeom>
            <a:noFill/>
            <a:ln w="9525" algn="ctr">
              <a:noFill/>
              <a:miter lim="800000"/>
              <a:headEnd/>
              <a:tailEnd/>
            </a:ln>
          </p:spPr>
          <p:txBody>
            <a:bodyPr wrap="none">
              <a:spAutoFit/>
            </a:bodyPr>
            <a:lstStyle/>
            <a:p>
              <a:r>
                <a:rPr lang="en-US" sz="1600">
                  <a:solidFill>
                    <a:schemeClr val="bg1"/>
                  </a:solidFill>
                </a:rPr>
                <a:t>Assess</a:t>
              </a:r>
            </a:p>
          </p:txBody>
        </p:sp>
      </p:grpSp>
      <p:grpSp>
        <p:nvGrpSpPr>
          <p:cNvPr id="11" name="Group 42"/>
          <p:cNvGrpSpPr>
            <a:grpSpLocks/>
          </p:cNvGrpSpPr>
          <p:nvPr/>
        </p:nvGrpSpPr>
        <p:grpSpPr bwMode="auto">
          <a:xfrm>
            <a:off x="6357938" y="1366838"/>
            <a:ext cx="1185862" cy="727075"/>
            <a:chOff x="4000" y="861"/>
            <a:chExt cx="747" cy="458"/>
          </a:xfrm>
        </p:grpSpPr>
        <p:sp>
          <p:nvSpPr>
            <p:cNvPr id="238635" name="AutoShape 43"/>
            <p:cNvSpPr>
              <a:spLocks noChangeArrowheads="1"/>
            </p:cNvSpPr>
            <p:nvPr/>
          </p:nvSpPr>
          <p:spPr bwMode="auto">
            <a:xfrm>
              <a:off x="4027" y="1182"/>
              <a:ext cx="636" cy="137"/>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36" name="AutoShape 44"/>
            <p:cNvSpPr>
              <a:spLocks noChangeArrowheads="1"/>
            </p:cNvSpPr>
            <p:nvPr/>
          </p:nvSpPr>
          <p:spPr bwMode="auto">
            <a:xfrm>
              <a:off x="4000" y="861"/>
              <a:ext cx="747" cy="421"/>
            </a:xfrm>
            <a:prstGeom prst="chevron">
              <a:avLst>
                <a:gd name="adj" fmla="val 28997"/>
              </a:avLst>
            </a:prstGeom>
            <a:gradFill rotWithShape="1">
              <a:gsLst>
                <a:gs pos="0">
                  <a:schemeClr val="hlink">
                    <a:gamma/>
                    <a:tint val="70196"/>
                    <a:invGamma/>
                  </a:schemeClr>
                </a:gs>
                <a:gs pos="100000">
                  <a:schemeClr val="hlink"/>
                </a:gs>
              </a:gsLst>
              <a:lin ang="5400000" scaled="1"/>
            </a:gradFill>
            <a:ln w="12700" algn="ctr">
              <a:solidFill>
                <a:schemeClr val="hlink"/>
              </a:solidFill>
              <a:miter lim="800000"/>
              <a:headEnd/>
              <a:tailEnd/>
            </a:ln>
            <a:effectLst/>
          </p:spPr>
          <p:txBody>
            <a:bodyPr wrap="none" anchor="ctr"/>
            <a:lstStyle/>
            <a:p>
              <a:pPr>
                <a:defRPr/>
              </a:pPr>
              <a:endParaRPr lang="en-US" sz="1600">
                <a:latin typeface="Arial" charset="0"/>
              </a:endParaRPr>
            </a:p>
          </p:txBody>
        </p:sp>
        <p:sp>
          <p:nvSpPr>
            <p:cNvPr id="13450" name="Text Box 45"/>
            <p:cNvSpPr txBox="1">
              <a:spLocks noChangeArrowheads="1"/>
            </p:cNvSpPr>
            <p:nvPr/>
          </p:nvSpPr>
          <p:spPr bwMode="auto">
            <a:xfrm>
              <a:off x="4222" y="957"/>
              <a:ext cx="301" cy="212"/>
            </a:xfrm>
            <a:prstGeom prst="rect">
              <a:avLst/>
            </a:prstGeom>
            <a:noFill/>
            <a:ln w="9525" algn="ctr">
              <a:noFill/>
              <a:miter lim="800000"/>
              <a:headEnd/>
              <a:tailEnd/>
            </a:ln>
          </p:spPr>
          <p:txBody>
            <a:bodyPr wrap="none">
              <a:spAutoFit/>
            </a:bodyPr>
            <a:lstStyle/>
            <a:p>
              <a:r>
                <a:rPr lang="en-US" sz="1600">
                  <a:solidFill>
                    <a:schemeClr val="bg1"/>
                  </a:solidFill>
                </a:rPr>
                <a:t>Fix</a:t>
              </a:r>
            </a:p>
          </p:txBody>
        </p:sp>
      </p:grpSp>
      <p:sp>
        <p:nvSpPr>
          <p:cNvPr id="238638" name="Rectangle 46"/>
          <p:cNvSpPr>
            <a:spLocks noChangeArrowheads="1"/>
          </p:cNvSpPr>
          <p:nvPr/>
        </p:nvSpPr>
        <p:spPr bwMode="auto">
          <a:xfrm>
            <a:off x="2876550" y="2244725"/>
            <a:ext cx="3363913" cy="92075"/>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38639" name="Rectangle 47"/>
          <p:cNvSpPr>
            <a:spLocks noChangeArrowheads="1"/>
          </p:cNvSpPr>
          <p:nvPr/>
        </p:nvSpPr>
        <p:spPr bwMode="auto">
          <a:xfrm>
            <a:off x="1704975" y="4097338"/>
            <a:ext cx="5707063" cy="74612"/>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defRPr/>
            </a:pPr>
            <a:endParaRPr lang="en-US">
              <a:latin typeface="Arial" charset="0"/>
            </a:endParaRPr>
          </a:p>
        </p:txBody>
      </p:sp>
      <p:sp>
        <p:nvSpPr>
          <p:cNvPr id="238640" name="Rectangle 48"/>
          <p:cNvSpPr>
            <a:spLocks noChangeArrowheads="1"/>
          </p:cNvSpPr>
          <p:nvPr/>
        </p:nvSpPr>
        <p:spPr bwMode="auto">
          <a:xfrm>
            <a:off x="2157413" y="4473575"/>
            <a:ext cx="1957387" cy="1680460"/>
          </a:xfrm>
          <a:prstGeom prst="rect">
            <a:avLst/>
          </a:prstGeom>
          <a:noFill/>
          <a:ln w="9525" algn="ctr">
            <a:noFill/>
            <a:miter lim="800000"/>
            <a:headEnd/>
            <a:tailEnd/>
          </a:ln>
        </p:spPr>
        <p:txBody>
          <a:bodyPr>
            <a:spAutoFit/>
          </a:bodyPr>
          <a:lstStyle/>
          <a:p>
            <a:pPr marL="119063" indent="-119063" eaLnBrk="0" hangingPunct="0"/>
            <a:r>
              <a:rPr lang="en-US" sz="1200" dirty="0">
                <a:solidFill>
                  <a:schemeClr val="tx2">
                    <a:lumMod val="90000"/>
                  </a:schemeClr>
                </a:solidFill>
              </a:rPr>
              <a:t>Control self assessment</a:t>
            </a:r>
          </a:p>
          <a:p>
            <a:pPr marL="119063" indent="-119063" eaLnBrk="0" hangingPunct="0">
              <a:buFontTx/>
              <a:buChar char="•"/>
            </a:pPr>
            <a:r>
              <a:rPr lang="en-US" sz="1000" dirty="0">
                <a:solidFill>
                  <a:schemeClr val="tx2">
                    <a:lumMod val="90000"/>
                  </a:schemeClr>
                </a:solidFill>
              </a:rPr>
              <a:t> Questionnaire responses</a:t>
            </a:r>
          </a:p>
          <a:p>
            <a:pPr marL="119063" indent="-119063" eaLnBrk="0" hangingPunct="0">
              <a:buFontTx/>
              <a:buChar char="•"/>
            </a:pPr>
            <a:r>
              <a:rPr lang="en-US" sz="1000" dirty="0">
                <a:solidFill>
                  <a:schemeClr val="tx2">
                    <a:lumMod val="90000"/>
                  </a:schemeClr>
                </a:solidFill>
              </a:rPr>
              <a:t> Risk-based prioritization</a:t>
            </a:r>
            <a:r>
              <a:rPr lang="en-US" sz="1200" dirty="0">
                <a:solidFill>
                  <a:schemeClr val="tx2">
                    <a:lumMod val="90000"/>
                  </a:schemeClr>
                </a:solidFill>
              </a:rPr>
              <a:t> </a:t>
            </a:r>
          </a:p>
          <a:p>
            <a:pPr marL="119063" indent="-119063" eaLnBrk="0" hangingPunct="0"/>
            <a:r>
              <a:rPr lang="en-US" sz="1200" dirty="0">
                <a:solidFill>
                  <a:schemeClr val="tx2">
                    <a:lumMod val="90000"/>
                  </a:schemeClr>
                </a:solidFill>
              </a:rPr>
              <a:t> </a:t>
            </a:r>
          </a:p>
          <a:p>
            <a:pPr marL="119063" indent="-119063" eaLnBrk="0" hangingPunct="0"/>
            <a:r>
              <a:rPr lang="en-US" sz="1200" dirty="0">
                <a:solidFill>
                  <a:schemeClr val="tx2">
                    <a:lumMod val="90000"/>
                  </a:schemeClr>
                </a:solidFill>
              </a:rPr>
              <a:t>Entitlements review</a:t>
            </a:r>
          </a:p>
          <a:p>
            <a:pPr marL="119063" indent="-119063" eaLnBrk="0" hangingPunct="0">
              <a:buFontTx/>
              <a:buChar char="•"/>
            </a:pPr>
            <a:r>
              <a:rPr lang="en-US" sz="1000" dirty="0">
                <a:solidFill>
                  <a:schemeClr val="tx2">
                    <a:lumMod val="90000"/>
                  </a:schemeClr>
                </a:solidFill>
              </a:rPr>
              <a:t> Group\file permission </a:t>
            </a:r>
          </a:p>
          <a:p>
            <a:pPr marL="119063" indent="-119063" eaLnBrk="0" hangingPunct="0">
              <a:buFontTx/>
              <a:buChar char="•"/>
            </a:pPr>
            <a:r>
              <a:rPr lang="en-US" sz="1000" dirty="0">
                <a:solidFill>
                  <a:schemeClr val="tx2">
                    <a:lumMod val="90000"/>
                  </a:schemeClr>
                </a:solidFill>
              </a:rPr>
              <a:t> </a:t>
            </a:r>
            <a:r>
              <a:rPr lang="en-US" sz="1000" dirty="0" smtClean="0">
                <a:solidFill>
                  <a:schemeClr val="tx2">
                    <a:lumMod val="90000"/>
                  </a:schemeClr>
                </a:solidFill>
              </a:rPr>
              <a:t>Classify </a:t>
            </a:r>
            <a:r>
              <a:rPr lang="en-US" sz="1000" dirty="0">
                <a:solidFill>
                  <a:schemeClr val="tx2">
                    <a:lumMod val="90000"/>
                  </a:schemeClr>
                </a:solidFill>
              </a:rPr>
              <a:t>&amp; assign owners</a:t>
            </a:r>
          </a:p>
          <a:p>
            <a:pPr marL="119063" indent="-119063" eaLnBrk="0" hangingPunct="0">
              <a:buFontTx/>
              <a:buChar char="•"/>
            </a:pPr>
            <a:r>
              <a:rPr lang="en-US" sz="1000" dirty="0">
                <a:solidFill>
                  <a:schemeClr val="tx2">
                    <a:lumMod val="90000"/>
                  </a:schemeClr>
                </a:solidFill>
              </a:rPr>
              <a:t> Approval workflow</a:t>
            </a:r>
          </a:p>
        </p:txBody>
      </p:sp>
      <p:sp>
        <p:nvSpPr>
          <p:cNvPr id="238641" name="Rectangle 49"/>
          <p:cNvSpPr>
            <a:spLocks noChangeArrowheads="1"/>
          </p:cNvSpPr>
          <p:nvPr/>
        </p:nvSpPr>
        <p:spPr bwMode="auto">
          <a:xfrm>
            <a:off x="5565775" y="4470400"/>
            <a:ext cx="1773238" cy="1834348"/>
          </a:xfrm>
          <a:prstGeom prst="rect">
            <a:avLst/>
          </a:prstGeom>
          <a:noFill/>
          <a:ln w="9525" algn="ctr">
            <a:noFill/>
            <a:miter lim="800000"/>
            <a:headEnd/>
            <a:tailEnd/>
          </a:ln>
        </p:spPr>
        <p:txBody>
          <a:bodyPr>
            <a:spAutoFit/>
          </a:bodyPr>
          <a:lstStyle/>
          <a:p>
            <a:pPr marL="119063" indent="-119063" eaLnBrk="0" hangingPunct="0"/>
            <a:r>
              <a:rPr lang="en-US" sz="1200" dirty="0">
                <a:solidFill>
                  <a:schemeClr val="tx2">
                    <a:lumMod val="90000"/>
                  </a:schemeClr>
                </a:solidFill>
              </a:rPr>
              <a:t>Configurations</a:t>
            </a:r>
          </a:p>
          <a:p>
            <a:pPr marL="119063" indent="-119063" eaLnBrk="0" hangingPunct="0">
              <a:buFontTx/>
              <a:buChar char="•"/>
            </a:pPr>
            <a:r>
              <a:rPr lang="en-US" sz="1000" dirty="0">
                <a:solidFill>
                  <a:schemeClr val="tx2">
                    <a:lumMod val="90000"/>
                  </a:schemeClr>
                </a:solidFill>
              </a:rPr>
              <a:t> Security best practices</a:t>
            </a:r>
          </a:p>
          <a:p>
            <a:pPr marL="119063" indent="-119063" eaLnBrk="0" hangingPunct="0">
              <a:buFontTx/>
              <a:buChar char="•"/>
            </a:pPr>
            <a:r>
              <a:rPr lang="en-US" sz="1000" dirty="0">
                <a:solidFill>
                  <a:schemeClr val="tx2">
                    <a:lumMod val="90000"/>
                  </a:schemeClr>
                </a:solidFill>
              </a:rPr>
              <a:t> Remediation</a:t>
            </a:r>
            <a:endParaRPr lang="en-US" sz="1000" u="sng" dirty="0">
              <a:solidFill>
                <a:schemeClr val="tx2">
                  <a:lumMod val="90000"/>
                </a:schemeClr>
              </a:solidFill>
            </a:endParaRPr>
          </a:p>
          <a:p>
            <a:pPr marL="119063" indent="-119063" eaLnBrk="0" hangingPunct="0"/>
            <a:r>
              <a:rPr lang="en-US" sz="1200" dirty="0">
                <a:solidFill>
                  <a:schemeClr val="tx2">
                    <a:lumMod val="90000"/>
                  </a:schemeClr>
                </a:solidFill>
              </a:rPr>
              <a:t> </a:t>
            </a:r>
            <a:endParaRPr lang="en-US" sz="1200" u="sng" dirty="0">
              <a:solidFill>
                <a:schemeClr val="tx2">
                  <a:lumMod val="90000"/>
                </a:schemeClr>
              </a:solidFill>
            </a:endParaRPr>
          </a:p>
          <a:p>
            <a:pPr marL="119063" indent="-119063" eaLnBrk="0" hangingPunct="0"/>
            <a:r>
              <a:rPr lang="en-US" sz="1200" dirty="0">
                <a:solidFill>
                  <a:schemeClr val="tx2">
                    <a:lumMod val="90000"/>
                  </a:schemeClr>
                </a:solidFill>
              </a:rPr>
              <a:t>Vulnerabilities</a:t>
            </a:r>
          </a:p>
          <a:p>
            <a:pPr marL="119063" indent="-119063" eaLnBrk="0" hangingPunct="0">
              <a:buFontTx/>
              <a:buChar char="•"/>
            </a:pPr>
            <a:r>
              <a:rPr lang="en-US" sz="1200" dirty="0">
                <a:solidFill>
                  <a:schemeClr val="tx2">
                    <a:lumMod val="90000"/>
                  </a:schemeClr>
                </a:solidFill>
              </a:rPr>
              <a:t> </a:t>
            </a:r>
            <a:r>
              <a:rPr lang="en-US" sz="1000" dirty="0">
                <a:solidFill>
                  <a:schemeClr val="tx2">
                    <a:lumMod val="90000"/>
                  </a:schemeClr>
                </a:solidFill>
              </a:rPr>
              <a:t>Non-credentialed checks</a:t>
            </a:r>
          </a:p>
          <a:p>
            <a:pPr marL="119063" indent="-119063" eaLnBrk="0" hangingPunct="0">
              <a:buFontTx/>
              <a:buChar char="•"/>
            </a:pPr>
            <a:r>
              <a:rPr lang="en-US" sz="1000" dirty="0">
                <a:solidFill>
                  <a:schemeClr val="tx2">
                    <a:lumMod val="90000"/>
                  </a:schemeClr>
                </a:solidFill>
              </a:rPr>
              <a:t> Credentialed checks</a:t>
            </a:r>
          </a:p>
          <a:p>
            <a:pPr marL="119063" indent="-119063" eaLnBrk="0" hangingPunct="0">
              <a:buFontTx/>
              <a:buChar char="•"/>
            </a:pPr>
            <a:r>
              <a:rPr lang="en-US" sz="1000" dirty="0">
                <a:solidFill>
                  <a:schemeClr val="tx2">
                    <a:lumMod val="90000"/>
                  </a:schemeClr>
                </a:solidFill>
              </a:rPr>
              <a:t> Patch Mgmt</a:t>
            </a:r>
          </a:p>
        </p:txBody>
      </p:sp>
      <p:grpSp>
        <p:nvGrpSpPr>
          <p:cNvPr id="12" name="Group 50"/>
          <p:cNvGrpSpPr>
            <a:grpSpLocks/>
          </p:cNvGrpSpPr>
          <p:nvPr/>
        </p:nvGrpSpPr>
        <p:grpSpPr bwMode="auto">
          <a:xfrm>
            <a:off x="455613" y="2359025"/>
            <a:ext cx="1389062" cy="1139825"/>
            <a:chOff x="287" y="1523"/>
            <a:chExt cx="875" cy="718"/>
          </a:xfrm>
        </p:grpSpPr>
        <p:sp>
          <p:nvSpPr>
            <p:cNvPr id="238643" name="Oval 51"/>
            <p:cNvSpPr>
              <a:spLocks noChangeArrowheads="1"/>
            </p:cNvSpPr>
            <p:nvPr/>
          </p:nvSpPr>
          <p:spPr bwMode="auto">
            <a:xfrm>
              <a:off x="501" y="2017"/>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44" name="Oval 52"/>
            <p:cNvSpPr>
              <a:spLocks noChangeArrowheads="1"/>
            </p:cNvSpPr>
            <p:nvPr/>
          </p:nvSpPr>
          <p:spPr bwMode="auto">
            <a:xfrm>
              <a:off x="287" y="1830"/>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45" name="Oval 53"/>
            <p:cNvSpPr>
              <a:spLocks noChangeArrowheads="1"/>
            </p:cNvSpPr>
            <p:nvPr/>
          </p:nvSpPr>
          <p:spPr bwMode="auto">
            <a:xfrm>
              <a:off x="714" y="1995"/>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46" name="Oval 54"/>
            <p:cNvSpPr>
              <a:spLocks noChangeArrowheads="1"/>
            </p:cNvSpPr>
            <p:nvPr/>
          </p:nvSpPr>
          <p:spPr bwMode="auto">
            <a:xfrm>
              <a:off x="778" y="1825"/>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47" name="Oval 55"/>
            <p:cNvSpPr>
              <a:spLocks noChangeArrowheads="1"/>
            </p:cNvSpPr>
            <p:nvPr/>
          </p:nvSpPr>
          <p:spPr bwMode="auto">
            <a:xfrm>
              <a:off x="485" y="1697"/>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grpSp>
          <p:nvGrpSpPr>
            <p:cNvPr id="13412" name="Group 56"/>
            <p:cNvGrpSpPr>
              <a:grpSpLocks/>
            </p:cNvGrpSpPr>
            <p:nvPr/>
          </p:nvGrpSpPr>
          <p:grpSpPr bwMode="auto">
            <a:xfrm>
              <a:off x="359" y="1523"/>
              <a:ext cx="743" cy="715"/>
              <a:chOff x="3077" y="1680"/>
              <a:chExt cx="1011" cy="973"/>
            </a:xfrm>
          </p:grpSpPr>
          <p:grpSp>
            <p:nvGrpSpPr>
              <p:cNvPr id="13413" name="Group 57"/>
              <p:cNvGrpSpPr>
                <a:grpSpLocks/>
              </p:cNvGrpSpPr>
              <p:nvPr/>
            </p:nvGrpSpPr>
            <p:grpSpPr bwMode="auto">
              <a:xfrm>
                <a:off x="3362" y="1680"/>
                <a:ext cx="343" cy="562"/>
                <a:chOff x="1942" y="901"/>
                <a:chExt cx="496" cy="813"/>
              </a:xfrm>
            </p:grpSpPr>
            <p:sp>
              <p:nvSpPr>
                <p:cNvPr id="13442" name="AutoShape 58"/>
                <p:cNvSpPr>
                  <a:spLocks noChangeAspect="1" noChangeArrowheads="1" noTextEdit="1"/>
                </p:cNvSpPr>
                <p:nvPr/>
              </p:nvSpPr>
              <p:spPr bwMode="auto">
                <a:xfrm>
                  <a:off x="1942" y="906"/>
                  <a:ext cx="496" cy="808"/>
                </a:xfrm>
                <a:prstGeom prst="rect">
                  <a:avLst/>
                </a:prstGeom>
                <a:noFill/>
                <a:ln w="9525">
                  <a:noFill/>
                  <a:miter lim="800000"/>
                  <a:headEnd/>
                  <a:tailEnd/>
                </a:ln>
              </p:spPr>
              <p:txBody>
                <a:bodyPr/>
                <a:lstStyle/>
                <a:p>
                  <a:endParaRPr lang="en-US"/>
                </a:p>
              </p:txBody>
            </p:sp>
            <p:sp>
              <p:nvSpPr>
                <p:cNvPr id="13443" name="Freeform 59"/>
                <p:cNvSpPr>
                  <a:spLocks noEditPoints="1"/>
                </p:cNvSpPr>
                <p:nvPr/>
              </p:nvSpPr>
              <p:spPr bwMode="auto">
                <a:xfrm>
                  <a:off x="1942" y="901"/>
                  <a:ext cx="494" cy="813"/>
                </a:xfrm>
                <a:custGeom>
                  <a:avLst/>
                  <a:gdLst>
                    <a:gd name="T0" fmla="*/ 354475 w 209"/>
                    <a:gd name="T1" fmla="*/ 337683 h 344"/>
                    <a:gd name="T2" fmla="*/ 265082 w 209"/>
                    <a:gd name="T3" fmla="*/ 25080 h 344"/>
                    <a:gd name="T4" fmla="*/ 128501 w 209"/>
                    <a:gd name="T5" fmla="*/ 37093 h 344"/>
                    <a:gd name="T6" fmla="*/ 128501 w 209"/>
                    <a:gd name="T7" fmla="*/ 37093 h 344"/>
                    <a:gd name="T8" fmla="*/ 135680 w 209"/>
                    <a:gd name="T9" fmla="*/ 50727 h 344"/>
                    <a:gd name="T10" fmla="*/ 128501 w 209"/>
                    <a:gd name="T11" fmla="*/ 37093 h 344"/>
                    <a:gd name="T12" fmla="*/ 147172 w 209"/>
                    <a:gd name="T13" fmla="*/ 284895 h 344"/>
                    <a:gd name="T14" fmla="*/ 152034 w 209"/>
                    <a:gd name="T15" fmla="*/ 273383 h 344"/>
                    <a:gd name="T16" fmla="*/ 77965 w 209"/>
                    <a:gd name="T17" fmla="*/ 308422 h 344"/>
                    <a:gd name="T18" fmla="*/ 84925 w 209"/>
                    <a:gd name="T19" fmla="*/ 320431 h 344"/>
                    <a:gd name="T20" fmla="*/ 87707 w 209"/>
                    <a:gd name="T21" fmla="*/ 320431 h 344"/>
                    <a:gd name="T22" fmla="*/ 80711 w 209"/>
                    <a:gd name="T23" fmla="*/ 308422 h 344"/>
                    <a:gd name="T24" fmla="*/ 4871 w 209"/>
                    <a:gd name="T25" fmla="*/ 543193 h 344"/>
                    <a:gd name="T26" fmla="*/ 439400 w 209"/>
                    <a:gd name="T27" fmla="*/ 789532 h 344"/>
                    <a:gd name="T28" fmla="*/ 481447 w 209"/>
                    <a:gd name="T29" fmla="*/ 761141 h 344"/>
                    <a:gd name="T30" fmla="*/ 324329 w 209"/>
                    <a:gd name="T31" fmla="*/ 352509 h 344"/>
                    <a:gd name="T32" fmla="*/ 469430 w 209"/>
                    <a:gd name="T33" fmla="*/ 757298 h 344"/>
                    <a:gd name="T34" fmla="*/ 439400 w 209"/>
                    <a:gd name="T35" fmla="*/ 777523 h 344"/>
                    <a:gd name="T36" fmla="*/ 13577 w 209"/>
                    <a:gd name="T37" fmla="*/ 536171 h 344"/>
                    <a:gd name="T38" fmla="*/ 89490 w 209"/>
                    <a:gd name="T39" fmla="*/ 310573 h 344"/>
                    <a:gd name="T40" fmla="*/ 80711 w 209"/>
                    <a:gd name="T41" fmla="*/ 308422 h 344"/>
                    <a:gd name="T42" fmla="*/ 87707 w 209"/>
                    <a:gd name="T43" fmla="*/ 310573 h 344"/>
                    <a:gd name="T44" fmla="*/ 124814 w 209"/>
                    <a:gd name="T45" fmla="*/ 296910 h 344"/>
                    <a:gd name="T46" fmla="*/ 158687 w 209"/>
                    <a:gd name="T47" fmla="*/ 283338 h 344"/>
                    <a:gd name="T48" fmla="*/ 101282 w 209"/>
                    <a:gd name="T49" fmla="*/ 126540 h 344"/>
                    <a:gd name="T50" fmla="*/ 138478 w 209"/>
                    <a:gd name="T51" fmla="*/ 42021 h 344"/>
                    <a:gd name="T52" fmla="*/ 138478 w 209"/>
                    <a:gd name="T53" fmla="*/ 42021 h 344"/>
                    <a:gd name="T54" fmla="*/ 138478 w 209"/>
                    <a:gd name="T55" fmla="*/ 48577 h 344"/>
                    <a:gd name="T56" fmla="*/ 175219 w 209"/>
                    <a:gd name="T57" fmla="*/ 27207 h 344"/>
                    <a:gd name="T58" fmla="*/ 382063 w 209"/>
                    <a:gd name="T59" fmla="*/ 251276 h 344"/>
                    <a:gd name="T60" fmla="*/ 312804 w 209"/>
                    <a:gd name="T61" fmla="*/ 345582 h 344"/>
                    <a:gd name="T62" fmla="*/ 312804 w 209"/>
                    <a:gd name="T63" fmla="*/ 356196 h 344"/>
                    <a:gd name="T64" fmla="*/ 469430 w 209"/>
                    <a:gd name="T65" fmla="*/ 757298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2" y="109"/>
                      </a:cubicBezTo>
                      <a:cubicBezTo>
                        <a:pt x="172" y="73"/>
                        <a:pt x="146" y="29"/>
                        <a:pt x="115" y="11"/>
                      </a:cubicBezTo>
                      <a:cubicBezTo>
                        <a:pt x="99" y="2"/>
                        <a:pt x="84" y="0"/>
                        <a:pt x="73" y="7"/>
                      </a:cubicBezTo>
                      <a:cubicBezTo>
                        <a:pt x="73" y="7"/>
                        <a:pt x="56" y="16"/>
                        <a:pt x="56" y="16"/>
                      </a:cubicBezTo>
                      <a:cubicBezTo>
                        <a:pt x="56" y="17"/>
                        <a:pt x="56" y="17"/>
                        <a:pt x="55" y="17"/>
                      </a:cubicBezTo>
                      <a:cubicBezTo>
                        <a:pt x="56" y="17"/>
                        <a:pt x="56" y="17"/>
                        <a:pt x="56" y="16"/>
                      </a:cubicBezTo>
                      <a:cubicBezTo>
                        <a:pt x="55" y="17"/>
                        <a:pt x="54" y="19"/>
                        <a:pt x="55" y="20"/>
                      </a:cubicBezTo>
                      <a:cubicBezTo>
                        <a:pt x="56" y="22"/>
                        <a:pt x="58" y="22"/>
                        <a:pt x="59" y="22"/>
                      </a:cubicBezTo>
                      <a:cubicBezTo>
                        <a:pt x="58" y="22"/>
                        <a:pt x="56" y="22"/>
                        <a:pt x="55" y="20"/>
                      </a:cubicBezTo>
                      <a:cubicBezTo>
                        <a:pt x="54" y="19"/>
                        <a:pt x="55" y="17"/>
                        <a:pt x="56" y="16"/>
                      </a:cubicBezTo>
                      <a:cubicBezTo>
                        <a:pt x="45" y="23"/>
                        <a:pt x="39" y="37"/>
                        <a:pt x="39" y="55"/>
                      </a:cubicBezTo>
                      <a:cubicBezTo>
                        <a:pt x="39" y="77"/>
                        <a:pt x="48" y="103"/>
                        <a:pt x="64" y="124"/>
                      </a:cubicBezTo>
                      <a:cubicBezTo>
                        <a:pt x="63" y="123"/>
                        <a:pt x="63" y="122"/>
                        <a:pt x="64" y="121"/>
                      </a:cubicBezTo>
                      <a:cubicBezTo>
                        <a:pt x="64" y="120"/>
                        <a:pt x="65" y="119"/>
                        <a:pt x="66" y="119"/>
                      </a:cubicBezTo>
                      <a:cubicBezTo>
                        <a:pt x="61" y="120"/>
                        <a:pt x="55" y="122"/>
                        <a:pt x="51" y="124"/>
                      </a:cubicBezTo>
                      <a:cubicBezTo>
                        <a:pt x="34" y="134"/>
                        <a:pt x="34" y="134"/>
                        <a:pt x="34" y="134"/>
                      </a:cubicBezTo>
                      <a:cubicBezTo>
                        <a:pt x="33" y="135"/>
                        <a:pt x="33" y="137"/>
                        <a:pt x="33" y="138"/>
                      </a:cubicBezTo>
                      <a:cubicBezTo>
                        <a:pt x="34" y="139"/>
                        <a:pt x="36" y="140"/>
                        <a:pt x="37" y="139"/>
                      </a:cubicBezTo>
                      <a:cubicBezTo>
                        <a:pt x="37" y="139"/>
                        <a:pt x="37" y="139"/>
                        <a:pt x="38" y="139"/>
                      </a:cubicBezTo>
                      <a:cubicBezTo>
                        <a:pt x="38" y="139"/>
                        <a:pt x="38" y="139"/>
                        <a:pt x="38" y="139"/>
                      </a:cubicBezTo>
                      <a:cubicBezTo>
                        <a:pt x="37" y="140"/>
                        <a:pt x="35" y="139"/>
                        <a:pt x="34" y="138"/>
                      </a:cubicBezTo>
                      <a:cubicBezTo>
                        <a:pt x="33" y="136"/>
                        <a:pt x="34" y="134"/>
                        <a:pt x="35" y="134"/>
                      </a:cubicBezTo>
                      <a:cubicBezTo>
                        <a:pt x="13" y="146"/>
                        <a:pt x="0" y="181"/>
                        <a:pt x="0" y="233"/>
                      </a:cubicBezTo>
                      <a:cubicBezTo>
                        <a:pt x="0" y="234"/>
                        <a:pt x="1" y="235"/>
                        <a:pt x="2" y="236"/>
                      </a:cubicBezTo>
                      <a:cubicBezTo>
                        <a:pt x="188" y="343"/>
                        <a:pt x="188" y="343"/>
                        <a:pt x="188" y="343"/>
                      </a:cubicBezTo>
                      <a:cubicBezTo>
                        <a:pt x="189" y="344"/>
                        <a:pt x="190" y="344"/>
                        <a:pt x="191" y="343"/>
                      </a:cubicBezTo>
                      <a:cubicBezTo>
                        <a:pt x="207" y="334"/>
                        <a:pt x="207" y="334"/>
                        <a:pt x="207" y="334"/>
                      </a:cubicBezTo>
                      <a:cubicBezTo>
                        <a:pt x="208" y="333"/>
                        <a:pt x="209" y="332"/>
                        <a:pt x="209" y="331"/>
                      </a:cubicBezTo>
                      <a:cubicBezTo>
                        <a:pt x="209" y="255"/>
                        <a:pt x="184" y="189"/>
                        <a:pt x="140" y="151"/>
                      </a:cubicBezTo>
                      <a:cubicBezTo>
                        <a:pt x="140" y="151"/>
                        <a:pt x="141" y="152"/>
                        <a:pt x="141" y="153"/>
                      </a:cubicBezTo>
                      <a:cubicBezTo>
                        <a:pt x="141" y="154"/>
                        <a:pt x="140" y="155"/>
                        <a:pt x="139" y="155"/>
                      </a:cubicBezTo>
                      <a:close/>
                      <a:moveTo>
                        <a:pt x="204" y="329"/>
                      </a:moveTo>
                      <a:cubicBezTo>
                        <a:pt x="188" y="338"/>
                        <a:pt x="188" y="338"/>
                        <a:pt x="188" y="338"/>
                      </a:cubicBezTo>
                      <a:cubicBezTo>
                        <a:pt x="189" y="338"/>
                        <a:pt x="190" y="338"/>
                        <a:pt x="191" y="338"/>
                      </a:cubicBezTo>
                      <a:cubicBezTo>
                        <a:pt x="5" y="231"/>
                        <a:pt x="5" y="231"/>
                        <a:pt x="5" y="231"/>
                      </a:cubicBezTo>
                      <a:cubicBezTo>
                        <a:pt x="6" y="231"/>
                        <a:pt x="6" y="232"/>
                        <a:pt x="6" y="233"/>
                      </a:cubicBezTo>
                      <a:cubicBezTo>
                        <a:pt x="6" y="184"/>
                        <a:pt x="18" y="150"/>
                        <a:pt x="38" y="139"/>
                      </a:cubicBezTo>
                      <a:cubicBezTo>
                        <a:pt x="39" y="138"/>
                        <a:pt x="40" y="136"/>
                        <a:pt x="39" y="135"/>
                      </a:cubicBezTo>
                      <a:cubicBezTo>
                        <a:pt x="38" y="133"/>
                        <a:pt x="37" y="133"/>
                        <a:pt x="35" y="134"/>
                      </a:cubicBezTo>
                      <a:cubicBezTo>
                        <a:pt x="35" y="134"/>
                        <a:pt x="35" y="134"/>
                        <a:pt x="35" y="134"/>
                      </a:cubicBezTo>
                      <a:cubicBezTo>
                        <a:pt x="35" y="134"/>
                        <a:pt x="35" y="134"/>
                        <a:pt x="34" y="134"/>
                      </a:cubicBezTo>
                      <a:cubicBezTo>
                        <a:pt x="36" y="133"/>
                        <a:pt x="38" y="134"/>
                        <a:pt x="38" y="135"/>
                      </a:cubicBezTo>
                      <a:cubicBezTo>
                        <a:pt x="39" y="136"/>
                        <a:pt x="39" y="138"/>
                        <a:pt x="37" y="139"/>
                      </a:cubicBezTo>
                      <a:cubicBezTo>
                        <a:pt x="54" y="129"/>
                        <a:pt x="54" y="129"/>
                        <a:pt x="54" y="129"/>
                      </a:cubicBezTo>
                      <a:cubicBezTo>
                        <a:pt x="58" y="127"/>
                        <a:pt x="62" y="126"/>
                        <a:pt x="67" y="125"/>
                      </a:cubicBezTo>
                      <a:cubicBezTo>
                        <a:pt x="68" y="125"/>
                        <a:pt x="69" y="124"/>
                        <a:pt x="69" y="123"/>
                      </a:cubicBezTo>
                      <a:cubicBezTo>
                        <a:pt x="70" y="122"/>
                        <a:pt x="69" y="121"/>
                        <a:pt x="69" y="120"/>
                      </a:cubicBezTo>
                      <a:cubicBezTo>
                        <a:pt x="53" y="100"/>
                        <a:pt x="44" y="75"/>
                        <a:pt x="44" y="55"/>
                      </a:cubicBezTo>
                      <a:cubicBezTo>
                        <a:pt x="45" y="39"/>
                        <a:pt x="50" y="27"/>
                        <a:pt x="59" y="22"/>
                      </a:cubicBezTo>
                      <a:cubicBezTo>
                        <a:pt x="61" y="21"/>
                        <a:pt x="61" y="19"/>
                        <a:pt x="60" y="18"/>
                      </a:cubicBezTo>
                      <a:cubicBezTo>
                        <a:pt x="59" y="16"/>
                        <a:pt x="58" y="16"/>
                        <a:pt x="56" y="16"/>
                      </a:cubicBezTo>
                      <a:cubicBezTo>
                        <a:pt x="58" y="16"/>
                        <a:pt x="60" y="16"/>
                        <a:pt x="60" y="18"/>
                      </a:cubicBezTo>
                      <a:cubicBezTo>
                        <a:pt x="61" y="19"/>
                        <a:pt x="60" y="21"/>
                        <a:pt x="59" y="22"/>
                      </a:cubicBezTo>
                      <a:cubicBezTo>
                        <a:pt x="59" y="21"/>
                        <a:pt x="60" y="21"/>
                        <a:pt x="60" y="21"/>
                      </a:cubicBezTo>
                      <a:cubicBezTo>
                        <a:pt x="60" y="21"/>
                        <a:pt x="60" y="21"/>
                        <a:pt x="59" y="22"/>
                      </a:cubicBezTo>
                      <a:cubicBezTo>
                        <a:pt x="59" y="21"/>
                        <a:pt x="76" y="12"/>
                        <a:pt x="76" y="12"/>
                      </a:cubicBezTo>
                      <a:cubicBezTo>
                        <a:pt x="85" y="6"/>
                        <a:pt x="98" y="8"/>
                        <a:pt x="112" y="16"/>
                      </a:cubicBezTo>
                      <a:cubicBezTo>
                        <a:pt x="142" y="33"/>
                        <a:pt x="166" y="75"/>
                        <a:pt x="166" y="109"/>
                      </a:cubicBezTo>
                      <a:cubicBezTo>
                        <a:pt x="166" y="125"/>
                        <a:pt x="160" y="136"/>
                        <a:pt x="151" y="142"/>
                      </a:cubicBezTo>
                      <a:cubicBezTo>
                        <a:pt x="151" y="142"/>
                        <a:pt x="136" y="150"/>
                        <a:pt x="136" y="150"/>
                      </a:cubicBezTo>
                      <a:cubicBezTo>
                        <a:pt x="136" y="151"/>
                        <a:pt x="135" y="152"/>
                        <a:pt x="135" y="153"/>
                      </a:cubicBezTo>
                      <a:cubicBezTo>
                        <a:pt x="135" y="154"/>
                        <a:pt x="135" y="154"/>
                        <a:pt x="136" y="155"/>
                      </a:cubicBezTo>
                      <a:cubicBezTo>
                        <a:pt x="179"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13444" name="Freeform 60"/>
                <p:cNvSpPr>
                  <a:spLocks/>
                </p:cNvSpPr>
                <p:nvPr/>
              </p:nvSpPr>
              <p:spPr bwMode="auto">
                <a:xfrm>
                  <a:off x="2027" y="1185"/>
                  <a:ext cx="139" cy="38"/>
                </a:xfrm>
                <a:custGeom>
                  <a:avLst/>
                  <a:gdLst>
                    <a:gd name="T0" fmla="*/ 0 w 59"/>
                    <a:gd name="T1" fmla="*/ 38368 h 16"/>
                    <a:gd name="T2" fmla="*/ 36234 w 59"/>
                    <a:gd name="T3" fmla="*/ 17079 h 16"/>
                    <a:gd name="T4" fmla="*/ 131666 w 59"/>
                    <a:gd name="T5" fmla="*/ 13972 h 16"/>
                    <a:gd name="T6" fmla="*/ 93834 w 59"/>
                    <a:gd name="T7" fmla="*/ 38368 h 16"/>
                    <a:gd name="T8" fmla="*/ 0 w 59"/>
                    <a:gd name="T9" fmla="*/ 38368 h 16"/>
                    <a:gd name="T10" fmla="*/ 0 60000 65536"/>
                    <a:gd name="T11" fmla="*/ 0 60000 65536"/>
                    <a:gd name="T12" fmla="*/ 0 60000 65536"/>
                    <a:gd name="T13" fmla="*/ 0 60000 65536"/>
                    <a:gd name="T14" fmla="*/ 0 60000 65536"/>
                    <a:gd name="T15" fmla="*/ 0 w 59"/>
                    <a:gd name="T16" fmla="*/ 0 h 16"/>
                    <a:gd name="T17" fmla="*/ 59 w 59"/>
                    <a:gd name="T18" fmla="*/ 16 h 16"/>
                  </a:gdLst>
                  <a:ahLst/>
                  <a:cxnLst>
                    <a:cxn ang="T10">
                      <a:pos x="T0" y="T1"/>
                    </a:cxn>
                    <a:cxn ang="T11">
                      <a:pos x="T2" y="T3"/>
                    </a:cxn>
                    <a:cxn ang="T12">
                      <a:pos x="T4" y="T5"/>
                    </a:cxn>
                    <a:cxn ang="T13">
                      <a:pos x="T6" y="T7"/>
                    </a:cxn>
                    <a:cxn ang="T14">
                      <a:pos x="T8" y="T9"/>
                    </a:cxn>
                  </a:cxnLst>
                  <a:rect l="T15" t="T16" r="T17" b="T18"/>
                  <a:pathLst>
                    <a:path w="59" h="16">
                      <a:moveTo>
                        <a:pt x="0" y="16"/>
                      </a:moveTo>
                      <a:cubicBezTo>
                        <a:pt x="5" y="13"/>
                        <a:pt x="11" y="10"/>
                        <a:pt x="16" y="7"/>
                      </a:cubicBezTo>
                      <a:cubicBezTo>
                        <a:pt x="27" y="1"/>
                        <a:pt x="41" y="0"/>
                        <a:pt x="59" y="6"/>
                      </a:cubicBezTo>
                      <a:cubicBezTo>
                        <a:pt x="42" y="16"/>
                        <a:pt x="42" y="16"/>
                        <a:pt x="42" y="16"/>
                      </a:cubicBezTo>
                      <a:cubicBezTo>
                        <a:pt x="25" y="9"/>
                        <a:pt x="11" y="10"/>
                        <a:pt x="0" y="16"/>
                      </a:cubicBezTo>
                      <a:close/>
                    </a:path>
                  </a:pathLst>
                </a:custGeom>
                <a:solidFill>
                  <a:srgbClr val="5A2921"/>
                </a:solidFill>
                <a:ln w="9525">
                  <a:noFill/>
                  <a:round/>
                  <a:headEnd/>
                  <a:tailEnd/>
                </a:ln>
              </p:spPr>
              <p:txBody>
                <a:bodyPr/>
                <a:lstStyle/>
                <a:p>
                  <a:endParaRPr lang="en-US"/>
                </a:p>
              </p:txBody>
            </p:sp>
            <p:sp>
              <p:nvSpPr>
                <p:cNvPr id="13445" name="Freeform 61"/>
                <p:cNvSpPr>
                  <a:spLocks/>
                </p:cNvSpPr>
                <p:nvPr/>
              </p:nvSpPr>
              <p:spPr bwMode="auto">
                <a:xfrm>
                  <a:off x="2214" y="1251"/>
                  <a:ext cx="215" cy="456"/>
                </a:xfrm>
                <a:custGeom>
                  <a:avLst/>
                  <a:gdLst>
                    <a:gd name="T0" fmla="*/ 0 w 91"/>
                    <a:gd name="T1" fmla="*/ 20537 h 193"/>
                    <a:gd name="T2" fmla="*/ 37020 w 91"/>
                    <a:gd name="T3" fmla="*/ 0 h 193"/>
                    <a:gd name="T4" fmla="*/ 208708 w 91"/>
                    <a:gd name="T5" fmla="*/ 419607 h 193"/>
                    <a:gd name="T6" fmla="*/ 169763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5" y="124"/>
                        <a:pt x="53" y="50"/>
                        <a:pt x="0" y="9"/>
                      </a:cubicBezTo>
                      <a:close/>
                    </a:path>
                  </a:pathLst>
                </a:custGeom>
                <a:solidFill>
                  <a:srgbClr val="770D0A"/>
                </a:solidFill>
                <a:ln w="9525">
                  <a:noFill/>
                  <a:round/>
                  <a:headEnd/>
                  <a:tailEnd/>
                </a:ln>
              </p:spPr>
              <p:txBody>
                <a:bodyPr/>
                <a:lstStyle/>
                <a:p>
                  <a:endParaRPr lang="en-US"/>
                </a:p>
              </p:txBody>
            </p:sp>
            <p:sp>
              <p:nvSpPr>
                <p:cNvPr id="13446" name="Freeform 62"/>
                <p:cNvSpPr>
                  <a:spLocks/>
                </p:cNvSpPr>
                <p:nvPr/>
              </p:nvSpPr>
              <p:spPr bwMode="auto">
                <a:xfrm>
                  <a:off x="2079" y="911"/>
                  <a:ext cx="262" cy="354"/>
                </a:xfrm>
                <a:custGeom>
                  <a:avLst/>
                  <a:gdLst>
                    <a:gd name="T0" fmla="*/ 125359 w 111"/>
                    <a:gd name="T1" fmla="*/ 20346 h 150"/>
                    <a:gd name="T2" fmla="*/ 36626 w 111"/>
                    <a:gd name="T3" fmla="*/ 13461 h 150"/>
                    <a:gd name="T4" fmla="*/ 0 w 111"/>
                    <a:gd name="T5" fmla="*/ 33897 h 150"/>
                    <a:gd name="T6" fmla="*/ 88577 w 111"/>
                    <a:gd name="T7" fmla="*/ 43181 h 150"/>
                    <a:gd name="T8" fmla="*/ 213927 w 111"/>
                    <a:gd name="T9" fmla="*/ 259019 h 150"/>
                    <a:gd name="T10" fmla="*/ 177084 w 111"/>
                    <a:gd name="T11" fmla="*/ 340569 h 150"/>
                    <a:gd name="T12" fmla="*/ 213927 w 111"/>
                    <a:gd name="T13" fmla="*/ 317590 h 150"/>
                    <a:gd name="T14" fmla="*/ 252313 w 111"/>
                    <a:gd name="T15" fmla="*/ 238579 h 150"/>
                    <a:gd name="T16" fmla="*/ 125359 w 111"/>
                    <a:gd name="T17" fmla="*/ 203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5" y="9"/>
                      </a:moveTo>
                      <a:cubicBezTo>
                        <a:pt x="40" y="0"/>
                        <a:pt x="26" y="0"/>
                        <a:pt x="16" y="6"/>
                      </a:cubicBezTo>
                      <a:cubicBezTo>
                        <a:pt x="0" y="15"/>
                        <a:pt x="0" y="15"/>
                        <a:pt x="0" y="15"/>
                      </a:cubicBezTo>
                      <a:cubicBezTo>
                        <a:pt x="10" y="9"/>
                        <a:pt x="24" y="10"/>
                        <a:pt x="39" y="19"/>
                      </a:cubicBezTo>
                      <a:cubicBezTo>
                        <a:pt x="70" y="37"/>
                        <a:pt x="94" y="79"/>
                        <a:pt x="94" y="114"/>
                      </a:cubicBezTo>
                      <a:cubicBezTo>
                        <a:pt x="94" y="132"/>
                        <a:pt x="88" y="144"/>
                        <a:pt x="78" y="150"/>
                      </a:cubicBezTo>
                      <a:cubicBezTo>
                        <a:pt x="94" y="140"/>
                        <a:pt x="94" y="140"/>
                        <a:pt x="94" y="140"/>
                      </a:cubicBezTo>
                      <a:cubicBezTo>
                        <a:pt x="104" y="135"/>
                        <a:pt x="111" y="122"/>
                        <a:pt x="111" y="105"/>
                      </a:cubicBezTo>
                      <a:cubicBezTo>
                        <a:pt x="111" y="70"/>
                        <a:pt x="86" y="27"/>
                        <a:pt x="55" y="9"/>
                      </a:cubicBezTo>
                      <a:close/>
                    </a:path>
                  </a:pathLst>
                </a:custGeom>
                <a:solidFill>
                  <a:srgbClr val="CB4738"/>
                </a:solidFill>
                <a:ln w="9525">
                  <a:noFill/>
                  <a:round/>
                  <a:headEnd/>
                  <a:tailEnd/>
                </a:ln>
              </p:spPr>
              <p:txBody>
                <a:bodyPr/>
                <a:lstStyle/>
                <a:p>
                  <a:endParaRPr lang="en-US"/>
                </a:p>
              </p:txBody>
            </p:sp>
            <p:sp>
              <p:nvSpPr>
                <p:cNvPr id="13447" name="Freeform 63"/>
                <p:cNvSpPr>
                  <a:spLocks/>
                </p:cNvSpPr>
                <p:nvPr/>
              </p:nvSpPr>
              <p:spPr bwMode="auto">
                <a:xfrm>
                  <a:off x="1949" y="913"/>
                  <a:ext cx="442" cy="794"/>
                </a:xfrm>
                <a:custGeom>
                  <a:avLst/>
                  <a:gdLst>
                    <a:gd name="T0" fmla="*/ 216393 w 187"/>
                    <a:gd name="T1" fmla="*/ 42004 h 336"/>
                    <a:gd name="T2" fmla="*/ 342990 w 187"/>
                    <a:gd name="T3" fmla="*/ 259605 h 336"/>
                    <a:gd name="T4" fmla="*/ 258069 w 187"/>
                    <a:gd name="T5" fmla="*/ 349008 h 336"/>
                    <a:gd name="T6" fmla="*/ 428641 w 187"/>
                    <a:gd name="T7" fmla="*/ 771978 h 336"/>
                    <a:gd name="T8" fmla="*/ 0 w 187"/>
                    <a:gd name="T9" fmla="*/ 524290 h 336"/>
                    <a:gd name="T10" fmla="*/ 172262 w 187"/>
                    <a:gd name="T11" fmla="*/ 301609 h 336"/>
                    <a:gd name="T12" fmla="*/ 89490 w 187"/>
                    <a:gd name="T13" fmla="*/ 114728 h 336"/>
                    <a:gd name="T14" fmla="*/ 216393 w 187"/>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336"/>
                    <a:gd name="T26" fmla="*/ 187 w 187"/>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336">
                      <a:moveTo>
                        <a:pt x="94" y="18"/>
                      </a:moveTo>
                      <a:cubicBezTo>
                        <a:pt x="125" y="36"/>
                        <a:pt x="149" y="78"/>
                        <a:pt x="149" y="113"/>
                      </a:cubicBezTo>
                      <a:cubicBezTo>
                        <a:pt x="149" y="141"/>
                        <a:pt x="134" y="156"/>
                        <a:pt x="112" y="152"/>
                      </a:cubicBezTo>
                      <a:cubicBezTo>
                        <a:pt x="165" y="193"/>
                        <a:pt x="187" y="267"/>
                        <a:pt x="186" y="336"/>
                      </a:cubicBezTo>
                      <a:cubicBezTo>
                        <a:pt x="0" y="228"/>
                        <a:pt x="0" y="228"/>
                        <a:pt x="0" y="228"/>
                      </a:cubicBezTo>
                      <a:cubicBezTo>
                        <a:pt x="0" y="159"/>
                        <a:pt x="22" y="111"/>
                        <a:pt x="75" y="131"/>
                      </a:cubicBezTo>
                      <a:cubicBezTo>
                        <a:pt x="54" y="110"/>
                        <a:pt x="38" y="77"/>
                        <a:pt x="39" y="50"/>
                      </a:cubicBezTo>
                      <a:cubicBezTo>
                        <a:pt x="39" y="14"/>
                        <a:pt x="63" y="0"/>
                        <a:pt x="94" y="18"/>
                      </a:cubicBezTo>
                      <a:close/>
                    </a:path>
                  </a:pathLst>
                </a:custGeom>
                <a:solidFill>
                  <a:srgbClr val="D88D76"/>
                </a:solidFill>
                <a:ln w="9525">
                  <a:noFill/>
                  <a:round/>
                  <a:headEnd/>
                  <a:tailEnd/>
                </a:ln>
              </p:spPr>
              <p:txBody>
                <a:bodyPr/>
                <a:lstStyle/>
                <a:p>
                  <a:endParaRPr lang="en-US"/>
                </a:p>
              </p:txBody>
            </p:sp>
          </p:grpSp>
          <p:grpSp>
            <p:nvGrpSpPr>
              <p:cNvPr id="13414" name="Group 64"/>
              <p:cNvGrpSpPr>
                <a:grpSpLocks/>
              </p:cNvGrpSpPr>
              <p:nvPr/>
            </p:nvGrpSpPr>
            <p:grpSpPr bwMode="auto">
              <a:xfrm>
                <a:off x="3745" y="1809"/>
                <a:ext cx="343" cy="561"/>
                <a:chOff x="4848" y="901"/>
                <a:chExt cx="496" cy="812"/>
              </a:xfrm>
            </p:grpSpPr>
            <p:sp>
              <p:nvSpPr>
                <p:cNvPr id="13436" name="AutoShape 65"/>
                <p:cNvSpPr>
                  <a:spLocks noChangeAspect="1" noChangeArrowheads="1" noTextEdit="1"/>
                </p:cNvSpPr>
                <p:nvPr/>
              </p:nvSpPr>
              <p:spPr bwMode="auto">
                <a:xfrm>
                  <a:off x="4848" y="910"/>
                  <a:ext cx="496" cy="801"/>
                </a:xfrm>
                <a:prstGeom prst="rect">
                  <a:avLst/>
                </a:prstGeom>
                <a:noFill/>
                <a:ln w="9525">
                  <a:noFill/>
                  <a:miter lim="800000"/>
                  <a:headEnd/>
                  <a:tailEnd/>
                </a:ln>
              </p:spPr>
              <p:txBody>
                <a:bodyPr/>
                <a:lstStyle/>
                <a:p>
                  <a:endParaRPr lang="en-US"/>
                </a:p>
              </p:txBody>
            </p:sp>
            <p:sp>
              <p:nvSpPr>
                <p:cNvPr id="13437" name="Freeform 66"/>
                <p:cNvSpPr>
                  <a:spLocks noEditPoints="1"/>
                </p:cNvSpPr>
                <p:nvPr/>
              </p:nvSpPr>
              <p:spPr bwMode="auto">
                <a:xfrm>
                  <a:off x="4850" y="901"/>
                  <a:ext cx="494" cy="812"/>
                </a:xfrm>
                <a:custGeom>
                  <a:avLst/>
                  <a:gdLst>
                    <a:gd name="T0" fmla="*/ 354475 w 209"/>
                    <a:gd name="T1" fmla="*/ 334391 h 344"/>
                    <a:gd name="T2" fmla="*/ 265082 w 209"/>
                    <a:gd name="T3" fmla="*/ 24922 h 344"/>
                    <a:gd name="T4" fmla="*/ 128501 w 209"/>
                    <a:gd name="T5" fmla="*/ 36630 h 344"/>
                    <a:gd name="T6" fmla="*/ 128501 w 209"/>
                    <a:gd name="T7" fmla="*/ 36630 h 344"/>
                    <a:gd name="T8" fmla="*/ 133623 w 209"/>
                    <a:gd name="T9" fmla="*/ 50202 h 344"/>
                    <a:gd name="T10" fmla="*/ 126596 w 209"/>
                    <a:gd name="T11" fmla="*/ 45293 h 344"/>
                    <a:gd name="T12" fmla="*/ 87707 w 209"/>
                    <a:gd name="T13" fmla="*/ 125393 h 344"/>
                    <a:gd name="T14" fmla="*/ 145111 w 209"/>
                    <a:gd name="T15" fmla="*/ 275521 h 344"/>
                    <a:gd name="T16" fmla="*/ 117882 w 209"/>
                    <a:gd name="T17" fmla="*/ 282508 h 344"/>
                    <a:gd name="T18" fmla="*/ 87707 w 209"/>
                    <a:gd name="T19" fmla="*/ 307401 h 344"/>
                    <a:gd name="T20" fmla="*/ 84925 w 209"/>
                    <a:gd name="T21" fmla="*/ 316071 h 344"/>
                    <a:gd name="T22" fmla="*/ 77965 w 209"/>
                    <a:gd name="T23" fmla="*/ 314449 h 344"/>
                    <a:gd name="T24" fmla="*/ 0 w 209"/>
                    <a:gd name="T25" fmla="*/ 529972 h 344"/>
                    <a:gd name="T26" fmla="*/ 432255 w 209"/>
                    <a:gd name="T27" fmla="*/ 780653 h 344"/>
                    <a:gd name="T28" fmla="*/ 476363 w 209"/>
                    <a:gd name="T29" fmla="*/ 759331 h 344"/>
                    <a:gd name="T30" fmla="*/ 320698 w 209"/>
                    <a:gd name="T31" fmla="*/ 343016 h 344"/>
                    <a:gd name="T32" fmla="*/ 320698 w 209"/>
                    <a:gd name="T33" fmla="*/ 352701 h 344"/>
                    <a:gd name="T34" fmla="*/ 432255 w 209"/>
                    <a:gd name="T35" fmla="*/ 769235 h 344"/>
                    <a:gd name="T36" fmla="*/ 8705 w 209"/>
                    <a:gd name="T37" fmla="*/ 525118 h 344"/>
                    <a:gd name="T38" fmla="*/ 87707 w 209"/>
                    <a:gd name="T39" fmla="*/ 316071 h 344"/>
                    <a:gd name="T40" fmla="*/ 80711 w 209"/>
                    <a:gd name="T41" fmla="*/ 304616 h 344"/>
                    <a:gd name="T42" fmla="*/ 77965 w 209"/>
                    <a:gd name="T43" fmla="*/ 304616 h 344"/>
                    <a:gd name="T44" fmla="*/ 84925 w 209"/>
                    <a:gd name="T45" fmla="*/ 316071 h 344"/>
                    <a:gd name="T46" fmla="*/ 152034 w 209"/>
                    <a:gd name="T47" fmla="*/ 284191 h 344"/>
                    <a:gd name="T48" fmla="*/ 157156 w 209"/>
                    <a:gd name="T49" fmla="*/ 272761 h 344"/>
                    <a:gd name="T50" fmla="*/ 135680 w 209"/>
                    <a:gd name="T51" fmla="*/ 50202 h 344"/>
                    <a:gd name="T52" fmla="*/ 128501 w 209"/>
                    <a:gd name="T53" fmla="*/ 36630 h 344"/>
                    <a:gd name="T54" fmla="*/ 135680 w 209"/>
                    <a:gd name="T55" fmla="*/ 50202 h 344"/>
                    <a:gd name="T56" fmla="*/ 135680 w 209"/>
                    <a:gd name="T57" fmla="*/ 48307 h 344"/>
                    <a:gd name="T58" fmla="*/ 258069 w 209"/>
                    <a:gd name="T59" fmla="*/ 36630 h 344"/>
                    <a:gd name="T60" fmla="*/ 347861 w 209"/>
                    <a:gd name="T61" fmla="*/ 322964 h 344"/>
                    <a:gd name="T62" fmla="*/ 310743 w 209"/>
                    <a:gd name="T63" fmla="*/ 347859 h 344"/>
                    <a:gd name="T64" fmla="*/ 467870 w 209"/>
                    <a:gd name="T65" fmla="*/ 75296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13438" name="Freeform 67"/>
                <p:cNvSpPr>
                  <a:spLocks/>
                </p:cNvSpPr>
                <p:nvPr/>
              </p:nvSpPr>
              <p:spPr bwMode="auto">
                <a:xfrm>
                  <a:off x="4935" y="1184"/>
                  <a:ext cx="137" cy="38"/>
                </a:xfrm>
                <a:custGeom>
                  <a:avLst/>
                  <a:gdLst>
                    <a:gd name="T0" fmla="*/ 0 w 58"/>
                    <a:gd name="T1" fmla="*/ 38368 h 16"/>
                    <a:gd name="T2" fmla="*/ 36981 w 58"/>
                    <a:gd name="T3" fmla="*/ 17079 h 16"/>
                    <a:gd name="T4" fmla="*/ 132857 w 58"/>
                    <a:gd name="T5" fmla="*/ 13972 h 16"/>
                    <a:gd name="T6" fmla="*/ 96032 w 58"/>
                    <a:gd name="T7" fmla="*/ 38368 h 16"/>
                    <a:gd name="T8" fmla="*/ 0 w 58"/>
                    <a:gd name="T9" fmla="*/ 3836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13439" name="Freeform 68"/>
                <p:cNvSpPr>
                  <a:spLocks/>
                </p:cNvSpPr>
                <p:nvPr/>
              </p:nvSpPr>
              <p:spPr bwMode="auto">
                <a:xfrm>
                  <a:off x="5122" y="1250"/>
                  <a:ext cx="215" cy="456"/>
                </a:xfrm>
                <a:custGeom>
                  <a:avLst/>
                  <a:gdLst>
                    <a:gd name="T0" fmla="*/ 0 w 91"/>
                    <a:gd name="T1" fmla="*/ 20537 h 193"/>
                    <a:gd name="T2" fmla="*/ 37020 w 91"/>
                    <a:gd name="T3" fmla="*/ 0 h 193"/>
                    <a:gd name="T4" fmla="*/ 208708 w 91"/>
                    <a:gd name="T5" fmla="*/ 419607 h 193"/>
                    <a:gd name="T6" fmla="*/ 169763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13440" name="Freeform 69"/>
                <p:cNvSpPr>
                  <a:spLocks/>
                </p:cNvSpPr>
                <p:nvPr/>
              </p:nvSpPr>
              <p:spPr bwMode="auto">
                <a:xfrm>
                  <a:off x="4985" y="910"/>
                  <a:ext cx="262" cy="354"/>
                </a:xfrm>
                <a:custGeom>
                  <a:avLst/>
                  <a:gdLst>
                    <a:gd name="T0" fmla="*/ 127254 w 111"/>
                    <a:gd name="T1" fmla="*/ 20346 h 150"/>
                    <a:gd name="T2" fmla="*/ 38398 w 111"/>
                    <a:gd name="T3" fmla="*/ 13461 h 150"/>
                    <a:gd name="T4" fmla="*/ 0 w 111"/>
                    <a:gd name="T5" fmla="*/ 33897 h 150"/>
                    <a:gd name="T6" fmla="*/ 90633 w 111"/>
                    <a:gd name="T7" fmla="*/ 43181 h 150"/>
                    <a:gd name="T8" fmla="*/ 215966 w 111"/>
                    <a:gd name="T9" fmla="*/ 259019 h 150"/>
                    <a:gd name="T10" fmla="*/ 179135 w 111"/>
                    <a:gd name="T11" fmla="*/ 340569 h 150"/>
                    <a:gd name="T12" fmla="*/ 215966 w 111"/>
                    <a:gd name="T13" fmla="*/ 317590 h 150"/>
                    <a:gd name="T14" fmla="*/ 252313 w 111"/>
                    <a:gd name="T15" fmla="*/ 238579 h 150"/>
                    <a:gd name="T16" fmla="*/ 127254 w 111"/>
                    <a:gd name="T17" fmla="*/ 203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13441" name="Freeform 70"/>
                <p:cNvSpPr>
                  <a:spLocks/>
                </p:cNvSpPr>
                <p:nvPr/>
              </p:nvSpPr>
              <p:spPr bwMode="auto">
                <a:xfrm>
                  <a:off x="4857" y="912"/>
                  <a:ext cx="440" cy="794"/>
                </a:xfrm>
                <a:custGeom>
                  <a:avLst/>
                  <a:gdLst>
                    <a:gd name="T0" fmla="*/ 217646 w 186"/>
                    <a:gd name="T1" fmla="*/ 42004 h 336"/>
                    <a:gd name="T2" fmla="*/ 345443 w 186"/>
                    <a:gd name="T3" fmla="*/ 259605 h 336"/>
                    <a:gd name="T4" fmla="*/ 259863 w 186"/>
                    <a:gd name="T5" fmla="*/ 349008 h 336"/>
                    <a:gd name="T6" fmla="*/ 431593 w 186"/>
                    <a:gd name="T7" fmla="*/ 771978 h 336"/>
                    <a:gd name="T8" fmla="*/ 0 w 186"/>
                    <a:gd name="T9" fmla="*/ 524290 h 336"/>
                    <a:gd name="T10" fmla="*/ 173639 w 186"/>
                    <a:gd name="T11" fmla="*/ 301609 h 336"/>
                    <a:gd name="T12" fmla="*/ 88310 w 186"/>
                    <a:gd name="T13" fmla="*/ 114728 h 336"/>
                    <a:gd name="T14" fmla="*/ 217646 w 186"/>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endParaRPr lang="en-US"/>
                </a:p>
              </p:txBody>
            </p:sp>
          </p:grpSp>
          <p:grpSp>
            <p:nvGrpSpPr>
              <p:cNvPr id="13415" name="Group 71"/>
              <p:cNvGrpSpPr>
                <a:grpSpLocks/>
              </p:cNvGrpSpPr>
              <p:nvPr/>
            </p:nvGrpSpPr>
            <p:grpSpPr bwMode="auto">
              <a:xfrm>
                <a:off x="3641" y="2075"/>
                <a:ext cx="343" cy="563"/>
                <a:chOff x="3462" y="899"/>
                <a:chExt cx="496" cy="815"/>
              </a:xfrm>
            </p:grpSpPr>
            <p:sp>
              <p:nvSpPr>
                <p:cNvPr id="13430" name="AutoShape 72"/>
                <p:cNvSpPr>
                  <a:spLocks noChangeAspect="1" noChangeArrowheads="1" noTextEdit="1"/>
                </p:cNvSpPr>
                <p:nvPr/>
              </p:nvSpPr>
              <p:spPr bwMode="auto">
                <a:xfrm>
                  <a:off x="3462" y="906"/>
                  <a:ext cx="496" cy="808"/>
                </a:xfrm>
                <a:prstGeom prst="rect">
                  <a:avLst/>
                </a:prstGeom>
                <a:noFill/>
                <a:ln w="9525">
                  <a:noFill/>
                  <a:miter lim="800000"/>
                  <a:headEnd/>
                  <a:tailEnd/>
                </a:ln>
              </p:spPr>
              <p:txBody>
                <a:bodyPr/>
                <a:lstStyle/>
                <a:p>
                  <a:endParaRPr lang="en-US"/>
                </a:p>
              </p:txBody>
            </p:sp>
            <p:sp>
              <p:nvSpPr>
                <p:cNvPr id="13431" name="Freeform 73"/>
                <p:cNvSpPr>
                  <a:spLocks noEditPoints="1"/>
                </p:cNvSpPr>
                <p:nvPr/>
              </p:nvSpPr>
              <p:spPr bwMode="auto">
                <a:xfrm>
                  <a:off x="3462" y="899"/>
                  <a:ext cx="494" cy="813"/>
                </a:xfrm>
                <a:custGeom>
                  <a:avLst/>
                  <a:gdLst>
                    <a:gd name="T0" fmla="*/ 354475 w 209"/>
                    <a:gd name="T1" fmla="*/ 337683 h 344"/>
                    <a:gd name="T2" fmla="*/ 265082 w 209"/>
                    <a:gd name="T3" fmla="*/ 25080 h 344"/>
                    <a:gd name="T4" fmla="*/ 128501 w 209"/>
                    <a:gd name="T5" fmla="*/ 37093 h 344"/>
                    <a:gd name="T6" fmla="*/ 128501 w 209"/>
                    <a:gd name="T7" fmla="*/ 37093 h 344"/>
                    <a:gd name="T8" fmla="*/ 135680 w 209"/>
                    <a:gd name="T9" fmla="*/ 50727 h 344"/>
                    <a:gd name="T10" fmla="*/ 128501 w 209"/>
                    <a:gd name="T11" fmla="*/ 37093 h 344"/>
                    <a:gd name="T12" fmla="*/ 147172 w 209"/>
                    <a:gd name="T13" fmla="*/ 284895 h 344"/>
                    <a:gd name="T14" fmla="*/ 152034 w 209"/>
                    <a:gd name="T15" fmla="*/ 273383 h 344"/>
                    <a:gd name="T16" fmla="*/ 77965 w 209"/>
                    <a:gd name="T17" fmla="*/ 308422 h 344"/>
                    <a:gd name="T18" fmla="*/ 84925 w 209"/>
                    <a:gd name="T19" fmla="*/ 320431 h 344"/>
                    <a:gd name="T20" fmla="*/ 87707 w 209"/>
                    <a:gd name="T21" fmla="*/ 320431 h 344"/>
                    <a:gd name="T22" fmla="*/ 80711 w 209"/>
                    <a:gd name="T23" fmla="*/ 308422 h 344"/>
                    <a:gd name="T24" fmla="*/ 4871 w 209"/>
                    <a:gd name="T25" fmla="*/ 543193 h 344"/>
                    <a:gd name="T26" fmla="*/ 439400 w 209"/>
                    <a:gd name="T27" fmla="*/ 789532 h 344"/>
                    <a:gd name="T28" fmla="*/ 481447 w 209"/>
                    <a:gd name="T29" fmla="*/ 761141 h 344"/>
                    <a:gd name="T30" fmla="*/ 324329 w 209"/>
                    <a:gd name="T31" fmla="*/ 352509 h 344"/>
                    <a:gd name="T32" fmla="*/ 469430 w 209"/>
                    <a:gd name="T33" fmla="*/ 757298 h 344"/>
                    <a:gd name="T34" fmla="*/ 439400 w 209"/>
                    <a:gd name="T35" fmla="*/ 777523 h 344"/>
                    <a:gd name="T36" fmla="*/ 13577 w 209"/>
                    <a:gd name="T37" fmla="*/ 536171 h 344"/>
                    <a:gd name="T38" fmla="*/ 89490 w 209"/>
                    <a:gd name="T39" fmla="*/ 310573 h 344"/>
                    <a:gd name="T40" fmla="*/ 80711 w 209"/>
                    <a:gd name="T41" fmla="*/ 308422 h 344"/>
                    <a:gd name="T42" fmla="*/ 87707 w 209"/>
                    <a:gd name="T43" fmla="*/ 310573 h 344"/>
                    <a:gd name="T44" fmla="*/ 124814 w 209"/>
                    <a:gd name="T45" fmla="*/ 296910 h 344"/>
                    <a:gd name="T46" fmla="*/ 158687 w 209"/>
                    <a:gd name="T47" fmla="*/ 283338 h 344"/>
                    <a:gd name="T48" fmla="*/ 101282 w 209"/>
                    <a:gd name="T49" fmla="*/ 126540 h 344"/>
                    <a:gd name="T50" fmla="*/ 138478 w 209"/>
                    <a:gd name="T51" fmla="*/ 42021 h 344"/>
                    <a:gd name="T52" fmla="*/ 138478 w 209"/>
                    <a:gd name="T53" fmla="*/ 42021 h 344"/>
                    <a:gd name="T54" fmla="*/ 138478 w 209"/>
                    <a:gd name="T55" fmla="*/ 48577 h 344"/>
                    <a:gd name="T56" fmla="*/ 172262 w 209"/>
                    <a:gd name="T57" fmla="*/ 27207 h 344"/>
                    <a:gd name="T58" fmla="*/ 382063 w 209"/>
                    <a:gd name="T59" fmla="*/ 251276 h 344"/>
                    <a:gd name="T60" fmla="*/ 312804 w 209"/>
                    <a:gd name="T61" fmla="*/ 345582 h 344"/>
                    <a:gd name="T62" fmla="*/ 312804 w 209"/>
                    <a:gd name="T63" fmla="*/ 356196 h 344"/>
                    <a:gd name="T64" fmla="*/ 469430 w 209"/>
                    <a:gd name="T65" fmla="*/ 757298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5" y="17"/>
                        <a:pt x="55" y="17"/>
                      </a:cubicBezTo>
                      <a:cubicBezTo>
                        <a:pt x="56" y="17"/>
                        <a:pt x="56" y="17"/>
                        <a:pt x="56" y="16"/>
                      </a:cubicBezTo>
                      <a:cubicBezTo>
                        <a:pt x="55" y="17"/>
                        <a:pt x="54" y="19"/>
                        <a:pt x="55" y="20"/>
                      </a:cubicBezTo>
                      <a:cubicBezTo>
                        <a:pt x="56" y="22"/>
                        <a:pt x="57"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4" y="121"/>
                      </a:cubicBezTo>
                      <a:cubicBezTo>
                        <a:pt x="64" y="120"/>
                        <a:pt x="65" y="119"/>
                        <a:pt x="66" y="119"/>
                      </a:cubicBezTo>
                      <a:cubicBezTo>
                        <a:pt x="60" y="120"/>
                        <a:pt x="55" y="122"/>
                        <a:pt x="51" y="124"/>
                      </a:cubicBezTo>
                      <a:cubicBezTo>
                        <a:pt x="51" y="124"/>
                        <a:pt x="34" y="134"/>
                        <a:pt x="34" y="134"/>
                      </a:cubicBezTo>
                      <a:cubicBezTo>
                        <a:pt x="33" y="135"/>
                        <a:pt x="32" y="137"/>
                        <a:pt x="33" y="138"/>
                      </a:cubicBezTo>
                      <a:cubicBezTo>
                        <a:pt x="34" y="139"/>
                        <a:pt x="36" y="140"/>
                        <a:pt x="37" y="139"/>
                      </a:cubicBezTo>
                      <a:cubicBezTo>
                        <a:pt x="37" y="139"/>
                        <a:pt x="37" y="139"/>
                        <a:pt x="37" y="139"/>
                      </a:cubicBezTo>
                      <a:cubicBezTo>
                        <a:pt x="37" y="139"/>
                        <a:pt x="38" y="139"/>
                        <a:pt x="38" y="139"/>
                      </a:cubicBezTo>
                      <a:cubicBezTo>
                        <a:pt x="36" y="140"/>
                        <a:pt x="35" y="139"/>
                        <a:pt x="34" y="138"/>
                      </a:cubicBezTo>
                      <a:cubicBezTo>
                        <a:pt x="33" y="136"/>
                        <a:pt x="34" y="134"/>
                        <a:pt x="35" y="134"/>
                      </a:cubicBezTo>
                      <a:cubicBezTo>
                        <a:pt x="13" y="146"/>
                        <a:pt x="0" y="181"/>
                        <a:pt x="0" y="233"/>
                      </a:cubicBezTo>
                      <a:cubicBezTo>
                        <a:pt x="0" y="234"/>
                        <a:pt x="1" y="235"/>
                        <a:pt x="2" y="236"/>
                      </a:cubicBezTo>
                      <a:cubicBezTo>
                        <a:pt x="188" y="343"/>
                        <a:pt x="188" y="343"/>
                        <a:pt x="188" y="343"/>
                      </a:cubicBezTo>
                      <a:cubicBezTo>
                        <a:pt x="189" y="344"/>
                        <a:pt x="190" y="344"/>
                        <a:pt x="191" y="343"/>
                      </a:cubicBezTo>
                      <a:cubicBezTo>
                        <a:pt x="207" y="334"/>
                        <a:pt x="207" y="334"/>
                        <a:pt x="207" y="334"/>
                      </a:cubicBezTo>
                      <a:cubicBezTo>
                        <a:pt x="208" y="333"/>
                        <a:pt x="209" y="332"/>
                        <a:pt x="209" y="331"/>
                      </a:cubicBezTo>
                      <a:cubicBezTo>
                        <a:pt x="209" y="255"/>
                        <a:pt x="184" y="189"/>
                        <a:pt x="140" y="151"/>
                      </a:cubicBezTo>
                      <a:cubicBezTo>
                        <a:pt x="140" y="151"/>
                        <a:pt x="141" y="152"/>
                        <a:pt x="141"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6" y="133"/>
                        <a:pt x="37" y="134"/>
                        <a:pt x="38" y="135"/>
                      </a:cubicBezTo>
                      <a:cubicBezTo>
                        <a:pt x="39" y="136"/>
                        <a:pt x="39" y="138"/>
                        <a:pt x="37" y="139"/>
                      </a:cubicBezTo>
                      <a:cubicBezTo>
                        <a:pt x="54" y="129"/>
                        <a:pt x="54" y="129"/>
                        <a:pt x="54" y="129"/>
                      </a:cubicBezTo>
                      <a:cubicBezTo>
                        <a:pt x="58" y="127"/>
                        <a:pt x="62" y="126"/>
                        <a:pt x="67" y="125"/>
                      </a:cubicBezTo>
                      <a:cubicBezTo>
                        <a:pt x="68" y="125"/>
                        <a:pt x="69" y="124"/>
                        <a:pt x="69" y="123"/>
                      </a:cubicBezTo>
                      <a:cubicBezTo>
                        <a:pt x="69" y="122"/>
                        <a:pt x="69" y="121"/>
                        <a:pt x="69" y="120"/>
                      </a:cubicBezTo>
                      <a:cubicBezTo>
                        <a:pt x="53" y="100"/>
                        <a:pt x="44" y="75"/>
                        <a:pt x="44" y="55"/>
                      </a:cubicBezTo>
                      <a:cubicBezTo>
                        <a:pt x="44" y="39"/>
                        <a:pt x="50" y="27"/>
                        <a:pt x="59" y="22"/>
                      </a:cubicBezTo>
                      <a:cubicBezTo>
                        <a:pt x="60" y="21"/>
                        <a:pt x="61" y="19"/>
                        <a:pt x="60" y="18"/>
                      </a:cubicBezTo>
                      <a:cubicBezTo>
                        <a:pt x="59" y="16"/>
                        <a:pt x="58" y="16"/>
                        <a:pt x="56" y="16"/>
                      </a:cubicBezTo>
                      <a:cubicBezTo>
                        <a:pt x="58" y="16"/>
                        <a:pt x="59" y="16"/>
                        <a:pt x="60" y="18"/>
                      </a:cubicBezTo>
                      <a:cubicBezTo>
                        <a:pt x="61" y="19"/>
                        <a:pt x="60" y="21"/>
                        <a:pt x="59" y="22"/>
                      </a:cubicBezTo>
                      <a:cubicBezTo>
                        <a:pt x="59" y="21"/>
                        <a:pt x="60" y="21"/>
                        <a:pt x="60" y="21"/>
                      </a:cubicBezTo>
                      <a:cubicBezTo>
                        <a:pt x="60" y="21"/>
                        <a:pt x="59" y="21"/>
                        <a:pt x="59" y="22"/>
                      </a:cubicBezTo>
                      <a:cubicBezTo>
                        <a:pt x="59" y="21"/>
                        <a:pt x="75" y="12"/>
                        <a:pt x="75" y="12"/>
                      </a:cubicBezTo>
                      <a:cubicBezTo>
                        <a:pt x="85" y="6"/>
                        <a:pt x="98" y="8"/>
                        <a:pt x="112" y="16"/>
                      </a:cubicBezTo>
                      <a:cubicBezTo>
                        <a:pt x="142" y="33"/>
                        <a:pt x="166" y="75"/>
                        <a:pt x="166" y="109"/>
                      </a:cubicBezTo>
                      <a:cubicBezTo>
                        <a:pt x="165" y="125"/>
                        <a:pt x="160" y="136"/>
                        <a:pt x="151" y="142"/>
                      </a:cubicBezTo>
                      <a:cubicBezTo>
                        <a:pt x="151" y="142"/>
                        <a:pt x="136" y="150"/>
                        <a:pt x="136" y="150"/>
                      </a:cubicBezTo>
                      <a:cubicBezTo>
                        <a:pt x="135" y="151"/>
                        <a:pt x="135" y="152"/>
                        <a:pt x="135" y="153"/>
                      </a:cubicBezTo>
                      <a:cubicBezTo>
                        <a:pt x="135" y="154"/>
                        <a:pt x="135" y="154"/>
                        <a:pt x="136" y="155"/>
                      </a:cubicBezTo>
                      <a:cubicBezTo>
                        <a:pt x="179"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13432" name="Freeform 74"/>
                <p:cNvSpPr>
                  <a:spLocks/>
                </p:cNvSpPr>
                <p:nvPr/>
              </p:nvSpPr>
              <p:spPr bwMode="auto">
                <a:xfrm>
                  <a:off x="3547" y="1182"/>
                  <a:ext cx="139" cy="38"/>
                </a:xfrm>
                <a:custGeom>
                  <a:avLst/>
                  <a:gdLst>
                    <a:gd name="T0" fmla="*/ 0 w 59"/>
                    <a:gd name="T1" fmla="*/ 38368 h 16"/>
                    <a:gd name="T2" fmla="*/ 36234 w 59"/>
                    <a:gd name="T3" fmla="*/ 17079 h 16"/>
                    <a:gd name="T4" fmla="*/ 131666 w 59"/>
                    <a:gd name="T5" fmla="*/ 13972 h 16"/>
                    <a:gd name="T6" fmla="*/ 93834 w 59"/>
                    <a:gd name="T7" fmla="*/ 38368 h 16"/>
                    <a:gd name="T8" fmla="*/ 0 w 59"/>
                    <a:gd name="T9" fmla="*/ 38368 h 16"/>
                    <a:gd name="T10" fmla="*/ 0 60000 65536"/>
                    <a:gd name="T11" fmla="*/ 0 60000 65536"/>
                    <a:gd name="T12" fmla="*/ 0 60000 65536"/>
                    <a:gd name="T13" fmla="*/ 0 60000 65536"/>
                    <a:gd name="T14" fmla="*/ 0 60000 65536"/>
                    <a:gd name="T15" fmla="*/ 0 w 59"/>
                    <a:gd name="T16" fmla="*/ 0 h 16"/>
                    <a:gd name="T17" fmla="*/ 59 w 59"/>
                    <a:gd name="T18" fmla="*/ 16 h 16"/>
                  </a:gdLst>
                  <a:ahLst/>
                  <a:cxnLst>
                    <a:cxn ang="T10">
                      <a:pos x="T0" y="T1"/>
                    </a:cxn>
                    <a:cxn ang="T11">
                      <a:pos x="T2" y="T3"/>
                    </a:cxn>
                    <a:cxn ang="T12">
                      <a:pos x="T4" y="T5"/>
                    </a:cxn>
                    <a:cxn ang="T13">
                      <a:pos x="T6" y="T7"/>
                    </a:cxn>
                    <a:cxn ang="T14">
                      <a:pos x="T8" y="T9"/>
                    </a:cxn>
                  </a:cxnLst>
                  <a:rect l="T15" t="T16" r="T17" b="T18"/>
                  <a:pathLst>
                    <a:path w="59" h="16">
                      <a:moveTo>
                        <a:pt x="0" y="16"/>
                      </a:moveTo>
                      <a:cubicBezTo>
                        <a:pt x="5" y="13"/>
                        <a:pt x="11" y="10"/>
                        <a:pt x="16" y="7"/>
                      </a:cubicBezTo>
                      <a:cubicBezTo>
                        <a:pt x="27" y="1"/>
                        <a:pt x="41" y="0"/>
                        <a:pt x="59" y="6"/>
                      </a:cubicBezTo>
                      <a:cubicBezTo>
                        <a:pt x="42" y="16"/>
                        <a:pt x="42" y="16"/>
                        <a:pt x="42" y="16"/>
                      </a:cubicBezTo>
                      <a:cubicBezTo>
                        <a:pt x="25" y="9"/>
                        <a:pt x="11" y="10"/>
                        <a:pt x="0" y="16"/>
                      </a:cubicBezTo>
                      <a:close/>
                    </a:path>
                  </a:pathLst>
                </a:custGeom>
                <a:solidFill>
                  <a:srgbClr val="256A1E"/>
                </a:solidFill>
                <a:ln w="9525">
                  <a:noFill/>
                  <a:round/>
                  <a:headEnd/>
                  <a:tailEnd/>
                </a:ln>
              </p:spPr>
              <p:txBody>
                <a:bodyPr/>
                <a:lstStyle/>
                <a:p>
                  <a:endParaRPr lang="en-US"/>
                </a:p>
              </p:txBody>
            </p:sp>
            <p:sp>
              <p:nvSpPr>
                <p:cNvPr id="13433" name="Freeform 75"/>
                <p:cNvSpPr>
                  <a:spLocks/>
                </p:cNvSpPr>
                <p:nvPr/>
              </p:nvSpPr>
              <p:spPr bwMode="auto">
                <a:xfrm>
                  <a:off x="3734" y="1249"/>
                  <a:ext cx="215" cy="456"/>
                </a:xfrm>
                <a:custGeom>
                  <a:avLst/>
                  <a:gdLst>
                    <a:gd name="T0" fmla="*/ 0 w 91"/>
                    <a:gd name="T1" fmla="*/ 20537 h 193"/>
                    <a:gd name="T2" fmla="*/ 37020 w 91"/>
                    <a:gd name="T3" fmla="*/ 0 h 193"/>
                    <a:gd name="T4" fmla="*/ 208708 w 91"/>
                    <a:gd name="T5" fmla="*/ 419607 h 193"/>
                    <a:gd name="T6" fmla="*/ 169763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256A1E"/>
                </a:solidFill>
                <a:ln w="9525">
                  <a:noFill/>
                  <a:round/>
                  <a:headEnd/>
                  <a:tailEnd/>
                </a:ln>
              </p:spPr>
              <p:txBody>
                <a:bodyPr/>
                <a:lstStyle/>
                <a:p>
                  <a:endParaRPr lang="en-US"/>
                </a:p>
              </p:txBody>
            </p:sp>
            <p:sp>
              <p:nvSpPr>
                <p:cNvPr id="13434" name="Freeform 76"/>
                <p:cNvSpPr>
                  <a:spLocks/>
                </p:cNvSpPr>
                <p:nvPr/>
              </p:nvSpPr>
              <p:spPr bwMode="auto">
                <a:xfrm>
                  <a:off x="3597" y="908"/>
                  <a:ext cx="264" cy="355"/>
                </a:xfrm>
                <a:custGeom>
                  <a:avLst/>
                  <a:gdLst>
                    <a:gd name="T0" fmla="*/ 125742 w 112"/>
                    <a:gd name="T1" fmla="*/ 20708 h 150"/>
                    <a:gd name="T2" fmla="*/ 38058 w 112"/>
                    <a:gd name="T3" fmla="*/ 13746 h 150"/>
                    <a:gd name="T4" fmla="*/ 0 w 112"/>
                    <a:gd name="T5" fmla="*/ 34452 h 150"/>
                    <a:gd name="T6" fmla="*/ 89708 w 112"/>
                    <a:gd name="T7" fmla="*/ 44115 h 150"/>
                    <a:gd name="T8" fmla="*/ 213567 w 112"/>
                    <a:gd name="T9" fmla="*/ 265661 h 150"/>
                    <a:gd name="T10" fmla="*/ 177040 w 112"/>
                    <a:gd name="T11" fmla="*/ 349337 h 150"/>
                    <a:gd name="T12" fmla="*/ 213567 w 112"/>
                    <a:gd name="T13" fmla="*/ 325582 h 150"/>
                    <a:gd name="T14" fmla="*/ 249869 w 112"/>
                    <a:gd name="T15" fmla="*/ 244041 h 150"/>
                    <a:gd name="T16" fmla="*/ 125742 w 112"/>
                    <a:gd name="T17" fmla="*/ 2070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50"/>
                    <a:gd name="T29" fmla="*/ 112 w 112"/>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50">
                      <a:moveTo>
                        <a:pt x="56" y="9"/>
                      </a:moveTo>
                      <a:cubicBezTo>
                        <a:pt x="41" y="0"/>
                        <a:pt x="27" y="0"/>
                        <a:pt x="17" y="6"/>
                      </a:cubicBezTo>
                      <a:cubicBezTo>
                        <a:pt x="0" y="15"/>
                        <a:pt x="0" y="15"/>
                        <a:pt x="0" y="15"/>
                      </a:cubicBezTo>
                      <a:cubicBezTo>
                        <a:pt x="11"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2" y="70"/>
                        <a:pt x="87" y="27"/>
                        <a:pt x="56" y="9"/>
                      </a:cubicBezTo>
                      <a:close/>
                    </a:path>
                  </a:pathLst>
                </a:custGeom>
                <a:solidFill>
                  <a:srgbClr val="E4EDC6"/>
                </a:solidFill>
                <a:ln w="9525">
                  <a:noFill/>
                  <a:round/>
                  <a:headEnd/>
                  <a:tailEnd/>
                </a:ln>
              </p:spPr>
              <p:txBody>
                <a:bodyPr/>
                <a:lstStyle/>
                <a:p>
                  <a:endParaRPr lang="en-US"/>
                </a:p>
              </p:txBody>
            </p:sp>
            <p:sp>
              <p:nvSpPr>
                <p:cNvPr id="13435" name="Freeform 77"/>
                <p:cNvSpPr>
                  <a:spLocks/>
                </p:cNvSpPr>
                <p:nvPr/>
              </p:nvSpPr>
              <p:spPr bwMode="auto">
                <a:xfrm>
                  <a:off x="3469" y="911"/>
                  <a:ext cx="439" cy="794"/>
                </a:xfrm>
                <a:custGeom>
                  <a:avLst/>
                  <a:gdLst>
                    <a:gd name="T0" fmla="*/ 213878 w 186"/>
                    <a:gd name="T1" fmla="*/ 42004 h 336"/>
                    <a:gd name="T2" fmla="*/ 338967 w 186"/>
                    <a:gd name="T3" fmla="*/ 259605 h 336"/>
                    <a:gd name="T4" fmla="*/ 254148 w 186"/>
                    <a:gd name="T5" fmla="*/ 349008 h 336"/>
                    <a:gd name="T6" fmla="*/ 422677 w 186"/>
                    <a:gd name="T7" fmla="*/ 771978 h 336"/>
                    <a:gd name="T8" fmla="*/ 0 w 186"/>
                    <a:gd name="T9" fmla="*/ 524290 h 336"/>
                    <a:gd name="T10" fmla="*/ 170644 w 186"/>
                    <a:gd name="T11" fmla="*/ 301609 h 336"/>
                    <a:gd name="T12" fmla="*/ 86422 w 186"/>
                    <a:gd name="T13" fmla="*/ 114728 h 336"/>
                    <a:gd name="T14" fmla="*/ 213878 w 186"/>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339933"/>
                </a:solidFill>
                <a:ln w="9525">
                  <a:noFill/>
                  <a:round/>
                  <a:headEnd/>
                  <a:tailEnd/>
                </a:ln>
              </p:spPr>
              <p:txBody>
                <a:bodyPr/>
                <a:lstStyle/>
                <a:p>
                  <a:endParaRPr lang="en-US"/>
                </a:p>
              </p:txBody>
            </p:sp>
          </p:grpSp>
          <p:grpSp>
            <p:nvGrpSpPr>
              <p:cNvPr id="13416" name="Group 78"/>
              <p:cNvGrpSpPr>
                <a:grpSpLocks/>
              </p:cNvGrpSpPr>
              <p:nvPr/>
            </p:nvGrpSpPr>
            <p:grpSpPr bwMode="auto">
              <a:xfrm>
                <a:off x="3077" y="1869"/>
                <a:ext cx="343" cy="558"/>
                <a:chOff x="422" y="905"/>
                <a:chExt cx="496" cy="808"/>
              </a:xfrm>
            </p:grpSpPr>
            <p:sp>
              <p:nvSpPr>
                <p:cNvPr id="13424" name="AutoShape 79"/>
                <p:cNvSpPr>
                  <a:spLocks noChangeAspect="1" noChangeArrowheads="1" noTextEdit="1"/>
                </p:cNvSpPr>
                <p:nvPr/>
              </p:nvSpPr>
              <p:spPr bwMode="auto">
                <a:xfrm>
                  <a:off x="422" y="910"/>
                  <a:ext cx="496" cy="801"/>
                </a:xfrm>
                <a:prstGeom prst="rect">
                  <a:avLst/>
                </a:prstGeom>
                <a:noFill/>
                <a:ln w="9525">
                  <a:noFill/>
                  <a:miter lim="800000"/>
                  <a:headEnd/>
                  <a:tailEnd/>
                </a:ln>
              </p:spPr>
              <p:txBody>
                <a:bodyPr/>
                <a:lstStyle/>
                <a:p>
                  <a:endParaRPr lang="en-US"/>
                </a:p>
              </p:txBody>
            </p:sp>
            <p:sp>
              <p:nvSpPr>
                <p:cNvPr id="13425" name="Freeform 80"/>
                <p:cNvSpPr>
                  <a:spLocks noEditPoints="1"/>
                </p:cNvSpPr>
                <p:nvPr/>
              </p:nvSpPr>
              <p:spPr bwMode="auto">
                <a:xfrm>
                  <a:off x="422" y="905"/>
                  <a:ext cx="494" cy="808"/>
                </a:xfrm>
                <a:custGeom>
                  <a:avLst/>
                  <a:gdLst>
                    <a:gd name="T0" fmla="*/ 337960 w 209"/>
                    <a:gd name="T1" fmla="*/ 341905 h 342"/>
                    <a:gd name="T2" fmla="*/ 385034 w 209"/>
                    <a:gd name="T3" fmla="*/ 297887 h 342"/>
                    <a:gd name="T4" fmla="*/ 356633 w 209"/>
                    <a:gd name="T5" fmla="*/ 116680 h 342"/>
                    <a:gd name="T6" fmla="*/ 211522 w 209"/>
                    <a:gd name="T7" fmla="*/ 2060 h 342"/>
                    <a:gd name="T8" fmla="*/ 149970 w 209"/>
                    <a:gd name="T9" fmla="*/ 23489 h 342"/>
                    <a:gd name="T10" fmla="*/ 128501 w 209"/>
                    <a:gd name="T11" fmla="*/ 34087 h 342"/>
                    <a:gd name="T12" fmla="*/ 124814 w 209"/>
                    <a:gd name="T13" fmla="*/ 43493 h 342"/>
                    <a:gd name="T14" fmla="*/ 126596 w 209"/>
                    <a:gd name="T15" fmla="*/ 41870 h 342"/>
                    <a:gd name="T16" fmla="*/ 99384 w 209"/>
                    <a:gd name="T17" fmla="*/ 66993 h 342"/>
                    <a:gd name="T18" fmla="*/ 106366 w 209"/>
                    <a:gd name="T19" fmla="*/ 201764 h 342"/>
                    <a:gd name="T20" fmla="*/ 147172 w 209"/>
                    <a:gd name="T21" fmla="*/ 272858 h 342"/>
                    <a:gd name="T22" fmla="*/ 133623 w 209"/>
                    <a:gd name="T23" fmla="*/ 272858 h 342"/>
                    <a:gd name="T24" fmla="*/ 114948 w 209"/>
                    <a:gd name="T25" fmla="*/ 282592 h 342"/>
                    <a:gd name="T26" fmla="*/ 89490 w 209"/>
                    <a:gd name="T27" fmla="*/ 297887 h 342"/>
                    <a:gd name="T28" fmla="*/ 77965 w 209"/>
                    <a:gd name="T29" fmla="*/ 311434 h 342"/>
                    <a:gd name="T30" fmla="*/ 87707 w 209"/>
                    <a:gd name="T31" fmla="*/ 314241 h 342"/>
                    <a:gd name="T32" fmla="*/ 77965 w 209"/>
                    <a:gd name="T33" fmla="*/ 311434 h 342"/>
                    <a:gd name="T34" fmla="*/ 20575 w 209"/>
                    <a:gd name="T35" fmla="*/ 387479 h 342"/>
                    <a:gd name="T36" fmla="*/ 4871 w 209"/>
                    <a:gd name="T37" fmla="*/ 537036 h 342"/>
                    <a:gd name="T38" fmla="*/ 432255 w 209"/>
                    <a:gd name="T39" fmla="*/ 782231 h 342"/>
                    <a:gd name="T40" fmla="*/ 457914 w 209"/>
                    <a:gd name="T41" fmla="*/ 772826 h 342"/>
                    <a:gd name="T42" fmla="*/ 481447 w 209"/>
                    <a:gd name="T43" fmla="*/ 754407 h 342"/>
                    <a:gd name="T44" fmla="*/ 322228 w 209"/>
                    <a:gd name="T45" fmla="*/ 341905 h 342"/>
                    <a:gd name="T46" fmla="*/ 320698 w 209"/>
                    <a:gd name="T47" fmla="*/ 350438 h 342"/>
                    <a:gd name="T48" fmla="*/ 467870 w 209"/>
                    <a:gd name="T49" fmla="*/ 754407 h 342"/>
                    <a:gd name="T50" fmla="*/ 450913 w 209"/>
                    <a:gd name="T51" fmla="*/ 759270 h 342"/>
                    <a:gd name="T52" fmla="*/ 439400 w 209"/>
                    <a:gd name="T53" fmla="*/ 770773 h 342"/>
                    <a:gd name="T54" fmla="*/ 11513 w 209"/>
                    <a:gd name="T55" fmla="*/ 525037 h 342"/>
                    <a:gd name="T56" fmla="*/ 32091 w 209"/>
                    <a:gd name="T57" fmla="*/ 391979 h 342"/>
                    <a:gd name="T58" fmla="*/ 89490 w 209"/>
                    <a:gd name="T59" fmla="*/ 304892 h 342"/>
                    <a:gd name="T60" fmla="*/ 80711 w 209"/>
                    <a:gd name="T61" fmla="*/ 302742 h 342"/>
                    <a:gd name="T62" fmla="*/ 89490 w 209"/>
                    <a:gd name="T63" fmla="*/ 304892 h 342"/>
                    <a:gd name="T64" fmla="*/ 96410 w 209"/>
                    <a:gd name="T65" fmla="*/ 309755 h 342"/>
                    <a:gd name="T66" fmla="*/ 119943 w 209"/>
                    <a:gd name="T67" fmla="*/ 293020 h 342"/>
                    <a:gd name="T68" fmla="*/ 138478 w 209"/>
                    <a:gd name="T69" fmla="*/ 286417 h 342"/>
                    <a:gd name="T70" fmla="*/ 158687 w 209"/>
                    <a:gd name="T71" fmla="*/ 277725 h 342"/>
                    <a:gd name="T72" fmla="*/ 117882 w 209"/>
                    <a:gd name="T73" fmla="*/ 197192 h 342"/>
                    <a:gd name="T74" fmla="*/ 113020 w 209"/>
                    <a:gd name="T75" fmla="*/ 73901 h 342"/>
                    <a:gd name="T76" fmla="*/ 138478 w 209"/>
                    <a:gd name="T77" fmla="*/ 37019 h 342"/>
                    <a:gd name="T78" fmla="*/ 138478 w 209"/>
                    <a:gd name="T79" fmla="*/ 37019 h 342"/>
                    <a:gd name="T80" fmla="*/ 138478 w 209"/>
                    <a:gd name="T81" fmla="*/ 43493 h 342"/>
                    <a:gd name="T82" fmla="*/ 135680 w 209"/>
                    <a:gd name="T83" fmla="*/ 45548 h 342"/>
                    <a:gd name="T84" fmla="*/ 175219 w 209"/>
                    <a:gd name="T85" fmla="*/ 23489 h 342"/>
                    <a:gd name="T86" fmla="*/ 258069 w 209"/>
                    <a:gd name="T87" fmla="*/ 32034 h 342"/>
                    <a:gd name="T88" fmla="*/ 382063 w 209"/>
                    <a:gd name="T89" fmla="*/ 245691 h 342"/>
                    <a:gd name="T90" fmla="*/ 347861 w 209"/>
                    <a:gd name="T91" fmla="*/ 321374 h 342"/>
                    <a:gd name="T92" fmla="*/ 315836 w 209"/>
                    <a:gd name="T93" fmla="*/ 339783 h 342"/>
                    <a:gd name="T94" fmla="*/ 312804 w 209"/>
                    <a:gd name="T95" fmla="*/ 350438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342"/>
                    <a:gd name="T146" fmla="*/ 209 w 209"/>
                    <a:gd name="T147" fmla="*/ 342 h 3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342">
                      <a:moveTo>
                        <a:pt x="139" y="153"/>
                      </a:moveTo>
                      <a:cubicBezTo>
                        <a:pt x="147" y="149"/>
                        <a:pt x="147" y="149"/>
                        <a:pt x="147" y="149"/>
                      </a:cubicBezTo>
                      <a:cubicBezTo>
                        <a:pt x="154" y="145"/>
                        <a:pt x="154" y="145"/>
                        <a:pt x="154" y="145"/>
                      </a:cubicBezTo>
                      <a:cubicBezTo>
                        <a:pt x="160" y="142"/>
                        <a:pt x="164" y="137"/>
                        <a:pt x="167" y="130"/>
                      </a:cubicBezTo>
                      <a:cubicBezTo>
                        <a:pt x="170" y="124"/>
                        <a:pt x="172" y="116"/>
                        <a:pt x="172" y="107"/>
                      </a:cubicBezTo>
                      <a:cubicBezTo>
                        <a:pt x="172" y="89"/>
                        <a:pt x="166" y="70"/>
                        <a:pt x="155" y="51"/>
                      </a:cubicBezTo>
                      <a:cubicBezTo>
                        <a:pt x="145" y="33"/>
                        <a:pt x="130" y="18"/>
                        <a:pt x="115" y="9"/>
                      </a:cubicBezTo>
                      <a:cubicBezTo>
                        <a:pt x="107" y="4"/>
                        <a:pt x="100" y="2"/>
                        <a:pt x="92" y="1"/>
                      </a:cubicBezTo>
                      <a:cubicBezTo>
                        <a:pt x="85" y="0"/>
                        <a:pt x="78" y="2"/>
                        <a:pt x="73" y="5"/>
                      </a:cubicBezTo>
                      <a:cubicBezTo>
                        <a:pt x="73" y="5"/>
                        <a:pt x="65" y="10"/>
                        <a:pt x="65" y="10"/>
                      </a:cubicBezTo>
                      <a:cubicBezTo>
                        <a:pt x="57" y="14"/>
                        <a:pt x="57" y="14"/>
                        <a:pt x="57" y="14"/>
                      </a:cubicBezTo>
                      <a:cubicBezTo>
                        <a:pt x="56" y="15"/>
                        <a:pt x="56" y="15"/>
                        <a:pt x="56" y="15"/>
                      </a:cubicBezTo>
                      <a:cubicBezTo>
                        <a:pt x="56" y="15"/>
                        <a:pt x="56" y="15"/>
                        <a:pt x="57" y="14"/>
                      </a:cubicBezTo>
                      <a:cubicBezTo>
                        <a:pt x="55" y="15"/>
                        <a:pt x="54" y="18"/>
                        <a:pt x="54" y="19"/>
                      </a:cubicBezTo>
                      <a:cubicBezTo>
                        <a:pt x="55" y="21"/>
                        <a:pt x="58" y="20"/>
                        <a:pt x="59" y="20"/>
                      </a:cubicBezTo>
                      <a:cubicBezTo>
                        <a:pt x="58" y="20"/>
                        <a:pt x="56" y="20"/>
                        <a:pt x="55" y="18"/>
                      </a:cubicBezTo>
                      <a:cubicBezTo>
                        <a:pt x="55" y="17"/>
                        <a:pt x="55" y="15"/>
                        <a:pt x="57" y="14"/>
                      </a:cubicBezTo>
                      <a:cubicBezTo>
                        <a:pt x="51" y="18"/>
                        <a:pt x="47" y="23"/>
                        <a:pt x="43" y="29"/>
                      </a:cubicBezTo>
                      <a:cubicBezTo>
                        <a:pt x="40" y="36"/>
                        <a:pt x="39" y="44"/>
                        <a:pt x="39" y="53"/>
                      </a:cubicBezTo>
                      <a:cubicBezTo>
                        <a:pt x="39" y="64"/>
                        <a:pt x="41" y="76"/>
                        <a:pt x="46" y="88"/>
                      </a:cubicBezTo>
                      <a:cubicBezTo>
                        <a:pt x="50" y="100"/>
                        <a:pt x="57" y="112"/>
                        <a:pt x="64" y="122"/>
                      </a:cubicBezTo>
                      <a:cubicBezTo>
                        <a:pt x="64" y="121"/>
                        <a:pt x="64" y="120"/>
                        <a:pt x="64" y="119"/>
                      </a:cubicBezTo>
                      <a:cubicBezTo>
                        <a:pt x="64" y="118"/>
                        <a:pt x="65" y="117"/>
                        <a:pt x="66" y="117"/>
                      </a:cubicBezTo>
                      <a:cubicBezTo>
                        <a:pt x="64" y="118"/>
                        <a:pt x="61" y="118"/>
                        <a:pt x="58" y="119"/>
                      </a:cubicBezTo>
                      <a:cubicBezTo>
                        <a:pt x="56" y="120"/>
                        <a:pt x="53" y="121"/>
                        <a:pt x="51" y="122"/>
                      </a:cubicBezTo>
                      <a:cubicBezTo>
                        <a:pt x="50" y="123"/>
                        <a:pt x="50" y="123"/>
                        <a:pt x="50" y="123"/>
                      </a:cubicBezTo>
                      <a:cubicBezTo>
                        <a:pt x="43" y="127"/>
                        <a:pt x="43" y="127"/>
                        <a:pt x="43" y="127"/>
                      </a:cubicBezTo>
                      <a:cubicBezTo>
                        <a:pt x="43" y="127"/>
                        <a:pt x="39" y="130"/>
                        <a:pt x="39" y="130"/>
                      </a:cubicBezTo>
                      <a:cubicBezTo>
                        <a:pt x="35" y="132"/>
                        <a:pt x="35" y="132"/>
                        <a:pt x="35" y="132"/>
                      </a:cubicBezTo>
                      <a:cubicBezTo>
                        <a:pt x="33" y="133"/>
                        <a:pt x="33" y="135"/>
                        <a:pt x="34" y="136"/>
                      </a:cubicBezTo>
                      <a:cubicBezTo>
                        <a:pt x="34" y="137"/>
                        <a:pt x="36" y="138"/>
                        <a:pt x="38" y="137"/>
                      </a:cubicBezTo>
                      <a:cubicBezTo>
                        <a:pt x="38" y="137"/>
                        <a:pt x="38" y="137"/>
                        <a:pt x="38" y="137"/>
                      </a:cubicBezTo>
                      <a:cubicBezTo>
                        <a:pt x="38" y="137"/>
                        <a:pt x="38" y="137"/>
                        <a:pt x="38" y="137"/>
                      </a:cubicBezTo>
                      <a:cubicBezTo>
                        <a:pt x="37" y="138"/>
                        <a:pt x="35" y="137"/>
                        <a:pt x="34" y="136"/>
                      </a:cubicBezTo>
                      <a:cubicBezTo>
                        <a:pt x="33" y="134"/>
                        <a:pt x="34" y="132"/>
                        <a:pt x="35" y="132"/>
                      </a:cubicBezTo>
                      <a:cubicBezTo>
                        <a:pt x="24" y="138"/>
                        <a:pt x="15" y="151"/>
                        <a:pt x="9" y="169"/>
                      </a:cubicBezTo>
                      <a:cubicBezTo>
                        <a:pt x="3" y="186"/>
                        <a:pt x="0" y="207"/>
                        <a:pt x="0" y="231"/>
                      </a:cubicBezTo>
                      <a:cubicBezTo>
                        <a:pt x="0" y="232"/>
                        <a:pt x="1" y="233"/>
                        <a:pt x="2" y="234"/>
                      </a:cubicBezTo>
                      <a:cubicBezTo>
                        <a:pt x="95" y="287"/>
                        <a:pt x="95" y="287"/>
                        <a:pt x="95" y="287"/>
                      </a:cubicBezTo>
                      <a:cubicBezTo>
                        <a:pt x="188" y="341"/>
                        <a:pt x="188" y="341"/>
                        <a:pt x="188" y="341"/>
                      </a:cubicBezTo>
                      <a:cubicBezTo>
                        <a:pt x="189" y="342"/>
                        <a:pt x="190" y="342"/>
                        <a:pt x="191" y="341"/>
                      </a:cubicBezTo>
                      <a:cubicBezTo>
                        <a:pt x="199" y="337"/>
                        <a:pt x="199" y="337"/>
                        <a:pt x="199" y="337"/>
                      </a:cubicBezTo>
                      <a:cubicBezTo>
                        <a:pt x="208" y="332"/>
                        <a:pt x="208" y="332"/>
                        <a:pt x="208" y="332"/>
                      </a:cubicBezTo>
                      <a:cubicBezTo>
                        <a:pt x="208" y="331"/>
                        <a:pt x="209" y="330"/>
                        <a:pt x="209" y="329"/>
                      </a:cubicBezTo>
                      <a:cubicBezTo>
                        <a:pt x="209" y="294"/>
                        <a:pt x="204" y="260"/>
                        <a:pt x="193" y="230"/>
                      </a:cubicBezTo>
                      <a:cubicBezTo>
                        <a:pt x="181" y="196"/>
                        <a:pt x="163" y="169"/>
                        <a:pt x="140" y="149"/>
                      </a:cubicBezTo>
                      <a:cubicBezTo>
                        <a:pt x="141" y="149"/>
                        <a:pt x="141" y="150"/>
                        <a:pt x="141" y="151"/>
                      </a:cubicBezTo>
                      <a:cubicBezTo>
                        <a:pt x="141" y="152"/>
                        <a:pt x="140" y="153"/>
                        <a:pt x="139" y="153"/>
                      </a:cubicBezTo>
                      <a:close/>
                      <a:moveTo>
                        <a:pt x="187" y="232"/>
                      </a:moveTo>
                      <a:cubicBezTo>
                        <a:pt x="198" y="261"/>
                        <a:pt x="203" y="295"/>
                        <a:pt x="203" y="329"/>
                      </a:cubicBezTo>
                      <a:cubicBezTo>
                        <a:pt x="203" y="328"/>
                        <a:pt x="204" y="327"/>
                        <a:pt x="205" y="327"/>
                      </a:cubicBezTo>
                      <a:cubicBezTo>
                        <a:pt x="196" y="331"/>
                        <a:pt x="196" y="331"/>
                        <a:pt x="196" y="331"/>
                      </a:cubicBezTo>
                      <a:cubicBezTo>
                        <a:pt x="188" y="336"/>
                        <a:pt x="188" y="336"/>
                        <a:pt x="188" y="336"/>
                      </a:cubicBezTo>
                      <a:cubicBezTo>
                        <a:pt x="189" y="336"/>
                        <a:pt x="190" y="336"/>
                        <a:pt x="191" y="336"/>
                      </a:cubicBezTo>
                      <a:cubicBezTo>
                        <a:pt x="98" y="282"/>
                        <a:pt x="98" y="282"/>
                        <a:pt x="98" y="282"/>
                      </a:cubicBezTo>
                      <a:cubicBezTo>
                        <a:pt x="5" y="229"/>
                        <a:pt x="5" y="229"/>
                        <a:pt x="5" y="229"/>
                      </a:cubicBezTo>
                      <a:cubicBezTo>
                        <a:pt x="6" y="229"/>
                        <a:pt x="6" y="230"/>
                        <a:pt x="6" y="231"/>
                      </a:cubicBezTo>
                      <a:cubicBezTo>
                        <a:pt x="6" y="207"/>
                        <a:pt x="9" y="187"/>
                        <a:pt x="14" y="171"/>
                      </a:cubicBezTo>
                      <a:cubicBezTo>
                        <a:pt x="20" y="154"/>
                        <a:pt x="28" y="143"/>
                        <a:pt x="38" y="137"/>
                      </a:cubicBezTo>
                      <a:cubicBezTo>
                        <a:pt x="40" y="136"/>
                        <a:pt x="40" y="134"/>
                        <a:pt x="39" y="133"/>
                      </a:cubicBezTo>
                      <a:cubicBezTo>
                        <a:pt x="39" y="131"/>
                        <a:pt x="37" y="131"/>
                        <a:pt x="35" y="132"/>
                      </a:cubicBezTo>
                      <a:cubicBezTo>
                        <a:pt x="35" y="132"/>
                        <a:pt x="35" y="132"/>
                        <a:pt x="35" y="132"/>
                      </a:cubicBezTo>
                      <a:cubicBezTo>
                        <a:pt x="35" y="132"/>
                        <a:pt x="35" y="132"/>
                        <a:pt x="35" y="132"/>
                      </a:cubicBezTo>
                      <a:cubicBezTo>
                        <a:pt x="36" y="131"/>
                        <a:pt x="38" y="132"/>
                        <a:pt x="39" y="133"/>
                      </a:cubicBezTo>
                      <a:cubicBezTo>
                        <a:pt x="39" y="134"/>
                        <a:pt x="39" y="136"/>
                        <a:pt x="38" y="137"/>
                      </a:cubicBezTo>
                      <a:cubicBezTo>
                        <a:pt x="42" y="135"/>
                        <a:pt x="42" y="135"/>
                        <a:pt x="42" y="135"/>
                      </a:cubicBezTo>
                      <a:cubicBezTo>
                        <a:pt x="46" y="132"/>
                        <a:pt x="46" y="132"/>
                        <a:pt x="46" y="132"/>
                      </a:cubicBezTo>
                      <a:cubicBezTo>
                        <a:pt x="46" y="132"/>
                        <a:pt x="52" y="128"/>
                        <a:pt x="52" y="128"/>
                      </a:cubicBezTo>
                      <a:cubicBezTo>
                        <a:pt x="54" y="127"/>
                        <a:pt x="54" y="127"/>
                        <a:pt x="54" y="127"/>
                      </a:cubicBezTo>
                      <a:cubicBezTo>
                        <a:pt x="56" y="126"/>
                        <a:pt x="58" y="125"/>
                        <a:pt x="60" y="125"/>
                      </a:cubicBezTo>
                      <a:cubicBezTo>
                        <a:pt x="62" y="124"/>
                        <a:pt x="65" y="123"/>
                        <a:pt x="67" y="123"/>
                      </a:cubicBezTo>
                      <a:cubicBezTo>
                        <a:pt x="68" y="123"/>
                        <a:pt x="69" y="122"/>
                        <a:pt x="69" y="121"/>
                      </a:cubicBezTo>
                      <a:cubicBezTo>
                        <a:pt x="70" y="120"/>
                        <a:pt x="70" y="119"/>
                        <a:pt x="69" y="118"/>
                      </a:cubicBezTo>
                      <a:cubicBezTo>
                        <a:pt x="62" y="109"/>
                        <a:pt x="55" y="97"/>
                        <a:pt x="51" y="86"/>
                      </a:cubicBezTo>
                      <a:cubicBezTo>
                        <a:pt x="47" y="75"/>
                        <a:pt x="45" y="63"/>
                        <a:pt x="45" y="53"/>
                      </a:cubicBezTo>
                      <a:cubicBezTo>
                        <a:pt x="45" y="44"/>
                        <a:pt x="46" y="37"/>
                        <a:pt x="49" y="32"/>
                      </a:cubicBezTo>
                      <a:cubicBezTo>
                        <a:pt x="51" y="26"/>
                        <a:pt x="55" y="22"/>
                        <a:pt x="59" y="20"/>
                      </a:cubicBezTo>
                      <a:cubicBezTo>
                        <a:pt x="61" y="19"/>
                        <a:pt x="61" y="17"/>
                        <a:pt x="60" y="16"/>
                      </a:cubicBezTo>
                      <a:cubicBezTo>
                        <a:pt x="60" y="14"/>
                        <a:pt x="58" y="14"/>
                        <a:pt x="57" y="14"/>
                      </a:cubicBezTo>
                      <a:cubicBezTo>
                        <a:pt x="58" y="14"/>
                        <a:pt x="60" y="14"/>
                        <a:pt x="60" y="16"/>
                      </a:cubicBezTo>
                      <a:cubicBezTo>
                        <a:pt x="61" y="17"/>
                        <a:pt x="61" y="19"/>
                        <a:pt x="59" y="20"/>
                      </a:cubicBezTo>
                      <a:cubicBezTo>
                        <a:pt x="60" y="19"/>
                        <a:pt x="60" y="19"/>
                        <a:pt x="60" y="19"/>
                      </a:cubicBezTo>
                      <a:cubicBezTo>
                        <a:pt x="60" y="19"/>
                        <a:pt x="60" y="19"/>
                        <a:pt x="60" y="19"/>
                      </a:cubicBezTo>
                      <a:cubicBezTo>
                        <a:pt x="60" y="19"/>
                        <a:pt x="59" y="19"/>
                        <a:pt x="59" y="20"/>
                      </a:cubicBezTo>
                      <a:cubicBezTo>
                        <a:pt x="60" y="19"/>
                        <a:pt x="68" y="15"/>
                        <a:pt x="68" y="15"/>
                      </a:cubicBezTo>
                      <a:cubicBezTo>
                        <a:pt x="76" y="10"/>
                        <a:pt x="76" y="10"/>
                        <a:pt x="76" y="10"/>
                      </a:cubicBezTo>
                      <a:cubicBezTo>
                        <a:pt x="80" y="7"/>
                        <a:pt x="86" y="6"/>
                        <a:pt x="92" y="7"/>
                      </a:cubicBezTo>
                      <a:cubicBezTo>
                        <a:pt x="98" y="7"/>
                        <a:pt x="105" y="10"/>
                        <a:pt x="112" y="14"/>
                      </a:cubicBezTo>
                      <a:cubicBezTo>
                        <a:pt x="127" y="22"/>
                        <a:pt x="140" y="36"/>
                        <a:pt x="150" y="54"/>
                      </a:cubicBezTo>
                      <a:cubicBezTo>
                        <a:pt x="160" y="72"/>
                        <a:pt x="166" y="90"/>
                        <a:pt x="166" y="107"/>
                      </a:cubicBezTo>
                      <a:cubicBezTo>
                        <a:pt x="166" y="115"/>
                        <a:pt x="164" y="122"/>
                        <a:pt x="162" y="128"/>
                      </a:cubicBezTo>
                      <a:cubicBezTo>
                        <a:pt x="159" y="133"/>
                        <a:pt x="156" y="137"/>
                        <a:pt x="151" y="140"/>
                      </a:cubicBezTo>
                      <a:cubicBezTo>
                        <a:pt x="151" y="140"/>
                        <a:pt x="144" y="144"/>
                        <a:pt x="144" y="144"/>
                      </a:cubicBezTo>
                      <a:cubicBezTo>
                        <a:pt x="137" y="148"/>
                        <a:pt x="137" y="148"/>
                        <a:pt x="137" y="148"/>
                      </a:cubicBezTo>
                      <a:cubicBezTo>
                        <a:pt x="136" y="149"/>
                        <a:pt x="135" y="150"/>
                        <a:pt x="135" y="151"/>
                      </a:cubicBezTo>
                      <a:cubicBezTo>
                        <a:pt x="135" y="152"/>
                        <a:pt x="135" y="152"/>
                        <a:pt x="136" y="153"/>
                      </a:cubicBezTo>
                      <a:cubicBezTo>
                        <a:pt x="159" y="173"/>
                        <a:pt x="176" y="199"/>
                        <a:pt x="187" y="232"/>
                      </a:cubicBezTo>
                      <a:close/>
                    </a:path>
                  </a:pathLst>
                </a:custGeom>
                <a:solidFill>
                  <a:srgbClr val="525151"/>
                </a:solidFill>
                <a:ln w="9525">
                  <a:noFill/>
                  <a:round/>
                  <a:headEnd/>
                  <a:tailEnd/>
                </a:ln>
              </p:spPr>
              <p:txBody>
                <a:bodyPr/>
                <a:lstStyle/>
                <a:p>
                  <a:endParaRPr lang="en-US"/>
                </a:p>
              </p:txBody>
            </p:sp>
            <p:sp>
              <p:nvSpPr>
                <p:cNvPr id="13426" name="Freeform 81"/>
                <p:cNvSpPr>
                  <a:spLocks/>
                </p:cNvSpPr>
                <p:nvPr/>
              </p:nvSpPr>
              <p:spPr bwMode="auto">
                <a:xfrm>
                  <a:off x="507" y="1184"/>
                  <a:ext cx="139" cy="40"/>
                </a:xfrm>
                <a:custGeom>
                  <a:avLst/>
                  <a:gdLst>
                    <a:gd name="T0" fmla="*/ 0 w 59"/>
                    <a:gd name="T1" fmla="*/ 37515 h 17"/>
                    <a:gd name="T2" fmla="*/ 37803 w 59"/>
                    <a:gd name="T3" fmla="*/ 15087 h 17"/>
                    <a:gd name="T4" fmla="*/ 131666 w 59"/>
                    <a:gd name="T5" fmla="*/ 13275 h 17"/>
                    <a:gd name="T6" fmla="*/ 95967 w 59"/>
                    <a:gd name="T7" fmla="*/ 35499 h 17"/>
                    <a:gd name="T8" fmla="*/ 0 w 59"/>
                    <a:gd name="T9" fmla="*/ 37515 h 17"/>
                    <a:gd name="T10" fmla="*/ 0 60000 65536"/>
                    <a:gd name="T11" fmla="*/ 0 60000 65536"/>
                    <a:gd name="T12" fmla="*/ 0 60000 65536"/>
                    <a:gd name="T13" fmla="*/ 0 60000 65536"/>
                    <a:gd name="T14" fmla="*/ 0 60000 65536"/>
                    <a:gd name="T15" fmla="*/ 0 w 59"/>
                    <a:gd name="T16" fmla="*/ 0 h 17"/>
                    <a:gd name="T17" fmla="*/ 59 w 59"/>
                    <a:gd name="T18" fmla="*/ 17 h 17"/>
                  </a:gdLst>
                  <a:ahLst/>
                  <a:cxnLst>
                    <a:cxn ang="T10">
                      <a:pos x="T0" y="T1"/>
                    </a:cxn>
                    <a:cxn ang="T11">
                      <a:pos x="T2" y="T3"/>
                    </a:cxn>
                    <a:cxn ang="T12">
                      <a:pos x="T4" y="T5"/>
                    </a:cxn>
                    <a:cxn ang="T13">
                      <a:pos x="T6" y="T7"/>
                    </a:cxn>
                    <a:cxn ang="T14">
                      <a:pos x="T8" y="T9"/>
                    </a:cxn>
                  </a:cxnLst>
                  <a:rect l="T15" t="T16" r="T17" b="T18"/>
                  <a:pathLst>
                    <a:path w="59" h="17">
                      <a:moveTo>
                        <a:pt x="0" y="17"/>
                      </a:moveTo>
                      <a:cubicBezTo>
                        <a:pt x="6" y="13"/>
                        <a:pt x="11" y="10"/>
                        <a:pt x="17" y="7"/>
                      </a:cubicBezTo>
                      <a:cubicBezTo>
                        <a:pt x="28" y="1"/>
                        <a:pt x="42" y="0"/>
                        <a:pt x="59" y="6"/>
                      </a:cubicBezTo>
                      <a:cubicBezTo>
                        <a:pt x="43" y="16"/>
                        <a:pt x="43" y="16"/>
                        <a:pt x="43" y="16"/>
                      </a:cubicBezTo>
                      <a:cubicBezTo>
                        <a:pt x="25" y="9"/>
                        <a:pt x="11" y="10"/>
                        <a:pt x="0" y="17"/>
                      </a:cubicBezTo>
                      <a:close/>
                    </a:path>
                  </a:pathLst>
                </a:custGeom>
                <a:solidFill>
                  <a:srgbClr val="333333"/>
                </a:solidFill>
                <a:ln w="9525">
                  <a:noFill/>
                  <a:round/>
                  <a:headEnd/>
                  <a:tailEnd/>
                </a:ln>
              </p:spPr>
              <p:txBody>
                <a:bodyPr/>
                <a:lstStyle/>
                <a:p>
                  <a:endParaRPr lang="en-US"/>
                </a:p>
              </p:txBody>
            </p:sp>
            <p:sp>
              <p:nvSpPr>
                <p:cNvPr id="13427" name="Freeform 82"/>
                <p:cNvSpPr>
                  <a:spLocks/>
                </p:cNvSpPr>
                <p:nvPr/>
              </p:nvSpPr>
              <p:spPr bwMode="auto">
                <a:xfrm>
                  <a:off x="694" y="1250"/>
                  <a:ext cx="215" cy="456"/>
                </a:xfrm>
                <a:custGeom>
                  <a:avLst/>
                  <a:gdLst>
                    <a:gd name="T0" fmla="*/ 0 w 91"/>
                    <a:gd name="T1" fmla="*/ 20537 h 193"/>
                    <a:gd name="T2" fmla="*/ 38946 w 91"/>
                    <a:gd name="T3" fmla="*/ 0 h 193"/>
                    <a:gd name="T4" fmla="*/ 208708 w 91"/>
                    <a:gd name="T5" fmla="*/ 419607 h 193"/>
                    <a:gd name="T6" fmla="*/ 171816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7" y="0"/>
                        <a:pt x="17" y="0"/>
                        <a:pt x="17" y="0"/>
                      </a:cubicBezTo>
                      <a:cubicBezTo>
                        <a:pt x="70" y="41"/>
                        <a:pt x="91" y="114"/>
                        <a:pt x="91" y="183"/>
                      </a:cubicBezTo>
                      <a:cubicBezTo>
                        <a:pt x="75" y="193"/>
                        <a:pt x="75" y="193"/>
                        <a:pt x="75" y="193"/>
                      </a:cubicBezTo>
                      <a:cubicBezTo>
                        <a:pt x="75" y="124"/>
                        <a:pt x="53" y="50"/>
                        <a:pt x="0" y="9"/>
                      </a:cubicBezTo>
                      <a:close/>
                    </a:path>
                  </a:pathLst>
                </a:custGeom>
                <a:solidFill>
                  <a:srgbClr val="666666"/>
                </a:solidFill>
                <a:ln w="9525">
                  <a:noFill/>
                  <a:round/>
                  <a:headEnd/>
                  <a:tailEnd/>
                </a:ln>
              </p:spPr>
              <p:txBody>
                <a:bodyPr/>
                <a:lstStyle/>
                <a:p>
                  <a:endParaRPr lang="en-US"/>
                </a:p>
              </p:txBody>
            </p:sp>
            <p:sp>
              <p:nvSpPr>
                <p:cNvPr id="13428" name="Freeform 83"/>
                <p:cNvSpPr>
                  <a:spLocks/>
                </p:cNvSpPr>
                <p:nvPr/>
              </p:nvSpPr>
              <p:spPr bwMode="auto">
                <a:xfrm>
                  <a:off x="559" y="910"/>
                  <a:ext cx="262" cy="354"/>
                </a:xfrm>
                <a:custGeom>
                  <a:avLst/>
                  <a:gdLst>
                    <a:gd name="T0" fmla="*/ 127254 w 111"/>
                    <a:gd name="T1" fmla="*/ 20346 h 150"/>
                    <a:gd name="T2" fmla="*/ 36626 w 111"/>
                    <a:gd name="T3" fmla="*/ 13461 h 150"/>
                    <a:gd name="T4" fmla="*/ 0 w 111"/>
                    <a:gd name="T5" fmla="*/ 33897 h 150"/>
                    <a:gd name="T6" fmla="*/ 88577 w 111"/>
                    <a:gd name="T7" fmla="*/ 43181 h 150"/>
                    <a:gd name="T8" fmla="*/ 213927 w 111"/>
                    <a:gd name="T9" fmla="*/ 259019 h 150"/>
                    <a:gd name="T10" fmla="*/ 177084 w 111"/>
                    <a:gd name="T11" fmla="*/ 340569 h 150"/>
                    <a:gd name="T12" fmla="*/ 215966 w 111"/>
                    <a:gd name="T13" fmla="*/ 317590 h 150"/>
                    <a:gd name="T14" fmla="*/ 252313 w 111"/>
                    <a:gd name="T15" fmla="*/ 238579 h 150"/>
                    <a:gd name="T16" fmla="*/ 127254 w 111"/>
                    <a:gd name="T17" fmla="*/ 203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0" y="0"/>
                        <a:pt x="26" y="0"/>
                        <a:pt x="16" y="6"/>
                      </a:cubicBezTo>
                      <a:cubicBezTo>
                        <a:pt x="0" y="15"/>
                        <a:pt x="0" y="15"/>
                        <a:pt x="0" y="15"/>
                      </a:cubicBezTo>
                      <a:cubicBezTo>
                        <a:pt x="10" y="9"/>
                        <a:pt x="24" y="10"/>
                        <a:pt x="39" y="19"/>
                      </a:cubicBezTo>
                      <a:cubicBezTo>
                        <a:pt x="70" y="37"/>
                        <a:pt x="94" y="79"/>
                        <a:pt x="94" y="114"/>
                      </a:cubicBezTo>
                      <a:cubicBezTo>
                        <a:pt x="94" y="132"/>
                        <a:pt x="88" y="144"/>
                        <a:pt x="78" y="150"/>
                      </a:cubicBezTo>
                      <a:cubicBezTo>
                        <a:pt x="95" y="140"/>
                        <a:pt x="95" y="140"/>
                        <a:pt x="95" y="140"/>
                      </a:cubicBezTo>
                      <a:cubicBezTo>
                        <a:pt x="105" y="135"/>
                        <a:pt x="111" y="122"/>
                        <a:pt x="111" y="105"/>
                      </a:cubicBezTo>
                      <a:cubicBezTo>
                        <a:pt x="111" y="70"/>
                        <a:pt x="86" y="27"/>
                        <a:pt x="56" y="9"/>
                      </a:cubicBezTo>
                      <a:close/>
                    </a:path>
                  </a:pathLst>
                </a:custGeom>
                <a:solidFill>
                  <a:srgbClr val="E0E0E0"/>
                </a:solidFill>
                <a:ln w="9525">
                  <a:noFill/>
                  <a:round/>
                  <a:headEnd/>
                  <a:tailEnd/>
                </a:ln>
              </p:spPr>
              <p:txBody>
                <a:bodyPr/>
                <a:lstStyle/>
                <a:p>
                  <a:endParaRPr lang="en-US"/>
                </a:p>
              </p:txBody>
            </p:sp>
            <p:sp>
              <p:nvSpPr>
                <p:cNvPr id="13429" name="Freeform 84"/>
                <p:cNvSpPr>
                  <a:spLocks/>
                </p:cNvSpPr>
                <p:nvPr/>
              </p:nvSpPr>
              <p:spPr bwMode="auto">
                <a:xfrm>
                  <a:off x="429" y="912"/>
                  <a:ext cx="442" cy="794"/>
                </a:xfrm>
                <a:custGeom>
                  <a:avLst/>
                  <a:gdLst>
                    <a:gd name="T0" fmla="*/ 216393 w 187"/>
                    <a:gd name="T1" fmla="*/ 42004 h 336"/>
                    <a:gd name="T2" fmla="*/ 342990 w 187"/>
                    <a:gd name="T3" fmla="*/ 259605 h 336"/>
                    <a:gd name="T4" fmla="*/ 258069 w 187"/>
                    <a:gd name="T5" fmla="*/ 349008 h 336"/>
                    <a:gd name="T6" fmla="*/ 430695 w 187"/>
                    <a:gd name="T7" fmla="*/ 771978 h 336"/>
                    <a:gd name="T8" fmla="*/ 0 w 187"/>
                    <a:gd name="T9" fmla="*/ 524290 h 336"/>
                    <a:gd name="T10" fmla="*/ 175219 w 187"/>
                    <a:gd name="T11" fmla="*/ 301609 h 336"/>
                    <a:gd name="T12" fmla="*/ 89490 w 187"/>
                    <a:gd name="T13" fmla="*/ 114728 h 336"/>
                    <a:gd name="T14" fmla="*/ 216393 w 187"/>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336"/>
                    <a:gd name="T26" fmla="*/ 187 w 187"/>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336">
                      <a:moveTo>
                        <a:pt x="94" y="18"/>
                      </a:moveTo>
                      <a:cubicBezTo>
                        <a:pt x="125" y="36"/>
                        <a:pt x="149" y="78"/>
                        <a:pt x="149" y="113"/>
                      </a:cubicBezTo>
                      <a:cubicBezTo>
                        <a:pt x="149" y="141"/>
                        <a:pt x="134" y="156"/>
                        <a:pt x="112" y="152"/>
                      </a:cubicBezTo>
                      <a:cubicBezTo>
                        <a:pt x="165" y="193"/>
                        <a:pt x="187" y="267"/>
                        <a:pt x="187" y="336"/>
                      </a:cubicBezTo>
                      <a:cubicBezTo>
                        <a:pt x="0" y="228"/>
                        <a:pt x="0" y="228"/>
                        <a:pt x="0" y="228"/>
                      </a:cubicBezTo>
                      <a:cubicBezTo>
                        <a:pt x="1" y="159"/>
                        <a:pt x="23" y="111"/>
                        <a:pt x="76" y="131"/>
                      </a:cubicBezTo>
                      <a:cubicBezTo>
                        <a:pt x="54" y="110"/>
                        <a:pt x="39" y="77"/>
                        <a:pt x="39" y="50"/>
                      </a:cubicBezTo>
                      <a:cubicBezTo>
                        <a:pt x="39" y="14"/>
                        <a:pt x="64" y="0"/>
                        <a:pt x="94" y="18"/>
                      </a:cubicBezTo>
                      <a:close/>
                    </a:path>
                  </a:pathLst>
                </a:custGeom>
                <a:solidFill>
                  <a:srgbClr val="BDBDBD"/>
                </a:solidFill>
                <a:ln w="9525">
                  <a:noFill/>
                  <a:round/>
                  <a:headEnd/>
                  <a:tailEnd/>
                </a:ln>
              </p:spPr>
              <p:txBody>
                <a:bodyPr/>
                <a:lstStyle/>
                <a:p>
                  <a:endParaRPr lang="en-US"/>
                </a:p>
              </p:txBody>
            </p:sp>
          </p:grpSp>
          <p:grpSp>
            <p:nvGrpSpPr>
              <p:cNvPr id="13417" name="Group 85"/>
              <p:cNvGrpSpPr>
                <a:grpSpLocks/>
              </p:cNvGrpSpPr>
              <p:nvPr/>
            </p:nvGrpSpPr>
            <p:grpSpPr bwMode="auto">
              <a:xfrm>
                <a:off x="3338" y="2092"/>
                <a:ext cx="343" cy="561"/>
                <a:chOff x="4848" y="901"/>
                <a:chExt cx="496" cy="812"/>
              </a:xfrm>
            </p:grpSpPr>
            <p:sp>
              <p:nvSpPr>
                <p:cNvPr id="13418" name="AutoShape 86"/>
                <p:cNvSpPr>
                  <a:spLocks noChangeAspect="1" noChangeArrowheads="1" noTextEdit="1"/>
                </p:cNvSpPr>
                <p:nvPr/>
              </p:nvSpPr>
              <p:spPr bwMode="auto">
                <a:xfrm>
                  <a:off x="4848" y="910"/>
                  <a:ext cx="496" cy="801"/>
                </a:xfrm>
                <a:prstGeom prst="rect">
                  <a:avLst/>
                </a:prstGeom>
                <a:noFill/>
                <a:ln w="9525">
                  <a:noFill/>
                  <a:miter lim="800000"/>
                  <a:headEnd/>
                  <a:tailEnd/>
                </a:ln>
              </p:spPr>
              <p:txBody>
                <a:bodyPr/>
                <a:lstStyle/>
                <a:p>
                  <a:endParaRPr lang="en-US"/>
                </a:p>
              </p:txBody>
            </p:sp>
            <p:sp>
              <p:nvSpPr>
                <p:cNvPr id="13419" name="Freeform 87"/>
                <p:cNvSpPr>
                  <a:spLocks noEditPoints="1"/>
                </p:cNvSpPr>
                <p:nvPr/>
              </p:nvSpPr>
              <p:spPr bwMode="auto">
                <a:xfrm>
                  <a:off x="4850" y="901"/>
                  <a:ext cx="494" cy="812"/>
                </a:xfrm>
                <a:custGeom>
                  <a:avLst/>
                  <a:gdLst>
                    <a:gd name="T0" fmla="*/ 354475 w 209"/>
                    <a:gd name="T1" fmla="*/ 334391 h 344"/>
                    <a:gd name="T2" fmla="*/ 265082 w 209"/>
                    <a:gd name="T3" fmla="*/ 24922 h 344"/>
                    <a:gd name="T4" fmla="*/ 128501 w 209"/>
                    <a:gd name="T5" fmla="*/ 36630 h 344"/>
                    <a:gd name="T6" fmla="*/ 128501 w 209"/>
                    <a:gd name="T7" fmla="*/ 36630 h 344"/>
                    <a:gd name="T8" fmla="*/ 133623 w 209"/>
                    <a:gd name="T9" fmla="*/ 50202 h 344"/>
                    <a:gd name="T10" fmla="*/ 126596 w 209"/>
                    <a:gd name="T11" fmla="*/ 45293 h 344"/>
                    <a:gd name="T12" fmla="*/ 87707 w 209"/>
                    <a:gd name="T13" fmla="*/ 125393 h 344"/>
                    <a:gd name="T14" fmla="*/ 145111 w 209"/>
                    <a:gd name="T15" fmla="*/ 275521 h 344"/>
                    <a:gd name="T16" fmla="*/ 117882 w 209"/>
                    <a:gd name="T17" fmla="*/ 282508 h 344"/>
                    <a:gd name="T18" fmla="*/ 87707 w 209"/>
                    <a:gd name="T19" fmla="*/ 307401 h 344"/>
                    <a:gd name="T20" fmla="*/ 84925 w 209"/>
                    <a:gd name="T21" fmla="*/ 316071 h 344"/>
                    <a:gd name="T22" fmla="*/ 77965 w 209"/>
                    <a:gd name="T23" fmla="*/ 314449 h 344"/>
                    <a:gd name="T24" fmla="*/ 0 w 209"/>
                    <a:gd name="T25" fmla="*/ 529972 h 344"/>
                    <a:gd name="T26" fmla="*/ 432255 w 209"/>
                    <a:gd name="T27" fmla="*/ 780653 h 344"/>
                    <a:gd name="T28" fmla="*/ 476363 w 209"/>
                    <a:gd name="T29" fmla="*/ 759331 h 344"/>
                    <a:gd name="T30" fmla="*/ 320698 w 209"/>
                    <a:gd name="T31" fmla="*/ 343016 h 344"/>
                    <a:gd name="T32" fmla="*/ 320698 w 209"/>
                    <a:gd name="T33" fmla="*/ 352701 h 344"/>
                    <a:gd name="T34" fmla="*/ 432255 w 209"/>
                    <a:gd name="T35" fmla="*/ 769235 h 344"/>
                    <a:gd name="T36" fmla="*/ 8705 w 209"/>
                    <a:gd name="T37" fmla="*/ 525118 h 344"/>
                    <a:gd name="T38" fmla="*/ 87707 w 209"/>
                    <a:gd name="T39" fmla="*/ 316071 h 344"/>
                    <a:gd name="T40" fmla="*/ 80711 w 209"/>
                    <a:gd name="T41" fmla="*/ 304616 h 344"/>
                    <a:gd name="T42" fmla="*/ 77965 w 209"/>
                    <a:gd name="T43" fmla="*/ 304616 h 344"/>
                    <a:gd name="T44" fmla="*/ 84925 w 209"/>
                    <a:gd name="T45" fmla="*/ 316071 h 344"/>
                    <a:gd name="T46" fmla="*/ 152034 w 209"/>
                    <a:gd name="T47" fmla="*/ 284191 h 344"/>
                    <a:gd name="T48" fmla="*/ 157156 w 209"/>
                    <a:gd name="T49" fmla="*/ 272761 h 344"/>
                    <a:gd name="T50" fmla="*/ 135680 w 209"/>
                    <a:gd name="T51" fmla="*/ 50202 h 344"/>
                    <a:gd name="T52" fmla="*/ 128501 w 209"/>
                    <a:gd name="T53" fmla="*/ 36630 h 344"/>
                    <a:gd name="T54" fmla="*/ 135680 w 209"/>
                    <a:gd name="T55" fmla="*/ 50202 h 344"/>
                    <a:gd name="T56" fmla="*/ 135680 w 209"/>
                    <a:gd name="T57" fmla="*/ 48307 h 344"/>
                    <a:gd name="T58" fmla="*/ 258069 w 209"/>
                    <a:gd name="T59" fmla="*/ 36630 h 344"/>
                    <a:gd name="T60" fmla="*/ 347861 w 209"/>
                    <a:gd name="T61" fmla="*/ 322964 h 344"/>
                    <a:gd name="T62" fmla="*/ 310743 w 209"/>
                    <a:gd name="T63" fmla="*/ 347859 h 344"/>
                    <a:gd name="T64" fmla="*/ 467870 w 209"/>
                    <a:gd name="T65" fmla="*/ 75296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13420" name="Freeform 88"/>
                <p:cNvSpPr>
                  <a:spLocks/>
                </p:cNvSpPr>
                <p:nvPr/>
              </p:nvSpPr>
              <p:spPr bwMode="auto">
                <a:xfrm>
                  <a:off x="4935" y="1184"/>
                  <a:ext cx="137" cy="38"/>
                </a:xfrm>
                <a:custGeom>
                  <a:avLst/>
                  <a:gdLst>
                    <a:gd name="T0" fmla="*/ 0 w 58"/>
                    <a:gd name="T1" fmla="*/ 38368 h 16"/>
                    <a:gd name="T2" fmla="*/ 36981 w 58"/>
                    <a:gd name="T3" fmla="*/ 17079 h 16"/>
                    <a:gd name="T4" fmla="*/ 132857 w 58"/>
                    <a:gd name="T5" fmla="*/ 13972 h 16"/>
                    <a:gd name="T6" fmla="*/ 96032 w 58"/>
                    <a:gd name="T7" fmla="*/ 38368 h 16"/>
                    <a:gd name="T8" fmla="*/ 0 w 58"/>
                    <a:gd name="T9" fmla="*/ 3836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13421" name="Freeform 89"/>
                <p:cNvSpPr>
                  <a:spLocks/>
                </p:cNvSpPr>
                <p:nvPr/>
              </p:nvSpPr>
              <p:spPr bwMode="auto">
                <a:xfrm>
                  <a:off x="5122" y="1250"/>
                  <a:ext cx="215" cy="456"/>
                </a:xfrm>
                <a:custGeom>
                  <a:avLst/>
                  <a:gdLst>
                    <a:gd name="T0" fmla="*/ 0 w 91"/>
                    <a:gd name="T1" fmla="*/ 20537 h 193"/>
                    <a:gd name="T2" fmla="*/ 37020 w 91"/>
                    <a:gd name="T3" fmla="*/ 0 h 193"/>
                    <a:gd name="T4" fmla="*/ 208708 w 91"/>
                    <a:gd name="T5" fmla="*/ 419607 h 193"/>
                    <a:gd name="T6" fmla="*/ 169763 w 91"/>
                    <a:gd name="T7" fmla="*/ 442729 h 193"/>
                    <a:gd name="T8" fmla="*/ 0 w 91"/>
                    <a:gd name="T9" fmla="*/ 2053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13422" name="Freeform 90"/>
                <p:cNvSpPr>
                  <a:spLocks/>
                </p:cNvSpPr>
                <p:nvPr/>
              </p:nvSpPr>
              <p:spPr bwMode="auto">
                <a:xfrm>
                  <a:off x="4985" y="910"/>
                  <a:ext cx="262" cy="354"/>
                </a:xfrm>
                <a:custGeom>
                  <a:avLst/>
                  <a:gdLst>
                    <a:gd name="T0" fmla="*/ 127254 w 111"/>
                    <a:gd name="T1" fmla="*/ 20346 h 150"/>
                    <a:gd name="T2" fmla="*/ 38398 w 111"/>
                    <a:gd name="T3" fmla="*/ 13461 h 150"/>
                    <a:gd name="T4" fmla="*/ 0 w 111"/>
                    <a:gd name="T5" fmla="*/ 33897 h 150"/>
                    <a:gd name="T6" fmla="*/ 90633 w 111"/>
                    <a:gd name="T7" fmla="*/ 43181 h 150"/>
                    <a:gd name="T8" fmla="*/ 215966 w 111"/>
                    <a:gd name="T9" fmla="*/ 259019 h 150"/>
                    <a:gd name="T10" fmla="*/ 179135 w 111"/>
                    <a:gd name="T11" fmla="*/ 340569 h 150"/>
                    <a:gd name="T12" fmla="*/ 215966 w 111"/>
                    <a:gd name="T13" fmla="*/ 317590 h 150"/>
                    <a:gd name="T14" fmla="*/ 252313 w 111"/>
                    <a:gd name="T15" fmla="*/ 238579 h 150"/>
                    <a:gd name="T16" fmla="*/ 127254 w 111"/>
                    <a:gd name="T17" fmla="*/ 203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13423" name="Freeform 91"/>
                <p:cNvSpPr>
                  <a:spLocks/>
                </p:cNvSpPr>
                <p:nvPr/>
              </p:nvSpPr>
              <p:spPr bwMode="auto">
                <a:xfrm>
                  <a:off x="4857" y="912"/>
                  <a:ext cx="440" cy="794"/>
                </a:xfrm>
                <a:custGeom>
                  <a:avLst/>
                  <a:gdLst>
                    <a:gd name="T0" fmla="*/ 217646 w 186"/>
                    <a:gd name="T1" fmla="*/ 42004 h 336"/>
                    <a:gd name="T2" fmla="*/ 345443 w 186"/>
                    <a:gd name="T3" fmla="*/ 259605 h 336"/>
                    <a:gd name="T4" fmla="*/ 259863 w 186"/>
                    <a:gd name="T5" fmla="*/ 349008 h 336"/>
                    <a:gd name="T6" fmla="*/ 431593 w 186"/>
                    <a:gd name="T7" fmla="*/ 771978 h 336"/>
                    <a:gd name="T8" fmla="*/ 0 w 186"/>
                    <a:gd name="T9" fmla="*/ 524290 h 336"/>
                    <a:gd name="T10" fmla="*/ 173639 w 186"/>
                    <a:gd name="T11" fmla="*/ 301609 h 336"/>
                    <a:gd name="T12" fmla="*/ 88310 w 186"/>
                    <a:gd name="T13" fmla="*/ 114728 h 336"/>
                    <a:gd name="T14" fmla="*/ 217646 w 186"/>
                    <a:gd name="T15" fmla="*/ 42004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endParaRPr lang="en-US"/>
                </a:p>
              </p:txBody>
            </p:sp>
          </p:grpSp>
        </p:grpSp>
      </p:grpSp>
      <p:grpSp>
        <p:nvGrpSpPr>
          <p:cNvPr id="19" name="Group 92"/>
          <p:cNvGrpSpPr>
            <a:grpSpLocks/>
          </p:cNvGrpSpPr>
          <p:nvPr/>
        </p:nvGrpSpPr>
        <p:grpSpPr bwMode="auto">
          <a:xfrm>
            <a:off x="7053263" y="2616200"/>
            <a:ext cx="1539875" cy="1136650"/>
            <a:chOff x="4432" y="1530"/>
            <a:chExt cx="970" cy="716"/>
          </a:xfrm>
        </p:grpSpPr>
        <p:sp>
          <p:nvSpPr>
            <p:cNvPr id="238685" name="Oval 93"/>
            <p:cNvSpPr>
              <a:spLocks noChangeArrowheads="1"/>
            </p:cNvSpPr>
            <p:nvPr/>
          </p:nvSpPr>
          <p:spPr bwMode="auto">
            <a:xfrm>
              <a:off x="5018" y="2022"/>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86" name="Oval 94"/>
            <p:cNvSpPr>
              <a:spLocks noChangeArrowheads="1"/>
            </p:cNvSpPr>
            <p:nvPr/>
          </p:nvSpPr>
          <p:spPr bwMode="auto">
            <a:xfrm>
              <a:off x="4725" y="2022"/>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87" name="Oval 95"/>
            <p:cNvSpPr>
              <a:spLocks noChangeArrowheads="1"/>
            </p:cNvSpPr>
            <p:nvPr/>
          </p:nvSpPr>
          <p:spPr bwMode="auto">
            <a:xfrm>
              <a:off x="4549" y="1814"/>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88" name="Oval 96"/>
            <p:cNvSpPr>
              <a:spLocks noChangeArrowheads="1"/>
            </p:cNvSpPr>
            <p:nvPr/>
          </p:nvSpPr>
          <p:spPr bwMode="auto">
            <a:xfrm>
              <a:off x="4864" y="1814"/>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89" name="Oval 97"/>
            <p:cNvSpPr>
              <a:spLocks noChangeArrowheads="1"/>
            </p:cNvSpPr>
            <p:nvPr/>
          </p:nvSpPr>
          <p:spPr bwMode="auto">
            <a:xfrm>
              <a:off x="4741" y="1622"/>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sp>
          <p:nvSpPr>
            <p:cNvPr id="238690" name="Oval 98"/>
            <p:cNvSpPr>
              <a:spLocks noChangeArrowheads="1"/>
            </p:cNvSpPr>
            <p:nvPr/>
          </p:nvSpPr>
          <p:spPr bwMode="auto">
            <a:xfrm>
              <a:off x="4432" y="1622"/>
              <a:ext cx="384" cy="224"/>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defRPr/>
              </a:pPr>
              <a:endParaRPr lang="en-US">
                <a:latin typeface="Arial" charset="0"/>
              </a:endParaRPr>
            </a:p>
          </p:txBody>
        </p:sp>
        <p:grpSp>
          <p:nvGrpSpPr>
            <p:cNvPr id="13364" name="Group 99"/>
            <p:cNvGrpSpPr>
              <a:grpSpLocks/>
            </p:cNvGrpSpPr>
            <p:nvPr/>
          </p:nvGrpSpPr>
          <p:grpSpPr bwMode="auto">
            <a:xfrm>
              <a:off x="4467" y="1530"/>
              <a:ext cx="862" cy="682"/>
              <a:chOff x="4406" y="1671"/>
              <a:chExt cx="720" cy="570"/>
            </a:xfrm>
          </p:grpSpPr>
          <p:grpSp>
            <p:nvGrpSpPr>
              <p:cNvPr id="13365" name="Group 100"/>
              <p:cNvGrpSpPr>
                <a:grpSpLocks/>
              </p:cNvGrpSpPr>
              <p:nvPr/>
            </p:nvGrpSpPr>
            <p:grpSpPr bwMode="auto">
              <a:xfrm>
                <a:off x="4662" y="1671"/>
                <a:ext cx="226" cy="226"/>
                <a:chOff x="1596" y="382"/>
                <a:chExt cx="426" cy="426"/>
              </a:xfrm>
            </p:grpSpPr>
            <p:grpSp>
              <p:nvGrpSpPr>
                <p:cNvPr id="13401" name="Group 101"/>
                <p:cNvGrpSpPr>
                  <a:grpSpLocks noChangeAspect="1"/>
                </p:cNvGrpSpPr>
                <p:nvPr/>
              </p:nvGrpSpPr>
              <p:grpSpPr bwMode="auto">
                <a:xfrm>
                  <a:off x="1596" y="382"/>
                  <a:ext cx="426" cy="426"/>
                  <a:chOff x="897" y="1330"/>
                  <a:chExt cx="1983" cy="1982"/>
                </a:xfrm>
              </p:grpSpPr>
              <p:sp>
                <p:nvSpPr>
                  <p:cNvPr id="13403" name="Oval 102"/>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695" name="Oval 103"/>
                  <p:cNvSpPr>
                    <a:spLocks noChangeAspect="1" noChangeArrowheads="1"/>
                  </p:cNvSpPr>
                  <p:nvPr/>
                </p:nvSpPr>
                <p:spPr bwMode="auto">
                  <a:xfrm>
                    <a:off x="1106" y="1345"/>
                    <a:ext cx="1561"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405" name="Freeform 104"/>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406" name="Oval 105"/>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402" name="Text Box 106"/>
                <p:cNvSpPr txBox="1">
                  <a:spLocks noChangeArrowheads="1"/>
                </p:cNvSpPr>
                <p:nvPr/>
              </p:nvSpPr>
              <p:spPr bwMode="auto">
                <a:xfrm>
                  <a:off x="1706" y="561"/>
                  <a:ext cx="207"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PCI</a:t>
                  </a:r>
                </a:p>
              </p:txBody>
            </p:sp>
          </p:grpSp>
          <p:grpSp>
            <p:nvGrpSpPr>
              <p:cNvPr id="13366" name="Group 107"/>
              <p:cNvGrpSpPr>
                <a:grpSpLocks/>
              </p:cNvGrpSpPr>
              <p:nvPr/>
            </p:nvGrpSpPr>
            <p:grpSpPr bwMode="auto">
              <a:xfrm>
                <a:off x="4406" y="1671"/>
                <a:ext cx="226" cy="226"/>
                <a:chOff x="1596" y="382"/>
                <a:chExt cx="426" cy="426"/>
              </a:xfrm>
            </p:grpSpPr>
            <p:grpSp>
              <p:nvGrpSpPr>
                <p:cNvPr id="13395" name="Group 108"/>
                <p:cNvGrpSpPr>
                  <a:grpSpLocks noChangeAspect="1"/>
                </p:cNvGrpSpPr>
                <p:nvPr/>
              </p:nvGrpSpPr>
              <p:grpSpPr bwMode="auto">
                <a:xfrm>
                  <a:off x="1596" y="382"/>
                  <a:ext cx="426" cy="426"/>
                  <a:chOff x="897" y="1330"/>
                  <a:chExt cx="1983" cy="1982"/>
                </a:xfrm>
              </p:grpSpPr>
              <p:sp>
                <p:nvSpPr>
                  <p:cNvPr id="13397" name="Oval 109"/>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702" name="Oval 110"/>
                  <p:cNvSpPr>
                    <a:spLocks noChangeAspect="1" noChangeArrowheads="1"/>
                  </p:cNvSpPr>
                  <p:nvPr/>
                </p:nvSpPr>
                <p:spPr bwMode="auto">
                  <a:xfrm>
                    <a:off x="1110" y="1345"/>
                    <a:ext cx="1561"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399" name="Freeform 111"/>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400" name="Oval 112"/>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396" name="Text Box 113"/>
                <p:cNvSpPr txBox="1">
                  <a:spLocks noChangeArrowheads="1"/>
                </p:cNvSpPr>
                <p:nvPr/>
              </p:nvSpPr>
              <p:spPr bwMode="auto">
                <a:xfrm>
                  <a:off x="1687" y="561"/>
                  <a:ext cx="252"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SOX</a:t>
                  </a:r>
                </a:p>
              </p:txBody>
            </p:sp>
          </p:grpSp>
          <p:grpSp>
            <p:nvGrpSpPr>
              <p:cNvPr id="13367" name="Group 114"/>
              <p:cNvGrpSpPr>
                <a:grpSpLocks/>
              </p:cNvGrpSpPr>
              <p:nvPr/>
            </p:nvGrpSpPr>
            <p:grpSpPr bwMode="auto">
              <a:xfrm>
                <a:off x="4775" y="1839"/>
                <a:ext cx="226" cy="226"/>
                <a:chOff x="1596" y="382"/>
                <a:chExt cx="426" cy="426"/>
              </a:xfrm>
            </p:grpSpPr>
            <p:grpSp>
              <p:nvGrpSpPr>
                <p:cNvPr id="13389" name="Group 115"/>
                <p:cNvGrpSpPr>
                  <a:grpSpLocks noChangeAspect="1"/>
                </p:cNvGrpSpPr>
                <p:nvPr/>
              </p:nvGrpSpPr>
              <p:grpSpPr bwMode="auto">
                <a:xfrm>
                  <a:off x="1596" y="382"/>
                  <a:ext cx="426" cy="426"/>
                  <a:chOff x="897" y="1330"/>
                  <a:chExt cx="1983" cy="1982"/>
                </a:xfrm>
              </p:grpSpPr>
              <p:sp>
                <p:nvSpPr>
                  <p:cNvPr id="13391" name="Oval 116"/>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709" name="Oval 117"/>
                  <p:cNvSpPr>
                    <a:spLocks noChangeAspect="1" noChangeArrowheads="1"/>
                  </p:cNvSpPr>
                  <p:nvPr/>
                </p:nvSpPr>
                <p:spPr bwMode="auto">
                  <a:xfrm>
                    <a:off x="1111" y="1345"/>
                    <a:ext cx="1554"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393" name="Freeform 118"/>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394" name="Oval 119"/>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390" name="Text Box 120"/>
                <p:cNvSpPr txBox="1">
                  <a:spLocks noChangeArrowheads="1"/>
                </p:cNvSpPr>
                <p:nvPr/>
              </p:nvSpPr>
              <p:spPr bwMode="auto">
                <a:xfrm>
                  <a:off x="1616" y="561"/>
                  <a:ext cx="397"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Basel II</a:t>
                  </a:r>
                </a:p>
              </p:txBody>
            </p:sp>
          </p:grpSp>
          <p:grpSp>
            <p:nvGrpSpPr>
              <p:cNvPr id="13368" name="Group 121"/>
              <p:cNvGrpSpPr>
                <a:grpSpLocks/>
              </p:cNvGrpSpPr>
              <p:nvPr/>
            </p:nvGrpSpPr>
            <p:grpSpPr bwMode="auto">
              <a:xfrm>
                <a:off x="4900" y="2015"/>
                <a:ext cx="226" cy="226"/>
                <a:chOff x="1596" y="382"/>
                <a:chExt cx="426" cy="426"/>
              </a:xfrm>
            </p:grpSpPr>
            <p:grpSp>
              <p:nvGrpSpPr>
                <p:cNvPr id="13383" name="Group 122"/>
                <p:cNvGrpSpPr>
                  <a:grpSpLocks noChangeAspect="1"/>
                </p:cNvGrpSpPr>
                <p:nvPr/>
              </p:nvGrpSpPr>
              <p:grpSpPr bwMode="auto">
                <a:xfrm>
                  <a:off x="1596" y="382"/>
                  <a:ext cx="426" cy="426"/>
                  <a:chOff x="897" y="1330"/>
                  <a:chExt cx="1983" cy="1982"/>
                </a:xfrm>
              </p:grpSpPr>
              <p:sp>
                <p:nvSpPr>
                  <p:cNvPr id="13385" name="Oval 123"/>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716" name="Oval 124"/>
                  <p:cNvSpPr>
                    <a:spLocks noChangeAspect="1" noChangeArrowheads="1"/>
                  </p:cNvSpPr>
                  <p:nvPr/>
                </p:nvSpPr>
                <p:spPr bwMode="auto">
                  <a:xfrm>
                    <a:off x="1106" y="1348"/>
                    <a:ext cx="1561"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387" name="Freeform 125"/>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388" name="Oval 126"/>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384" name="Text Box 127"/>
                <p:cNvSpPr txBox="1">
                  <a:spLocks noChangeArrowheads="1"/>
                </p:cNvSpPr>
                <p:nvPr/>
              </p:nvSpPr>
              <p:spPr bwMode="auto">
                <a:xfrm>
                  <a:off x="1675" y="561"/>
                  <a:ext cx="271"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NIST</a:t>
                  </a:r>
                </a:p>
              </p:txBody>
            </p:sp>
          </p:grpSp>
          <p:grpSp>
            <p:nvGrpSpPr>
              <p:cNvPr id="13369" name="Group 128"/>
              <p:cNvGrpSpPr>
                <a:grpSpLocks/>
              </p:cNvGrpSpPr>
              <p:nvPr/>
            </p:nvGrpSpPr>
            <p:grpSpPr bwMode="auto">
              <a:xfrm>
                <a:off x="4532" y="1839"/>
                <a:ext cx="226" cy="226"/>
                <a:chOff x="1596" y="382"/>
                <a:chExt cx="426" cy="426"/>
              </a:xfrm>
            </p:grpSpPr>
            <p:grpSp>
              <p:nvGrpSpPr>
                <p:cNvPr id="13377" name="Group 129"/>
                <p:cNvGrpSpPr>
                  <a:grpSpLocks noChangeAspect="1"/>
                </p:cNvGrpSpPr>
                <p:nvPr/>
              </p:nvGrpSpPr>
              <p:grpSpPr bwMode="auto">
                <a:xfrm>
                  <a:off x="1596" y="382"/>
                  <a:ext cx="426" cy="426"/>
                  <a:chOff x="897" y="1330"/>
                  <a:chExt cx="1983" cy="1982"/>
                </a:xfrm>
              </p:grpSpPr>
              <p:sp>
                <p:nvSpPr>
                  <p:cNvPr id="13379" name="Oval 130"/>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723" name="Oval 131"/>
                  <p:cNvSpPr>
                    <a:spLocks noChangeAspect="1" noChangeArrowheads="1"/>
                  </p:cNvSpPr>
                  <p:nvPr/>
                </p:nvSpPr>
                <p:spPr bwMode="auto">
                  <a:xfrm>
                    <a:off x="1111" y="1345"/>
                    <a:ext cx="1554"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381" name="Freeform 132"/>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382" name="Oval 133"/>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378" name="Text Box 134"/>
                <p:cNvSpPr txBox="1">
                  <a:spLocks noChangeArrowheads="1"/>
                </p:cNvSpPr>
                <p:nvPr/>
              </p:nvSpPr>
              <p:spPr bwMode="auto">
                <a:xfrm>
                  <a:off x="1630" y="561"/>
                  <a:ext cx="359"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COBIT</a:t>
                  </a:r>
                </a:p>
              </p:txBody>
            </p:sp>
          </p:grpSp>
          <p:grpSp>
            <p:nvGrpSpPr>
              <p:cNvPr id="13370" name="Group 135"/>
              <p:cNvGrpSpPr>
                <a:grpSpLocks/>
              </p:cNvGrpSpPr>
              <p:nvPr/>
            </p:nvGrpSpPr>
            <p:grpSpPr bwMode="auto">
              <a:xfrm>
                <a:off x="4656" y="2015"/>
                <a:ext cx="226" cy="226"/>
                <a:chOff x="1596" y="382"/>
                <a:chExt cx="426" cy="426"/>
              </a:xfrm>
            </p:grpSpPr>
            <p:grpSp>
              <p:nvGrpSpPr>
                <p:cNvPr id="13371" name="Group 136"/>
                <p:cNvGrpSpPr>
                  <a:grpSpLocks noChangeAspect="1"/>
                </p:cNvGrpSpPr>
                <p:nvPr/>
              </p:nvGrpSpPr>
              <p:grpSpPr bwMode="auto">
                <a:xfrm>
                  <a:off x="1596" y="382"/>
                  <a:ext cx="426" cy="426"/>
                  <a:chOff x="897" y="1330"/>
                  <a:chExt cx="1983" cy="1982"/>
                </a:xfrm>
              </p:grpSpPr>
              <p:sp>
                <p:nvSpPr>
                  <p:cNvPr id="13373" name="Oval 137"/>
                  <p:cNvSpPr>
                    <a:spLocks noChangeAspect="1" noChangeArrowheads="1"/>
                  </p:cNvSpPr>
                  <p:nvPr/>
                </p:nvSpPr>
                <p:spPr bwMode="auto">
                  <a:xfrm>
                    <a:off x="900" y="1332"/>
                    <a:ext cx="1980" cy="1980"/>
                  </a:xfrm>
                  <a:prstGeom prst="ellipse">
                    <a:avLst/>
                  </a:prstGeom>
                  <a:gradFill rotWithShape="1">
                    <a:gsLst>
                      <a:gs pos="0">
                        <a:srgbClr val="FFF02F"/>
                      </a:gs>
                      <a:gs pos="100000">
                        <a:srgbClr val="F4D100"/>
                      </a:gs>
                    </a:gsLst>
                    <a:lin ang="5400000" scaled="1"/>
                  </a:gradFill>
                  <a:ln w="9525" algn="ctr">
                    <a:noFill/>
                    <a:round/>
                    <a:headEnd/>
                    <a:tailEnd/>
                  </a:ln>
                </p:spPr>
                <p:txBody>
                  <a:bodyPr lIns="0" tIns="0" rIns="0" bIns="0" anchor="ctr" anchorCtr="1"/>
                  <a:lstStyle/>
                  <a:p>
                    <a:endParaRPr lang="en-US"/>
                  </a:p>
                </p:txBody>
              </p:sp>
              <p:sp>
                <p:nvSpPr>
                  <p:cNvPr id="238730" name="Oval 138"/>
                  <p:cNvSpPr>
                    <a:spLocks noChangeAspect="1" noChangeArrowheads="1"/>
                  </p:cNvSpPr>
                  <p:nvPr/>
                </p:nvSpPr>
                <p:spPr bwMode="auto">
                  <a:xfrm>
                    <a:off x="1107" y="1348"/>
                    <a:ext cx="1561" cy="1437"/>
                  </a:xfrm>
                  <a:prstGeom prst="ellipse">
                    <a:avLst/>
                  </a:prstGeom>
                  <a:gradFill rotWithShape="1">
                    <a:gsLst>
                      <a:gs pos="0">
                        <a:schemeClr val="bg1">
                          <a:alpha val="70000"/>
                        </a:schemeClr>
                      </a:gs>
                      <a:gs pos="100000">
                        <a:schemeClr val="bg1">
                          <a:gamma/>
                          <a:tint val="92157"/>
                          <a:invGamma/>
                          <a:alpha val="0"/>
                        </a:schemeClr>
                      </a:gs>
                    </a:gsLst>
                    <a:lin ang="5400000" scaled="1"/>
                  </a:gradFill>
                  <a:ln w="9525">
                    <a:noFill/>
                    <a:round/>
                    <a:headEnd/>
                    <a:tailEnd/>
                  </a:ln>
                </p:spPr>
                <p:txBody>
                  <a:bodyPr lIns="0" tIns="0" rIns="0" bIns="0" anchor="ctr" anchorCtr="1"/>
                  <a:lstStyle/>
                  <a:p>
                    <a:pPr>
                      <a:defRPr/>
                    </a:pPr>
                    <a:endParaRPr lang="en-US">
                      <a:latin typeface="Arial" charset="0"/>
                    </a:endParaRPr>
                  </a:p>
                </p:txBody>
              </p:sp>
              <p:sp>
                <p:nvSpPr>
                  <p:cNvPr id="13375" name="Freeform 139"/>
                  <p:cNvSpPr>
                    <a:spLocks noChangeAspect="1"/>
                  </p:cNvSpPr>
                  <p:nvPr/>
                </p:nvSpPr>
                <p:spPr bwMode="auto">
                  <a:xfrm>
                    <a:off x="1145" y="2806"/>
                    <a:ext cx="1488" cy="393"/>
                  </a:xfrm>
                  <a:custGeom>
                    <a:avLst/>
                    <a:gdLst>
                      <a:gd name="T0" fmla="*/ 2147483647 w 215"/>
                      <a:gd name="T1" fmla="*/ 0 h 57"/>
                      <a:gd name="T2" fmla="*/ 2147483647 w 215"/>
                      <a:gd name="T3" fmla="*/ 2007235848 h 57"/>
                      <a:gd name="T4" fmla="*/ 0 w 215"/>
                      <a:gd name="T5" fmla="*/ 0 h 57"/>
                      <a:gd name="T6" fmla="*/ 2147483647 w 215"/>
                      <a:gd name="T7" fmla="*/ 0 h 57"/>
                      <a:gd name="T8" fmla="*/ 0 60000 65536"/>
                      <a:gd name="T9" fmla="*/ 0 60000 65536"/>
                      <a:gd name="T10" fmla="*/ 0 60000 65536"/>
                      <a:gd name="T11" fmla="*/ 0 60000 65536"/>
                      <a:gd name="T12" fmla="*/ 0 w 215"/>
                      <a:gd name="T13" fmla="*/ 0 h 57"/>
                      <a:gd name="T14" fmla="*/ 215 w 215"/>
                      <a:gd name="T15" fmla="*/ 57 h 57"/>
                    </a:gdLst>
                    <a:ahLst/>
                    <a:cxnLst>
                      <a:cxn ang="T8">
                        <a:pos x="T0" y="T1"/>
                      </a:cxn>
                      <a:cxn ang="T9">
                        <a:pos x="T2" y="T3"/>
                      </a:cxn>
                      <a:cxn ang="T10">
                        <a:pos x="T4" y="T5"/>
                      </a:cxn>
                      <a:cxn ang="T11">
                        <a:pos x="T6" y="T7"/>
                      </a:cxn>
                    </a:cxnLst>
                    <a:rect l="T12" t="T13" r="T14" b="T15"/>
                    <a:pathLst>
                      <a:path w="215" h="57">
                        <a:moveTo>
                          <a:pt x="215" y="0"/>
                        </a:moveTo>
                        <a:cubicBezTo>
                          <a:pt x="191" y="34"/>
                          <a:pt x="152" y="57"/>
                          <a:pt x="107" y="57"/>
                        </a:cubicBezTo>
                        <a:cubicBezTo>
                          <a:pt x="63" y="57"/>
                          <a:pt x="24" y="34"/>
                          <a:pt x="0" y="0"/>
                        </a:cubicBezTo>
                        <a:lnTo>
                          <a:pt x="215" y="0"/>
                        </a:lnTo>
                        <a:close/>
                      </a:path>
                    </a:pathLst>
                  </a:custGeom>
                  <a:gradFill rotWithShape="1">
                    <a:gsLst>
                      <a:gs pos="0">
                        <a:srgbClr val="FAF400">
                          <a:alpha val="0"/>
                        </a:srgbClr>
                      </a:gs>
                      <a:gs pos="100000">
                        <a:srgbClr val="F8FFD1">
                          <a:alpha val="29999"/>
                        </a:srgbClr>
                      </a:gs>
                    </a:gsLst>
                    <a:lin ang="5400000" scaled="1"/>
                  </a:gradFill>
                  <a:ln w="9525">
                    <a:noFill/>
                    <a:round/>
                    <a:headEnd/>
                    <a:tailEnd/>
                  </a:ln>
                </p:spPr>
                <p:txBody>
                  <a:bodyPr lIns="0" tIns="0" rIns="0" bIns="0" anchor="ctr" anchorCtr="1"/>
                  <a:lstStyle/>
                  <a:p>
                    <a:endParaRPr lang="en-US"/>
                  </a:p>
                </p:txBody>
              </p:sp>
              <p:sp>
                <p:nvSpPr>
                  <p:cNvPr id="13376" name="Oval 140"/>
                  <p:cNvSpPr>
                    <a:spLocks noChangeAspect="1" noChangeArrowheads="1"/>
                  </p:cNvSpPr>
                  <p:nvPr/>
                </p:nvSpPr>
                <p:spPr bwMode="auto">
                  <a:xfrm>
                    <a:off x="897" y="1330"/>
                    <a:ext cx="1982" cy="1978"/>
                  </a:xfrm>
                  <a:prstGeom prst="ellipse">
                    <a:avLst/>
                  </a:prstGeom>
                  <a:noFill/>
                  <a:ln w="12700">
                    <a:solidFill>
                      <a:srgbClr val="8A8300"/>
                    </a:solidFill>
                    <a:round/>
                    <a:headEnd/>
                    <a:tailEnd/>
                  </a:ln>
                </p:spPr>
                <p:txBody>
                  <a:bodyPr lIns="0" tIns="0" rIns="0" bIns="0" anchor="ctr" anchorCtr="1"/>
                  <a:lstStyle/>
                  <a:p>
                    <a:endParaRPr lang="en-US"/>
                  </a:p>
                </p:txBody>
              </p:sp>
            </p:grpSp>
            <p:sp>
              <p:nvSpPr>
                <p:cNvPr id="13372" name="Text Box 141"/>
                <p:cNvSpPr txBox="1">
                  <a:spLocks noChangeArrowheads="1"/>
                </p:cNvSpPr>
                <p:nvPr/>
              </p:nvSpPr>
              <p:spPr bwMode="auto">
                <a:xfrm>
                  <a:off x="1703" y="561"/>
                  <a:ext cx="212" cy="139"/>
                </a:xfrm>
                <a:prstGeom prst="rect">
                  <a:avLst/>
                </a:prstGeom>
                <a:noFill/>
                <a:ln w="15875">
                  <a:noFill/>
                  <a:miter lim="800000"/>
                  <a:headEnd/>
                  <a:tailEnd/>
                </a:ln>
              </p:spPr>
              <p:txBody>
                <a:bodyPr lIns="0" tIns="0" rIns="0" bIns="0" anchor="ctr" anchorCtr="1"/>
                <a:lstStyle/>
                <a:p>
                  <a:pPr eaLnBrk="0" hangingPunct="0">
                    <a:lnSpc>
                      <a:spcPct val="85000"/>
                    </a:lnSpc>
                  </a:pPr>
                  <a:r>
                    <a:rPr lang="en-US" sz="700">
                      <a:solidFill>
                        <a:srgbClr val="583B00"/>
                      </a:solidFill>
                    </a:rPr>
                    <a:t>ISO</a:t>
                  </a:r>
                </a:p>
              </p:txBody>
            </p:sp>
          </p:grpSp>
        </p:grpSp>
      </p:grpSp>
      <p:grpSp>
        <p:nvGrpSpPr>
          <p:cNvPr id="238593" name="Group 142"/>
          <p:cNvGrpSpPr>
            <a:grpSpLocks/>
          </p:cNvGrpSpPr>
          <p:nvPr/>
        </p:nvGrpSpPr>
        <p:grpSpPr bwMode="auto">
          <a:xfrm>
            <a:off x="1860550" y="4570413"/>
            <a:ext cx="3616325" cy="989012"/>
            <a:chOff x="1172" y="2879"/>
            <a:chExt cx="2278" cy="623"/>
          </a:xfrm>
        </p:grpSpPr>
        <p:sp>
          <p:nvSpPr>
            <p:cNvPr id="13354" name="Rectangle 143"/>
            <p:cNvSpPr>
              <a:spLocks noChangeArrowheads="1"/>
            </p:cNvSpPr>
            <p:nvPr/>
          </p:nvSpPr>
          <p:spPr bwMode="auto">
            <a:xfrm>
              <a:off x="1172" y="2879"/>
              <a:ext cx="182" cy="213"/>
            </a:xfrm>
            <a:prstGeom prst="rect">
              <a:avLst/>
            </a:prstGeom>
            <a:gradFill rotWithShape="1">
              <a:gsLst>
                <a:gs pos="0">
                  <a:srgbClr val="F0F0F0"/>
                </a:gs>
                <a:gs pos="100000">
                  <a:srgbClr val="B2B2B2"/>
                </a:gs>
              </a:gsLst>
              <a:lin ang="5400000" scaled="1"/>
            </a:gradFill>
            <a:ln w="9525" algn="ctr">
              <a:solidFill>
                <a:srgbClr val="B2B2B2"/>
              </a:solidFill>
              <a:miter lim="800000"/>
              <a:headEnd/>
              <a:tailEnd/>
            </a:ln>
          </p:spPr>
          <p:txBody>
            <a:bodyPr wrap="none" anchor="ctr"/>
            <a:lstStyle/>
            <a:p>
              <a:endParaRPr lang="en-US"/>
            </a:p>
          </p:txBody>
        </p:sp>
        <p:sp>
          <p:nvSpPr>
            <p:cNvPr id="13355" name="Rectangle 144"/>
            <p:cNvSpPr>
              <a:spLocks noChangeArrowheads="1"/>
            </p:cNvSpPr>
            <p:nvPr/>
          </p:nvSpPr>
          <p:spPr bwMode="auto">
            <a:xfrm>
              <a:off x="3268" y="2879"/>
              <a:ext cx="182" cy="213"/>
            </a:xfrm>
            <a:prstGeom prst="rect">
              <a:avLst/>
            </a:prstGeom>
            <a:gradFill rotWithShape="1">
              <a:gsLst>
                <a:gs pos="0">
                  <a:srgbClr val="F0F0F0"/>
                </a:gs>
                <a:gs pos="100000">
                  <a:srgbClr val="B2B2B2"/>
                </a:gs>
              </a:gsLst>
              <a:lin ang="5400000" scaled="1"/>
            </a:gradFill>
            <a:ln w="9525" algn="ctr">
              <a:solidFill>
                <a:srgbClr val="B2B2B2"/>
              </a:solidFill>
              <a:miter lim="800000"/>
              <a:headEnd/>
              <a:tailEnd/>
            </a:ln>
          </p:spPr>
          <p:txBody>
            <a:bodyPr wrap="none" anchor="ctr"/>
            <a:lstStyle/>
            <a:p>
              <a:endParaRPr lang="en-US"/>
            </a:p>
          </p:txBody>
        </p:sp>
        <p:sp>
          <p:nvSpPr>
            <p:cNvPr id="13356" name="Rectangle 145"/>
            <p:cNvSpPr>
              <a:spLocks noChangeArrowheads="1"/>
            </p:cNvSpPr>
            <p:nvPr/>
          </p:nvSpPr>
          <p:spPr bwMode="auto">
            <a:xfrm>
              <a:off x="1172" y="3289"/>
              <a:ext cx="182" cy="213"/>
            </a:xfrm>
            <a:prstGeom prst="rect">
              <a:avLst/>
            </a:prstGeom>
            <a:gradFill rotWithShape="1">
              <a:gsLst>
                <a:gs pos="0">
                  <a:srgbClr val="F0F0F0"/>
                </a:gs>
                <a:gs pos="100000">
                  <a:srgbClr val="B2B2B2"/>
                </a:gs>
              </a:gsLst>
              <a:lin ang="5400000" scaled="1"/>
            </a:gradFill>
            <a:ln w="9525" algn="ctr">
              <a:solidFill>
                <a:srgbClr val="B2B2B2"/>
              </a:solidFill>
              <a:miter lim="800000"/>
              <a:headEnd/>
              <a:tailEnd/>
            </a:ln>
          </p:spPr>
          <p:txBody>
            <a:bodyPr wrap="none" anchor="ctr"/>
            <a:lstStyle/>
            <a:p>
              <a:endParaRPr lang="en-US"/>
            </a:p>
          </p:txBody>
        </p:sp>
        <p:sp>
          <p:nvSpPr>
            <p:cNvPr id="13357" name="Rectangle 146"/>
            <p:cNvSpPr>
              <a:spLocks noChangeArrowheads="1"/>
            </p:cNvSpPr>
            <p:nvPr/>
          </p:nvSpPr>
          <p:spPr bwMode="auto">
            <a:xfrm>
              <a:off x="3268" y="3289"/>
              <a:ext cx="182" cy="213"/>
            </a:xfrm>
            <a:prstGeom prst="rect">
              <a:avLst/>
            </a:prstGeom>
            <a:gradFill rotWithShape="1">
              <a:gsLst>
                <a:gs pos="0">
                  <a:srgbClr val="F0F0F0"/>
                </a:gs>
                <a:gs pos="100000">
                  <a:srgbClr val="B2B2B2"/>
                </a:gs>
              </a:gsLst>
              <a:lin ang="5400000" scaled="1"/>
            </a:gradFill>
            <a:ln w="9525" algn="ctr">
              <a:solidFill>
                <a:srgbClr val="B2B2B2"/>
              </a:solidFill>
              <a:miter lim="800000"/>
              <a:headEnd/>
              <a:tailEnd/>
            </a:ln>
          </p:spPr>
          <p:txBody>
            <a:bodyPr wrap="none" anchor="ctr"/>
            <a:lstStyle/>
            <a:p>
              <a:endParaRPr lang="en-US"/>
            </a:p>
          </p:txBody>
        </p:sp>
      </p:grpSp>
      <p:grpSp>
        <p:nvGrpSpPr>
          <p:cNvPr id="238594" name="Group 147"/>
          <p:cNvGrpSpPr>
            <a:grpSpLocks/>
          </p:cNvGrpSpPr>
          <p:nvPr/>
        </p:nvGrpSpPr>
        <p:grpSpPr bwMode="auto">
          <a:xfrm>
            <a:off x="1841500" y="4557713"/>
            <a:ext cx="3629025" cy="1041400"/>
            <a:chOff x="-1539" y="2871"/>
            <a:chExt cx="2286" cy="656"/>
          </a:xfrm>
        </p:grpSpPr>
        <p:sp>
          <p:nvSpPr>
            <p:cNvPr id="13350" name="Freeform 148"/>
            <p:cNvSpPr>
              <a:spLocks/>
            </p:cNvSpPr>
            <p:nvPr/>
          </p:nvSpPr>
          <p:spPr bwMode="auto">
            <a:xfrm>
              <a:off x="-1539" y="2871"/>
              <a:ext cx="190" cy="246"/>
            </a:xfrm>
            <a:custGeom>
              <a:avLst/>
              <a:gdLst>
                <a:gd name="T0" fmla="*/ 648 w 163"/>
                <a:gd name="T1" fmla="*/ 41 h 211"/>
                <a:gd name="T2" fmla="*/ 640 w 163"/>
                <a:gd name="T3" fmla="*/ 57 h 211"/>
                <a:gd name="T4" fmla="*/ 427 w 163"/>
                <a:gd name="T5" fmla="*/ 346 h 211"/>
                <a:gd name="T6" fmla="*/ 549 w 163"/>
                <a:gd name="T7" fmla="*/ 602 h 211"/>
                <a:gd name="T8" fmla="*/ 534 w 163"/>
                <a:gd name="T9" fmla="*/ 620 h 211"/>
                <a:gd name="T10" fmla="*/ 534 w 163"/>
                <a:gd name="T11" fmla="*/ 632 h 211"/>
                <a:gd name="T12" fmla="*/ 512 w 163"/>
                <a:gd name="T13" fmla="*/ 641 h 211"/>
                <a:gd name="T14" fmla="*/ 512 w 163"/>
                <a:gd name="T15" fmla="*/ 672 h 211"/>
                <a:gd name="T16" fmla="*/ 498 w 163"/>
                <a:gd name="T17" fmla="*/ 687 h 211"/>
                <a:gd name="T18" fmla="*/ 458 w 163"/>
                <a:gd name="T19" fmla="*/ 672 h 211"/>
                <a:gd name="T20" fmla="*/ 333 w 163"/>
                <a:gd name="T21" fmla="*/ 470 h 211"/>
                <a:gd name="T22" fmla="*/ 122 w 163"/>
                <a:gd name="T23" fmla="*/ 792 h 211"/>
                <a:gd name="T24" fmla="*/ 90 w 163"/>
                <a:gd name="T25" fmla="*/ 832 h 211"/>
                <a:gd name="T26" fmla="*/ 49 w 163"/>
                <a:gd name="T27" fmla="*/ 835 h 211"/>
                <a:gd name="T28" fmla="*/ 26 w 163"/>
                <a:gd name="T29" fmla="*/ 829 h 211"/>
                <a:gd name="T30" fmla="*/ 3 w 163"/>
                <a:gd name="T31" fmla="*/ 801 h 211"/>
                <a:gd name="T32" fmla="*/ 1 w 163"/>
                <a:gd name="T33" fmla="*/ 781 h 211"/>
                <a:gd name="T34" fmla="*/ 3 w 163"/>
                <a:gd name="T35" fmla="*/ 745 h 211"/>
                <a:gd name="T36" fmla="*/ 0 w 163"/>
                <a:gd name="T37" fmla="*/ 724 h 211"/>
                <a:gd name="T38" fmla="*/ 268 w 163"/>
                <a:gd name="T39" fmla="*/ 346 h 211"/>
                <a:gd name="T40" fmla="*/ 161 w 163"/>
                <a:gd name="T41" fmla="*/ 77 h 211"/>
                <a:gd name="T42" fmla="*/ 182 w 163"/>
                <a:gd name="T43" fmla="*/ 48 h 211"/>
                <a:gd name="T44" fmla="*/ 210 w 163"/>
                <a:gd name="T45" fmla="*/ 42 h 211"/>
                <a:gd name="T46" fmla="*/ 223 w 163"/>
                <a:gd name="T47" fmla="*/ 48 h 211"/>
                <a:gd name="T48" fmla="*/ 245 w 163"/>
                <a:gd name="T49" fmla="*/ 35 h 211"/>
                <a:gd name="T50" fmla="*/ 255 w 163"/>
                <a:gd name="T51" fmla="*/ 30 h 211"/>
                <a:gd name="T52" fmla="*/ 269 w 163"/>
                <a:gd name="T53" fmla="*/ 42 h 211"/>
                <a:gd name="T54" fmla="*/ 364 w 163"/>
                <a:gd name="T55" fmla="*/ 223 h 211"/>
                <a:gd name="T56" fmla="*/ 543 w 163"/>
                <a:gd name="T57" fmla="*/ 2 h 211"/>
                <a:gd name="T58" fmla="*/ 549 w 163"/>
                <a:gd name="T59" fmla="*/ 0 h 211"/>
                <a:gd name="T60" fmla="*/ 580 w 163"/>
                <a:gd name="T61" fmla="*/ 3 h 211"/>
                <a:gd name="T62" fmla="*/ 597 w 163"/>
                <a:gd name="T63" fmla="*/ 16 h 211"/>
                <a:gd name="T64" fmla="*/ 614 w 163"/>
                <a:gd name="T65" fmla="*/ 2 h 211"/>
                <a:gd name="T66" fmla="*/ 621 w 163"/>
                <a:gd name="T67" fmla="*/ 1 h 211"/>
                <a:gd name="T68" fmla="*/ 639 w 163"/>
                <a:gd name="T69" fmla="*/ 22 h 211"/>
                <a:gd name="T70" fmla="*/ 648 w 163"/>
                <a:gd name="T71" fmla="*/ 4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211"/>
                <a:gd name="T110" fmla="*/ 163 w 16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211">
                  <a:moveTo>
                    <a:pt x="163" y="10"/>
                  </a:moveTo>
                  <a:cubicBezTo>
                    <a:pt x="163" y="12"/>
                    <a:pt x="162" y="14"/>
                    <a:pt x="162" y="15"/>
                  </a:cubicBezTo>
                  <a:cubicBezTo>
                    <a:pt x="146" y="34"/>
                    <a:pt x="128" y="58"/>
                    <a:pt x="107" y="87"/>
                  </a:cubicBezTo>
                  <a:cubicBezTo>
                    <a:pt x="121" y="115"/>
                    <a:pt x="132" y="137"/>
                    <a:pt x="139" y="152"/>
                  </a:cubicBezTo>
                  <a:cubicBezTo>
                    <a:pt x="138" y="153"/>
                    <a:pt x="137" y="155"/>
                    <a:pt x="135" y="155"/>
                  </a:cubicBezTo>
                  <a:cubicBezTo>
                    <a:pt x="135" y="158"/>
                    <a:pt x="135" y="158"/>
                    <a:pt x="135" y="158"/>
                  </a:cubicBezTo>
                  <a:cubicBezTo>
                    <a:pt x="134" y="159"/>
                    <a:pt x="132" y="161"/>
                    <a:pt x="129" y="162"/>
                  </a:cubicBezTo>
                  <a:cubicBezTo>
                    <a:pt x="131" y="166"/>
                    <a:pt x="131" y="168"/>
                    <a:pt x="129" y="169"/>
                  </a:cubicBezTo>
                  <a:cubicBezTo>
                    <a:pt x="127" y="170"/>
                    <a:pt x="125" y="171"/>
                    <a:pt x="125" y="172"/>
                  </a:cubicBezTo>
                  <a:cubicBezTo>
                    <a:pt x="122" y="174"/>
                    <a:pt x="119" y="173"/>
                    <a:pt x="116" y="169"/>
                  </a:cubicBezTo>
                  <a:cubicBezTo>
                    <a:pt x="104" y="154"/>
                    <a:pt x="93" y="137"/>
                    <a:pt x="83" y="118"/>
                  </a:cubicBezTo>
                  <a:cubicBezTo>
                    <a:pt x="63" y="147"/>
                    <a:pt x="46" y="174"/>
                    <a:pt x="31" y="199"/>
                  </a:cubicBezTo>
                  <a:cubicBezTo>
                    <a:pt x="28" y="205"/>
                    <a:pt x="25" y="209"/>
                    <a:pt x="23" y="209"/>
                  </a:cubicBezTo>
                  <a:cubicBezTo>
                    <a:pt x="21" y="211"/>
                    <a:pt x="18" y="211"/>
                    <a:pt x="13" y="210"/>
                  </a:cubicBezTo>
                  <a:cubicBezTo>
                    <a:pt x="10" y="211"/>
                    <a:pt x="7" y="210"/>
                    <a:pt x="7" y="208"/>
                  </a:cubicBezTo>
                  <a:cubicBezTo>
                    <a:pt x="6" y="207"/>
                    <a:pt x="5" y="204"/>
                    <a:pt x="3" y="201"/>
                  </a:cubicBezTo>
                  <a:cubicBezTo>
                    <a:pt x="2" y="200"/>
                    <a:pt x="1" y="198"/>
                    <a:pt x="1" y="196"/>
                  </a:cubicBezTo>
                  <a:cubicBezTo>
                    <a:pt x="2" y="194"/>
                    <a:pt x="2" y="191"/>
                    <a:pt x="3" y="188"/>
                  </a:cubicBezTo>
                  <a:cubicBezTo>
                    <a:pt x="0" y="182"/>
                    <a:pt x="0" y="182"/>
                    <a:pt x="0" y="182"/>
                  </a:cubicBezTo>
                  <a:cubicBezTo>
                    <a:pt x="9" y="165"/>
                    <a:pt x="31" y="133"/>
                    <a:pt x="67" y="87"/>
                  </a:cubicBezTo>
                  <a:cubicBezTo>
                    <a:pt x="57" y="65"/>
                    <a:pt x="48" y="43"/>
                    <a:pt x="40" y="20"/>
                  </a:cubicBezTo>
                  <a:cubicBezTo>
                    <a:pt x="40" y="18"/>
                    <a:pt x="42" y="15"/>
                    <a:pt x="46" y="12"/>
                  </a:cubicBezTo>
                  <a:cubicBezTo>
                    <a:pt x="48" y="10"/>
                    <a:pt x="50" y="10"/>
                    <a:pt x="52" y="11"/>
                  </a:cubicBezTo>
                  <a:cubicBezTo>
                    <a:pt x="52" y="13"/>
                    <a:pt x="54" y="13"/>
                    <a:pt x="56" y="12"/>
                  </a:cubicBezTo>
                  <a:cubicBezTo>
                    <a:pt x="58" y="12"/>
                    <a:pt x="60" y="11"/>
                    <a:pt x="61" y="9"/>
                  </a:cubicBezTo>
                  <a:cubicBezTo>
                    <a:pt x="61" y="8"/>
                    <a:pt x="62" y="8"/>
                    <a:pt x="64" y="8"/>
                  </a:cubicBezTo>
                  <a:cubicBezTo>
                    <a:pt x="66" y="9"/>
                    <a:pt x="68" y="10"/>
                    <a:pt x="68" y="11"/>
                  </a:cubicBezTo>
                  <a:cubicBezTo>
                    <a:pt x="72" y="20"/>
                    <a:pt x="80" y="35"/>
                    <a:pt x="91" y="56"/>
                  </a:cubicBezTo>
                  <a:cubicBezTo>
                    <a:pt x="106" y="39"/>
                    <a:pt x="121" y="21"/>
                    <a:pt x="136" y="2"/>
                  </a:cubicBezTo>
                  <a:cubicBezTo>
                    <a:pt x="137" y="1"/>
                    <a:pt x="138" y="0"/>
                    <a:pt x="139" y="0"/>
                  </a:cubicBezTo>
                  <a:cubicBezTo>
                    <a:pt x="141" y="0"/>
                    <a:pt x="144" y="1"/>
                    <a:pt x="146" y="3"/>
                  </a:cubicBezTo>
                  <a:cubicBezTo>
                    <a:pt x="148" y="6"/>
                    <a:pt x="150" y="6"/>
                    <a:pt x="150" y="4"/>
                  </a:cubicBezTo>
                  <a:cubicBezTo>
                    <a:pt x="152" y="4"/>
                    <a:pt x="153" y="3"/>
                    <a:pt x="154" y="2"/>
                  </a:cubicBezTo>
                  <a:cubicBezTo>
                    <a:pt x="155" y="1"/>
                    <a:pt x="156" y="0"/>
                    <a:pt x="156" y="1"/>
                  </a:cubicBezTo>
                  <a:cubicBezTo>
                    <a:pt x="157" y="3"/>
                    <a:pt x="158" y="4"/>
                    <a:pt x="161" y="6"/>
                  </a:cubicBezTo>
                  <a:cubicBezTo>
                    <a:pt x="162" y="6"/>
                    <a:pt x="163" y="8"/>
                    <a:pt x="163" y="10"/>
                  </a:cubicBezTo>
                  <a:close/>
                </a:path>
              </a:pathLst>
            </a:custGeom>
            <a:gradFill rotWithShape="1">
              <a:gsLst>
                <a:gs pos="0">
                  <a:srgbClr val="C04C63"/>
                </a:gs>
                <a:gs pos="100000">
                  <a:srgbClr val="A50021"/>
                </a:gs>
              </a:gsLst>
              <a:lin ang="5400000" scaled="1"/>
            </a:gradFill>
            <a:ln w="9525">
              <a:solidFill>
                <a:srgbClr val="A50021"/>
              </a:solidFill>
              <a:round/>
              <a:headEnd/>
              <a:tailEnd/>
            </a:ln>
          </p:spPr>
          <p:txBody>
            <a:bodyPr/>
            <a:lstStyle/>
            <a:p>
              <a:endParaRPr lang="en-US"/>
            </a:p>
          </p:txBody>
        </p:sp>
        <p:sp>
          <p:nvSpPr>
            <p:cNvPr id="13351" name="Freeform 149"/>
            <p:cNvSpPr>
              <a:spLocks/>
            </p:cNvSpPr>
            <p:nvPr/>
          </p:nvSpPr>
          <p:spPr bwMode="auto">
            <a:xfrm>
              <a:off x="557" y="2871"/>
              <a:ext cx="190" cy="246"/>
            </a:xfrm>
            <a:custGeom>
              <a:avLst/>
              <a:gdLst>
                <a:gd name="T0" fmla="*/ 648 w 163"/>
                <a:gd name="T1" fmla="*/ 41 h 211"/>
                <a:gd name="T2" fmla="*/ 640 w 163"/>
                <a:gd name="T3" fmla="*/ 57 h 211"/>
                <a:gd name="T4" fmla="*/ 427 w 163"/>
                <a:gd name="T5" fmla="*/ 346 h 211"/>
                <a:gd name="T6" fmla="*/ 549 w 163"/>
                <a:gd name="T7" fmla="*/ 602 h 211"/>
                <a:gd name="T8" fmla="*/ 534 w 163"/>
                <a:gd name="T9" fmla="*/ 620 h 211"/>
                <a:gd name="T10" fmla="*/ 534 w 163"/>
                <a:gd name="T11" fmla="*/ 632 h 211"/>
                <a:gd name="T12" fmla="*/ 512 w 163"/>
                <a:gd name="T13" fmla="*/ 641 h 211"/>
                <a:gd name="T14" fmla="*/ 512 w 163"/>
                <a:gd name="T15" fmla="*/ 672 h 211"/>
                <a:gd name="T16" fmla="*/ 498 w 163"/>
                <a:gd name="T17" fmla="*/ 687 h 211"/>
                <a:gd name="T18" fmla="*/ 458 w 163"/>
                <a:gd name="T19" fmla="*/ 672 h 211"/>
                <a:gd name="T20" fmla="*/ 333 w 163"/>
                <a:gd name="T21" fmla="*/ 470 h 211"/>
                <a:gd name="T22" fmla="*/ 122 w 163"/>
                <a:gd name="T23" fmla="*/ 792 h 211"/>
                <a:gd name="T24" fmla="*/ 90 w 163"/>
                <a:gd name="T25" fmla="*/ 832 h 211"/>
                <a:gd name="T26" fmla="*/ 49 w 163"/>
                <a:gd name="T27" fmla="*/ 835 h 211"/>
                <a:gd name="T28" fmla="*/ 26 w 163"/>
                <a:gd name="T29" fmla="*/ 829 h 211"/>
                <a:gd name="T30" fmla="*/ 3 w 163"/>
                <a:gd name="T31" fmla="*/ 801 h 211"/>
                <a:gd name="T32" fmla="*/ 1 w 163"/>
                <a:gd name="T33" fmla="*/ 781 h 211"/>
                <a:gd name="T34" fmla="*/ 3 w 163"/>
                <a:gd name="T35" fmla="*/ 745 h 211"/>
                <a:gd name="T36" fmla="*/ 0 w 163"/>
                <a:gd name="T37" fmla="*/ 724 h 211"/>
                <a:gd name="T38" fmla="*/ 268 w 163"/>
                <a:gd name="T39" fmla="*/ 346 h 211"/>
                <a:gd name="T40" fmla="*/ 161 w 163"/>
                <a:gd name="T41" fmla="*/ 77 h 211"/>
                <a:gd name="T42" fmla="*/ 182 w 163"/>
                <a:gd name="T43" fmla="*/ 48 h 211"/>
                <a:gd name="T44" fmla="*/ 210 w 163"/>
                <a:gd name="T45" fmla="*/ 42 h 211"/>
                <a:gd name="T46" fmla="*/ 223 w 163"/>
                <a:gd name="T47" fmla="*/ 48 h 211"/>
                <a:gd name="T48" fmla="*/ 245 w 163"/>
                <a:gd name="T49" fmla="*/ 35 h 211"/>
                <a:gd name="T50" fmla="*/ 255 w 163"/>
                <a:gd name="T51" fmla="*/ 30 h 211"/>
                <a:gd name="T52" fmla="*/ 269 w 163"/>
                <a:gd name="T53" fmla="*/ 42 h 211"/>
                <a:gd name="T54" fmla="*/ 364 w 163"/>
                <a:gd name="T55" fmla="*/ 223 h 211"/>
                <a:gd name="T56" fmla="*/ 543 w 163"/>
                <a:gd name="T57" fmla="*/ 2 h 211"/>
                <a:gd name="T58" fmla="*/ 549 w 163"/>
                <a:gd name="T59" fmla="*/ 0 h 211"/>
                <a:gd name="T60" fmla="*/ 580 w 163"/>
                <a:gd name="T61" fmla="*/ 3 h 211"/>
                <a:gd name="T62" fmla="*/ 597 w 163"/>
                <a:gd name="T63" fmla="*/ 16 h 211"/>
                <a:gd name="T64" fmla="*/ 614 w 163"/>
                <a:gd name="T65" fmla="*/ 2 h 211"/>
                <a:gd name="T66" fmla="*/ 621 w 163"/>
                <a:gd name="T67" fmla="*/ 1 h 211"/>
                <a:gd name="T68" fmla="*/ 639 w 163"/>
                <a:gd name="T69" fmla="*/ 22 h 211"/>
                <a:gd name="T70" fmla="*/ 648 w 163"/>
                <a:gd name="T71" fmla="*/ 4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211"/>
                <a:gd name="T110" fmla="*/ 163 w 16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211">
                  <a:moveTo>
                    <a:pt x="163" y="10"/>
                  </a:moveTo>
                  <a:cubicBezTo>
                    <a:pt x="163" y="12"/>
                    <a:pt x="162" y="14"/>
                    <a:pt x="162" y="15"/>
                  </a:cubicBezTo>
                  <a:cubicBezTo>
                    <a:pt x="146" y="34"/>
                    <a:pt x="128" y="58"/>
                    <a:pt x="107" y="87"/>
                  </a:cubicBezTo>
                  <a:cubicBezTo>
                    <a:pt x="121" y="115"/>
                    <a:pt x="132" y="137"/>
                    <a:pt x="139" y="152"/>
                  </a:cubicBezTo>
                  <a:cubicBezTo>
                    <a:pt x="138" y="153"/>
                    <a:pt x="137" y="155"/>
                    <a:pt x="135" y="155"/>
                  </a:cubicBezTo>
                  <a:cubicBezTo>
                    <a:pt x="135" y="158"/>
                    <a:pt x="135" y="158"/>
                    <a:pt x="135" y="158"/>
                  </a:cubicBezTo>
                  <a:cubicBezTo>
                    <a:pt x="134" y="159"/>
                    <a:pt x="132" y="161"/>
                    <a:pt x="129" y="162"/>
                  </a:cubicBezTo>
                  <a:cubicBezTo>
                    <a:pt x="131" y="166"/>
                    <a:pt x="131" y="168"/>
                    <a:pt x="129" y="169"/>
                  </a:cubicBezTo>
                  <a:cubicBezTo>
                    <a:pt x="127" y="170"/>
                    <a:pt x="125" y="171"/>
                    <a:pt x="125" y="172"/>
                  </a:cubicBezTo>
                  <a:cubicBezTo>
                    <a:pt x="122" y="174"/>
                    <a:pt x="119" y="173"/>
                    <a:pt x="116" y="169"/>
                  </a:cubicBezTo>
                  <a:cubicBezTo>
                    <a:pt x="104" y="154"/>
                    <a:pt x="93" y="137"/>
                    <a:pt x="83" y="118"/>
                  </a:cubicBezTo>
                  <a:cubicBezTo>
                    <a:pt x="63" y="147"/>
                    <a:pt x="46" y="174"/>
                    <a:pt x="31" y="199"/>
                  </a:cubicBezTo>
                  <a:cubicBezTo>
                    <a:pt x="28" y="205"/>
                    <a:pt x="25" y="209"/>
                    <a:pt x="23" y="209"/>
                  </a:cubicBezTo>
                  <a:cubicBezTo>
                    <a:pt x="21" y="211"/>
                    <a:pt x="18" y="211"/>
                    <a:pt x="13" y="210"/>
                  </a:cubicBezTo>
                  <a:cubicBezTo>
                    <a:pt x="10" y="211"/>
                    <a:pt x="7" y="210"/>
                    <a:pt x="7" y="208"/>
                  </a:cubicBezTo>
                  <a:cubicBezTo>
                    <a:pt x="6" y="207"/>
                    <a:pt x="5" y="204"/>
                    <a:pt x="3" y="201"/>
                  </a:cubicBezTo>
                  <a:cubicBezTo>
                    <a:pt x="2" y="200"/>
                    <a:pt x="1" y="198"/>
                    <a:pt x="1" y="196"/>
                  </a:cubicBezTo>
                  <a:cubicBezTo>
                    <a:pt x="2" y="194"/>
                    <a:pt x="2" y="191"/>
                    <a:pt x="3" y="188"/>
                  </a:cubicBezTo>
                  <a:cubicBezTo>
                    <a:pt x="0" y="182"/>
                    <a:pt x="0" y="182"/>
                    <a:pt x="0" y="182"/>
                  </a:cubicBezTo>
                  <a:cubicBezTo>
                    <a:pt x="9" y="165"/>
                    <a:pt x="31" y="133"/>
                    <a:pt x="67" y="87"/>
                  </a:cubicBezTo>
                  <a:cubicBezTo>
                    <a:pt x="57" y="65"/>
                    <a:pt x="48" y="43"/>
                    <a:pt x="40" y="20"/>
                  </a:cubicBezTo>
                  <a:cubicBezTo>
                    <a:pt x="40" y="18"/>
                    <a:pt x="42" y="15"/>
                    <a:pt x="46" y="12"/>
                  </a:cubicBezTo>
                  <a:cubicBezTo>
                    <a:pt x="48" y="10"/>
                    <a:pt x="50" y="10"/>
                    <a:pt x="52" y="11"/>
                  </a:cubicBezTo>
                  <a:cubicBezTo>
                    <a:pt x="52" y="13"/>
                    <a:pt x="54" y="13"/>
                    <a:pt x="56" y="12"/>
                  </a:cubicBezTo>
                  <a:cubicBezTo>
                    <a:pt x="58" y="12"/>
                    <a:pt x="60" y="11"/>
                    <a:pt x="61" y="9"/>
                  </a:cubicBezTo>
                  <a:cubicBezTo>
                    <a:pt x="61" y="8"/>
                    <a:pt x="62" y="8"/>
                    <a:pt x="64" y="8"/>
                  </a:cubicBezTo>
                  <a:cubicBezTo>
                    <a:pt x="66" y="9"/>
                    <a:pt x="68" y="10"/>
                    <a:pt x="68" y="11"/>
                  </a:cubicBezTo>
                  <a:cubicBezTo>
                    <a:pt x="72" y="20"/>
                    <a:pt x="80" y="35"/>
                    <a:pt x="91" y="56"/>
                  </a:cubicBezTo>
                  <a:cubicBezTo>
                    <a:pt x="106" y="39"/>
                    <a:pt x="121" y="21"/>
                    <a:pt x="136" y="2"/>
                  </a:cubicBezTo>
                  <a:cubicBezTo>
                    <a:pt x="137" y="1"/>
                    <a:pt x="138" y="0"/>
                    <a:pt x="139" y="0"/>
                  </a:cubicBezTo>
                  <a:cubicBezTo>
                    <a:pt x="141" y="0"/>
                    <a:pt x="144" y="1"/>
                    <a:pt x="146" y="3"/>
                  </a:cubicBezTo>
                  <a:cubicBezTo>
                    <a:pt x="148" y="6"/>
                    <a:pt x="150" y="6"/>
                    <a:pt x="150" y="4"/>
                  </a:cubicBezTo>
                  <a:cubicBezTo>
                    <a:pt x="152" y="4"/>
                    <a:pt x="153" y="3"/>
                    <a:pt x="154" y="2"/>
                  </a:cubicBezTo>
                  <a:cubicBezTo>
                    <a:pt x="155" y="1"/>
                    <a:pt x="156" y="0"/>
                    <a:pt x="156" y="1"/>
                  </a:cubicBezTo>
                  <a:cubicBezTo>
                    <a:pt x="157" y="3"/>
                    <a:pt x="158" y="4"/>
                    <a:pt x="161" y="6"/>
                  </a:cubicBezTo>
                  <a:cubicBezTo>
                    <a:pt x="162" y="6"/>
                    <a:pt x="163" y="8"/>
                    <a:pt x="163" y="10"/>
                  </a:cubicBezTo>
                  <a:close/>
                </a:path>
              </a:pathLst>
            </a:custGeom>
            <a:gradFill rotWithShape="1">
              <a:gsLst>
                <a:gs pos="0">
                  <a:srgbClr val="C04C63"/>
                </a:gs>
                <a:gs pos="100000">
                  <a:srgbClr val="A50021"/>
                </a:gs>
              </a:gsLst>
              <a:lin ang="5400000" scaled="1"/>
            </a:gradFill>
            <a:ln w="9525">
              <a:solidFill>
                <a:srgbClr val="A50021"/>
              </a:solidFill>
              <a:round/>
              <a:headEnd/>
              <a:tailEnd/>
            </a:ln>
          </p:spPr>
          <p:txBody>
            <a:bodyPr/>
            <a:lstStyle/>
            <a:p>
              <a:endParaRPr lang="en-US"/>
            </a:p>
          </p:txBody>
        </p:sp>
        <p:sp>
          <p:nvSpPr>
            <p:cNvPr id="13352" name="Freeform 150"/>
            <p:cNvSpPr>
              <a:spLocks/>
            </p:cNvSpPr>
            <p:nvPr/>
          </p:nvSpPr>
          <p:spPr bwMode="auto">
            <a:xfrm>
              <a:off x="-1539" y="3281"/>
              <a:ext cx="190" cy="246"/>
            </a:xfrm>
            <a:custGeom>
              <a:avLst/>
              <a:gdLst>
                <a:gd name="T0" fmla="*/ 648 w 163"/>
                <a:gd name="T1" fmla="*/ 41 h 211"/>
                <a:gd name="T2" fmla="*/ 640 w 163"/>
                <a:gd name="T3" fmla="*/ 57 h 211"/>
                <a:gd name="T4" fmla="*/ 427 w 163"/>
                <a:gd name="T5" fmla="*/ 346 h 211"/>
                <a:gd name="T6" fmla="*/ 549 w 163"/>
                <a:gd name="T7" fmla="*/ 602 h 211"/>
                <a:gd name="T8" fmla="*/ 534 w 163"/>
                <a:gd name="T9" fmla="*/ 620 h 211"/>
                <a:gd name="T10" fmla="*/ 534 w 163"/>
                <a:gd name="T11" fmla="*/ 632 h 211"/>
                <a:gd name="T12" fmla="*/ 512 w 163"/>
                <a:gd name="T13" fmla="*/ 641 h 211"/>
                <a:gd name="T14" fmla="*/ 512 w 163"/>
                <a:gd name="T15" fmla="*/ 672 h 211"/>
                <a:gd name="T16" fmla="*/ 498 w 163"/>
                <a:gd name="T17" fmla="*/ 687 h 211"/>
                <a:gd name="T18" fmla="*/ 458 w 163"/>
                <a:gd name="T19" fmla="*/ 672 h 211"/>
                <a:gd name="T20" fmla="*/ 333 w 163"/>
                <a:gd name="T21" fmla="*/ 470 h 211"/>
                <a:gd name="T22" fmla="*/ 122 w 163"/>
                <a:gd name="T23" fmla="*/ 792 h 211"/>
                <a:gd name="T24" fmla="*/ 90 w 163"/>
                <a:gd name="T25" fmla="*/ 832 h 211"/>
                <a:gd name="T26" fmla="*/ 49 w 163"/>
                <a:gd name="T27" fmla="*/ 835 h 211"/>
                <a:gd name="T28" fmla="*/ 26 w 163"/>
                <a:gd name="T29" fmla="*/ 829 h 211"/>
                <a:gd name="T30" fmla="*/ 3 w 163"/>
                <a:gd name="T31" fmla="*/ 801 h 211"/>
                <a:gd name="T32" fmla="*/ 1 w 163"/>
                <a:gd name="T33" fmla="*/ 781 h 211"/>
                <a:gd name="T34" fmla="*/ 3 w 163"/>
                <a:gd name="T35" fmla="*/ 745 h 211"/>
                <a:gd name="T36" fmla="*/ 0 w 163"/>
                <a:gd name="T37" fmla="*/ 724 h 211"/>
                <a:gd name="T38" fmla="*/ 268 w 163"/>
                <a:gd name="T39" fmla="*/ 346 h 211"/>
                <a:gd name="T40" fmla="*/ 161 w 163"/>
                <a:gd name="T41" fmla="*/ 77 h 211"/>
                <a:gd name="T42" fmla="*/ 182 w 163"/>
                <a:gd name="T43" fmla="*/ 48 h 211"/>
                <a:gd name="T44" fmla="*/ 210 w 163"/>
                <a:gd name="T45" fmla="*/ 42 h 211"/>
                <a:gd name="T46" fmla="*/ 223 w 163"/>
                <a:gd name="T47" fmla="*/ 48 h 211"/>
                <a:gd name="T48" fmla="*/ 245 w 163"/>
                <a:gd name="T49" fmla="*/ 35 h 211"/>
                <a:gd name="T50" fmla="*/ 255 w 163"/>
                <a:gd name="T51" fmla="*/ 30 h 211"/>
                <a:gd name="T52" fmla="*/ 269 w 163"/>
                <a:gd name="T53" fmla="*/ 42 h 211"/>
                <a:gd name="T54" fmla="*/ 364 w 163"/>
                <a:gd name="T55" fmla="*/ 223 h 211"/>
                <a:gd name="T56" fmla="*/ 543 w 163"/>
                <a:gd name="T57" fmla="*/ 2 h 211"/>
                <a:gd name="T58" fmla="*/ 549 w 163"/>
                <a:gd name="T59" fmla="*/ 0 h 211"/>
                <a:gd name="T60" fmla="*/ 580 w 163"/>
                <a:gd name="T61" fmla="*/ 3 h 211"/>
                <a:gd name="T62" fmla="*/ 597 w 163"/>
                <a:gd name="T63" fmla="*/ 16 h 211"/>
                <a:gd name="T64" fmla="*/ 614 w 163"/>
                <a:gd name="T65" fmla="*/ 2 h 211"/>
                <a:gd name="T66" fmla="*/ 621 w 163"/>
                <a:gd name="T67" fmla="*/ 1 h 211"/>
                <a:gd name="T68" fmla="*/ 639 w 163"/>
                <a:gd name="T69" fmla="*/ 22 h 211"/>
                <a:gd name="T70" fmla="*/ 648 w 163"/>
                <a:gd name="T71" fmla="*/ 4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211"/>
                <a:gd name="T110" fmla="*/ 163 w 16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211">
                  <a:moveTo>
                    <a:pt x="163" y="10"/>
                  </a:moveTo>
                  <a:cubicBezTo>
                    <a:pt x="163" y="12"/>
                    <a:pt x="162" y="14"/>
                    <a:pt x="162" y="15"/>
                  </a:cubicBezTo>
                  <a:cubicBezTo>
                    <a:pt x="146" y="34"/>
                    <a:pt x="128" y="58"/>
                    <a:pt x="107" y="87"/>
                  </a:cubicBezTo>
                  <a:cubicBezTo>
                    <a:pt x="121" y="115"/>
                    <a:pt x="132" y="137"/>
                    <a:pt x="139" y="152"/>
                  </a:cubicBezTo>
                  <a:cubicBezTo>
                    <a:pt x="138" y="153"/>
                    <a:pt x="137" y="155"/>
                    <a:pt x="135" y="155"/>
                  </a:cubicBezTo>
                  <a:cubicBezTo>
                    <a:pt x="135" y="158"/>
                    <a:pt x="135" y="158"/>
                    <a:pt x="135" y="158"/>
                  </a:cubicBezTo>
                  <a:cubicBezTo>
                    <a:pt x="134" y="159"/>
                    <a:pt x="132" y="161"/>
                    <a:pt x="129" y="162"/>
                  </a:cubicBezTo>
                  <a:cubicBezTo>
                    <a:pt x="131" y="166"/>
                    <a:pt x="131" y="168"/>
                    <a:pt x="129" y="169"/>
                  </a:cubicBezTo>
                  <a:cubicBezTo>
                    <a:pt x="127" y="170"/>
                    <a:pt x="125" y="171"/>
                    <a:pt x="125" y="172"/>
                  </a:cubicBezTo>
                  <a:cubicBezTo>
                    <a:pt x="122" y="174"/>
                    <a:pt x="119" y="173"/>
                    <a:pt x="116" y="169"/>
                  </a:cubicBezTo>
                  <a:cubicBezTo>
                    <a:pt x="104" y="154"/>
                    <a:pt x="93" y="137"/>
                    <a:pt x="83" y="118"/>
                  </a:cubicBezTo>
                  <a:cubicBezTo>
                    <a:pt x="63" y="147"/>
                    <a:pt x="46" y="174"/>
                    <a:pt x="31" y="199"/>
                  </a:cubicBezTo>
                  <a:cubicBezTo>
                    <a:pt x="28" y="205"/>
                    <a:pt x="25" y="209"/>
                    <a:pt x="23" y="209"/>
                  </a:cubicBezTo>
                  <a:cubicBezTo>
                    <a:pt x="21" y="211"/>
                    <a:pt x="18" y="211"/>
                    <a:pt x="13" y="210"/>
                  </a:cubicBezTo>
                  <a:cubicBezTo>
                    <a:pt x="10" y="211"/>
                    <a:pt x="7" y="210"/>
                    <a:pt x="7" y="208"/>
                  </a:cubicBezTo>
                  <a:cubicBezTo>
                    <a:pt x="6" y="207"/>
                    <a:pt x="5" y="204"/>
                    <a:pt x="3" y="201"/>
                  </a:cubicBezTo>
                  <a:cubicBezTo>
                    <a:pt x="2" y="200"/>
                    <a:pt x="1" y="198"/>
                    <a:pt x="1" y="196"/>
                  </a:cubicBezTo>
                  <a:cubicBezTo>
                    <a:pt x="2" y="194"/>
                    <a:pt x="2" y="191"/>
                    <a:pt x="3" y="188"/>
                  </a:cubicBezTo>
                  <a:cubicBezTo>
                    <a:pt x="0" y="182"/>
                    <a:pt x="0" y="182"/>
                    <a:pt x="0" y="182"/>
                  </a:cubicBezTo>
                  <a:cubicBezTo>
                    <a:pt x="9" y="165"/>
                    <a:pt x="31" y="133"/>
                    <a:pt x="67" y="87"/>
                  </a:cubicBezTo>
                  <a:cubicBezTo>
                    <a:pt x="57" y="65"/>
                    <a:pt x="48" y="43"/>
                    <a:pt x="40" y="20"/>
                  </a:cubicBezTo>
                  <a:cubicBezTo>
                    <a:pt x="40" y="18"/>
                    <a:pt x="42" y="15"/>
                    <a:pt x="46" y="12"/>
                  </a:cubicBezTo>
                  <a:cubicBezTo>
                    <a:pt x="48" y="10"/>
                    <a:pt x="50" y="10"/>
                    <a:pt x="52" y="11"/>
                  </a:cubicBezTo>
                  <a:cubicBezTo>
                    <a:pt x="52" y="13"/>
                    <a:pt x="54" y="13"/>
                    <a:pt x="56" y="12"/>
                  </a:cubicBezTo>
                  <a:cubicBezTo>
                    <a:pt x="58" y="12"/>
                    <a:pt x="60" y="11"/>
                    <a:pt x="61" y="9"/>
                  </a:cubicBezTo>
                  <a:cubicBezTo>
                    <a:pt x="61" y="8"/>
                    <a:pt x="62" y="8"/>
                    <a:pt x="64" y="8"/>
                  </a:cubicBezTo>
                  <a:cubicBezTo>
                    <a:pt x="66" y="9"/>
                    <a:pt x="68" y="10"/>
                    <a:pt x="68" y="11"/>
                  </a:cubicBezTo>
                  <a:cubicBezTo>
                    <a:pt x="72" y="20"/>
                    <a:pt x="80" y="35"/>
                    <a:pt x="91" y="56"/>
                  </a:cubicBezTo>
                  <a:cubicBezTo>
                    <a:pt x="106" y="39"/>
                    <a:pt x="121" y="21"/>
                    <a:pt x="136" y="2"/>
                  </a:cubicBezTo>
                  <a:cubicBezTo>
                    <a:pt x="137" y="1"/>
                    <a:pt x="138" y="0"/>
                    <a:pt x="139" y="0"/>
                  </a:cubicBezTo>
                  <a:cubicBezTo>
                    <a:pt x="141" y="0"/>
                    <a:pt x="144" y="1"/>
                    <a:pt x="146" y="3"/>
                  </a:cubicBezTo>
                  <a:cubicBezTo>
                    <a:pt x="148" y="6"/>
                    <a:pt x="150" y="6"/>
                    <a:pt x="150" y="4"/>
                  </a:cubicBezTo>
                  <a:cubicBezTo>
                    <a:pt x="152" y="4"/>
                    <a:pt x="153" y="3"/>
                    <a:pt x="154" y="2"/>
                  </a:cubicBezTo>
                  <a:cubicBezTo>
                    <a:pt x="155" y="1"/>
                    <a:pt x="156" y="0"/>
                    <a:pt x="156" y="1"/>
                  </a:cubicBezTo>
                  <a:cubicBezTo>
                    <a:pt x="157" y="3"/>
                    <a:pt x="158" y="4"/>
                    <a:pt x="161" y="6"/>
                  </a:cubicBezTo>
                  <a:cubicBezTo>
                    <a:pt x="162" y="6"/>
                    <a:pt x="163" y="8"/>
                    <a:pt x="163" y="10"/>
                  </a:cubicBezTo>
                  <a:close/>
                </a:path>
              </a:pathLst>
            </a:custGeom>
            <a:gradFill rotWithShape="1">
              <a:gsLst>
                <a:gs pos="0">
                  <a:srgbClr val="C04C63"/>
                </a:gs>
                <a:gs pos="100000">
                  <a:srgbClr val="A50021"/>
                </a:gs>
              </a:gsLst>
              <a:lin ang="5400000" scaled="1"/>
            </a:gradFill>
            <a:ln w="9525">
              <a:solidFill>
                <a:srgbClr val="A50021"/>
              </a:solidFill>
              <a:round/>
              <a:headEnd/>
              <a:tailEnd/>
            </a:ln>
          </p:spPr>
          <p:txBody>
            <a:bodyPr/>
            <a:lstStyle/>
            <a:p>
              <a:endParaRPr lang="en-US"/>
            </a:p>
          </p:txBody>
        </p:sp>
        <p:sp>
          <p:nvSpPr>
            <p:cNvPr id="13353" name="Freeform 151"/>
            <p:cNvSpPr>
              <a:spLocks/>
            </p:cNvSpPr>
            <p:nvPr/>
          </p:nvSpPr>
          <p:spPr bwMode="auto">
            <a:xfrm>
              <a:off x="557" y="3281"/>
              <a:ext cx="190" cy="246"/>
            </a:xfrm>
            <a:custGeom>
              <a:avLst/>
              <a:gdLst>
                <a:gd name="T0" fmla="*/ 648 w 163"/>
                <a:gd name="T1" fmla="*/ 41 h 211"/>
                <a:gd name="T2" fmla="*/ 640 w 163"/>
                <a:gd name="T3" fmla="*/ 57 h 211"/>
                <a:gd name="T4" fmla="*/ 427 w 163"/>
                <a:gd name="T5" fmla="*/ 346 h 211"/>
                <a:gd name="T6" fmla="*/ 549 w 163"/>
                <a:gd name="T7" fmla="*/ 602 h 211"/>
                <a:gd name="T8" fmla="*/ 534 w 163"/>
                <a:gd name="T9" fmla="*/ 620 h 211"/>
                <a:gd name="T10" fmla="*/ 534 w 163"/>
                <a:gd name="T11" fmla="*/ 632 h 211"/>
                <a:gd name="T12" fmla="*/ 512 w 163"/>
                <a:gd name="T13" fmla="*/ 641 h 211"/>
                <a:gd name="T14" fmla="*/ 512 w 163"/>
                <a:gd name="T15" fmla="*/ 672 h 211"/>
                <a:gd name="T16" fmla="*/ 498 w 163"/>
                <a:gd name="T17" fmla="*/ 687 h 211"/>
                <a:gd name="T18" fmla="*/ 458 w 163"/>
                <a:gd name="T19" fmla="*/ 672 h 211"/>
                <a:gd name="T20" fmla="*/ 333 w 163"/>
                <a:gd name="T21" fmla="*/ 470 h 211"/>
                <a:gd name="T22" fmla="*/ 122 w 163"/>
                <a:gd name="T23" fmla="*/ 792 h 211"/>
                <a:gd name="T24" fmla="*/ 90 w 163"/>
                <a:gd name="T25" fmla="*/ 832 h 211"/>
                <a:gd name="T26" fmla="*/ 49 w 163"/>
                <a:gd name="T27" fmla="*/ 835 h 211"/>
                <a:gd name="T28" fmla="*/ 26 w 163"/>
                <a:gd name="T29" fmla="*/ 829 h 211"/>
                <a:gd name="T30" fmla="*/ 3 w 163"/>
                <a:gd name="T31" fmla="*/ 801 h 211"/>
                <a:gd name="T32" fmla="*/ 1 w 163"/>
                <a:gd name="T33" fmla="*/ 781 h 211"/>
                <a:gd name="T34" fmla="*/ 3 w 163"/>
                <a:gd name="T35" fmla="*/ 745 h 211"/>
                <a:gd name="T36" fmla="*/ 0 w 163"/>
                <a:gd name="T37" fmla="*/ 724 h 211"/>
                <a:gd name="T38" fmla="*/ 268 w 163"/>
                <a:gd name="T39" fmla="*/ 346 h 211"/>
                <a:gd name="T40" fmla="*/ 161 w 163"/>
                <a:gd name="T41" fmla="*/ 77 h 211"/>
                <a:gd name="T42" fmla="*/ 182 w 163"/>
                <a:gd name="T43" fmla="*/ 48 h 211"/>
                <a:gd name="T44" fmla="*/ 210 w 163"/>
                <a:gd name="T45" fmla="*/ 42 h 211"/>
                <a:gd name="T46" fmla="*/ 223 w 163"/>
                <a:gd name="T47" fmla="*/ 48 h 211"/>
                <a:gd name="T48" fmla="*/ 245 w 163"/>
                <a:gd name="T49" fmla="*/ 35 h 211"/>
                <a:gd name="T50" fmla="*/ 255 w 163"/>
                <a:gd name="T51" fmla="*/ 30 h 211"/>
                <a:gd name="T52" fmla="*/ 269 w 163"/>
                <a:gd name="T53" fmla="*/ 42 h 211"/>
                <a:gd name="T54" fmla="*/ 364 w 163"/>
                <a:gd name="T55" fmla="*/ 223 h 211"/>
                <a:gd name="T56" fmla="*/ 543 w 163"/>
                <a:gd name="T57" fmla="*/ 2 h 211"/>
                <a:gd name="T58" fmla="*/ 549 w 163"/>
                <a:gd name="T59" fmla="*/ 0 h 211"/>
                <a:gd name="T60" fmla="*/ 580 w 163"/>
                <a:gd name="T61" fmla="*/ 3 h 211"/>
                <a:gd name="T62" fmla="*/ 597 w 163"/>
                <a:gd name="T63" fmla="*/ 16 h 211"/>
                <a:gd name="T64" fmla="*/ 614 w 163"/>
                <a:gd name="T65" fmla="*/ 2 h 211"/>
                <a:gd name="T66" fmla="*/ 621 w 163"/>
                <a:gd name="T67" fmla="*/ 1 h 211"/>
                <a:gd name="T68" fmla="*/ 639 w 163"/>
                <a:gd name="T69" fmla="*/ 22 h 211"/>
                <a:gd name="T70" fmla="*/ 648 w 163"/>
                <a:gd name="T71" fmla="*/ 4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211"/>
                <a:gd name="T110" fmla="*/ 163 w 16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211">
                  <a:moveTo>
                    <a:pt x="163" y="10"/>
                  </a:moveTo>
                  <a:cubicBezTo>
                    <a:pt x="163" y="12"/>
                    <a:pt x="162" y="14"/>
                    <a:pt x="162" y="15"/>
                  </a:cubicBezTo>
                  <a:cubicBezTo>
                    <a:pt x="146" y="34"/>
                    <a:pt x="128" y="58"/>
                    <a:pt x="107" y="87"/>
                  </a:cubicBezTo>
                  <a:cubicBezTo>
                    <a:pt x="121" y="115"/>
                    <a:pt x="132" y="137"/>
                    <a:pt x="139" y="152"/>
                  </a:cubicBezTo>
                  <a:cubicBezTo>
                    <a:pt x="138" y="153"/>
                    <a:pt x="137" y="155"/>
                    <a:pt x="135" y="155"/>
                  </a:cubicBezTo>
                  <a:cubicBezTo>
                    <a:pt x="135" y="158"/>
                    <a:pt x="135" y="158"/>
                    <a:pt x="135" y="158"/>
                  </a:cubicBezTo>
                  <a:cubicBezTo>
                    <a:pt x="134" y="159"/>
                    <a:pt x="132" y="161"/>
                    <a:pt x="129" y="162"/>
                  </a:cubicBezTo>
                  <a:cubicBezTo>
                    <a:pt x="131" y="166"/>
                    <a:pt x="131" y="168"/>
                    <a:pt x="129" y="169"/>
                  </a:cubicBezTo>
                  <a:cubicBezTo>
                    <a:pt x="127" y="170"/>
                    <a:pt x="125" y="171"/>
                    <a:pt x="125" y="172"/>
                  </a:cubicBezTo>
                  <a:cubicBezTo>
                    <a:pt x="122" y="174"/>
                    <a:pt x="119" y="173"/>
                    <a:pt x="116" y="169"/>
                  </a:cubicBezTo>
                  <a:cubicBezTo>
                    <a:pt x="104" y="154"/>
                    <a:pt x="93" y="137"/>
                    <a:pt x="83" y="118"/>
                  </a:cubicBezTo>
                  <a:cubicBezTo>
                    <a:pt x="63" y="147"/>
                    <a:pt x="46" y="174"/>
                    <a:pt x="31" y="199"/>
                  </a:cubicBezTo>
                  <a:cubicBezTo>
                    <a:pt x="28" y="205"/>
                    <a:pt x="25" y="209"/>
                    <a:pt x="23" y="209"/>
                  </a:cubicBezTo>
                  <a:cubicBezTo>
                    <a:pt x="21" y="211"/>
                    <a:pt x="18" y="211"/>
                    <a:pt x="13" y="210"/>
                  </a:cubicBezTo>
                  <a:cubicBezTo>
                    <a:pt x="10" y="211"/>
                    <a:pt x="7" y="210"/>
                    <a:pt x="7" y="208"/>
                  </a:cubicBezTo>
                  <a:cubicBezTo>
                    <a:pt x="6" y="207"/>
                    <a:pt x="5" y="204"/>
                    <a:pt x="3" y="201"/>
                  </a:cubicBezTo>
                  <a:cubicBezTo>
                    <a:pt x="2" y="200"/>
                    <a:pt x="1" y="198"/>
                    <a:pt x="1" y="196"/>
                  </a:cubicBezTo>
                  <a:cubicBezTo>
                    <a:pt x="2" y="194"/>
                    <a:pt x="2" y="191"/>
                    <a:pt x="3" y="188"/>
                  </a:cubicBezTo>
                  <a:cubicBezTo>
                    <a:pt x="0" y="182"/>
                    <a:pt x="0" y="182"/>
                    <a:pt x="0" y="182"/>
                  </a:cubicBezTo>
                  <a:cubicBezTo>
                    <a:pt x="9" y="165"/>
                    <a:pt x="31" y="133"/>
                    <a:pt x="67" y="87"/>
                  </a:cubicBezTo>
                  <a:cubicBezTo>
                    <a:pt x="57" y="65"/>
                    <a:pt x="48" y="43"/>
                    <a:pt x="40" y="20"/>
                  </a:cubicBezTo>
                  <a:cubicBezTo>
                    <a:pt x="40" y="18"/>
                    <a:pt x="42" y="15"/>
                    <a:pt x="46" y="12"/>
                  </a:cubicBezTo>
                  <a:cubicBezTo>
                    <a:pt x="48" y="10"/>
                    <a:pt x="50" y="10"/>
                    <a:pt x="52" y="11"/>
                  </a:cubicBezTo>
                  <a:cubicBezTo>
                    <a:pt x="52" y="13"/>
                    <a:pt x="54" y="13"/>
                    <a:pt x="56" y="12"/>
                  </a:cubicBezTo>
                  <a:cubicBezTo>
                    <a:pt x="58" y="12"/>
                    <a:pt x="60" y="11"/>
                    <a:pt x="61" y="9"/>
                  </a:cubicBezTo>
                  <a:cubicBezTo>
                    <a:pt x="61" y="8"/>
                    <a:pt x="62" y="8"/>
                    <a:pt x="64" y="8"/>
                  </a:cubicBezTo>
                  <a:cubicBezTo>
                    <a:pt x="66" y="9"/>
                    <a:pt x="68" y="10"/>
                    <a:pt x="68" y="11"/>
                  </a:cubicBezTo>
                  <a:cubicBezTo>
                    <a:pt x="72" y="20"/>
                    <a:pt x="80" y="35"/>
                    <a:pt x="91" y="56"/>
                  </a:cubicBezTo>
                  <a:cubicBezTo>
                    <a:pt x="106" y="39"/>
                    <a:pt x="121" y="21"/>
                    <a:pt x="136" y="2"/>
                  </a:cubicBezTo>
                  <a:cubicBezTo>
                    <a:pt x="137" y="1"/>
                    <a:pt x="138" y="0"/>
                    <a:pt x="139" y="0"/>
                  </a:cubicBezTo>
                  <a:cubicBezTo>
                    <a:pt x="141" y="0"/>
                    <a:pt x="144" y="1"/>
                    <a:pt x="146" y="3"/>
                  </a:cubicBezTo>
                  <a:cubicBezTo>
                    <a:pt x="148" y="6"/>
                    <a:pt x="150" y="6"/>
                    <a:pt x="150" y="4"/>
                  </a:cubicBezTo>
                  <a:cubicBezTo>
                    <a:pt x="152" y="4"/>
                    <a:pt x="153" y="3"/>
                    <a:pt x="154" y="2"/>
                  </a:cubicBezTo>
                  <a:cubicBezTo>
                    <a:pt x="155" y="1"/>
                    <a:pt x="156" y="0"/>
                    <a:pt x="156" y="1"/>
                  </a:cubicBezTo>
                  <a:cubicBezTo>
                    <a:pt x="157" y="3"/>
                    <a:pt x="158" y="4"/>
                    <a:pt x="161" y="6"/>
                  </a:cubicBezTo>
                  <a:cubicBezTo>
                    <a:pt x="162" y="6"/>
                    <a:pt x="163" y="8"/>
                    <a:pt x="163" y="10"/>
                  </a:cubicBezTo>
                  <a:close/>
                </a:path>
              </a:pathLst>
            </a:custGeom>
            <a:gradFill rotWithShape="1">
              <a:gsLst>
                <a:gs pos="0">
                  <a:srgbClr val="C04C63"/>
                </a:gs>
                <a:gs pos="100000">
                  <a:srgbClr val="A50021"/>
                </a:gs>
              </a:gsLst>
              <a:lin ang="5400000" scaled="1"/>
            </a:gradFill>
            <a:ln w="9525">
              <a:solidFill>
                <a:srgbClr val="A50021"/>
              </a:solidFill>
              <a:round/>
              <a:headEnd/>
              <a:tailEnd/>
            </a:ln>
          </p:spPr>
          <p:txBody>
            <a:bodyPr/>
            <a:lstStyle/>
            <a:p>
              <a:endParaRPr lang="en-US"/>
            </a:p>
          </p:txBody>
        </p:sp>
      </p:grpSp>
      <p:grpSp>
        <p:nvGrpSpPr>
          <p:cNvPr id="238596" name="Group 152"/>
          <p:cNvGrpSpPr>
            <a:grpSpLocks/>
          </p:cNvGrpSpPr>
          <p:nvPr/>
        </p:nvGrpSpPr>
        <p:grpSpPr bwMode="auto">
          <a:xfrm>
            <a:off x="1838325" y="4557713"/>
            <a:ext cx="3706813" cy="1009650"/>
            <a:chOff x="-1300" y="2871"/>
            <a:chExt cx="2335" cy="636"/>
          </a:xfrm>
        </p:grpSpPr>
        <p:sp>
          <p:nvSpPr>
            <p:cNvPr id="13346" name="Freeform 153"/>
            <p:cNvSpPr>
              <a:spLocks/>
            </p:cNvSpPr>
            <p:nvPr/>
          </p:nvSpPr>
          <p:spPr bwMode="auto">
            <a:xfrm>
              <a:off x="-1300" y="2871"/>
              <a:ext cx="239" cy="226"/>
            </a:xfrm>
            <a:custGeom>
              <a:avLst/>
              <a:gdLst>
                <a:gd name="T0" fmla="*/ 0 w 147"/>
                <a:gd name="T1" fmla="*/ 6731 h 139"/>
                <a:gd name="T2" fmla="*/ 2546 w 147"/>
                <a:gd name="T3" fmla="*/ 11035 h 139"/>
                <a:gd name="T4" fmla="*/ 4211 w 147"/>
                <a:gd name="T5" fmla="*/ 9916 h 139"/>
                <a:gd name="T6" fmla="*/ 11531 w 147"/>
                <a:gd name="T7" fmla="*/ 624 h 139"/>
                <a:gd name="T8" fmla="*/ 11531 w 147"/>
                <a:gd name="T9" fmla="*/ 236 h 139"/>
                <a:gd name="T10" fmla="*/ 11033 w 147"/>
                <a:gd name="T11" fmla="*/ 145 h 139"/>
                <a:gd name="T12" fmla="*/ 3325 w 147"/>
                <a:gd name="T13" fmla="*/ 8025 h 139"/>
                <a:gd name="T14" fmla="*/ 2011 w 147"/>
                <a:gd name="T15" fmla="*/ 5850 h 139"/>
                <a:gd name="T16" fmla="*/ 0 w 147"/>
                <a:gd name="T17" fmla="*/ 673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39"/>
                <a:gd name="T29" fmla="*/ 147 w 14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39">
                  <a:moveTo>
                    <a:pt x="0" y="85"/>
                  </a:moveTo>
                  <a:cubicBezTo>
                    <a:pt x="0" y="85"/>
                    <a:pt x="16" y="86"/>
                    <a:pt x="32" y="139"/>
                  </a:cubicBezTo>
                  <a:cubicBezTo>
                    <a:pt x="32" y="139"/>
                    <a:pt x="50" y="126"/>
                    <a:pt x="53" y="125"/>
                  </a:cubicBezTo>
                  <a:cubicBezTo>
                    <a:pt x="53" y="125"/>
                    <a:pt x="97" y="44"/>
                    <a:pt x="145" y="8"/>
                  </a:cubicBezTo>
                  <a:cubicBezTo>
                    <a:pt x="145" y="8"/>
                    <a:pt x="147" y="6"/>
                    <a:pt x="145" y="3"/>
                  </a:cubicBezTo>
                  <a:cubicBezTo>
                    <a:pt x="145" y="3"/>
                    <a:pt x="142" y="0"/>
                    <a:pt x="139" y="2"/>
                  </a:cubicBezTo>
                  <a:cubicBezTo>
                    <a:pt x="139" y="2"/>
                    <a:pt x="80" y="38"/>
                    <a:pt x="42" y="101"/>
                  </a:cubicBezTo>
                  <a:cubicBezTo>
                    <a:pt x="42" y="101"/>
                    <a:pt x="34" y="82"/>
                    <a:pt x="25" y="74"/>
                  </a:cubicBezTo>
                  <a:cubicBezTo>
                    <a:pt x="25" y="74"/>
                    <a:pt x="17" y="67"/>
                    <a:pt x="0" y="85"/>
                  </a:cubicBezTo>
                  <a:close/>
                </a:path>
              </a:pathLst>
            </a:custGeom>
            <a:gradFill rotWithShape="1">
              <a:gsLst>
                <a:gs pos="0">
                  <a:srgbClr val="85C285"/>
                </a:gs>
                <a:gs pos="100000">
                  <a:srgbClr val="339933"/>
                </a:gs>
              </a:gsLst>
              <a:lin ang="5400000" scaled="1"/>
            </a:gradFill>
            <a:ln w="9525">
              <a:solidFill>
                <a:srgbClr val="339933"/>
              </a:solidFill>
              <a:round/>
              <a:headEnd/>
              <a:tailEnd/>
            </a:ln>
          </p:spPr>
          <p:txBody>
            <a:bodyPr/>
            <a:lstStyle/>
            <a:p>
              <a:endParaRPr lang="en-US"/>
            </a:p>
          </p:txBody>
        </p:sp>
        <p:sp>
          <p:nvSpPr>
            <p:cNvPr id="13347" name="Freeform 154"/>
            <p:cNvSpPr>
              <a:spLocks/>
            </p:cNvSpPr>
            <p:nvPr/>
          </p:nvSpPr>
          <p:spPr bwMode="auto">
            <a:xfrm>
              <a:off x="796" y="2871"/>
              <a:ext cx="239" cy="226"/>
            </a:xfrm>
            <a:custGeom>
              <a:avLst/>
              <a:gdLst>
                <a:gd name="T0" fmla="*/ 0 w 147"/>
                <a:gd name="T1" fmla="*/ 6731 h 139"/>
                <a:gd name="T2" fmla="*/ 2546 w 147"/>
                <a:gd name="T3" fmla="*/ 11035 h 139"/>
                <a:gd name="T4" fmla="*/ 4211 w 147"/>
                <a:gd name="T5" fmla="*/ 9916 h 139"/>
                <a:gd name="T6" fmla="*/ 11531 w 147"/>
                <a:gd name="T7" fmla="*/ 624 h 139"/>
                <a:gd name="T8" fmla="*/ 11531 w 147"/>
                <a:gd name="T9" fmla="*/ 236 h 139"/>
                <a:gd name="T10" fmla="*/ 11033 w 147"/>
                <a:gd name="T11" fmla="*/ 145 h 139"/>
                <a:gd name="T12" fmla="*/ 3325 w 147"/>
                <a:gd name="T13" fmla="*/ 8025 h 139"/>
                <a:gd name="T14" fmla="*/ 2011 w 147"/>
                <a:gd name="T15" fmla="*/ 5850 h 139"/>
                <a:gd name="T16" fmla="*/ 0 w 147"/>
                <a:gd name="T17" fmla="*/ 673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39"/>
                <a:gd name="T29" fmla="*/ 147 w 14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39">
                  <a:moveTo>
                    <a:pt x="0" y="85"/>
                  </a:moveTo>
                  <a:cubicBezTo>
                    <a:pt x="0" y="85"/>
                    <a:pt x="16" y="86"/>
                    <a:pt x="32" y="139"/>
                  </a:cubicBezTo>
                  <a:cubicBezTo>
                    <a:pt x="32" y="139"/>
                    <a:pt x="50" y="126"/>
                    <a:pt x="53" y="125"/>
                  </a:cubicBezTo>
                  <a:cubicBezTo>
                    <a:pt x="53" y="125"/>
                    <a:pt x="97" y="44"/>
                    <a:pt x="145" y="8"/>
                  </a:cubicBezTo>
                  <a:cubicBezTo>
                    <a:pt x="145" y="8"/>
                    <a:pt x="147" y="6"/>
                    <a:pt x="145" y="3"/>
                  </a:cubicBezTo>
                  <a:cubicBezTo>
                    <a:pt x="145" y="3"/>
                    <a:pt x="142" y="0"/>
                    <a:pt x="139" y="2"/>
                  </a:cubicBezTo>
                  <a:cubicBezTo>
                    <a:pt x="139" y="2"/>
                    <a:pt x="80" y="38"/>
                    <a:pt x="42" y="101"/>
                  </a:cubicBezTo>
                  <a:cubicBezTo>
                    <a:pt x="42" y="101"/>
                    <a:pt x="34" y="82"/>
                    <a:pt x="25" y="74"/>
                  </a:cubicBezTo>
                  <a:cubicBezTo>
                    <a:pt x="25" y="74"/>
                    <a:pt x="17" y="67"/>
                    <a:pt x="0" y="85"/>
                  </a:cubicBezTo>
                  <a:close/>
                </a:path>
              </a:pathLst>
            </a:custGeom>
            <a:gradFill rotWithShape="1">
              <a:gsLst>
                <a:gs pos="0">
                  <a:srgbClr val="85C285"/>
                </a:gs>
                <a:gs pos="100000">
                  <a:srgbClr val="339933"/>
                </a:gs>
              </a:gsLst>
              <a:lin ang="5400000" scaled="1"/>
            </a:gradFill>
            <a:ln w="9525">
              <a:solidFill>
                <a:srgbClr val="339933"/>
              </a:solidFill>
              <a:round/>
              <a:headEnd/>
              <a:tailEnd/>
            </a:ln>
          </p:spPr>
          <p:txBody>
            <a:bodyPr/>
            <a:lstStyle/>
            <a:p>
              <a:endParaRPr lang="en-US"/>
            </a:p>
          </p:txBody>
        </p:sp>
        <p:sp>
          <p:nvSpPr>
            <p:cNvPr id="13348" name="Freeform 155"/>
            <p:cNvSpPr>
              <a:spLocks/>
            </p:cNvSpPr>
            <p:nvPr/>
          </p:nvSpPr>
          <p:spPr bwMode="auto">
            <a:xfrm>
              <a:off x="-1300" y="3281"/>
              <a:ext cx="239" cy="226"/>
            </a:xfrm>
            <a:custGeom>
              <a:avLst/>
              <a:gdLst>
                <a:gd name="T0" fmla="*/ 0 w 147"/>
                <a:gd name="T1" fmla="*/ 6731 h 139"/>
                <a:gd name="T2" fmla="*/ 2546 w 147"/>
                <a:gd name="T3" fmla="*/ 11035 h 139"/>
                <a:gd name="T4" fmla="*/ 4211 w 147"/>
                <a:gd name="T5" fmla="*/ 9916 h 139"/>
                <a:gd name="T6" fmla="*/ 11531 w 147"/>
                <a:gd name="T7" fmla="*/ 624 h 139"/>
                <a:gd name="T8" fmla="*/ 11531 w 147"/>
                <a:gd name="T9" fmla="*/ 236 h 139"/>
                <a:gd name="T10" fmla="*/ 11033 w 147"/>
                <a:gd name="T11" fmla="*/ 145 h 139"/>
                <a:gd name="T12" fmla="*/ 3325 w 147"/>
                <a:gd name="T13" fmla="*/ 8025 h 139"/>
                <a:gd name="T14" fmla="*/ 2011 w 147"/>
                <a:gd name="T15" fmla="*/ 5850 h 139"/>
                <a:gd name="T16" fmla="*/ 0 w 147"/>
                <a:gd name="T17" fmla="*/ 673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39"/>
                <a:gd name="T29" fmla="*/ 147 w 14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39">
                  <a:moveTo>
                    <a:pt x="0" y="85"/>
                  </a:moveTo>
                  <a:cubicBezTo>
                    <a:pt x="0" y="85"/>
                    <a:pt x="16" y="86"/>
                    <a:pt x="32" y="139"/>
                  </a:cubicBezTo>
                  <a:cubicBezTo>
                    <a:pt x="32" y="139"/>
                    <a:pt x="50" y="126"/>
                    <a:pt x="53" y="125"/>
                  </a:cubicBezTo>
                  <a:cubicBezTo>
                    <a:pt x="53" y="125"/>
                    <a:pt x="97" y="44"/>
                    <a:pt x="145" y="8"/>
                  </a:cubicBezTo>
                  <a:cubicBezTo>
                    <a:pt x="145" y="8"/>
                    <a:pt x="147" y="6"/>
                    <a:pt x="145" y="3"/>
                  </a:cubicBezTo>
                  <a:cubicBezTo>
                    <a:pt x="145" y="3"/>
                    <a:pt x="142" y="0"/>
                    <a:pt x="139" y="2"/>
                  </a:cubicBezTo>
                  <a:cubicBezTo>
                    <a:pt x="139" y="2"/>
                    <a:pt x="80" y="38"/>
                    <a:pt x="42" y="101"/>
                  </a:cubicBezTo>
                  <a:cubicBezTo>
                    <a:pt x="42" y="101"/>
                    <a:pt x="34" y="82"/>
                    <a:pt x="25" y="74"/>
                  </a:cubicBezTo>
                  <a:cubicBezTo>
                    <a:pt x="25" y="74"/>
                    <a:pt x="17" y="67"/>
                    <a:pt x="0" y="85"/>
                  </a:cubicBezTo>
                  <a:close/>
                </a:path>
              </a:pathLst>
            </a:custGeom>
            <a:gradFill rotWithShape="1">
              <a:gsLst>
                <a:gs pos="0">
                  <a:srgbClr val="85C285"/>
                </a:gs>
                <a:gs pos="100000">
                  <a:srgbClr val="339933"/>
                </a:gs>
              </a:gsLst>
              <a:lin ang="5400000" scaled="1"/>
            </a:gradFill>
            <a:ln w="9525">
              <a:solidFill>
                <a:srgbClr val="339933"/>
              </a:solidFill>
              <a:round/>
              <a:headEnd/>
              <a:tailEnd/>
            </a:ln>
          </p:spPr>
          <p:txBody>
            <a:bodyPr/>
            <a:lstStyle/>
            <a:p>
              <a:endParaRPr lang="en-US"/>
            </a:p>
          </p:txBody>
        </p:sp>
        <p:sp>
          <p:nvSpPr>
            <p:cNvPr id="13349" name="Freeform 156"/>
            <p:cNvSpPr>
              <a:spLocks/>
            </p:cNvSpPr>
            <p:nvPr/>
          </p:nvSpPr>
          <p:spPr bwMode="auto">
            <a:xfrm>
              <a:off x="796" y="3281"/>
              <a:ext cx="239" cy="226"/>
            </a:xfrm>
            <a:custGeom>
              <a:avLst/>
              <a:gdLst>
                <a:gd name="T0" fmla="*/ 0 w 147"/>
                <a:gd name="T1" fmla="*/ 6731 h 139"/>
                <a:gd name="T2" fmla="*/ 2546 w 147"/>
                <a:gd name="T3" fmla="*/ 11035 h 139"/>
                <a:gd name="T4" fmla="*/ 4211 w 147"/>
                <a:gd name="T5" fmla="*/ 9916 h 139"/>
                <a:gd name="T6" fmla="*/ 11531 w 147"/>
                <a:gd name="T7" fmla="*/ 624 h 139"/>
                <a:gd name="T8" fmla="*/ 11531 w 147"/>
                <a:gd name="T9" fmla="*/ 236 h 139"/>
                <a:gd name="T10" fmla="*/ 11033 w 147"/>
                <a:gd name="T11" fmla="*/ 145 h 139"/>
                <a:gd name="T12" fmla="*/ 3325 w 147"/>
                <a:gd name="T13" fmla="*/ 8025 h 139"/>
                <a:gd name="T14" fmla="*/ 2011 w 147"/>
                <a:gd name="T15" fmla="*/ 5850 h 139"/>
                <a:gd name="T16" fmla="*/ 0 w 147"/>
                <a:gd name="T17" fmla="*/ 673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39"/>
                <a:gd name="T29" fmla="*/ 147 w 14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39">
                  <a:moveTo>
                    <a:pt x="0" y="85"/>
                  </a:moveTo>
                  <a:cubicBezTo>
                    <a:pt x="0" y="85"/>
                    <a:pt x="16" y="86"/>
                    <a:pt x="32" y="139"/>
                  </a:cubicBezTo>
                  <a:cubicBezTo>
                    <a:pt x="32" y="139"/>
                    <a:pt x="50" y="126"/>
                    <a:pt x="53" y="125"/>
                  </a:cubicBezTo>
                  <a:cubicBezTo>
                    <a:pt x="53" y="125"/>
                    <a:pt x="97" y="44"/>
                    <a:pt x="145" y="8"/>
                  </a:cubicBezTo>
                  <a:cubicBezTo>
                    <a:pt x="145" y="8"/>
                    <a:pt x="147" y="6"/>
                    <a:pt x="145" y="3"/>
                  </a:cubicBezTo>
                  <a:cubicBezTo>
                    <a:pt x="145" y="3"/>
                    <a:pt x="142" y="0"/>
                    <a:pt x="139" y="2"/>
                  </a:cubicBezTo>
                  <a:cubicBezTo>
                    <a:pt x="139" y="2"/>
                    <a:pt x="80" y="38"/>
                    <a:pt x="42" y="101"/>
                  </a:cubicBezTo>
                  <a:cubicBezTo>
                    <a:pt x="42" y="101"/>
                    <a:pt x="34" y="82"/>
                    <a:pt x="25" y="74"/>
                  </a:cubicBezTo>
                  <a:cubicBezTo>
                    <a:pt x="25" y="74"/>
                    <a:pt x="17" y="67"/>
                    <a:pt x="0" y="85"/>
                  </a:cubicBezTo>
                  <a:close/>
                </a:path>
              </a:pathLst>
            </a:custGeom>
            <a:gradFill rotWithShape="1">
              <a:gsLst>
                <a:gs pos="0">
                  <a:srgbClr val="85C285"/>
                </a:gs>
                <a:gs pos="100000">
                  <a:srgbClr val="339933"/>
                </a:gs>
              </a:gsLst>
              <a:lin ang="5400000" scaled="1"/>
            </a:gradFill>
            <a:ln w="9525">
              <a:solidFill>
                <a:srgbClr val="339933"/>
              </a:solidFill>
              <a:round/>
              <a:headEnd/>
              <a:tailEnd/>
            </a:ln>
          </p:spPr>
          <p:txBody>
            <a:bodyPr/>
            <a:lstStyle/>
            <a:p>
              <a:endParaRPr lang="en-US"/>
            </a:p>
          </p:txBody>
        </p:sp>
      </p:grpSp>
      <p:grpSp>
        <p:nvGrpSpPr>
          <p:cNvPr id="238598" name="Group 157"/>
          <p:cNvGrpSpPr>
            <a:grpSpLocks/>
          </p:cNvGrpSpPr>
          <p:nvPr/>
        </p:nvGrpSpPr>
        <p:grpSpPr bwMode="auto">
          <a:xfrm>
            <a:off x="3255963" y="2652713"/>
            <a:ext cx="2640012" cy="1196975"/>
            <a:chOff x="2081" y="1671"/>
            <a:chExt cx="1663" cy="754"/>
          </a:xfrm>
        </p:grpSpPr>
        <p:sp>
          <p:nvSpPr>
            <p:cNvPr id="13342" name="Rectangle 158"/>
            <p:cNvSpPr>
              <a:spLocks noChangeArrowheads="1"/>
            </p:cNvSpPr>
            <p:nvPr/>
          </p:nvSpPr>
          <p:spPr bwMode="auto">
            <a:xfrm>
              <a:off x="2627" y="2252"/>
              <a:ext cx="1103" cy="173"/>
            </a:xfrm>
            <a:prstGeom prst="rect">
              <a:avLst/>
            </a:prstGeom>
            <a:noFill/>
            <a:ln w="9525" algn="ctr">
              <a:noFill/>
              <a:miter lim="800000"/>
              <a:headEnd/>
              <a:tailEnd/>
            </a:ln>
          </p:spPr>
          <p:txBody>
            <a:bodyPr wrap="none">
              <a:spAutoFit/>
            </a:bodyPr>
            <a:lstStyle/>
            <a:p>
              <a:r>
                <a:rPr lang="en-US" sz="1200" dirty="0">
                  <a:solidFill>
                    <a:schemeClr val="accent2"/>
                  </a:solidFill>
                </a:rPr>
                <a:t>Scoped by Risk Level</a:t>
              </a:r>
            </a:p>
          </p:txBody>
        </p:sp>
        <p:grpSp>
          <p:nvGrpSpPr>
            <p:cNvPr id="13343" name="Group 159"/>
            <p:cNvGrpSpPr>
              <a:grpSpLocks/>
            </p:cNvGrpSpPr>
            <p:nvPr/>
          </p:nvGrpSpPr>
          <p:grpSpPr bwMode="auto">
            <a:xfrm>
              <a:off x="2081" y="1671"/>
              <a:ext cx="1663" cy="689"/>
              <a:chOff x="2081" y="1671"/>
              <a:chExt cx="1663" cy="689"/>
            </a:xfrm>
          </p:grpSpPr>
          <p:pic>
            <p:nvPicPr>
              <p:cNvPr id="13344" name="Picture 160"/>
              <p:cNvPicPr>
                <a:picLocks noChangeAspect="1" noChangeArrowheads="1"/>
              </p:cNvPicPr>
              <p:nvPr/>
            </p:nvPicPr>
            <p:blipFill>
              <a:blip r:embed="rId3"/>
              <a:srcRect/>
              <a:stretch>
                <a:fillRect/>
              </a:stretch>
            </p:blipFill>
            <p:spPr bwMode="auto">
              <a:xfrm>
                <a:off x="2081" y="1671"/>
                <a:ext cx="336" cy="689"/>
              </a:xfrm>
              <a:prstGeom prst="rect">
                <a:avLst/>
              </a:prstGeom>
              <a:noFill/>
              <a:ln w="9525" algn="ctr">
                <a:noFill/>
                <a:miter lim="800000"/>
                <a:headEnd/>
                <a:tailEnd/>
              </a:ln>
            </p:spPr>
          </p:pic>
          <p:sp>
            <p:nvSpPr>
              <p:cNvPr id="13345" name="Rectangle 161"/>
              <p:cNvSpPr>
                <a:spLocks noChangeArrowheads="1"/>
              </p:cNvSpPr>
              <p:nvPr/>
            </p:nvSpPr>
            <p:spPr bwMode="auto">
              <a:xfrm>
                <a:off x="2627" y="1685"/>
                <a:ext cx="1117" cy="640"/>
              </a:xfrm>
              <a:prstGeom prst="rect">
                <a:avLst/>
              </a:prstGeom>
              <a:noFill/>
              <a:ln w="9525" algn="ctr">
                <a:noFill/>
                <a:miter lim="800000"/>
                <a:headEnd/>
                <a:tailEnd/>
              </a:ln>
            </p:spPr>
            <p:txBody>
              <a:bodyPr>
                <a:spAutoFit/>
              </a:bodyPr>
              <a:lstStyle/>
              <a:p>
                <a:pPr marL="119063" indent="-119063" eaLnBrk="0" hangingPunct="0"/>
                <a:r>
                  <a:rPr lang="en-US" sz="1200" dirty="0">
                    <a:solidFill>
                      <a:schemeClr val="tx2">
                        <a:lumMod val="90000"/>
                      </a:schemeClr>
                    </a:solidFill>
                  </a:rPr>
                  <a:t>Corporate Policies</a:t>
                </a:r>
              </a:p>
              <a:p>
                <a:pPr marL="119063" indent="-119063" eaLnBrk="0" hangingPunct="0">
                  <a:buFontTx/>
                  <a:buChar char="•"/>
                </a:pPr>
                <a:r>
                  <a:rPr lang="en-US" sz="1000" dirty="0">
                    <a:solidFill>
                      <a:schemeClr val="tx2">
                        <a:lumMod val="90000"/>
                      </a:schemeClr>
                    </a:solidFill>
                  </a:rPr>
                  <a:t>Info Security</a:t>
                </a:r>
              </a:p>
              <a:p>
                <a:pPr marL="119063" indent="-119063" eaLnBrk="0" hangingPunct="0">
                  <a:buFontTx/>
                  <a:buChar char="•"/>
                </a:pPr>
                <a:r>
                  <a:rPr lang="en-US" sz="1000" dirty="0">
                    <a:solidFill>
                      <a:schemeClr val="tx2">
                        <a:lumMod val="90000"/>
                      </a:schemeClr>
                    </a:solidFill>
                  </a:rPr>
                  <a:t>Access Control</a:t>
                </a:r>
              </a:p>
              <a:p>
                <a:pPr marL="119063" indent="-119063" eaLnBrk="0" hangingPunct="0">
                  <a:buFontTx/>
                  <a:buChar char="•"/>
                </a:pPr>
                <a:r>
                  <a:rPr lang="en-US" sz="1000" dirty="0">
                    <a:solidFill>
                      <a:schemeClr val="tx2">
                        <a:lumMod val="90000"/>
                      </a:schemeClr>
                    </a:solidFill>
                  </a:rPr>
                  <a:t>Termination</a:t>
                </a:r>
              </a:p>
              <a:p>
                <a:pPr marL="119063" indent="-119063" eaLnBrk="0" hangingPunct="0"/>
                <a:endParaRPr lang="en-US" sz="1000" dirty="0">
                  <a:solidFill>
                    <a:schemeClr val="bg1"/>
                  </a:solidFill>
                </a:endParaRPr>
              </a:p>
            </p:txBody>
          </p:sp>
        </p:grpSp>
      </p:grpSp>
      <p:sp>
        <p:nvSpPr>
          <p:cNvPr id="238754" name="AutoShape 162"/>
          <p:cNvSpPr>
            <a:spLocks noChangeArrowheads="1"/>
          </p:cNvSpPr>
          <p:nvPr/>
        </p:nvSpPr>
        <p:spPr bwMode="auto">
          <a:xfrm>
            <a:off x="1684338" y="3716338"/>
            <a:ext cx="2811462" cy="373062"/>
          </a:xfrm>
          <a:prstGeom prst="triangle">
            <a:avLst>
              <a:gd name="adj" fmla="val 50000"/>
            </a:avLst>
          </a:prstGeom>
          <a:gradFill rotWithShape="1">
            <a:gsLst>
              <a:gs pos="0">
                <a:schemeClr val="bg1"/>
              </a:gs>
              <a:gs pos="100000">
                <a:schemeClr val="bg1">
                  <a:gamma/>
                  <a:tint val="98431"/>
                  <a:invGamma/>
                  <a:alpha val="0"/>
                </a:schemeClr>
              </a:gs>
            </a:gsLst>
            <a:lin ang="5400000" scaled="1"/>
          </a:gradFill>
          <a:ln w="9525" algn="ctr">
            <a:noFill/>
            <a:miter lim="800000"/>
            <a:headEnd/>
            <a:tailEnd/>
          </a:ln>
          <a:effectLst/>
        </p:spPr>
        <p:txBody>
          <a:bodyPr wrap="none" anchor="ctr"/>
          <a:lstStyle/>
          <a:p>
            <a:pPr>
              <a:defRPr/>
            </a:pPr>
            <a:endParaRPr lang="en-US">
              <a:latin typeface="Arial" charset="0"/>
            </a:endParaRPr>
          </a:p>
        </p:txBody>
      </p:sp>
      <p:sp>
        <p:nvSpPr>
          <p:cNvPr id="238755" name="AutoShape 163"/>
          <p:cNvSpPr>
            <a:spLocks noChangeArrowheads="1"/>
          </p:cNvSpPr>
          <p:nvPr/>
        </p:nvSpPr>
        <p:spPr bwMode="auto">
          <a:xfrm>
            <a:off x="4640263" y="3716338"/>
            <a:ext cx="2811462" cy="373062"/>
          </a:xfrm>
          <a:prstGeom prst="triangle">
            <a:avLst>
              <a:gd name="adj" fmla="val 50000"/>
            </a:avLst>
          </a:prstGeom>
          <a:gradFill rotWithShape="1">
            <a:gsLst>
              <a:gs pos="0">
                <a:schemeClr val="bg1"/>
              </a:gs>
              <a:gs pos="100000">
                <a:schemeClr val="bg1">
                  <a:gamma/>
                  <a:tint val="98431"/>
                  <a:invGamma/>
                  <a:alpha val="0"/>
                </a:schemeClr>
              </a:gs>
            </a:gsLst>
            <a:lin ang="5400000" scaled="1"/>
          </a:gradFill>
          <a:ln w="9525" algn="ctr">
            <a:noFill/>
            <a:miter lim="800000"/>
            <a:headEnd/>
            <a:tailEnd/>
          </a:ln>
          <a:effectLst/>
        </p:spPr>
        <p:txBody>
          <a:bodyPr wrap="none" anchor="ctr"/>
          <a:lstStyle/>
          <a:p>
            <a:pPr>
              <a:defRPr/>
            </a:pP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8598"/>
                                        </p:tgtEl>
                                        <p:attrNameLst>
                                          <p:attrName>style.visibility</p:attrName>
                                        </p:attrNameLst>
                                      </p:cBhvr>
                                      <p:to>
                                        <p:strVal val="visible"/>
                                      </p:to>
                                    </p:set>
                                    <p:animEffect transition="in" filter="fade">
                                      <p:cBhvr>
                                        <p:cTn id="11" dur="1000"/>
                                        <p:tgtEl>
                                          <p:spTgt spid="2385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238597"/>
                                        </p:tgtEl>
                                        <p:attrNameLst>
                                          <p:attrName>style.visibility</p:attrName>
                                        </p:attrNameLst>
                                      </p:cBhvr>
                                      <p:to>
                                        <p:strVal val="visible"/>
                                      </p:to>
                                    </p:set>
                                    <p:animEffect transition="in" filter="wipe(right)">
                                      <p:cBhvr>
                                        <p:cTn id="32" dur="500"/>
                                        <p:tgtEl>
                                          <p:spTgt spid="238597"/>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2000"/>
                            </p:stCondLst>
                            <p:childTnLst>
                              <p:par>
                                <p:cTn id="37" presetID="22" presetClass="entr" presetSubtype="8" fill="hold" nodeType="afterEffect">
                                  <p:stCondLst>
                                    <p:cond delay="4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2900"/>
                            </p:stCondLst>
                            <p:childTnLst>
                              <p:par>
                                <p:cTn id="41" presetID="10" presetClass="exit" presetSubtype="0" fill="hold" nodeType="afterEffect">
                                  <p:stCondLst>
                                    <p:cond delay="400"/>
                                  </p:stCondLst>
                                  <p:childTnLst>
                                    <p:animEffect transition="out" filter="fade">
                                      <p:cBhvr>
                                        <p:cTn id="42" dur="1000"/>
                                        <p:tgtEl>
                                          <p:spTgt spid="2"/>
                                        </p:tgtEl>
                                      </p:cBhvr>
                                    </p:animEffect>
                                    <p:set>
                                      <p:cBhvr>
                                        <p:cTn id="43" dur="1" fill="hold">
                                          <p:stCondLst>
                                            <p:cond delay="999"/>
                                          </p:stCondLst>
                                        </p:cTn>
                                        <p:tgtEl>
                                          <p:spTgt spid="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1000"/>
                                        <p:tgtEl>
                                          <p:spTgt spid="10"/>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38641"/>
                                        </p:tgtEl>
                                        <p:attrNameLst>
                                          <p:attrName>style.visibility</p:attrName>
                                        </p:attrNameLst>
                                      </p:cBhvr>
                                      <p:to>
                                        <p:strVal val="visible"/>
                                      </p:to>
                                    </p:set>
                                    <p:animEffect transition="in" filter="fade">
                                      <p:cBhvr>
                                        <p:cTn id="52" dur="1000"/>
                                        <p:tgtEl>
                                          <p:spTgt spid="238641"/>
                                        </p:tgtEl>
                                      </p:cBhvr>
                                    </p:animEffect>
                                  </p:childTnLst>
                                </p:cTn>
                              </p:par>
                            </p:childTnLst>
                          </p:cTn>
                        </p:par>
                        <p:par>
                          <p:cTn id="53" fill="hold">
                            <p:stCondLst>
                              <p:cond delay="2000"/>
                            </p:stCondLst>
                            <p:childTnLst>
                              <p:par>
                                <p:cTn id="54" presetID="22" presetClass="entr" presetSubtype="4" fill="hold" grpId="0" nodeType="afterEffect">
                                  <p:stCondLst>
                                    <p:cond delay="0"/>
                                  </p:stCondLst>
                                  <p:childTnLst>
                                    <p:set>
                                      <p:cBhvr>
                                        <p:cTn id="55" dur="1" fill="hold">
                                          <p:stCondLst>
                                            <p:cond delay="0"/>
                                          </p:stCondLst>
                                        </p:cTn>
                                        <p:tgtEl>
                                          <p:spTgt spid="238755"/>
                                        </p:tgtEl>
                                        <p:attrNameLst>
                                          <p:attrName>style.visibility</p:attrName>
                                        </p:attrNameLst>
                                      </p:cBhvr>
                                      <p:to>
                                        <p:strVal val="visible"/>
                                      </p:to>
                                    </p:set>
                                    <p:animEffect transition="in" filter="wipe(down)">
                                      <p:cBhvr>
                                        <p:cTn id="56" dur="500"/>
                                        <p:tgtEl>
                                          <p:spTgt spid="23875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8640"/>
                                        </p:tgtEl>
                                        <p:attrNameLst>
                                          <p:attrName>style.visibility</p:attrName>
                                        </p:attrNameLst>
                                      </p:cBhvr>
                                      <p:to>
                                        <p:strVal val="visible"/>
                                      </p:to>
                                    </p:set>
                                    <p:animEffect transition="in" filter="fade">
                                      <p:cBhvr>
                                        <p:cTn id="61" dur="1000"/>
                                        <p:tgtEl>
                                          <p:spTgt spid="238640"/>
                                        </p:tgtEl>
                                      </p:cBhvr>
                                    </p:animEffect>
                                  </p:childTnLst>
                                </p:cTn>
                              </p:par>
                            </p:childTnLst>
                          </p:cTn>
                        </p:par>
                        <p:par>
                          <p:cTn id="62" fill="hold">
                            <p:stCondLst>
                              <p:cond delay="1000"/>
                            </p:stCondLst>
                            <p:childTnLst>
                              <p:par>
                                <p:cTn id="63" presetID="22" presetClass="entr" presetSubtype="4" fill="hold" grpId="0" nodeType="afterEffect">
                                  <p:stCondLst>
                                    <p:cond delay="0"/>
                                  </p:stCondLst>
                                  <p:childTnLst>
                                    <p:set>
                                      <p:cBhvr>
                                        <p:cTn id="64" dur="1" fill="hold">
                                          <p:stCondLst>
                                            <p:cond delay="0"/>
                                          </p:stCondLst>
                                        </p:cTn>
                                        <p:tgtEl>
                                          <p:spTgt spid="238754"/>
                                        </p:tgtEl>
                                        <p:attrNameLst>
                                          <p:attrName>style.visibility</p:attrName>
                                        </p:attrNameLst>
                                      </p:cBhvr>
                                      <p:to>
                                        <p:strVal val="visible"/>
                                      </p:to>
                                    </p:set>
                                    <p:animEffect transition="in" filter="wipe(down)">
                                      <p:cBhvr>
                                        <p:cTn id="65" dur="500"/>
                                        <p:tgtEl>
                                          <p:spTgt spid="2387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1000"/>
                                        <p:tgtEl>
                                          <p:spTgt spid="11"/>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38593"/>
                                        </p:tgtEl>
                                        <p:attrNameLst>
                                          <p:attrName>style.visibility</p:attrName>
                                        </p:attrNameLst>
                                      </p:cBhvr>
                                      <p:to>
                                        <p:strVal val="visible"/>
                                      </p:to>
                                    </p:set>
                                    <p:animEffect transition="in" filter="fade">
                                      <p:cBhvr>
                                        <p:cTn id="74" dur="1000"/>
                                        <p:tgtEl>
                                          <p:spTgt spid="238593"/>
                                        </p:tgtEl>
                                      </p:cBhvr>
                                    </p:animEffect>
                                  </p:childTnLst>
                                </p:cTn>
                              </p:par>
                              <p:par>
                                <p:cTn id="75" presetID="10" presetClass="entr" presetSubtype="0" fill="hold" nodeType="withEffect">
                                  <p:stCondLst>
                                    <p:cond delay="0"/>
                                  </p:stCondLst>
                                  <p:childTnLst>
                                    <p:set>
                                      <p:cBhvr>
                                        <p:cTn id="76" dur="1" fill="hold">
                                          <p:stCondLst>
                                            <p:cond delay="0"/>
                                          </p:stCondLst>
                                        </p:cTn>
                                        <p:tgtEl>
                                          <p:spTgt spid="238594"/>
                                        </p:tgtEl>
                                        <p:attrNameLst>
                                          <p:attrName>style.visibility</p:attrName>
                                        </p:attrNameLst>
                                      </p:cBhvr>
                                      <p:to>
                                        <p:strVal val="visible"/>
                                      </p:to>
                                    </p:set>
                                    <p:animEffect transition="in" filter="fade">
                                      <p:cBhvr>
                                        <p:cTn id="77" dur="1000"/>
                                        <p:tgtEl>
                                          <p:spTgt spid="238594"/>
                                        </p:tgtEl>
                                      </p:cBhvr>
                                    </p:animEffect>
                                  </p:childTnLst>
                                </p:cTn>
                              </p:par>
                            </p:childTnLst>
                          </p:cTn>
                        </p:par>
                        <p:par>
                          <p:cTn id="78" fill="hold">
                            <p:stCondLst>
                              <p:cond delay="2000"/>
                            </p:stCondLst>
                            <p:childTnLst>
                              <p:par>
                                <p:cTn id="79" presetID="10" presetClass="exit" presetSubtype="0" fill="hold" nodeType="afterEffect">
                                  <p:stCondLst>
                                    <p:cond delay="600"/>
                                  </p:stCondLst>
                                  <p:childTnLst>
                                    <p:animEffect transition="out" filter="fade">
                                      <p:cBhvr>
                                        <p:cTn id="80" dur="1000"/>
                                        <p:tgtEl>
                                          <p:spTgt spid="238594"/>
                                        </p:tgtEl>
                                      </p:cBhvr>
                                    </p:animEffect>
                                    <p:set>
                                      <p:cBhvr>
                                        <p:cTn id="81" dur="1" fill="hold">
                                          <p:stCondLst>
                                            <p:cond delay="999"/>
                                          </p:stCondLst>
                                        </p:cTn>
                                        <p:tgtEl>
                                          <p:spTgt spid="238594"/>
                                        </p:tgtEl>
                                        <p:attrNameLst>
                                          <p:attrName>style.visibility</p:attrName>
                                        </p:attrNameLst>
                                      </p:cBhvr>
                                      <p:to>
                                        <p:strVal val="hidden"/>
                                      </p:to>
                                    </p:set>
                                  </p:childTnLst>
                                </p:cTn>
                              </p:par>
                              <p:par>
                                <p:cTn id="82" presetID="10" presetClass="entr" presetSubtype="0" fill="hold" nodeType="withEffect">
                                  <p:stCondLst>
                                    <p:cond delay="600"/>
                                  </p:stCondLst>
                                  <p:childTnLst>
                                    <p:set>
                                      <p:cBhvr>
                                        <p:cTn id="83" dur="1" fill="hold">
                                          <p:stCondLst>
                                            <p:cond delay="0"/>
                                          </p:stCondLst>
                                        </p:cTn>
                                        <p:tgtEl>
                                          <p:spTgt spid="238596"/>
                                        </p:tgtEl>
                                        <p:attrNameLst>
                                          <p:attrName>style.visibility</p:attrName>
                                        </p:attrNameLst>
                                      </p:cBhvr>
                                      <p:to>
                                        <p:strVal val="visible"/>
                                      </p:to>
                                    </p:set>
                                    <p:animEffect transition="in" filter="fade">
                                      <p:cBhvr>
                                        <p:cTn id="84" dur="1000"/>
                                        <p:tgtEl>
                                          <p:spTgt spid="23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nimBg="1"/>
      <p:bldP spid="238640" grpId="0"/>
      <p:bldP spid="238641" grpId="0"/>
      <p:bldP spid="238754" grpId="0" animBg="1"/>
      <p:bldP spid="238755" grpId="0" animBg="1"/>
    </p:bld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2999</TotalTime>
  <Words>1642</Words>
  <Application>Microsoft Office PowerPoint</Application>
  <PresentationFormat>On-screen Show (4:3)</PresentationFormat>
  <Paragraphs>353</Paragraphs>
  <Slides>44</Slides>
  <Notes>44</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44</vt:i4>
      </vt:variant>
      <vt:variant>
        <vt:lpstr>Custom Shows</vt:lpstr>
      </vt:variant>
      <vt:variant>
        <vt:i4>4</vt:i4>
      </vt:variant>
    </vt:vector>
  </HeadingPairs>
  <TitlesOfParts>
    <vt:vector size="50" baseType="lpstr">
      <vt:lpstr>Deluxe</vt:lpstr>
      <vt:lpstr>Image</vt:lpstr>
      <vt:lpstr>Control Compliance Suite:   Aligning security and compliance objectives  To achieve Information Risk Management </vt:lpstr>
      <vt:lpstr>Symantec Enables Confidence</vt:lpstr>
      <vt:lpstr>Regulatory Landscape</vt:lpstr>
      <vt:lpstr>IT Compliance Best Practices</vt:lpstr>
      <vt:lpstr>Key Automated Activities</vt:lpstr>
      <vt:lpstr>The Sore Spots An academic view</vt:lpstr>
      <vt:lpstr> Symantec Control Compliance Suite  Automates key IT compliance processes. </vt:lpstr>
      <vt:lpstr>Control Compliance Suite</vt:lpstr>
      <vt:lpstr>Recap of Control Compliance Suite –  A Unified Solution</vt:lpstr>
      <vt:lpstr>Slide 10</vt:lpstr>
      <vt:lpstr>Policy Module – Policy Details</vt:lpstr>
      <vt:lpstr>Reviewer Comments (Document)</vt:lpstr>
      <vt:lpstr>Policy Mapping</vt:lpstr>
      <vt:lpstr>Regulatory Definitions</vt:lpstr>
      <vt:lpstr>Policy Mapping to Regulations, etc.</vt:lpstr>
      <vt:lpstr>Policy Module Evidence</vt:lpstr>
      <vt:lpstr>Policy Mapping – Related Information</vt:lpstr>
      <vt:lpstr>Policy Module – User Experience</vt:lpstr>
      <vt:lpstr>Policy Module – User Experience</vt:lpstr>
      <vt:lpstr>Policy Exceptions &amp; Clarifications</vt:lpstr>
      <vt:lpstr>Policy Exceptions &amp; Clarifications</vt:lpstr>
      <vt:lpstr>CCS Standards Module Evaluation</vt:lpstr>
      <vt:lpstr>CCS Standards  Evaluation</vt:lpstr>
      <vt:lpstr>CCS Standards - Remediation</vt:lpstr>
      <vt:lpstr>CCS Standards Compliance Report</vt:lpstr>
      <vt:lpstr>CCS Standards – Compliance Detail</vt:lpstr>
      <vt:lpstr>CCS Standards Report</vt:lpstr>
      <vt:lpstr>CCS Standards – Remediation </vt:lpstr>
      <vt:lpstr>CCS Standards - Trending</vt:lpstr>
      <vt:lpstr>CCS Standards - Exceptions</vt:lpstr>
      <vt:lpstr>CCS Entitlement Classifications</vt:lpstr>
      <vt:lpstr>CCS Entitlement Data Owner Classes</vt:lpstr>
      <vt:lpstr>CCS Entitlement Control Points</vt:lpstr>
      <vt:lpstr>Scheduled Jobs = Data Currency</vt:lpstr>
      <vt:lpstr>Executive-readable Entitlement Reports</vt:lpstr>
      <vt:lpstr>CCS Entitlement Approval Report</vt:lpstr>
      <vt:lpstr>Automated Email Notifications</vt:lpstr>
      <vt:lpstr>Targeted Entitlement Reports</vt:lpstr>
      <vt:lpstr>Response Assessment Module</vt:lpstr>
      <vt:lpstr>Response Assessment Module</vt:lpstr>
      <vt:lpstr>Customized Response Weights</vt:lpstr>
      <vt:lpstr>Detailed Analysis</vt:lpstr>
      <vt:lpstr>Side-by-side Comparisons</vt:lpstr>
      <vt:lpstr>Detailed Categorical Analysis</vt:lpstr>
      <vt:lpstr>Policy Management</vt:lpstr>
      <vt:lpstr>Technical Standards</vt:lpstr>
      <vt:lpstr>Entitlements Management</vt:lpstr>
      <vt:lpstr>Response Assessment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Compliance Suite</dc:title>
  <dc:subject>Compliance Automation</dc:subject>
  <dc:creator>Bill McClanahan</dc:creator>
  <dc:description>Based off of a Symantec presentation by Steve Smith - Symantec Principal Systems Engineer</dc:description>
  <cp:lastModifiedBy>Bill McClanahan</cp:lastModifiedBy>
  <cp:revision>295</cp:revision>
  <dcterms:created xsi:type="dcterms:W3CDTF">2006-12-21T01:47:36Z</dcterms:created>
  <dcterms:modified xsi:type="dcterms:W3CDTF">2008-07-30T04:57:16Z</dcterms:modified>
</cp:coreProperties>
</file>