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35.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Layouts/slideLayout51.xml" ContentType="application/vnd.openxmlformats-officedocument.presentationml.slideLayout+xml"/>
  <Override PartName="/docProps/app.xml" ContentType="application/vnd.openxmlformats-officedocument.extended-properties+xml"/>
  <Override PartName="/ppt/slideLayouts/slideLayout23.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s/slide11.xml" ContentType="application/vnd.openxmlformats-officedocument.presentationml.slide+xml"/>
  <Override PartName="/ppt/slides/slide18.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slideLayouts/slideLayout56.xml" ContentType="application/vnd.openxmlformats-officedocument.presentationml.slideLayout+xml"/>
  <Default Extension="wmf" ContentType="image/x-wmf"/>
  <Override PartName="/ppt/notesSlides/notesSlide4.xml" ContentType="application/vnd.openxmlformats-officedocument.presentationml.notesSlide+xml"/>
  <Override PartName="/ppt/slideLayouts/slideLayout32.xml" ContentType="application/vnd.openxmlformats-officedocument.presentationml.slideLayout+xml"/>
  <Override PartName="/ppt/handoutMasters/handoutMaster1.xml" ContentType="application/vnd.openxmlformats-officedocument.presentationml.handoutMaster+xml"/>
  <Override PartName="/ppt/slides/slide13.xml" ContentType="application/vnd.openxmlformats-officedocument.presentationml.slide+xml"/>
  <Override PartName="/ppt/slideLayouts/slideLayout64.xml" ContentType="application/vnd.openxmlformats-officedocument.presentationml.slideLayout+xml"/>
  <Override PartName="/ppt/slideLayouts/slideLayout67.xml" ContentType="application/vnd.openxmlformats-officedocument.presentationml.slideLayout+xml"/>
  <Override PartName="/ppt/slideLayouts/slideLayout53.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slideMasters/slideMaster5.xml" ContentType="application/vnd.openxmlformats-officedocument.presentationml.slideMaster+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7.xml" ContentType="application/vnd.openxmlformats-officedocument.presentationml.slideLayout+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Default Extension="emf" ContentType="image/x-emf"/>
  <Override PartName="/ppt/slideLayouts/slideLayout14.xml" ContentType="application/vnd.openxmlformats-officedocument.presentationml.slideLayout+xml"/>
  <Override PartName="/ppt/slides/slide10.xml" ContentType="application/vnd.openxmlformats-officedocument.presentationml.slide+xml"/>
  <Override PartName="/ppt/presProps.xml" ContentType="application/vnd.openxmlformats-officedocument.presentationml.presProps+xml"/>
  <Override PartName="/ppt/theme/theme5.xml" ContentType="application/vnd.openxmlformats-officedocument.theme+xml"/>
  <Default Extension="png" ContentType="image/png"/>
  <Override PartName="/ppt/slides/slide27.xml" ContentType="application/vnd.openxmlformats-officedocument.presentationml.slide+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ppt/slideLayouts/slideLayout36.xml" ContentType="application/vnd.openxmlformats-officedocument.presentationml.slideLayout+xml"/>
  <Override PartName="/ppt/slideLayouts/slideLayout65.xml" ContentType="application/vnd.openxmlformats-officedocument.presentationml.slideLayout+xml"/>
  <Override PartName="/docProps/core.xml" ContentType="application/vnd.openxmlformats-package.core-properties+xml"/>
  <Default Extension="bin" ContentType="application/vnd.openxmlformats-officedocument.presentationml.printerSettings"/>
  <Override PartName="/ppt/slideMasters/slideMaster2.xml" ContentType="application/vnd.openxmlformats-officedocument.presentationml.slideMaster+xml"/>
  <Override PartName="/ppt/theme/theme8.xml" ContentType="application/vnd.openxmlformats-officedocument.theme+xml"/>
  <Override PartName="/ppt/slideLayouts/slideLayout19.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41.xml" ContentType="application/vnd.openxmlformats-officedocument.presentationml.slideLayout+xml"/>
  <Override PartName="/ppt/slides/slide12.xml" ContentType="application/vnd.openxmlformats-officedocument.presentationml.slide+xml"/>
  <Override PartName="/ppt/slides/slide19.xml" ContentType="application/vnd.openxmlformats-officedocument.presentationml.slide+xml"/>
  <Override PartName="/ppt/slideLayouts/slideLayout58.xml" ContentType="application/vnd.openxmlformats-officedocument.presentationml.slideLayout+xml"/>
  <Override PartName="/ppt/slideMasters/slideMaster4.xml" ContentType="application/vnd.openxmlformats-officedocument.presentationml.slideMaster+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slideMasters/slideMaster6.xml" ContentType="application/vnd.openxmlformats-officedocument.presentationml.slideMaster+xml"/>
  <Override PartName="/ppt/slideLayouts/slideLayout33.xml" ContentType="application/vnd.openxmlformats-officedocument.presentationml.slideLayout+xml"/>
  <Override PartName="/ppt/theme/theme2.xml" ContentType="application/vnd.openxmlformats-officedocument.theme+xml"/>
  <Override PartName="/ppt/theme/theme4.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Masters/slideMaster3.xml" ContentType="application/vnd.openxmlformats-officedocument.presentationml.slideMaster+xml"/>
  <Override PartName="/ppt/slideLayouts/slideLayout38.xml" ContentType="application/vnd.openxmlformats-officedocument.presentationml.slideLayout+xml"/>
  <Override PartName="/ppt/slideLayouts/slideLayout66.xml" ContentType="application/vnd.openxmlformats-officedocument.presentationml.slideLayout+xml"/>
  <Override PartName="/ppt/slideLayouts/slideLayout60.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0.xml" ContentType="application/vnd.openxmlformats-officedocument.presentationml.slideLayout+xml"/>
  <Override PartName="/ppt/notesSlides/notesSlide3.xml" ContentType="application/vnd.openxmlformats-officedocument.presentationml.notesSlide+xml"/>
  <Default Extension="xml" ContentType="application/xml"/>
  <Override PartName="/ppt/slideLayouts/slideLayout29.xml" ContentType="application/vnd.openxmlformats-officedocument.presentationml.slideLayout+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62.xml" ContentType="application/vnd.openxmlformats-officedocument.presentationml.slideLayout+xml"/>
  <Override PartName="/ppt/notesSlides/notesSlide7.xml" ContentType="application/vnd.openxmlformats-officedocument.presentationml.notesSlide+xml"/>
  <Override PartName="/ppt/slideLayouts/slideLayout52.xml" ContentType="application/vnd.openxmlformats-officedocument.presentationml.slideLayout+xml"/>
  <Override PartName="/ppt/slides/slide25.xml" ContentType="application/vnd.openxmlformats-officedocument.presentationml.slide+xml"/>
  <Override PartName="/docProps/custom.xml" ContentType="application/vnd.openxmlformats-officedocument.custom-properties+xml"/>
  <Override PartName="/ppt/slideLayouts/slideLayout46.xml" ContentType="application/vnd.openxmlformats-officedocument.presentationml.slideLayout+xml"/>
  <Override PartName="/ppt/slides/slide14.xml" ContentType="application/vnd.openxmlformats-officedocument.presentationml.slide+xml"/>
  <Override PartName="/ppt/slideLayouts/slideLayout18.xml" ContentType="application/vnd.openxmlformats-officedocument.presentationml.slideLayout+xml"/>
  <Override PartName="/ppt/slideLayouts/slideLayout28.xml" ContentType="application/vnd.openxmlformats-officedocument.presentationml.slideLayout+xml"/>
  <Override PartName="/ppt/slideLayouts/slideLayout48.xml" ContentType="application/vnd.openxmlformats-officedocument.presentationml.slideLayout+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39.xml" ContentType="application/vnd.openxmlformats-officedocument.presentationml.slideLayout+xml"/>
  <Default Extension="jpeg" ContentType="image/jpeg"/>
  <Override PartName="/ppt/slideLayouts/slideLayout61.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8.xml" ContentType="application/vnd.openxmlformats-officedocument.presentationml.notesSlide+xml"/>
  <Override PartName="/ppt/slideLayouts/slideLayout49.xml" ContentType="application/vnd.openxmlformats-officedocument.presentationml.slideLayout+xml"/>
  <Override PartName="/ppt/slideLayouts/slideLayout59.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Layouts/slideLayout31.xml" ContentType="application/vnd.openxmlformats-officedocument.presentationml.slideLayout+xml"/>
  <Override PartName="/ppt/slides/slide15.xml" ContentType="application/vnd.openxmlformats-officedocument.presentationml.slide+xml"/>
  <Override PartName="/ppt/slideLayouts/slideLayout42.xml" ContentType="application/vnd.openxmlformats-officedocument.presentationml.slideLayout+xml"/>
  <Override PartName="/ppt/slideLayouts/slideLayout44.xml" ContentType="application/vnd.openxmlformats-officedocument.presentationml.slideLayout+xml"/>
  <Override PartName="/ppt/slideLayouts/slideLayout15.xml" ContentType="application/vnd.openxmlformats-officedocument.presentationml.slideLayout+xml"/>
  <Override PartName="/ppt/slideLayouts/slideLayout54.xml" ContentType="application/vnd.openxmlformats-officedocument.presentationml.slideLayout+xml"/>
  <Override PartName="/ppt/slides/slide9.xml" ContentType="application/vnd.openxmlformats-officedocument.presentationml.slide+xml"/>
  <Default Extension="rels" ContentType="application/vnd.openxmlformats-package.relationships+xml"/>
  <Override PartName="/ppt/slides/slide24.xml" ContentType="application/vnd.openxmlformats-officedocument.presentationml.slide+xml"/>
  <Override PartName="/ppt/theme/theme7.xml" ContentType="application/vnd.openxmlformats-officedocument.them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54" r:id="rId1"/>
    <p:sldMasterId id="2147483656" r:id="rId2"/>
    <p:sldMasterId id="2147483655" r:id="rId3"/>
    <p:sldMasterId id="2147483653" r:id="rId4"/>
    <p:sldMasterId id="2147483652" r:id="rId5"/>
    <p:sldMasterId id="2147483650" r:id="rId6"/>
  </p:sldMasterIdLst>
  <p:notesMasterIdLst>
    <p:notesMasterId r:id="rId35"/>
  </p:notesMasterIdLst>
  <p:handoutMasterIdLst>
    <p:handoutMasterId r:id="rId36"/>
  </p:handoutMasterIdLst>
  <p:sldIdLst>
    <p:sldId id="451" r:id="rId7"/>
    <p:sldId id="476" r:id="rId8"/>
    <p:sldId id="526" r:id="rId9"/>
    <p:sldId id="529" r:id="rId10"/>
    <p:sldId id="528" r:id="rId11"/>
    <p:sldId id="453" r:id="rId12"/>
    <p:sldId id="574" r:id="rId13"/>
    <p:sldId id="575" r:id="rId14"/>
    <p:sldId id="584" r:id="rId15"/>
    <p:sldId id="577" r:id="rId16"/>
    <p:sldId id="478" r:id="rId17"/>
    <p:sldId id="592" r:id="rId18"/>
    <p:sldId id="533" r:id="rId19"/>
    <p:sldId id="534" r:id="rId20"/>
    <p:sldId id="539" r:id="rId21"/>
    <p:sldId id="550" r:id="rId22"/>
    <p:sldId id="482" r:id="rId23"/>
    <p:sldId id="551" r:id="rId24"/>
    <p:sldId id="486" r:id="rId25"/>
    <p:sldId id="536" r:id="rId26"/>
    <p:sldId id="585" r:id="rId27"/>
    <p:sldId id="588" r:id="rId28"/>
    <p:sldId id="587" r:id="rId29"/>
    <p:sldId id="481" r:id="rId30"/>
    <p:sldId id="540" r:id="rId31"/>
    <p:sldId id="589" r:id="rId32"/>
    <p:sldId id="590" r:id="rId33"/>
    <p:sldId id="591" r:id="rId34"/>
  </p:sldIdLst>
  <p:sldSz cx="10150475" cy="7589838"/>
  <p:notesSz cx="6997700" cy="9271000"/>
  <p:defaultTextStyle>
    <a:defPPr>
      <a:defRPr lang="en-US"/>
    </a:defPPr>
    <a:lvl1pPr algn="ctr" rtl="0" fontAlgn="base">
      <a:spcBef>
        <a:spcPct val="0"/>
      </a:spcBef>
      <a:spcAft>
        <a:spcPct val="0"/>
      </a:spcAft>
      <a:defRPr sz="2400" kern="1200">
        <a:solidFill>
          <a:schemeClr val="bg1"/>
        </a:solidFill>
        <a:latin typeface="Tahoma" pitchFamily="34" charset="0"/>
        <a:ea typeface="Arial Unicode MS" pitchFamily="34" charset="-128"/>
        <a:cs typeface="Arial Unicode MS" pitchFamily="34" charset="-128"/>
      </a:defRPr>
    </a:lvl1pPr>
    <a:lvl2pPr marL="457200" algn="ctr" rtl="0" fontAlgn="base">
      <a:spcBef>
        <a:spcPct val="0"/>
      </a:spcBef>
      <a:spcAft>
        <a:spcPct val="0"/>
      </a:spcAft>
      <a:defRPr sz="2400" kern="1200">
        <a:solidFill>
          <a:schemeClr val="bg1"/>
        </a:solidFill>
        <a:latin typeface="Tahoma" pitchFamily="34" charset="0"/>
        <a:ea typeface="Arial Unicode MS" pitchFamily="34" charset="-128"/>
        <a:cs typeface="Arial Unicode MS" pitchFamily="34" charset="-128"/>
      </a:defRPr>
    </a:lvl2pPr>
    <a:lvl3pPr marL="914400" algn="ctr" rtl="0" fontAlgn="base">
      <a:spcBef>
        <a:spcPct val="0"/>
      </a:spcBef>
      <a:spcAft>
        <a:spcPct val="0"/>
      </a:spcAft>
      <a:defRPr sz="2400" kern="1200">
        <a:solidFill>
          <a:schemeClr val="bg1"/>
        </a:solidFill>
        <a:latin typeface="Tahoma" pitchFamily="34" charset="0"/>
        <a:ea typeface="Arial Unicode MS" pitchFamily="34" charset="-128"/>
        <a:cs typeface="Arial Unicode MS" pitchFamily="34" charset="-128"/>
      </a:defRPr>
    </a:lvl3pPr>
    <a:lvl4pPr marL="1371600" algn="ctr" rtl="0" fontAlgn="base">
      <a:spcBef>
        <a:spcPct val="0"/>
      </a:spcBef>
      <a:spcAft>
        <a:spcPct val="0"/>
      </a:spcAft>
      <a:defRPr sz="2400" kern="1200">
        <a:solidFill>
          <a:schemeClr val="bg1"/>
        </a:solidFill>
        <a:latin typeface="Tahoma" pitchFamily="34" charset="0"/>
        <a:ea typeface="Arial Unicode MS" pitchFamily="34" charset="-128"/>
        <a:cs typeface="Arial Unicode MS" pitchFamily="34" charset="-128"/>
      </a:defRPr>
    </a:lvl4pPr>
    <a:lvl5pPr marL="1828800" algn="ctr" rtl="0" fontAlgn="base">
      <a:spcBef>
        <a:spcPct val="0"/>
      </a:spcBef>
      <a:spcAft>
        <a:spcPct val="0"/>
      </a:spcAft>
      <a:defRPr sz="2400" kern="1200">
        <a:solidFill>
          <a:schemeClr val="bg1"/>
        </a:solidFill>
        <a:latin typeface="Tahoma" pitchFamily="34" charset="0"/>
        <a:ea typeface="Arial Unicode MS" pitchFamily="34" charset="-128"/>
        <a:cs typeface="Arial Unicode MS" pitchFamily="34" charset="-128"/>
      </a:defRPr>
    </a:lvl5pPr>
    <a:lvl6pPr marL="2286000" algn="l" defTabSz="914400" rtl="0" eaLnBrk="1" latinLnBrk="0" hangingPunct="1">
      <a:defRPr sz="2400" kern="1200">
        <a:solidFill>
          <a:schemeClr val="bg1"/>
        </a:solidFill>
        <a:latin typeface="Tahoma" pitchFamily="34" charset="0"/>
        <a:ea typeface="Arial Unicode MS" pitchFamily="34" charset="-128"/>
        <a:cs typeface="Arial Unicode MS" pitchFamily="34" charset="-128"/>
      </a:defRPr>
    </a:lvl6pPr>
    <a:lvl7pPr marL="2743200" algn="l" defTabSz="914400" rtl="0" eaLnBrk="1" latinLnBrk="0" hangingPunct="1">
      <a:defRPr sz="2400" kern="1200">
        <a:solidFill>
          <a:schemeClr val="bg1"/>
        </a:solidFill>
        <a:latin typeface="Tahoma" pitchFamily="34" charset="0"/>
        <a:ea typeface="Arial Unicode MS" pitchFamily="34" charset="-128"/>
        <a:cs typeface="Arial Unicode MS" pitchFamily="34" charset="-128"/>
      </a:defRPr>
    </a:lvl7pPr>
    <a:lvl8pPr marL="3200400" algn="l" defTabSz="914400" rtl="0" eaLnBrk="1" latinLnBrk="0" hangingPunct="1">
      <a:defRPr sz="2400" kern="1200">
        <a:solidFill>
          <a:schemeClr val="bg1"/>
        </a:solidFill>
        <a:latin typeface="Tahoma" pitchFamily="34" charset="0"/>
        <a:ea typeface="Arial Unicode MS" pitchFamily="34" charset="-128"/>
        <a:cs typeface="Arial Unicode MS" pitchFamily="34" charset="-128"/>
      </a:defRPr>
    </a:lvl8pPr>
    <a:lvl9pPr marL="3657600" algn="l" defTabSz="914400" rtl="0" eaLnBrk="1" latinLnBrk="0" hangingPunct="1">
      <a:defRPr sz="2400" kern="1200">
        <a:solidFill>
          <a:schemeClr val="bg1"/>
        </a:solidFill>
        <a:latin typeface="Tahoma" pitchFamily="34"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showPr>
  <p:clrMru>
    <a:srgbClr val="FFFF99"/>
    <a:srgbClr val="FF3300"/>
    <a:srgbClr val="FF0066"/>
    <a:srgbClr val="CC3300"/>
    <a:srgbClr val="CC9900"/>
    <a:srgbClr val="FFCF44"/>
    <a:srgbClr val="FFCC66"/>
    <a:srgbClr val="FF9D2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89" d="100"/>
          <a:sy n="89" d="100"/>
        </p:scale>
        <p:origin x="-624" y="-96"/>
      </p:cViewPr>
      <p:guideLst>
        <p:guide orient="horz" pos="1142"/>
        <p:guide orient="horz" pos="2438"/>
        <p:guide pos="3197"/>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32" y="312"/>
      </p:cViewPr>
      <p:guideLst>
        <p:guide orient="horz" pos="2920"/>
        <p:guide pos="2205"/>
      </p:guideLst>
    </p:cSldViewPr>
  </p:notes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notesMaster" Target="notesMasters/notesMaster1.xml"/><Relationship Id="rId31" Type="http://schemas.openxmlformats.org/officeDocument/2006/relationships/slide" Target="slides/slide25.xml"/><Relationship Id="rId34" Type="http://schemas.openxmlformats.org/officeDocument/2006/relationships/slide" Target="slides/slide28.xml"/><Relationship Id="rId39" Type="http://schemas.openxmlformats.org/officeDocument/2006/relationships/viewProps" Target="viewProps.xml"/><Relationship Id="rId40" Type="http://schemas.openxmlformats.org/officeDocument/2006/relationships/theme" Target="theme/theme1.xml"/><Relationship Id="rId7" Type="http://schemas.openxmlformats.org/officeDocument/2006/relationships/slide" Target="slides/slide1.xml"/><Relationship Id="rId36" Type="http://schemas.openxmlformats.org/officeDocument/2006/relationships/handoutMaster" Target="handoutMasters/handoutMaster1.xml"/><Relationship Id="rId1" Type="http://schemas.openxmlformats.org/officeDocument/2006/relationships/slideMaster" Target="slideMasters/slideMaster1.xml"/><Relationship Id="rId24" Type="http://schemas.openxmlformats.org/officeDocument/2006/relationships/slide" Target="slides/slide18.xml"/><Relationship Id="rId25" Type="http://schemas.openxmlformats.org/officeDocument/2006/relationships/slide" Target="slides/slide19.xml"/><Relationship Id="rId8" Type="http://schemas.openxmlformats.org/officeDocument/2006/relationships/slide" Target="slides/slide2.xml"/><Relationship Id="rId13" Type="http://schemas.openxmlformats.org/officeDocument/2006/relationships/slide" Target="slides/slide7.xml"/><Relationship Id="rId10" Type="http://schemas.openxmlformats.org/officeDocument/2006/relationships/slide" Target="slides/slide4.xml"/><Relationship Id="rId32" Type="http://schemas.openxmlformats.org/officeDocument/2006/relationships/slide" Target="slides/slide26.xml"/><Relationship Id="rId37" Type="http://schemas.openxmlformats.org/officeDocument/2006/relationships/printerSettings" Target="printerSettings/printerSettings1.bin"/><Relationship Id="rId12" Type="http://schemas.openxmlformats.org/officeDocument/2006/relationships/slide" Target="slides/slide6.xml"/><Relationship Id="rId17" Type="http://schemas.openxmlformats.org/officeDocument/2006/relationships/slide" Target="slides/slide11.xml"/><Relationship Id="rId9" Type="http://schemas.openxmlformats.org/officeDocument/2006/relationships/slide" Target="slides/slide3.xml"/><Relationship Id="rId18" Type="http://schemas.openxmlformats.org/officeDocument/2006/relationships/slide" Target="slides/slide12.xml"/><Relationship Id="rId3" Type="http://schemas.openxmlformats.org/officeDocument/2006/relationships/slideMaster" Target="slideMasters/slideMaster3.xml"/><Relationship Id="rId27" Type="http://schemas.openxmlformats.org/officeDocument/2006/relationships/slide" Target="slides/slide21.xml"/><Relationship Id="rId14" Type="http://schemas.openxmlformats.org/officeDocument/2006/relationships/slide" Target="slides/slide8.xml"/><Relationship Id="rId23" Type="http://schemas.openxmlformats.org/officeDocument/2006/relationships/slide" Target="slides/slide17.xml"/><Relationship Id="rId4" Type="http://schemas.openxmlformats.org/officeDocument/2006/relationships/slideMaster" Target="slideMasters/slideMaster4.xml"/><Relationship Id="rId28" Type="http://schemas.openxmlformats.org/officeDocument/2006/relationships/slide" Target="slides/slide22.xml"/><Relationship Id="rId26" Type="http://schemas.openxmlformats.org/officeDocument/2006/relationships/slide" Target="slides/slide20.xml"/><Relationship Id="rId30" Type="http://schemas.openxmlformats.org/officeDocument/2006/relationships/slide" Target="slides/slide24.xml"/><Relationship Id="rId11" Type="http://schemas.openxmlformats.org/officeDocument/2006/relationships/slide" Target="slides/slide5.xml"/><Relationship Id="rId29" Type="http://schemas.openxmlformats.org/officeDocument/2006/relationships/slide" Target="slides/slide23.xml"/><Relationship Id="rId6" Type="http://schemas.openxmlformats.org/officeDocument/2006/relationships/slideMaster" Target="slideMasters/slideMaster6.xml"/><Relationship Id="rId16" Type="http://schemas.openxmlformats.org/officeDocument/2006/relationships/slide" Target="slides/slide10.xml"/><Relationship Id="rId33" Type="http://schemas.openxmlformats.org/officeDocument/2006/relationships/slide" Target="slides/slide27.xml"/><Relationship Id="rId41"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19" Type="http://schemas.openxmlformats.org/officeDocument/2006/relationships/slide" Target="slides/slide13.xml"/><Relationship Id="rId38" Type="http://schemas.openxmlformats.org/officeDocument/2006/relationships/presProps" Target="presProps.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1" Type="http://schemas.openxmlformats.org/officeDocument/2006/relationships/oleObject" Target="file:///\\OPCFILE\OPC-Div\OPS\OPCRX\CAP-Scan\CAP-Scan%20Corporate\Comparison%20Mauritania,%20Niger,%20Seneg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layout/>
    </c:title>
    <c:plotArea>
      <c:layout/>
      <c:barChart>
        <c:barDir val="col"/>
        <c:grouping val="clustered"/>
        <c:ser>
          <c:idx val="0"/>
          <c:order val="0"/>
          <c:tx>
            <c:strRef>
              <c:f>Sheet1!$B$2</c:f>
              <c:strCache>
                <c:ptCount val="1"/>
                <c:pt idx="0">
                  <c:v>Mauritania</c:v>
                </c:pt>
              </c:strCache>
            </c:strRef>
          </c:tx>
          <c:spPr>
            <a:solidFill>
              <a:srgbClr val="00B050"/>
            </a:solidFill>
          </c:spPr>
          <c:cat>
            <c:strRef>
              <c:f>Sheet1!$C$1:$G$1</c:f>
              <c:strCache>
                <c:ptCount val="5"/>
                <c:pt idx="0">
                  <c:v>Leadership</c:v>
                </c:pt>
                <c:pt idx="1">
                  <c:v>Evaluation and Monitoring</c:v>
                </c:pt>
                <c:pt idx="2">
                  <c:v>Accountability and Partnerships</c:v>
                </c:pt>
                <c:pt idx="3">
                  <c:v>Planning and Budgeting</c:v>
                </c:pt>
                <c:pt idx="4">
                  <c:v>Statistics</c:v>
                </c:pt>
              </c:strCache>
            </c:strRef>
          </c:cat>
          <c:val>
            <c:numRef>
              <c:f>Sheet1!$C$2:$G$2</c:f>
              <c:numCache>
                <c:formatCode>General</c:formatCode>
                <c:ptCount val="5"/>
                <c:pt idx="0">
                  <c:v>2.0</c:v>
                </c:pt>
                <c:pt idx="1">
                  <c:v>1.8</c:v>
                </c:pt>
                <c:pt idx="2">
                  <c:v>2.19</c:v>
                </c:pt>
                <c:pt idx="3">
                  <c:v>1.75</c:v>
                </c:pt>
                <c:pt idx="4">
                  <c:v>2.25</c:v>
                </c:pt>
              </c:numCache>
            </c:numRef>
          </c:val>
        </c:ser>
        <c:axId val="659681704"/>
        <c:axId val="488254072"/>
      </c:barChart>
      <c:catAx>
        <c:axId val="659681704"/>
        <c:scaling>
          <c:orientation val="minMax"/>
        </c:scaling>
        <c:axPos val="b"/>
        <c:tickLblPos val="nextTo"/>
        <c:crossAx val="488254072"/>
        <c:crosses val="autoZero"/>
        <c:auto val="1"/>
        <c:lblAlgn val="ctr"/>
        <c:lblOffset val="100"/>
      </c:catAx>
      <c:valAx>
        <c:axId val="488254072"/>
        <c:scaling>
          <c:orientation val="minMax"/>
          <c:max val="4.0"/>
        </c:scaling>
        <c:axPos val="l"/>
        <c:majorGridlines/>
        <c:numFmt formatCode="General" sourceLinked="1"/>
        <c:tickLblPos val="nextTo"/>
        <c:crossAx val="659681704"/>
        <c:crosses val="autoZero"/>
        <c:crossBetween val="between"/>
      </c:valAx>
    </c:plotArea>
    <c:legend>
      <c:legendPos val="r"/>
      <c:layout/>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1" y="0"/>
            <a:ext cx="3032125" cy="463550"/>
          </a:xfrm>
          <a:prstGeom prst="rect">
            <a:avLst/>
          </a:prstGeom>
          <a:noFill/>
          <a:ln w="9525">
            <a:noFill/>
            <a:miter lim="800000"/>
            <a:headEnd/>
            <a:tailEnd/>
          </a:ln>
          <a:effectLst/>
        </p:spPr>
        <p:txBody>
          <a:bodyPr vert="horz" wrap="square" lIns="93970" tIns="46986" rIns="93970" bIns="46986" numCol="1" anchor="t" anchorCtr="0" compatLnSpc="1">
            <a:prstTxWarp prst="textNoShape">
              <a:avLst/>
            </a:prstTxWarp>
          </a:bodyPr>
          <a:lstStyle>
            <a:lvl1pPr algn="l" defTabSz="941388">
              <a:defRPr sz="1200">
                <a:solidFill>
                  <a:schemeClr val="tx1"/>
                </a:solidFill>
                <a:latin typeface="Arial Unicode MS" pitchFamily="-65" charset="0"/>
                <a:ea typeface="+mn-ea"/>
                <a:cs typeface="Arial Unicode MS" pitchFamily="-65" charset="0"/>
              </a:defRPr>
            </a:lvl1pPr>
          </a:lstStyle>
          <a:p>
            <a:pPr>
              <a:defRPr/>
            </a:pPr>
            <a:endParaRPr lang="fr-FR"/>
          </a:p>
        </p:txBody>
      </p:sp>
      <p:sp>
        <p:nvSpPr>
          <p:cNvPr id="119811" name="Rectangle 3"/>
          <p:cNvSpPr>
            <a:spLocks noGrp="1" noChangeArrowheads="1"/>
          </p:cNvSpPr>
          <p:nvPr>
            <p:ph type="dt" sz="quarter" idx="1"/>
          </p:nvPr>
        </p:nvSpPr>
        <p:spPr bwMode="auto">
          <a:xfrm>
            <a:off x="3963989" y="0"/>
            <a:ext cx="3032125" cy="463550"/>
          </a:xfrm>
          <a:prstGeom prst="rect">
            <a:avLst/>
          </a:prstGeom>
          <a:noFill/>
          <a:ln w="9525">
            <a:noFill/>
            <a:miter lim="800000"/>
            <a:headEnd/>
            <a:tailEnd/>
          </a:ln>
          <a:effectLst/>
        </p:spPr>
        <p:txBody>
          <a:bodyPr vert="horz" wrap="square" lIns="93970" tIns="46986" rIns="93970" bIns="46986" numCol="1" anchor="t" anchorCtr="0" compatLnSpc="1">
            <a:prstTxWarp prst="textNoShape">
              <a:avLst/>
            </a:prstTxWarp>
          </a:bodyPr>
          <a:lstStyle>
            <a:lvl1pPr algn="r" defTabSz="941388">
              <a:defRPr sz="1200">
                <a:solidFill>
                  <a:schemeClr val="tx1"/>
                </a:solidFill>
                <a:latin typeface="Arial Unicode MS" pitchFamily="-65" charset="0"/>
                <a:ea typeface="+mn-ea"/>
                <a:cs typeface="Arial Unicode MS" pitchFamily="-65" charset="0"/>
              </a:defRPr>
            </a:lvl1pPr>
          </a:lstStyle>
          <a:p>
            <a:pPr>
              <a:defRPr/>
            </a:pPr>
            <a:endParaRPr lang="fr-FR"/>
          </a:p>
        </p:txBody>
      </p:sp>
      <p:sp>
        <p:nvSpPr>
          <p:cNvPr id="119812" name="Rectangle 4"/>
          <p:cNvSpPr>
            <a:spLocks noGrp="1" noChangeArrowheads="1"/>
          </p:cNvSpPr>
          <p:nvPr>
            <p:ph type="ftr" sz="quarter" idx="2"/>
          </p:nvPr>
        </p:nvSpPr>
        <p:spPr bwMode="auto">
          <a:xfrm>
            <a:off x="1" y="8805863"/>
            <a:ext cx="3032125" cy="463550"/>
          </a:xfrm>
          <a:prstGeom prst="rect">
            <a:avLst/>
          </a:prstGeom>
          <a:noFill/>
          <a:ln w="9525">
            <a:noFill/>
            <a:miter lim="800000"/>
            <a:headEnd/>
            <a:tailEnd/>
          </a:ln>
          <a:effectLst/>
        </p:spPr>
        <p:txBody>
          <a:bodyPr vert="horz" wrap="square" lIns="93970" tIns="46986" rIns="93970" bIns="46986" numCol="1" anchor="b" anchorCtr="0" compatLnSpc="1">
            <a:prstTxWarp prst="textNoShape">
              <a:avLst/>
            </a:prstTxWarp>
          </a:bodyPr>
          <a:lstStyle>
            <a:lvl1pPr algn="l" defTabSz="941388">
              <a:defRPr sz="1200">
                <a:solidFill>
                  <a:schemeClr val="tx1"/>
                </a:solidFill>
                <a:latin typeface="Arial Unicode MS" pitchFamily="-65" charset="0"/>
                <a:ea typeface="+mn-ea"/>
                <a:cs typeface="Arial Unicode MS" pitchFamily="-65" charset="0"/>
              </a:defRPr>
            </a:lvl1pPr>
          </a:lstStyle>
          <a:p>
            <a:pPr>
              <a:defRPr/>
            </a:pPr>
            <a:endParaRPr lang="fr-FR"/>
          </a:p>
        </p:txBody>
      </p:sp>
      <p:sp>
        <p:nvSpPr>
          <p:cNvPr id="119813" name="Rectangle 5"/>
          <p:cNvSpPr>
            <a:spLocks noGrp="1" noChangeArrowheads="1"/>
          </p:cNvSpPr>
          <p:nvPr>
            <p:ph type="sldNum" sz="quarter" idx="3"/>
          </p:nvPr>
        </p:nvSpPr>
        <p:spPr bwMode="auto">
          <a:xfrm>
            <a:off x="3963989" y="8805863"/>
            <a:ext cx="3032125" cy="463550"/>
          </a:xfrm>
          <a:prstGeom prst="rect">
            <a:avLst/>
          </a:prstGeom>
          <a:noFill/>
          <a:ln w="9525">
            <a:noFill/>
            <a:miter lim="800000"/>
            <a:headEnd/>
            <a:tailEnd/>
          </a:ln>
          <a:effectLst/>
        </p:spPr>
        <p:txBody>
          <a:bodyPr vert="horz" wrap="square" lIns="93970" tIns="46986" rIns="93970" bIns="46986" numCol="1" anchor="b" anchorCtr="0" compatLnSpc="1">
            <a:prstTxWarp prst="textNoShape">
              <a:avLst/>
            </a:prstTxWarp>
          </a:bodyPr>
          <a:lstStyle>
            <a:lvl1pPr algn="r" defTabSz="941388">
              <a:defRPr sz="1200">
                <a:solidFill>
                  <a:schemeClr val="tx1"/>
                </a:solidFill>
                <a:latin typeface="Arial Unicode MS" pitchFamily="-65" charset="0"/>
                <a:ea typeface="+mn-ea"/>
                <a:cs typeface="Arial Unicode MS" pitchFamily="-65" charset="0"/>
              </a:defRPr>
            </a:lvl1pPr>
          </a:lstStyle>
          <a:p>
            <a:pPr>
              <a:defRPr/>
            </a:pPr>
            <a:fld id="{1273B48E-1F12-4EF8-9379-40164CCB03E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1" y="0"/>
            <a:ext cx="3032125" cy="463550"/>
          </a:xfrm>
          <a:prstGeom prst="rect">
            <a:avLst/>
          </a:prstGeom>
          <a:noFill/>
          <a:ln w="9525">
            <a:noFill/>
            <a:miter lim="800000"/>
            <a:headEnd/>
            <a:tailEnd/>
          </a:ln>
          <a:effectLst/>
        </p:spPr>
        <p:txBody>
          <a:bodyPr vert="horz" wrap="square" lIns="95531" tIns="47766" rIns="95531" bIns="47766" numCol="1" anchor="t" anchorCtr="0" compatLnSpc="1">
            <a:prstTxWarp prst="textNoShape">
              <a:avLst/>
            </a:prstTxWarp>
          </a:bodyPr>
          <a:lstStyle>
            <a:lvl1pPr algn="l" defTabSz="955675">
              <a:defRPr sz="1200">
                <a:solidFill>
                  <a:schemeClr val="tx1"/>
                </a:solidFill>
                <a:latin typeface="Arial Unicode MS" pitchFamily="-65" charset="0"/>
                <a:ea typeface="+mn-ea"/>
                <a:cs typeface="Arial Unicode MS" pitchFamily="-65" charset="0"/>
              </a:defRPr>
            </a:lvl1pPr>
          </a:lstStyle>
          <a:p>
            <a:pPr>
              <a:defRPr/>
            </a:pPr>
            <a:endParaRPr lang="fr-FR"/>
          </a:p>
        </p:txBody>
      </p:sp>
      <p:sp>
        <p:nvSpPr>
          <p:cNvPr id="74755" name="Rectangle 3"/>
          <p:cNvSpPr>
            <a:spLocks noGrp="1" noChangeArrowheads="1"/>
          </p:cNvSpPr>
          <p:nvPr>
            <p:ph type="dt" idx="1"/>
          </p:nvPr>
        </p:nvSpPr>
        <p:spPr bwMode="auto">
          <a:xfrm>
            <a:off x="3963989" y="0"/>
            <a:ext cx="3032125" cy="463550"/>
          </a:xfrm>
          <a:prstGeom prst="rect">
            <a:avLst/>
          </a:prstGeom>
          <a:noFill/>
          <a:ln w="9525">
            <a:noFill/>
            <a:miter lim="800000"/>
            <a:headEnd/>
            <a:tailEnd/>
          </a:ln>
          <a:effectLst/>
        </p:spPr>
        <p:txBody>
          <a:bodyPr vert="horz" wrap="square" lIns="95531" tIns="47766" rIns="95531" bIns="47766" numCol="1" anchor="t" anchorCtr="0" compatLnSpc="1">
            <a:prstTxWarp prst="textNoShape">
              <a:avLst/>
            </a:prstTxWarp>
          </a:bodyPr>
          <a:lstStyle>
            <a:lvl1pPr algn="r" defTabSz="955675">
              <a:defRPr sz="1200">
                <a:solidFill>
                  <a:schemeClr val="tx1"/>
                </a:solidFill>
                <a:latin typeface="Arial Unicode MS" pitchFamily="-65" charset="0"/>
                <a:ea typeface="+mn-ea"/>
                <a:cs typeface="Arial Unicode MS" pitchFamily="-65" charset="0"/>
              </a:defRPr>
            </a:lvl1pPr>
          </a:lstStyle>
          <a:p>
            <a:pPr>
              <a:defRPr/>
            </a:pPr>
            <a:endParaRPr lang="fr-FR"/>
          </a:p>
        </p:txBody>
      </p:sp>
      <p:sp>
        <p:nvSpPr>
          <p:cNvPr id="64516" name="Rectangle 4"/>
          <p:cNvSpPr>
            <a:spLocks noGrp="1" noRot="1" noChangeAspect="1" noChangeArrowheads="1" noTextEdit="1"/>
          </p:cNvSpPr>
          <p:nvPr>
            <p:ph type="sldImg" idx="2"/>
          </p:nvPr>
        </p:nvSpPr>
        <p:spPr bwMode="auto">
          <a:xfrm>
            <a:off x="1177925" y="695325"/>
            <a:ext cx="4649788" cy="3476625"/>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5531" tIns="47766" rIns="95531" bIns="477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4758" name="Rectangle 6"/>
          <p:cNvSpPr>
            <a:spLocks noGrp="1" noChangeArrowheads="1"/>
          </p:cNvSpPr>
          <p:nvPr>
            <p:ph type="ftr" sz="quarter" idx="4"/>
          </p:nvPr>
        </p:nvSpPr>
        <p:spPr bwMode="auto">
          <a:xfrm>
            <a:off x="1" y="8805863"/>
            <a:ext cx="3032125" cy="463550"/>
          </a:xfrm>
          <a:prstGeom prst="rect">
            <a:avLst/>
          </a:prstGeom>
          <a:noFill/>
          <a:ln w="9525">
            <a:noFill/>
            <a:miter lim="800000"/>
            <a:headEnd/>
            <a:tailEnd/>
          </a:ln>
          <a:effectLst/>
        </p:spPr>
        <p:txBody>
          <a:bodyPr vert="horz" wrap="square" lIns="95531" tIns="47766" rIns="95531" bIns="47766" numCol="1" anchor="b" anchorCtr="0" compatLnSpc="1">
            <a:prstTxWarp prst="textNoShape">
              <a:avLst/>
            </a:prstTxWarp>
          </a:bodyPr>
          <a:lstStyle>
            <a:lvl1pPr algn="l" defTabSz="955675">
              <a:defRPr sz="1200">
                <a:solidFill>
                  <a:schemeClr val="tx1"/>
                </a:solidFill>
                <a:latin typeface="Arial Unicode MS" pitchFamily="-65" charset="0"/>
                <a:ea typeface="+mn-ea"/>
                <a:cs typeface="Arial Unicode MS" pitchFamily="-65" charset="0"/>
              </a:defRPr>
            </a:lvl1pPr>
          </a:lstStyle>
          <a:p>
            <a:pPr>
              <a:defRPr/>
            </a:pPr>
            <a:endParaRPr lang="fr-FR"/>
          </a:p>
        </p:txBody>
      </p:sp>
      <p:sp>
        <p:nvSpPr>
          <p:cNvPr id="74759" name="Rectangle 7"/>
          <p:cNvSpPr>
            <a:spLocks noGrp="1" noChangeArrowheads="1"/>
          </p:cNvSpPr>
          <p:nvPr>
            <p:ph type="sldNum" sz="quarter" idx="5"/>
          </p:nvPr>
        </p:nvSpPr>
        <p:spPr bwMode="auto">
          <a:xfrm>
            <a:off x="3963989" y="8805863"/>
            <a:ext cx="3032125" cy="463550"/>
          </a:xfrm>
          <a:prstGeom prst="rect">
            <a:avLst/>
          </a:prstGeom>
          <a:noFill/>
          <a:ln w="9525">
            <a:noFill/>
            <a:miter lim="800000"/>
            <a:headEnd/>
            <a:tailEnd/>
          </a:ln>
          <a:effectLst/>
        </p:spPr>
        <p:txBody>
          <a:bodyPr vert="horz" wrap="square" lIns="95531" tIns="47766" rIns="95531" bIns="47766" numCol="1" anchor="b" anchorCtr="0" compatLnSpc="1">
            <a:prstTxWarp prst="textNoShape">
              <a:avLst/>
            </a:prstTxWarp>
          </a:bodyPr>
          <a:lstStyle>
            <a:lvl1pPr algn="r" defTabSz="955675">
              <a:defRPr sz="1200">
                <a:solidFill>
                  <a:schemeClr val="tx1"/>
                </a:solidFill>
                <a:latin typeface="Arial Unicode MS" pitchFamily="-65" charset="0"/>
                <a:ea typeface="+mn-ea"/>
                <a:cs typeface="Arial Unicode MS" pitchFamily="-65" charset="0"/>
              </a:defRPr>
            </a:lvl1pPr>
          </a:lstStyle>
          <a:p>
            <a:pPr>
              <a:defRPr/>
            </a:pPr>
            <a:fld id="{17C67C42-952C-4BC2-8A76-EDE42AE616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65" charset="0"/>
        <a:ea typeface="Arial Unicode MS" pitchFamily="-65" charset="0"/>
        <a:cs typeface="Arial Unicode MS" pitchFamily="-65" charset="0"/>
      </a:defRPr>
    </a:lvl1pPr>
    <a:lvl2pPr marL="457200" algn="l" rtl="0" eaLnBrk="0" fontAlgn="base" hangingPunct="0">
      <a:spcBef>
        <a:spcPct val="30000"/>
      </a:spcBef>
      <a:spcAft>
        <a:spcPct val="0"/>
      </a:spcAft>
      <a:defRPr sz="1200" kern="1200">
        <a:solidFill>
          <a:schemeClr val="tx1"/>
        </a:solidFill>
        <a:latin typeface="Arial Unicode MS" pitchFamily="-65" charset="0"/>
        <a:ea typeface="Arial Unicode MS" pitchFamily="-65" charset="0"/>
        <a:cs typeface="Arial Unicode MS" pitchFamily="-65" charset="0"/>
      </a:defRPr>
    </a:lvl2pPr>
    <a:lvl3pPr marL="914400" algn="l" rtl="0" eaLnBrk="0" fontAlgn="base" hangingPunct="0">
      <a:spcBef>
        <a:spcPct val="30000"/>
      </a:spcBef>
      <a:spcAft>
        <a:spcPct val="0"/>
      </a:spcAft>
      <a:defRPr sz="1200" kern="1200">
        <a:solidFill>
          <a:schemeClr val="tx1"/>
        </a:solidFill>
        <a:latin typeface="Arial Unicode MS" pitchFamily="-65" charset="0"/>
        <a:ea typeface="Arial Unicode MS" pitchFamily="-65" charset="0"/>
        <a:cs typeface="Arial Unicode MS" pitchFamily="-65" charset="0"/>
      </a:defRPr>
    </a:lvl3pPr>
    <a:lvl4pPr marL="1371600" algn="l" rtl="0" eaLnBrk="0" fontAlgn="base" hangingPunct="0">
      <a:spcBef>
        <a:spcPct val="30000"/>
      </a:spcBef>
      <a:spcAft>
        <a:spcPct val="0"/>
      </a:spcAft>
      <a:defRPr sz="1200" kern="1200">
        <a:solidFill>
          <a:schemeClr val="tx1"/>
        </a:solidFill>
        <a:latin typeface="Arial Unicode MS" pitchFamily="-65" charset="0"/>
        <a:ea typeface="Arial Unicode MS" pitchFamily="-65" charset="0"/>
        <a:cs typeface="Arial Unicode MS" pitchFamily="-65" charset="0"/>
      </a:defRPr>
    </a:lvl4pPr>
    <a:lvl5pPr marL="1828800" algn="l" rtl="0" eaLnBrk="0" fontAlgn="base" hangingPunct="0">
      <a:spcBef>
        <a:spcPct val="30000"/>
      </a:spcBef>
      <a:spcAft>
        <a:spcPct val="0"/>
      </a:spcAft>
      <a:defRPr sz="1200" kern="1200">
        <a:solidFill>
          <a:schemeClr val="tx1"/>
        </a:solidFill>
        <a:latin typeface="Arial Unicode MS" pitchFamily="-65" charset="0"/>
        <a:ea typeface="Arial Unicode MS" pitchFamily="-65" charset="0"/>
        <a:cs typeface="Arial Unicode MS" pitchFamily="-65"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4C24724-E795-47A6-A188-4F428C7740D4}" type="slidenum">
              <a:rPr lang="en-US"/>
              <a:pPr/>
              <a:t>9</a:t>
            </a:fld>
            <a:endParaRPr lang="en-US"/>
          </a:p>
        </p:txBody>
      </p:sp>
      <p:sp>
        <p:nvSpPr>
          <p:cNvPr id="90115" name="Rectangle 7"/>
          <p:cNvSpPr txBox="1">
            <a:spLocks noGrp="1" noChangeArrowheads="1"/>
          </p:cNvSpPr>
          <p:nvPr/>
        </p:nvSpPr>
        <p:spPr bwMode="auto">
          <a:xfrm>
            <a:off x="3963989" y="8805863"/>
            <a:ext cx="3032125" cy="463550"/>
          </a:xfrm>
          <a:prstGeom prst="rect">
            <a:avLst/>
          </a:prstGeom>
          <a:noFill/>
          <a:ln w="9525">
            <a:noFill/>
            <a:miter lim="800000"/>
            <a:headEnd/>
            <a:tailEnd/>
          </a:ln>
        </p:spPr>
        <p:txBody>
          <a:bodyPr lIns="92958" tIns="46479" rIns="92958" bIns="46479" anchor="b"/>
          <a:lstStyle/>
          <a:p>
            <a:pPr algn="r" defTabSz="930275"/>
            <a:fld id="{596760E3-4240-42E2-BEAF-CBD14C57B4BF}" type="slidenum">
              <a:rPr lang="en-US" sz="1200">
                <a:solidFill>
                  <a:schemeClr val="tx1"/>
                </a:solidFill>
                <a:latin typeface="Arial Unicode MS" pitchFamily="34" charset="-128"/>
              </a:rPr>
              <a:pPr algn="r" defTabSz="930275"/>
              <a:t>9</a:t>
            </a:fld>
            <a:endParaRPr lang="en-US" sz="1200">
              <a:solidFill>
                <a:schemeClr val="tx1"/>
              </a:solidFill>
              <a:latin typeface="Arial Unicode MS" pitchFamily="34" charset="-128"/>
            </a:endParaRPr>
          </a:p>
        </p:txBody>
      </p:sp>
      <p:sp>
        <p:nvSpPr>
          <p:cNvPr id="90116" name="Rectangle 2"/>
          <p:cNvSpPr>
            <a:spLocks noGrp="1" noRot="1" noChangeAspect="1" noChangeArrowheads="1" noTextEdit="1"/>
          </p:cNvSpPr>
          <p:nvPr>
            <p:ph type="sldImg"/>
          </p:nvPr>
        </p:nvSpPr>
        <p:spPr>
          <a:xfrm>
            <a:off x="1176338" y="695325"/>
            <a:ext cx="4648200" cy="3476625"/>
          </a:xfrm>
          <a:ln/>
        </p:spPr>
      </p:sp>
      <p:sp>
        <p:nvSpPr>
          <p:cNvPr id="90117" name="Rectangle 3"/>
          <p:cNvSpPr>
            <a:spLocks noGrp="1" noChangeArrowheads="1"/>
          </p:cNvSpPr>
          <p:nvPr>
            <p:ph type="body" idx="1"/>
          </p:nvPr>
        </p:nvSpPr>
        <p:spPr>
          <a:xfrm>
            <a:off x="933451" y="4403725"/>
            <a:ext cx="5130800" cy="4171950"/>
          </a:xfrm>
          <a:noFill/>
          <a:ln/>
        </p:spPr>
        <p:txBody>
          <a:bodyPr lIns="92958" tIns="46479" rIns="92958" bIns="46479"/>
          <a:lstStyle/>
          <a:p>
            <a:pPr eaLnBrk="1" hangingPunct="1"/>
            <a:r>
              <a:rPr lang="en-US" dirty="0" smtClean="0">
                <a:latin typeface="Arial Unicode MS" pitchFamily="34" charset="-128"/>
                <a:ea typeface="Arial Unicode MS" pitchFamily="34" charset="-128"/>
                <a:cs typeface="Arial Unicode MS" pitchFamily="34" charset="-128"/>
              </a:rPr>
              <a:t>Here we walk through one “row” of the CAP-Scan.  Read through it with the group (maybe have different folks read different cells) and explain the logic of the progression.  This is to get participants thinking in the logic of the rows.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6428333-083C-4CDD-9F34-B1E7D857644E}" type="slidenum">
              <a:rPr lang="en-US" smtClean="0">
                <a:latin typeface="Arial Unicode MS" pitchFamily="34" charset="-128"/>
                <a:ea typeface="Arial Unicode MS" pitchFamily="34" charset="-128"/>
                <a:cs typeface="Arial Unicode MS" pitchFamily="34" charset="-128"/>
              </a:rPr>
              <a:pPr/>
              <a:t>10</a:t>
            </a:fld>
            <a:endParaRPr lang="en-US" smtClean="0">
              <a:latin typeface="Arial Unicode MS" pitchFamily="34" charset="-128"/>
              <a:ea typeface="Arial Unicode MS" pitchFamily="34" charset="-128"/>
              <a:cs typeface="Arial Unicode MS" pitchFamily="34" charset="-128"/>
            </a:endParaRPr>
          </a:p>
        </p:txBody>
      </p:sp>
      <p:sp>
        <p:nvSpPr>
          <p:cNvPr id="65539" name="Rectangle 7"/>
          <p:cNvSpPr txBox="1">
            <a:spLocks noGrp="1" noChangeArrowheads="1"/>
          </p:cNvSpPr>
          <p:nvPr/>
        </p:nvSpPr>
        <p:spPr bwMode="auto">
          <a:xfrm>
            <a:off x="3963989" y="8805863"/>
            <a:ext cx="3032125" cy="463550"/>
          </a:xfrm>
          <a:prstGeom prst="rect">
            <a:avLst/>
          </a:prstGeom>
          <a:noFill/>
          <a:ln w="9525">
            <a:noFill/>
            <a:miter lim="800000"/>
            <a:headEnd/>
            <a:tailEnd/>
          </a:ln>
        </p:spPr>
        <p:txBody>
          <a:bodyPr lIns="92958" tIns="46479" rIns="92958" bIns="46479" anchor="b"/>
          <a:lstStyle/>
          <a:p>
            <a:pPr algn="r" defTabSz="930275"/>
            <a:fld id="{6DFE7FF8-195E-4075-86E3-C8EE209E81F8}" type="slidenum">
              <a:rPr lang="en-US" sz="1200">
                <a:solidFill>
                  <a:schemeClr val="tx1"/>
                </a:solidFill>
                <a:latin typeface="Arial Unicode MS" pitchFamily="34" charset="-128"/>
              </a:rPr>
              <a:pPr algn="r" defTabSz="930275"/>
              <a:t>10</a:t>
            </a:fld>
            <a:endParaRPr lang="en-US" sz="1200">
              <a:solidFill>
                <a:schemeClr val="tx1"/>
              </a:solidFill>
              <a:latin typeface="Arial Unicode MS" pitchFamily="34" charset="-128"/>
            </a:endParaRPr>
          </a:p>
        </p:txBody>
      </p:sp>
      <p:sp>
        <p:nvSpPr>
          <p:cNvPr id="65540" name="Rectangle 2"/>
          <p:cNvSpPr>
            <a:spLocks noGrp="1" noRot="1" noChangeAspect="1" noChangeArrowheads="1" noTextEdit="1"/>
          </p:cNvSpPr>
          <p:nvPr>
            <p:ph type="sldImg"/>
          </p:nvPr>
        </p:nvSpPr>
        <p:spPr>
          <a:xfrm>
            <a:off x="1176338" y="695325"/>
            <a:ext cx="4648200" cy="3476625"/>
          </a:xfrm>
          <a:ln/>
        </p:spPr>
      </p:sp>
      <p:sp>
        <p:nvSpPr>
          <p:cNvPr id="65541" name="Rectangle 3"/>
          <p:cNvSpPr>
            <a:spLocks noGrp="1" noChangeArrowheads="1"/>
          </p:cNvSpPr>
          <p:nvPr>
            <p:ph type="body" idx="1"/>
          </p:nvPr>
        </p:nvSpPr>
        <p:spPr>
          <a:xfrm>
            <a:off x="933451" y="4403725"/>
            <a:ext cx="5130800" cy="4171950"/>
          </a:xfrm>
          <a:noFill/>
          <a:ln/>
        </p:spPr>
        <p:txBody>
          <a:bodyPr lIns="92958" tIns="46479" rIns="92958" bIns="46479"/>
          <a:lstStyle/>
          <a:p>
            <a:pPr marL="228600" indent="-228600" eaLnBrk="1" hangingPunct="1">
              <a:spcBef>
                <a:spcPct val="0"/>
              </a:spcBef>
            </a:pPr>
            <a:endParaRPr lang="fr-FR" smtClean="0">
              <a:latin typeface="Arial Unicode MS" pitchFamily="34" charset="-128"/>
              <a:ea typeface="Arial Unicode MS" pitchFamily="34" charset="-128"/>
              <a:cs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2C9FB94-DF6B-4655-B91C-09C4EBC83E42}" type="slidenum">
              <a:rPr lang="en-US" smtClean="0">
                <a:latin typeface="Arial Unicode MS" pitchFamily="34" charset="-128"/>
                <a:ea typeface="Arial Unicode MS" pitchFamily="34" charset="-128"/>
                <a:cs typeface="Arial Unicode MS" pitchFamily="34" charset="-128"/>
              </a:rPr>
              <a:pPr/>
              <a:t>17</a:t>
            </a:fld>
            <a:endParaRPr lang="en-US" smtClean="0">
              <a:latin typeface="Arial Unicode MS" pitchFamily="34" charset="-128"/>
              <a:ea typeface="Arial Unicode MS" pitchFamily="34" charset="-128"/>
              <a:cs typeface="Arial Unicode MS" pitchFamily="34" charset="-128"/>
            </a:endParaRPr>
          </a:p>
        </p:txBody>
      </p:sp>
      <p:sp>
        <p:nvSpPr>
          <p:cNvPr id="66563" name="Rectangle 7"/>
          <p:cNvSpPr txBox="1">
            <a:spLocks noGrp="1" noChangeArrowheads="1"/>
          </p:cNvSpPr>
          <p:nvPr/>
        </p:nvSpPr>
        <p:spPr bwMode="auto">
          <a:xfrm>
            <a:off x="3963989" y="8805863"/>
            <a:ext cx="3032125" cy="463550"/>
          </a:xfrm>
          <a:prstGeom prst="rect">
            <a:avLst/>
          </a:prstGeom>
          <a:noFill/>
          <a:ln w="9525">
            <a:noFill/>
            <a:miter lim="800000"/>
            <a:headEnd/>
            <a:tailEnd/>
          </a:ln>
        </p:spPr>
        <p:txBody>
          <a:bodyPr lIns="92951" tIns="46476" rIns="92951" bIns="46476" anchor="b"/>
          <a:lstStyle/>
          <a:p>
            <a:pPr algn="r" defTabSz="930275"/>
            <a:fld id="{1D620C2D-43CA-4313-B0CF-BE7BE0CF2210}" type="slidenum">
              <a:rPr lang="en-US" sz="1200">
                <a:solidFill>
                  <a:schemeClr val="tx1"/>
                </a:solidFill>
                <a:latin typeface="Arial Unicode MS" pitchFamily="34" charset="-128"/>
              </a:rPr>
              <a:pPr algn="r" defTabSz="930275"/>
              <a:t>17</a:t>
            </a:fld>
            <a:endParaRPr lang="en-US" sz="1200">
              <a:solidFill>
                <a:schemeClr val="tx1"/>
              </a:solidFill>
              <a:latin typeface="Arial Unicode MS" pitchFamily="34" charset="-128"/>
            </a:endParaRPr>
          </a:p>
        </p:txBody>
      </p:sp>
      <p:sp>
        <p:nvSpPr>
          <p:cNvPr id="66564" name="Rectangle 2"/>
          <p:cNvSpPr>
            <a:spLocks noGrp="1" noRot="1" noChangeAspect="1" noChangeArrowheads="1" noTextEdit="1"/>
          </p:cNvSpPr>
          <p:nvPr>
            <p:ph type="sldImg"/>
          </p:nvPr>
        </p:nvSpPr>
        <p:spPr>
          <a:xfrm>
            <a:off x="1174750" y="695325"/>
            <a:ext cx="4648200" cy="3476625"/>
          </a:xfrm>
          <a:ln/>
        </p:spPr>
      </p:sp>
      <p:sp>
        <p:nvSpPr>
          <p:cNvPr id="66565" name="Rectangle 3"/>
          <p:cNvSpPr>
            <a:spLocks noGrp="1" noChangeArrowheads="1"/>
          </p:cNvSpPr>
          <p:nvPr>
            <p:ph type="body" idx="1"/>
          </p:nvPr>
        </p:nvSpPr>
        <p:spPr>
          <a:noFill/>
          <a:ln/>
        </p:spPr>
        <p:txBody>
          <a:bodyPr lIns="92951" tIns="46476" rIns="92951" bIns="46476"/>
          <a:lstStyle/>
          <a:p>
            <a:pPr eaLnBrk="1" hangingPunct="1"/>
            <a:endParaRPr lang="en-US" smtClean="0">
              <a:latin typeface="Arial Unicode MS" pitchFamily="34" charset="-128"/>
              <a:ea typeface="Arial Unicode MS" pitchFamily="34" charset="-128"/>
              <a:cs typeface="Arial Unicode MS" pitchFamily="34" charset="-128"/>
            </a:endParaRPr>
          </a:p>
          <a:p>
            <a:pPr eaLnBrk="1" hangingPunct="1"/>
            <a:endParaRPr lang="en-US" smtClean="0">
              <a:latin typeface="Arial Unicode MS" pitchFamily="34" charset="-128"/>
              <a:ea typeface="Arial Unicode MS" pitchFamily="34" charset="-128"/>
              <a:cs typeface="Arial Unicode MS" pitchFamily="34" charset="-128"/>
            </a:endParaRPr>
          </a:p>
          <a:p>
            <a:pPr eaLnBrk="1" hangingPunct="1"/>
            <a:endParaRPr lang="en-US" smtClean="0">
              <a:latin typeface="Arial Unicode MS" pitchFamily="34" charset="-128"/>
              <a:ea typeface="Arial Unicode MS" pitchFamily="34" charset="-128"/>
              <a:cs typeface="Arial Unicode MS" pitchFamily="34" charset="-128"/>
            </a:endParaRPr>
          </a:p>
          <a:p>
            <a:pPr eaLnBrk="1" hangingPunct="1">
              <a:buFontTx/>
              <a:buChar char="•"/>
            </a:pPr>
            <a:endParaRPr lang="en-US" smtClean="0">
              <a:latin typeface="Arial Unicode MS" pitchFamily="34" charset="-128"/>
              <a:ea typeface="Arial Unicode MS" pitchFamily="34" charset="-128"/>
              <a:cs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19013A3-8005-46BF-845E-E2D4FF4BE959}" type="slidenum">
              <a:rPr lang="en-US" smtClean="0">
                <a:latin typeface="Arial Unicode MS" pitchFamily="34" charset="-128"/>
                <a:ea typeface="Arial Unicode MS" pitchFamily="34" charset="-128"/>
                <a:cs typeface="Arial Unicode MS" pitchFamily="34" charset="-128"/>
              </a:rPr>
              <a:pPr/>
              <a:t>18</a:t>
            </a:fld>
            <a:endParaRPr lang="en-US" smtClean="0">
              <a:latin typeface="Arial Unicode MS" pitchFamily="34" charset="-128"/>
              <a:ea typeface="Arial Unicode MS" pitchFamily="34" charset="-128"/>
              <a:cs typeface="Arial Unicode MS" pitchFamily="34" charset="-128"/>
            </a:endParaRPr>
          </a:p>
        </p:txBody>
      </p:sp>
      <p:sp>
        <p:nvSpPr>
          <p:cNvPr id="69635" name="Rectangle 7"/>
          <p:cNvSpPr txBox="1">
            <a:spLocks noGrp="1" noChangeArrowheads="1"/>
          </p:cNvSpPr>
          <p:nvPr/>
        </p:nvSpPr>
        <p:spPr bwMode="auto">
          <a:xfrm>
            <a:off x="3963989" y="8805863"/>
            <a:ext cx="3032125" cy="463550"/>
          </a:xfrm>
          <a:prstGeom prst="rect">
            <a:avLst/>
          </a:prstGeom>
          <a:noFill/>
          <a:ln w="9525">
            <a:noFill/>
            <a:miter lim="800000"/>
            <a:headEnd/>
            <a:tailEnd/>
          </a:ln>
        </p:spPr>
        <p:txBody>
          <a:bodyPr lIns="92428" tIns="46214" rIns="92428" bIns="46214" anchor="b"/>
          <a:lstStyle/>
          <a:p>
            <a:pPr algn="r" defTabSz="923925"/>
            <a:fld id="{FD95C806-20A6-40BD-8671-5419AD45531B}" type="slidenum">
              <a:rPr lang="en-GB" sz="1200">
                <a:solidFill>
                  <a:schemeClr val="tx1"/>
                </a:solidFill>
                <a:latin typeface="Arial Unicode MS" pitchFamily="34" charset="-128"/>
              </a:rPr>
              <a:pPr algn="r" defTabSz="923925"/>
              <a:t>18</a:t>
            </a:fld>
            <a:endParaRPr lang="en-GB" sz="1200">
              <a:solidFill>
                <a:schemeClr val="tx1"/>
              </a:solidFill>
              <a:latin typeface="Arial Unicode MS" pitchFamily="34" charset="-128"/>
            </a:endParaRPr>
          </a:p>
        </p:txBody>
      </p:sp>
      <p:sp>
        <p:nvSpPr>
          <p:cNvPr id="69636" name="Rectangle 2"/>
          <p:cNvSpPr>
            <a:spLocks noGrp="1" noRot="1" noChangeAspect="1" noChangeArrowheads="1" noTextEdit="1"/>
          </p:cNvSpPr>
          <p:nvPr>
            <p:ph type="sldImg"/>
          </p:nvPr>
        </p:nvSpPr>
        <p:spPr>
          <a:xfrm>
            <a:off x="1174750" y="695325"/>
            <a:ext cx="4648200" cy="3476625"/>
          </a:xfrm>
          <a:ln/>
        </p:spPr>
      </p:sp>
      <p:sp>
        <p:nvSpPr>
          <p:cNvPr id="69637" name="Rectangle 3"/>
          <p:cNvSpPr>
            <a:spLocks noGrp="1" noChangeArrowheads="1"/>
          </p:cNvSpPr>
          <p:nvPr>
            <p:ph type="body" idx="1"/>
          </p:nvPr>
        </p:nvSpPr>
        <p:spPr>
          <a:noFill/>
          <a:ln/>
        </p:spPr>
        <p:txBody>
          <a:bodyPr lIns="92428" tIns="46214" rIns="92428" bIns="46214"/>
          <a:lstStyle/>
          <a:p>
            <a:pPr eaLnBrk="1" hangingPunct="1"/>
            <a:endParaRPr lang="fr-FR" smtClean="0">
              <a:latin typeface="Arial Unicode MS" pitchFamily="34" charset="-128"/>
              <a:ea typeface="Arial Unicode MS" pitchFamily="34" charset="-128"/>
              <a:cs typeface="Arial Unicode MS"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1D46C72-168E-46F7-9A4F-18BF8E7D2F9B}" type="slidenum">
              <a:rPr lang="en-US" smtClean="0">
                <a:latin typeface="Arial Unicode MS" pitchFamily="34" charset="-128"/>
                <a:ea typeface="Arial Unicode MS" pitchFamily="34" charset="-128"/>
                <a:cs typeface="Arial Unicode MS" pitchFamily="34" charset="-128"/>
              </a:rPr>
              <a:pPr/>
              <a:t>19</a:t>
            </a:fld>
            <a:endParaRPr lang="en-US" smtClean="0">
              <a:latin typeface="Arial Unicode MS" pitchFamily="34" charset="-128"/>
              <a:ea typeface="Arial Unicode MS" pitchFamily="34" charset="-128"/>
              <a:cs typeface="Arial Unicode MS" pitchFamily="34" charset="-128"/>
            </a:endParaRPr>
          </a:p>
        </p:txBody>
      </p:sp>
      <p:sp>
        <p:nvSpPr>
          <p:cNvPr id="67587" name="Rectangle 7"/>
          <p:cNvSpPr txBox="1">
            <a:spLocks noGrp="1" noChangeArrowheads="1"/>
          </p:cNvSpPr>
          <p:nvPr/>
        </p:nvSpPr>
        <p:spPr bwMode="auto">
          <a:xfrm>
            <a:off x="3963989" y="8805863"/>
            <a:ext cx="3032125" cy="463550"/>
          </a:xfrm>
          <a:prstGeom prst="rect">
            <a:avLst/>
          </a:prstGeom>
          <a:noFill/>
          <a:ln w="9525">
            <a:noFill/>
            <a:miter lim="800000"/>
            <a:headEnd/>
            <a:tailEnd/>
          </a:ln>
        </p:spPr>
        <p:txBody>
          <a:bodyPr lIns="92951" tIns="46476" rIns="92951" bIns="46476" anchor="b"/>
          <a:lstStyle/>
          <a:p>
            <a:pPr algn="r" defTabSz="930275"/>
            <a:fld id="{811B7691-CE06-4D09-A85E-A934576954F2}" type="slidenum">
              <a:rPr lang="en-US" sz="1200">
                <a:solidFill>
                  <a:schemeClr val="tx1"/>
                </a:solidFill>
                <a:latin typeface="Arial Unicode MS" pitchFamily="34" charset="-128"/>
              </a:rPr>
              <a:pPr algn="r" defTabSz="930275"/>
              <a:t>19</a:t>
            </a:fld>
            <a:endParaRPr lang="en-US" sz="1200">
              <a:solidFill>
                <a:schemeClr val="tx1"/>
              </a:solidFill>
              <a:latin typeface="Arial Unicode MS" pitchFamily="34" charset="-128"/>
            </a:endParaRPr>
          </a:p>
        </p:txBody>
      </p:sp>
      <p:sp>
        <p:nvSpPr>
          <p:cNvPr id="67588" name="Rectangle 2"/>
          <p:cNvSpPr>
            <a:spLocks noGrp="1" noRot="1" noChangeAspect="1" noChangeArrowheads="1" noTextEdit="1"/>
          </p:cNvSpPr>
          <p:nvPr>
            <p:ph type="sldImg"/>
          </p:nvPr>
        </p:nvSpPr>
        <p:spPr>
          <a:xfrm>
            <a:off x="1174750" y="695325"/>
            <a:ext cx="4648200" cy="3476625"/>
          </a:xfrm>
          <a:ln/>
        </p:spPr>
      </p:sp>
      <p:sp>
        <p:nvSpPr>
          <p:cNvPr id="67589" name="Rectangle 3"/>
          <p:cNvSpPr>
            <a:spLocks noGrp="1" noChangeArrowheads="1"/>
          </p:cNvSpPr>
          <p:nvPr>
            <p:ph type="body" idx="1"/>
          </p:nvPr>
        </p:nvSpPr>
        <p:spPr>
          <a:noFill/>
          <a:ln/>
        </p:spPr>
        <p:txBody>
          <a:bodyPr lIns="92951" tIns="46476" rIns="92951" bIns="46476"/>
          <a:lstStyle/>
          <a:p>
            <a:pPr eaLnBrk="1" hangingPunct="1"/>
            <a:endParaRPr lang="fr-FR" smtClean="0">
              <a:latin typeface="Arial Unicode MS" pitchFamily="34" charset="-128"/>
              <a:ea typeface="Arial Unicode MS" pitchFamily="34" charset="-128"/>
              <a:cs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256E8B7-E187-4447-860C-2A75215F7A23}" type="slidenum">
              <a:rPr lang="en-US" smtClean="0">
                <a:latin typeface="Arial Unicode MS" pitchFamily="34" charset="-128"/>
                <a:ea typeface="Arial Unicode MS" pitchFamily="34" charset="-128"/>
                <a:cs typeface="Arial Unicode MS" pitchFamily="34" charset="-128"/>
              </a:rPr>
              <a:pPr/>
              <a:t>22</a:t>
            </a:fld>
            <a:endParaRPr lang="en-US" smtClean="0">
              <a:latin typeface="Arial Unicode MS" pitchFamily="34" charset="-128"/>
              <a:ea typeface="Arial Unicode MS" pitchFamily="34" charset="-128"/>
              <a:cs typeface="Arial Unicode MS" pitchFamily="34" charset="-128"/>
            </a:endParaRPr>
          </a:p>
        </p:txBody>
      </p:sp>
      <p:sp>
        <p:nvSpPr>
          <p:cNvPr id="68611" name="Rectangle 7"/>
          <p:cNvSpPr txBox="1">
            <a:spLocks noGrp="1" noChangeArrowheads="1"/>
          </p:cNvSpPr>
          <p:nvPr/>
        </p:nvSpPr>
        <p:spPr bwMode="auto">
          <a:xfrm>
            <a:off x="3963989" y="8805863"/>
            <a:ext cx="3032125" cy="463550"/>
          </a:xfrm>
          <a:prstGeom prst="rect">
            <a:avLst/>
          </a:prstGeom>
          <a:noFill/>
          <a:ln w="9525">
            <a:noFill/>
            <a:miter lim="800000"/>
            <a:headEnd/>
            <a:tailEnd/>
          </a:ln>
        </p:spPr>
        <p:txBody>
          <a:bodyPr lIns="92951" tIns="46476" rIns="92951" bIns="46476" anchor="b"/>
          <a:lstStyle/>
          <a:p>
            <a:pPr algn="r" defTabSz="930275"/>
            <a:fld id="{1721C6BF-9640-49DF-86E4-A0FD1F22DD6D}" type="slidenum">
              <a:rPr lang="en-US" sz="1200">
                <a:solidFill>
                  <a:schemeClr val="tx1"/>
                </a:solidFill>
                <a:latin typeface="Arial Unicode MS" pitchFamily="34" charset="-128"/>
              </a:rPr>
              <a:pPr algn="r" defTabSz="930275"/>
              <a:t>22</a:t>
            </a:fld>
            <a:endParaRPr lang="en-US" sz="1200">
              <a:solidFill>
                <a:schemeClr val="tx1"/>
              </a:solidFill>
              <a:latin typeface="Arial Unicode MS" pitchFamily="34" charset="-128"/>
            </a:endParaRPr>
          </a:p>
        </p:txBody>
      </p:sp>
      <p:sp>
        <p:nvSpPr>
          <p:cNvPr id="68612" name="Rectangle 2"/>
          <p:cNvSpPr>
            <a:spLocks noGrp="1" noRot="1" noChangeAspect="1" noChangeArrowheads="1" noTextEdit="1"/>
          </p:cNvSpPr>
          <p:nvPr>
            <p:ph type="sldImg"/>
          </p:nvPr>
        </p:nvSpPr>
        <p:spPr>
          <a:xfrm>
            <a:off x="1176338" y="695325"/>
            <a:ext cx="4648200" cy="3476625"/>
          </a:xfrm>
          <a:ln/>
        </p:spPr>
      </p:sp>
      <p:sp>
        <p:nvSpPr>
          <p:cNvPr id="68613" name="Rectangle 3"/>
          <p:cNvSpPr>
            <a:spLocks noGrp="1" noChangeArrowheads="1"/>
          </p:cNvSpPr>
          <p:nvPr>
            <p:ph type="body" idx="1"/>
          </p:nvPr>
        </p:nvSpPr>
        <p:spPr>
          <a:xfrm>
            <a:off x="933451" y="4403725"/>
            <a:ext cx="5130800" cy="4171950"/>
          </a:xfrm>
          <a:noFill/>
          <a:ln/>
        </p:spPr>
        <p:txBody>
          <a:bodyPr lIns="92951" tIns="46476" rIns="92951" bIns="46476"/>
          <a:lstStyle/>
          <a:p>
            <a:pPr eaLnBrk="1" hangingPunct="1"/>
            <a:r>
              <a:rPr lang="fr-FR" smtClean="0">
                <a:latin typeface="Arial Unicode MS" pitchFamily="34" charset="-128"/>
                <a:ea typeface="Arial Unicode MS" pitchFamily="34" charset="-128"/>
                <a:cs typeface="Arial Unicode MS" pitchFamily="34" charset="-128"/>
              </a:rPr>
              <a:t>DEFINITION DES PRIORITES</a:t>
            </a:r>
          </a:p>
          <a:p>
            <a:pPr eaLnBrk="1" hangingPunct="1"/>
            <a:endParaRPr lang="fr-FR" smtClean="0">
              <a:latin typeface="Arial Unicode MS" pitchFamily="34" charset="-128"/>
              <a:ea typeface="Arial Unicode MS" pitchFamily="34" charset="-128"/>
              <a:cs typeface="Arial Unicode MS" pitchFamily="34" charset="-128"/>
            </a:endParaRPr>
          </a:p>
          <a:p>
            <a:pPr eaLnBrk="1" hangingPunct="1"/>
            <a:r>
              <a:rPr lang="fr-FR" smtClean="0">
                <a:latin typeface="Arial Unicode MS" pitchFamily="34" charset="-128"/>
                <a:ea typeface="Arial Unicode MS" pitchFamily="34" charset="-128"/>
                <a:cs typeface="Arial Unicode MS" pitchFamily="34" charset="-128"/>
              </a:rPr>
              <a:t>Il est impossible de couvrir tous les fronts à la fois. L’objectif est d’arriver à un consensus sur les 4-5 domaines d’action prioritaires. Les critères d’analyse sont l’importance, le score, la complexité pour chaque dimension. L’état des actions en cours entrera en ligne de compte, a priori via le critère complexité.</a:t>
            </a:r>
          </a:p>
          <a:p>
            <a:pPr eaLnBrk="1" hangingPunct="1"/>
            <a:endParaRPr lang="fr-FR" smtClean="0">
              <a:latin typeface="Arial Unicode MS" pitchFamily="34" charset="-128"/>
              <a:ea typeface="Arial Unicode MS" pitchFamily="34" charset="-128"/>
              <a:cs typeface="Arial Unicode MS" pitchFamily="34" charset="-128"/>
            </a:endParaRPr>
          </a:p>
          <a:p>
            <a:pPr eaLnBrk="1" hangingPunct="1"/>
            <a:r>
              <a:rPr lang="fr-FR" smtClean="0">
                <a:latin typeface="Arial Unicode MS" pitchFamily="34" charset="-128"/>
                <a:ea typeface="Arial Unicode MS" pitchFamily="34" charset="-128"/>
                <a:cs typeface="Arial Unicode MS" pitchFamily="34" charset="-128"/>
              </a:rPr>
              <a:t>Le choix est un exercice complexe. Une question est par exemple de savoir s’il vaut mieux accentuer le renforcement d’une dimension déjà avancé et importante en anticipant un « effet de levier »  » sur d’autres dimensions ou focaliser les efforts sur une dimension importante mais moins avancée –et généralement aussi plus complexe ?</a:t>
            </a:r>
          </a:p>
          <a:p>
            <a:pPr eaLnBrk="1" hangingPunct="1"/>
            <a:endParaRPr lang="fr-FR" smtClean="0">
              <a:latin typeface="Arial Unicode MS" pitchFamily="34" charset="-128"/>
              <a:ea typeface="Arial Unicode MS" pitchFamily="34" charset="-128"/>
              <a:cs typeface="Arial Unicode MS" pitchFamily="34" charset="-128"/>
            </a:endParaRPr>
          </a:p>
          <a:p>
            <a:pPr eaLnBrk="1" hangingPunct="1"/>
            <a:endParaRPr lang="fr-FR" smtClean="0">
              <a:latin typeface="Arial Unicode MS" pitchFamily="34" charset="-128"/>
              <a:ea typeface="Arial Unicode MS" pitchFamily="34" charset="-128"/>
              <a:cs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5EFE2D8E-02F6-4FB2-AA50-B2897C240F15}" type="slidenum">
              <a:rPr lang="en-US">
                <a:latin typeface="Arial" pitchFamily="34" charset="0"/>
              </a:rPr>
              <a:pPr/>
              <a:t>27</a:t>
            </a:fld>
            <a:endParaRPr lang="en-US">
              <a:latin typeface="Arial" pitchFamily="34" charset="0"/>
            </a:endParaRPr>
          </a:p>
        </p:txBody>
      </p:sp>
      <p:sp>
        <p:nvSpPr>
          <p:cNvPr id="130051" name="Rectangle 2"/>
          <p:cNvSpPr>
            <a:spLocks noGrp="1" noRot="1" noChangeAspect="1" noChangeArrowheads="1" noTextEdit="1"/>
          </p:cNvSpPr>
          <p:nvPr>
            <p:ph type="sldImg"/>
          </p:nvPr>
        </p:nvSpPr>
        <p:spPr>
          <a:xfrm>
            <a:off x="1176338" y="695325"/>
            <a:ext cx="4648200" cy="3476625"/>
          </a:xfrm>
          <a:ln/>
        </p:spPr>
      </p:sp>
      <p:sp>
        <p:nvSpPr>
          <p:cNvPr id="130052" name="Rectangle 3"/>
          <p:cNvSpPr>
            <a:spLocks noGrp="1" noChangeArrowheads="1"/>
          </p:cNvSpPr>
          <p:nvPr>
            <p:ph type="body" idx="1"/>
          </p:nvPr>
        </p:nvSpPr>
        <p:spPr>
          <a:xfrm>
            <a:off x="933451" y="4403725"/>
            <a:ext cx="5130800" cy="4171950"/>
          </a:xfrm>
          <a:noFill/>
          <a:ln/>
        </p:spPr>
        <p:txBody>
          <a:bodyPr/>
          <a:lstStyle/>
          <a:p>
            <a:pPr eaLnBrk="1" hangingPunct="1"/>
            <a:r>
              <a:rPr lang="en-US" smtClean="0">
                <a:latin typeface="Arial" pitchFamily="34" charset="0"/>
                <a:ea typeface="Arial Unicode MS" pitchFamily="34" charset="-128"/>
                <a:cs typeface="Arial Unicode MS" pitchFamily="34" charset="-128"/>
              </a:rPr>
              <a:t>This presents the context, in icons, for the first chunk of work.  We’re trying to get participants to realize that through this relatively painless process they are doing real data collection (the matrix), quantitative and qualitative data storage (the Journal) and analysis/presentation (the Profile)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EA879134-FB17-4E2D-8D4A-8D013192924C}" type="slidenum">
              <a:rPr lang="en-US">
                <a:latin typeface="Arial" pitchFamily="34" charset="0"/>
              </a:rPr>
              <a:pPr/>
              <a:t>28</a:t>
            </a:fld>
            <a:endParaRPr lang="en-US">
              <a:latin typeface="Arial" pitchFamily="34" charset="0"/>
            </a:endParaRPr>
          </a:p>
        </p:txBody>
      </p:sp>
      <p:sp>
        <p:nvSpPr>
          <p:cNvPr id="132099" name="Rectangle 2"/>
          <p:cNvSpPr>
            <a:spLocks noGrp="1" noRot="1" noChangeAspect="1" noChangeArrowheads="1" noTextEdit="1"/>
          </p:cNvSpPr>
          <p:nvPr>
            <p:ph type="sldImg"/>
          </p:nvPr>
        </p:nvSpPr>
        <p:spPr>
          <a:xfrm>
            <a:off x="1176338" y="695325"/>
            <a:ext cx="4648200" cy="3476625"/>
          </a:xfrm>
          <a:ln/>
        </p:spPr>
      </p:sp>
      <p:sp>
        <p:nvSpPr>
          <p:cNvPr id="132100" name="Rectangle 3"/>
          <p:cNvSpPr>
            <a:spLocks noGrp="1" noChangeArrowheads="1"/>
          </p:cNvSpPr>
          <p:nvPr>
            <p:ph type="body" idx="1"/>
          </p:nvPr>
        </p:nvSpPr>
        <p:spPr>
          <a:xfrm>
            <a:off x="933451" y="4403725"/>
            <a:ext cx="5130800" cy="4171950"/>
          </a:xfrm>
          <a:noFill/>
          <a:ln/>
        </p:spPr>
        <p:txBody>
          <a:bodyPr/>
          <a:lstStyle/>
          <a:p>
            <a:pPr eaLnBrk="1" hangingPunct="1"/>
            <a:r>
              <a:rPr lang="en-US" smtClean="0">
                <a:latin typeface="Arial" pitchFamily="34" charset="0"/>
                <a:ea typeface="Arial Unicode MS" pitchFamily="34" charset="-128"/>
                <a:cs typeface="Arial Unicode MS" pitchFamily="34" charset="-128"/>
              </a:rPr>
              <a:t>This slide notes that we are moving from Presentation of data (Profile) to support more analysis and decision-making (the quadrant), and planning (the MfDR Capacity Improvement Plan)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57438"/>
            <a:ext cx="8626475" cy="16271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2413" y="4300538"/>
            <a:ext cx="7105650" cy="19399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3F79025-8CCF-4EA1-92D9-A41401CD4FE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74292DE-34DB-495A-AAFF-8412E7A0123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59650" y="303213"/>
            <a:ext cx="2282825"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303213"/>
            <a:ext cx="66992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8AA8647-8769-419F-BA70-8F6DFD49A1D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57438"/>
            <a:ext cx="8626475" cy="16271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2413" y="4300538"/>
            <a:ext cx="7105650" cy="19399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07903DC-F858-4899-9B01-E2030CCBEF0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DFEEDA0-AD55-4F05-B2D2-C887E1FA0AC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76800"/>
            <a:ext cx="8628062" cy="15081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1688" y="3216275"/>
            <a:ext cx="8628062" cy="166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42F3DB9-03F4-446D-8903-F28CEE6054B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1650"/>
            <a:ext cx="4491038" cy="500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1438" y="1771650"/>
            <a:ext cx="4491037" cy="500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3019C68-4274-42E0-A559-39CF61DC452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698625"/>
            <a:ext cx="4484688"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06650"/>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56200" y="1698625"/>
            <a:ext cx="4486275"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6200" y="2406650"/>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55B67E2-E503-4FCB-87A5-D6D8DFA26ED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07D24A12-BF2B-4FA6-8FE9-35C8F7BF965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98A2E95E-1E89-426D-BDEC-3A79036CDCE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1625"/>
            <a:ext cx="3338513" cy="12858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68750"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87500"/>
            <a:ext cx="3338513"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252510F-8040-4B61-93B4-4845EB759DC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D6C8FDA-582A-4CB9-B1C4-E918E4EB541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89138" y="677863"/>
            <a:ext cx="6091237"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89138" y="5940425"/>
            <a:ext cx="6091237" cy="890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D9ECF2F-89C4-4716-AA5E-5E81E625DC7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B0AAEDC-0055-4304-A6B9-3881001FD3F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59650" y="303213"/>
            <a:ext cx="2282825"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303213"/>
            <a:ext cx="66992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E3BD7A4-1ADE-4599-BE96-D3176E149A7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57438"/>
            <a:ext cx="8626475" cy="16271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2413" y="4300538"/>
            <a:ext cx="7105650" cy="19399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A44ED45-F2AB-4838-9B5C-B89656F97A9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AE924B8-C71A-4BB5-B18E-69E93A00F9E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76800"/>
            <a:ext cx="8628062" cy="15081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1688" y="3216275"/>
            <a:ext cx="8628062" cy="166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E969B51-C356-4F9A-9C54-A07D0E4AA36F}"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1650"/>
            <a:ext cx="4491038" cy="500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1438" y="1771650"/>
            <a:ext cx="4491037" cy="500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9D290DA-32BF-4DAF-B5EE-C5A70A8A979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698625"/>
            <a:ext cx="4484688"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06650"/>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56200" y="1698625"/>
            <a:ext cx="4486275"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6200" y="2406650"/>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A3FB8D77-188E-4A3C-A3A2-07231145AD3C}"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9F303B90-F82F-4F97-80FE-1A0CBA2B8645}"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FCA93F27-FB96-4359-B172-633E57F5A49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76800"/>
            <a:ext cx="8628062" cy="15081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1688" y="3216275"/>
            <a:ext cx="8628062" cy="166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F13E476-6022-4075-8154-B05EE581C2E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1625"/>
            <a:ext cx="3338513" cy="12858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68750"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87500"/>
            <a:ext cx="3338513"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5C5A66F-9601-445C-BE93-8E5A53EA264B}"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89138" y="677863"/>
            <a:ext cx="6091237"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89138" y="5940425"/>
            <a:ext cx="6091237" cy="890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F8EDDBC-28CE-42FF-85A5-939C8D8B3EB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169AEAF-E44D-4F20-B50B-51D7FA7C3CC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59650" y="303213"/>
            <a:ext cx="2282825"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303213"/>
            <a:ext cx="66992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2213DC6-2912-4B9F-BDED-2E107350E4D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57438"/>
            <a:ext cx="8626475" cy="16271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2413" y="4300538"/>
            <a:ext cx="7105650" cy="19399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4CBBAE0-F19D-4B80-B38A-1CF2F283AC82}"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4A4F3F1-E3D6-4539-81E3-68512A153C0B}"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76800"/>
            <a:ext cx="8628062" cy="15081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1688" y="3216275"/>
            <a:ext cx="8628062" cy="166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744B5BB-89ED-44A3-8991-EF8250177848}"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1650"/>
            <a:ext cx="4491038" cy="500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1438" y="1771650"/>
            <a:ext cx="4491037" cy="500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5BE29C2-0BF4-4F43-B6BB-4781D5B71C4C}"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698625"/>
            <a:ext cx="4484688"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06650"/>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56200" y="1698625"/>
            <a:ext cx="4486275"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6200" y="2406650"/>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32222EB3-E7AA-4EFC-8E9F-6590D7CA7BED}"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8BE8F16C-39DF-4E3E-A95B-38199575119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1650"/>
            <a:ext cx="4491038" cy="500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1438" y="1771650"/>
            <a:ext cx="4491037" cy="500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B2F0EBD-3DBA-487D-ABA3-B9D260B041A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977FEAE5-1A5A-4963-9B71-4EFD9E515E32}"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1625"/>
            <a:ext cx="3338513" cy="12858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68750"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87500"/>
            <a:ext cx="3338513"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27B10FE-0959-4953-A34A-9AFC622A42A5}"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89138" y="677863"/>
            <a:ext cx="6091237"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89138" y="5940425"/>
            <a:ext cx="6091237" cy="890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C3AE765-4778-4EA1-8A54-76BDB809015D}"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0E3B935-C60E-482E-871B-14F702763BB0}"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59650" y="303213"/>
            <a:ext cx="2282825"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303213"/>
            <a:ext cx="66992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9266813-7478-47C0-899D-CF89FC9E7E59}"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57438"/>
            <a:ext cx="8626475" cy="16271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2413" y="4300538"/>
            <a:ext cx="7105650" cy="19399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0CCB51E-87B9-4A8B-AE14-31E88714E75E}"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8AF9428-0B12-4E3A-B992-8FC94400BB47}"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76800"/>
            <a:ext cx="8628062" cy="15081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1688" y="3216275"/>
            <a:ext cx="8628062" cy="166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3F3819E-7FB5-4E97-B90C-F5B3A358E4E2}"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1650"/>
            <a:ext cx="4491038" cy="500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1438" y="1771650"/>
            <a:ext cx="4491037" cy="500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0D4FE90-BB6C-46B4-BA7A-41827C1B7638}"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698625"/>
            <a:ext cx="4484688"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06650"/>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56200" y="1698625"/>
            <a:ext cx="4486275"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6200" y="2406650"/>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B95F080A-BCF8-413D-85A8-F16D99AA44A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698625"/>
            <a:ext cx="4484688"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06650"/>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56200" y="1698625"/>
            <a:ext cx="4486275"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6200" y="2406650"/>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B1CF410C-1C1E-4AF7-940B-21734BB3CAE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1FF7B56-DF7C-47FB-BF42-91260C541E38}"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B1B61C3-DE22-45C9-8E40-507AC2596FEA}"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1625"/>
            <a:ext cx="3338513" cy="12858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68750"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87500"/>
            <a:ext cx="3338513"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B1F0B7E-1353-44E0-8282-64DFBFE78A95}"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89138" y="677863"/>
            <a:ext cx="6091237"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89138" y="5940425"/>
            <a:ext cx="6091237" cy="890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BEC2EFE-EE18-48DA-9715-C22F5B982ED6}"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A8BF3FA-0C06-4099-A3FD-0DDAD3E749AD}"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59650" y="303213"/>
            <a:ext cx="2282825"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303213"/>
            <a:ext cx="66992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F43E0A8-CADB-47D9-BA16-E00B4A8A4559}"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84323" name="Rectangle 3"/>
          <p:cNvSpPr>
            <a:spLocks noGrp="1" noChangeArrowheads="1"/>
          </p:cNvSpPr>
          <p:nvPr>
            <p:ph type="subTitle" idx="1"/>
          </p:nvPr>
        </p:nvSpPr>
        <p:spPr>
          <a:xfrm>
            <a:off x="228600" y="3048000"/>
            <a:ext cx="6324600" cy="673100"/>
          </a:xfrm>
        </p:spPr>
        <p:txBody>
          <a:bodyPr/>
          <a:lstStyle>
            <a:lvl1pPr marL="0" indent="0">
              <a:buFontTx/>
              <a:buNone/>
              <a:defRPr/>
            </a:lvl1pPr>
          </a:lstStyle>
          <a:p>
            <a:r>
              <a:rPr lang="en-US"/>
              <a:t>More blah blah</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035925" y="6005513"/>
            <a:ext cx="2114550" cy="506412"/>
          </a:xfrm>
          <a:prstGeom prst="rect">
            <a:avLst/>
          </a:prstGeom>
        </p:spPr>
        <p:txBody>
          <a:bodyPr vert="horz" wrap="square" lIns="91440" tIns="45720" rIns="91440" bIns="45720" numCol="1" anchor="t" anchorCtr="0" compatLnSpc="1">
            <a:prstTxWarp prst="textNoShape">
              <a:avLst/>
            </a:prstTxWarp>
          </a:bodyPr>
          <a:lstStyle>
            <a:lvl1pPr>
              <a:defRPr>
                <a:latin typeface="Tahoma" pitchFamily="-65" charset="0"/>
                <a:ea typeface="+mn-ea"/>
                <a:cs typeface="Arial Unicode MS" pitchFamily="-65" charset="0"/>
              </a:defRPr>
            </a:lvl1pPr>
          </a:lstStyle>
          <a:p>
            <a:pPr>
              <a:defRPr/>
            </a:pPr>
            <a:fld id="{7482C9BD-AE5F-4281-A3D5-E832E09ABF3F}" type="slidenum">
              <a:rPr lang="en-US"/>
              <a:pPr>
                <a:defRPr/>
              </a:pPr>
              <a:t>‹#›</a:t>
            </a:fld>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76800"/>
            <a:ext cx="8628062" cy="15081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1688" y="3216275"/>
            <a:ext cx="8628062" cy="166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8035925" y="6005513"/>
            <a:ext cx="2114550" cy="506412"/>
          </a:xfrm>
          <a:prstGeom prst="rect">
            <a:avLst/>
          </a:prstGeom>
        </p:spPr>
        <p:txBody>
          <a:bodyPr vert="horz" wrap="square" lIns="91440" tIns="45720" rIns="91440" bIns="45720" numCol="1" anchor="t" anchorCtr="0" compatLnSpc="1">
            <a:prstTxWarp prst="textNoShape">
              <a:avLst/>
            </a:prstTxWarp>
          </a:bodyPr>
          <a:lstStyle>
            <a:lvl1pPr>
              <a:defRPr>
                <a:latin typeface="Tahoma" pitchFamily="-65" charset="0"/>
                <a:ea typeface="+mn-ea"/>
                <a:cs typeface="Arial Unicode MS" pitchFamily="-65" charset="0"/>
              </a:defRPr>
            </a:lvl1pPr>
          </a:lstStyle>
          <a:p>
            <a:pPr>
              <a:defRPr/>
            </a:pPr>
            <a:fld id="{2D58F261-03BB-4B3B-AF2D-6E58C932FED2}" type="slidenum">
              <a:rPr lang="en-US"/>
              <a:pPr>
                <a:defRPr/>
              </a:pPr>
              <a:t>‹#›</a:t>
            </a:fld>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6875" y="1814513"/>
            <a:ext cx="48006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49875" y="1814513"/>
            <a:ext cx="48006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035925" y="6005513"/>
            <a:ext cx="2114550" cy="506412"/>
          </a:xfrm>
          <a:prstGeom prst="rect">
            <a:avLst/>
          </a:prstGeom>
        </p:spPr>
        <p:txBody>
          <a:bodyPr vert="horz" wrap="square" lIns="91440" tIns="45720" rIns="91440" bIns="45720" numCol="1" anchor="t" anchorCtr="0" compatLnSpc="1">
            <a:prstTxWarp prst="textNoShape">
              <a:avLst/>
            </a:prstTxWarp>
          </a:bodyPr>
          <a:lstStyle>
            <a:lvl1pPr>
              <a:defRPr>
                <a:latin typeface="Tahoma" pitchFamily="-65" charset="0"/>
                <a:ea typeface="+mn-ea"/>
                <a:cs typeface="Arial Unicode MS" pitchFamily="-65" charset="0"/>
              </a:defRPr>
            </a:lvl1pPr>
          </a:lstStyle>
          <a:p>
            <a:pPr>
              <a:defRPr/>
            </a:pPr>
            <a:fld id="{0E54C0C4-5EB9-49B4-8F02-74B1F26B7BB1}"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490DA907-F8CC-4CD3-933B-8C2E48C92412}"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9134475" cy="126523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698625"/>
            <a:ext cx="4484688"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06650"/>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56200" y="1698625"/>
            <a:ext cx="4486275"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6200" y="2406650"/>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8035925" y="6005513"/>
            <a:ext cx="2114550" cy="506412"/>
          </a:xfrm>
          <a:prstGeom prst="rect">
            <a:avLst/>
          </a:prstGeom>
        </p:spPr>
        <p:txBody>
          <a:bodyPr vert="horz" wrap="square" lIns="91440" tIns="45720" rIns="91440" bIns="45720" numCol="1" anchor="t" anchorCtr="0" compatLnSpc="1">
            <a:prstTxWarp prst="textNoShape">
              <a:avLst/>
            </a:prstTxWarp>
          </a:bodyPr>
          <a:lstStyle>
            <a:lvl1pPr>
              <a:defRPr>
                <a:latin typeface="Tahoma" pitchFamily="-65" charset="0"/>
                <a:ea typeface="+mn-ea"/>
                <a:cs typeface="Arial Unicode MS" pitchFamily="-65" charset="0"/>
              </a:defRPr>
            </a:lvl1pPr>
          </a:lstStyle>
          <a:p>
            <a:pPr>
              <a:defRPr/>
            </a:pPr>
            <a:fld id="{1D96D4A5-6A04-40EC-88DD-E1C7452291D9}" type="slidenum">
              <a:rPr lang="en-US"/>
              <a:pPr>
                <a:defRPr/>
              </a:pPr>
              <a:t>‹#›</a:t>
            </a:fld>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035925" y="6005513"/>
            <a:ext cx="2114550" cy="506412"/>
          </a:xfrm>
          <a:prstGeom prst="rect">
            <a:avLst/>
          </a:prstGeom>
        </p:spPr>
        <p:txBody>
          <a:bodyPr vert="horz" wrap="square" lIns="91440" tIns="45720" rIns="91440" bIns="45720" numCol="1" anchor="t" anchorCtr="0" compatLnSpc="1">
            <a:prstTxWarp prst="textNoShape">
              <a:avLst/>
            </a:prstTxWarp>
          </a:bodyPr>
          <a:lstStyle>
            <a:lvl1pPr>
              <a:defRPr>
                <a:latin typeface="Tahoma" pitchFamily="-65" charset="0"/>
                <a:ea typeface="+mn-ea"/>
                <a:cs typeface="Arial Unicode MS" pitchFamily="-65" charset="0"/>
              </a:defRPr>
            </a:lvl1pPr>
          </a:lstStyle>
          <a:p>
            <a:pPr>
              <a:defRPr/>
            </a:pPr>
            <a:fld id="{7BF9FEAC-38E1-4677-AE87-C4E1B614E70F}" type="slidenum">
              <a:rPr lang="en-US"/>
              <a:pPr>
                <a:defRPr/>
              </a:pPr>
              <a:t>‹#›</a:t>
            </a:fld>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035925" y="6005513"/>
            <a:ext cx="2114550" cy="506412"/>
          </a:xfrm>
          <a:prstGeom prst="rect">
            <a:avLst/>
          </a:prstGeom>
        </p:spPr>
        <p:txBody>
          <a:bodyPr vert="horz" wrap="square" lIns="91440" tIns="45720" rIns="91440" bIns="45720" numCol="1" anchor="t" anchorCtr="0" compatLnSpc="1">
            <a:prstTxWarp prst="textNoShape">
              <a:avLst/>
            </a:prstTxWarp>
          </a:bodyPr>
          <a:lstStyle>
            <a:lvl1pPr>
              <a:defRPr>
                <a:latin typeface="Tahoma" pitchFamily="-65" charset="0"/>
                <a:ea typeface="+mn-ea"/>
                <a:cs typeface="Arial Unicode MS" pitchFamily="-65" charset="0"/>
              </a:defRPr>
            </a:lvl1pPr>
          </a:lstStyle>
          <a:p>
            <a:pPr>
              <a:defRPr/>
            </a:pPr>
            <a:fld id="{1F296F9C-CFAB-4760-9A2F-A1CA357D6538}" type="slidenum">
              <a:rPr lang="en-US"/>
              <a:pPr>
                <a:defRPr/>
              </a:pPr>
              <a:t>‹#›</a:t>
            </a:fld>
            <a:endParaRPr lang="en-US"/>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1625"/>
            <a:ext cx="3338513" cy="12858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68750"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87500"/>
            <a:ext cx="3338513"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8035925" y="6005513"/>
            <a:ext cx="2114550" cy="506412"/>
          </a:xfrm>
          <a:prstGeom prst="rect">
            <a:avLst/>
          </a:prstGeom>
        </p:spPr>
        <p:txBody>
          <a:bodyPr vert="horz" wrap="square" lIns="91440" tIns="45720" rIns="91440" bIns="45720" numCol="1" anchor="t" anchorCtr="0" compatLnSpc="1">
            <a:prstTxWarp prst="textNoShape">
              <a:avLst/>
            </a:prstTxWarp>
          </a:bodyPr>
          <a:lstStyle>
            <a:lvl1pPr>
              <a:defRPr>
                <a:latin typeface="Tahoma" pitchFamily="-65" charset="0"/>
                <a:ea typeface="+mn-ea"/>
                <a:cs typeface="Arial Unicode MS" pitchFamily="-65" charset="0"/>
              </a:defRPr>
            </a:lvl1pPr>
          </a:lstStyle>
          <a:p>
            <a:pPr>
              <a:defRPr/>
            </a:pPr>
            <a:fld id="{6573243C-7EE1-46E3-98EF-D90C87FE7B09}" type="slidenum">
              <a:rPr lang="en-US"/>
              <a:pPr>
                <a:defRPr/>
              </a:pPr>
              <a:t>‹#›</a:t>
            </a:fld>
            <a:endParaRPr lang="en-US"/>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89138" y="677863"/>
            <a:ext cx="6091237"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89138" y="5940425"/>
            <a:ext cx="6091237" cy="890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8035925" y="6005513"/>
            <a:ext cx="2114550" cy="506412"/>
          </a:xfrm>
          <a:prstGeom prst="rect">
            <a:avLst/>
          </a:prstGeom>
        </p:spPr>
        <p:txBody>
          <a:bodyPr vert="horz" wrap="square" lIns="91440" tIns="45720" rIns="91440" bIns="45720" numCol="1" anchor="t" anchorCtr="0" compatLnSpc="1">
            <a:prstTxWarp prst="textNoShape">
              <a:avLst/>
            </a:prstTxWarp>
          </a:bodyPr>
          <a:lstStyle>
            <a:lvl1pPr>
              <a:defRPr>
                <a:latin typeface="Tahoma" pitchFamily="-65" charset="0"/>
                <a:ea typeface="+mn-ea"/>
                <a:cs typeface="Arial Unicode MS" pitchFamily="-65" charset="0"/>
              </a:defRPr>
            </a:lvl1pPr>
          </a:lstStyle>
          <a:p>
            <a:pPr>
              <a:defRPr/>
            </a:pPr>
            <a:fld id="{4C440F56-B14A-4057-882B-C6BA66C34D4E}" type="slidenum">
              <a:rPr lang="en-US"/>
              <a:pPr>
                <a:defRPr/>
              </a:pPr>
              <a:t>‹#›</a:t>
            </a:fld>
            <a:endParaRPr lang="en-US"/>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035925" y="6005513"/>
            <a:ext cx="2114550" cy="506412"/>
          </a:xfrm>
          <a:prstGeom prst="rect">
            <a:avLst/>
          </a:prstGeom>
        </p:spPr>
        <p:txBody>
          <a:bodyPr vert="horz" wrap="square" lIns="91440" tIns="45720" rIns="91440" bIns="45720" numCol="1" anchor="t" anchorCtr="0" compatLnSpc="1">
            <a:prstTxWarp prst="textNoShape">
              <a:avLst/>
            </a:prstTxWarp>
          </a:bodyPr>
          <a:lstStyle>
            <a:lvl1pPr>
              <a:defRPr>
                <a:latin typeface="Tahoma" pitchFamily="-65" charset="0"/>
                <a:ea typeface="+mn-ea"/>
                <a:cs typeface="Arial Unicode MS" pitchFamily="-65" charset="0"/>
              </a:defRPr>
            </a:lvl1pPr>
          </a:lstStyle>
          <a:p>
            <a:pPr>
              <a:defRPr/>
            </a:pPr>
            <a:fld id="{6F119A09-0874-4B96-BCCF-C6EAC27829FF}" type="slidenum">
              <a:rPr lang="en-US"/>
              <a:pPr>
                <a:defRPr/>
              </a:pPr>
              <a:t>‹#›</a:t>
            </a:fld>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70800" y="152400"/>
            <a:ext cx="2479675" cy="5838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7289800" cy="5838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035925" y="6005513"/>
            <a:ext cx="2114550" cy="506412"/>
          </a:xfrm>
          <a:prstGeom prst="rect">
            <a:avLst/>
          </a:prstGeom>
        </p:spPr>
        <p:txBody>
          <a:bodyPr vert="horz" wrap="square" lIns="91440" tIns="45720" rIns="91440" bIns="45720" numCol="1" anchor="t" anchorCtr="0" compatLnSpc="1">
            <a:prstTxWarp prst="textNoShape">
              <a:avLst/>
            </a:prstTxWarp>
          </a:bodyPr>
          <a:lstStyle>
            <a:lvl1pPr>
              <a:defRPr>
                <a:latin typeface="Tahoma" pitchFamily="-65" charset="0"/>
                <a:ea typeface="+mn-ea"/>
                <a:cs typeface="Arial Unicode MS" pitchFamily="-65" charset="0"/>
              </a:defRPr>
            </a:lvl1pPr>
          </a:lstStyle>
          <a:p>
            <a:pPr>
              <a:defRPr/>
            </a:pPr>
            <a:fld id="{9A51A9F8-3408-4675-8209-54746EB7DA90}" type="slidenum">
              <a:rPr lang="en-US"/>
              <a:pPr>
                <a:defRPr/>
              </a:pPr>
              <a:t>‹#›</a:t>
            </a:fld>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153400" cy="9366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6875" y="1814513"/>
            <a:ext cx="48006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49875" y="1814513"/>
            <a:ext cx="48006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035925" y="6005513"/>
            <a:ext cx="2114550" cy="506412"/>
          </a:xfrm>
          <a:prstGeom prst="rect">
            <a:avLst/>
          </a:prstGeom>
        </p:spPr>
        <p:txBody>
          <a:bodyPr vert="horz" wrap="square" lIns="91440" tIns="45720" rIns="91440" bIns="45720" numCol="1" anchor="t" anchorCtr="0" compatLnSpc="1">
            <a:prstTxWarp prst="textNoShape">
              <a:avLst/>
            </a:prstTxWarp>
          </a:bodyPr>
          <a:lstStyle>
            <a:lvl1pPr>
              <a:defRPr>
                <a:latin typeface="Tahoma" pitchFamily="-65" charset="0"/>
                <a:ea typeface="+mn-ea"/>
                <a:cs typeface="Arial Unicode MS" pitchFamily="-65" charset="0"/>
              </a:defRPr>
            </a:lvl1pPr>
          </a:lstStyle>
          <a:p>
            <a:pPr>
              <a:defRPr/>
            </a:pPr>
            <a:fld id="{DCB2DB01-B39F-493A-94E0-60938B2BE696}"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E8B4E2B2-8165-46DA-B94C-FBDF4134E1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1625"/>
            <a:ext cx="3338513" cy="12858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68750"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87500"/>
            <a:ext cx="3338513"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679E4D8-5A19-46B9-9C07-DA8C472DD8D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89138" y="677863"/>
            <a:ext cx="6091237"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89138" y="5940425"/>
            <a:ext cx="6091237" cy="890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Tues 4 pm</a:t>
            </a: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41756AA-E803-47EF-86CB-FB5EFDAC54C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4" Type="http://schemas.openxmlformats.org/officeDocument/2006/relationships/slideLayout" Target="../slideLayouts/slideLayout15.xml"/><Relationship Id="rId10" Type="http://schemas.openxmlformats.org/officeDocument/2006/relationships/slideLayout" Target="../slideLayouts/slideLayout21.xml"/><Relationship Id="rId5" Type="http://schemas.openxmlformats.org/officeDocument/2006/relationships/slideLayout" Target="../slideLayouts/slideLayout16.xml"/><Relationship Id="rId7" Type="http://schemas.openxmlformats.org/officeDocument/2006/relationships/slideLayout" Target="../slideLayouts/slideLayout18.xml"/><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9" Type="http://schemas.openxmlformats.org/officeDocument/2006/relationships/slideLayout" Target="../slideLayouts/slideLayout20.xml"/><Relationship Id="rId3" Type="http://schemas.openxmlformats.org/officeDocument/2006/relationships/slideLayout" Target="../slideLayouts/slideLayout14.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4" Type="http://schemas.openxmlformats.org/officeDocument/2006/relationships/slideLayout" Target="../slideLayouts/slideLayout26.xml"/><Relationship Id="rId10" Type="http://schemas.openxmlformats.org/officeDocument/2006/relationships/slideLayout" Target="../slideLayouts/slideLayout32.xml"/><Relationship Id="rId5" Type="http://schemas.openxmlformats.org/officeDocument/2006/relationships/slideLayout" Target="../slideLayouts/slideLayout27.xml"/><Relationship Id="rId7" Type="http://schemas.openxmlformats.org/officeDocument/2006/relationships/slideLayout" Target="../slideLayouts/slideLayout29.xml"/><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9" Type="http://schemas.openxmlformats.org/officeDocument/2006/relationships/slideLayout" Target="../slideLayouts/slideLayout31.xml"/><Relationship Id="rId3" Type="http://schemas.openxmlformats.org/officeDocument/2006/relationships/slideLayout" Target="../slideLayouts/slideLayout25.xml"/><Relationship Id="rId6"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4" Type="http://schemas.openxmlformats.org/officeDocument/2006/relationships/slideLayout" Target="../slideLayouts/slideLayout37.xml"/><Relationship Id="rId10" Type="http://schemas.openxmlformats.org/officeDocument/2006/relationships/slideLayout" Target="../slideLayouts/slideLayout43.xml"/><Relationship Id="rId5" Type="http://schemas.openxmlformats.org/officeDocument/2006/relationships/slideLayout" Target="../slideLayouts/slideLayout38.xml"/><Relationship Id="rId7" Type="http://schemas.openxmlformats.org/officeDocument/2006/relationships/slideLayout" Target="../slideLayouts/slideLayout40.xml"/><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9" Type="http://schemas.openxmlformats.org/officeDocument/2006/relationships/slideLayout" Target="../slideLayouts/slideLayout42.xml"/><Relationship Id="rId3" Type="http://schemas.openxmlformats.org/officeDocument/2006/relationships/slideLayout" Target="../slideLayouts/slideLayout36.xml"/><Relationship Id="rId6"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4" Type="http://schemas.openxmlformats.org/officeDocument/2006/relationships/slideLayout" Target="../slideLayouts/slideLayout48.xml"/><Relationship Id="rId10" Type="http://schemas.openxmlformats.org/officeDocument/2006/relationships/slideLayout" Target="../slideLayouts/slideLayout54.xml"/><Relationship Id="rId5" Type="http://schemas.openxmlformats.org/officeDocument/2006/relationships/slideLayout" Target="../slideLayouts/slideLayout49.xml"/><Relationship Id="rId7" Type="http://schemas.openxmlformats.org/officeDocument/2006/relationships/slideLayout" Target="../slideLayouts/slideLayout51.xml"/><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9" Type="http://schemas.openxmlformats.org/officeDocument/2006/relationships/slideLayout" Target="../slideLayouts/slideLayout53.xml"/><Relationship Id="rId3" Type="http://schemas.openxmlformats.org/officeDocument/2006/relationships/slideLayout" Target="../slideLayouts/slideLayout47.xml"/><Relationship Id="rId6"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4" Type="http://schemas.openxmlformats.org/officeDocument/2006/relationships/slideLayout" Target="../slideLayouts/slideLayout59.xml"/><Relationship Id="rId7" Type="http://schemas.openxmlformats.org/officeDocument/2006/relationships/slideLayout" Target="../slideLayouts/slideLayout62.xml"/><Relationship Id="rId11" Type="http://schemas.openxmlformats.org/officeDocument/2006/relationships/slideLayout" Target="../slideLayouts/slideLayout66.xml"/><Relationship Id="rId1" Type="http://schemas.openxmlformats.org/officeDocument/2006/relationships/slideLayout" Target="../slideLayouts/slideLayout56.xml"/><Relationship Id="rId6" Type="http://schemas.openxmlformats.org/officeDocument/2006/relationships/slideLayout" Target="../slideLayouts/slideLayout61.xml"/><Relationship Id="rId8" Type="http://schemas.openxmlformats.org/officeDocument/2006/relationships/slideLayout" Target="../slideLayouts/slideLayout63.xml"/><Relationship Id="rId13" Type="http://schemas.openxmlformats.org/officeDocument/2006/relationships/theme" Target="../theme/theme6.xml"/><Relationship Id="rId10" Type="http://schemas.openxmlformats.org/officeDocument/2006/relationships/slideLayout" Target="../slideLayouts/slideLayout65.xml"/><Relationship Id="rId5" Type="http://schemas.openxmlformats.org/officeDocument/2006/relationships/slideLayout" Target="../slideLayouts/slideLayout60.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9" Type="http://schemas.openxmlformats.org/officeDocument/2006/relationships/slideLayout" Target="../slideLayouts/slideLayout64.xml"/><Relationship Id="rId3"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8000" y="303213"/>
            <a:ext cx="9134475" cy="1265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08000" y="1771650"/>
            <a:ext cx="9134475" cy="5008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24" name="Rectangle 4"/>
          <p:cNvSpPr>
            <a:spLocks noGrp="1" noChangeArrowheads="1"/>
          </p:cNvSpPr>
          <p:nvPr>
            <p:ph type="dt" sz="half" idx="2"/>
          </p:nvPr>
        </p:nvSpPr>
        <p:spPr bwMode="auto">
          <a:xfrm>
            <a:off x="508000" y="6911975"/>
            <a:ext cx="2368550" cy="527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Unicode MS" pitchFamily="-65" charset="0"/>
                <a:ea typeface="+mn-ea"/>
                <a:cs typeface="Arial Unicode MS" pitchFamily="-65" charset="0"/>
              </a:defRPr>
            </a:lvl1pPr>
          </a:lstStyle>
          <a:p>
            <a:pPr>
              <a:defRPr/>
            </a:pPr>
            <a:r>
              <a:rPr lang="en-US"/>
              <a:t>Tues 4 pm</a:t>
            </a:r>
          </a:p>
        </p:txBody>
      </p:sp>
      <p:sp>
        <p:nvSpPr>
          <p:cNvPr id="337925" name="Rectangle 5"/>
          <p:cNvSpPr>
            <a:spLocks noGrp="1" noChangeArrowheads="1"/>
          </p:cNvSpPr>
          <p:nvPr>
            <p:ph type="ftr" sz="quarter" idx="3"/>
          </p:nvPr>
        </p:nvSpPr>
        <p:spPr bwMode="auto">
          <a:xfrm>
            <a:off x="3468688" y="6911975"/>
            <a:ext cx="3213100" cy="527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Unicode MS" pitchFamily="-65" charset="0"/>
                <a:ea typeface="+mn-ea"/>
                <a:cs typeface="Arial Unicode MS" pitchFamily="-65" charset="0"/>
              </a:defRPr>
            </a:lvl1pPr>
          </a:lstStyle>
          <a:p>
            <a:pPr>
              <a:defRPr/>
            </a:pPr>
            <a:endParaRPr lang="fr-FR"/>
          </a:p>
        </p:txBody>
      </p:sp>
      <p:sp>
        <p:nvSpPr>
          <p:cNvPr id="337926" name="Rectangle 6"/>
          <p:cNvSpPr>
            <a:spLocks noGrp="1" noChangeArrowheads="1"/>
          </p:cNvSpPr>
          <p:nvPr>
            <p:ph type="sldNum" sz="quarter" idx="4"/>
          </p:nvPr>
        </p:nvSpPr>
        <p:spPr bwMode="auto">
          <a:xfrm>
            <a:off x="7273925" y="6911975"/>
            <a:ext cx="2368550" cy="527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Unicode MS" pitchFamily="-65" charset="0"/>
                <a:ea typeface="+mn-ea"/>
                <a:cs typeface="Arial Unicode MS" pitchFamily="-65" charset="0"/>
              </a:defRPr>
            </a:lvl1pPr>
          </a:lstStyle>
          <a:p>
            <a:pPr>
              <a:defRPr/>
            </a:pPr>
            <a:fld id="{7AB8011A-20A6-4889-A444-86C51B698E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hf hdr="0" ftr="0" dt="0"/>
  <p:txStyles>
    <p:titleStyle>
      <a:lvl1pPr algn="ctr" rtl="0" eaLnBrk="0" fontAlgn="base" hangingPunct="0">
        <a:spcBef>
          <a:spcPct val="0"/>
        </a:spcBef>
        <a:spcAft>
          <a:spcPct val="0"/>
        </a:spcAft>
        <a:defRPr sz="3200">
          <a:solidFill>
            <a:srgbClr val="003399"/>
          </a:solidFill>
          <a:latin typeface="+mj-lt"/>
          <a:ea typeface="+mj-ea"/>
          <a:cs typeface="+mj-cs"/>
        </a:defRPr>
      </a:lvl1pPr>
      <a:lvl2pPr algn="ctr" rtl="0" eaLnBrk="0" fontAlgn="base" hangingPunct="0">
        <a:spcBef>
          <a:spcPct val="0"/>
        </a:spcBef>
        <a:spcAft>
          <a:spcPct val="0"/>
        </a:spcAft>
        <a:defRPr sz="3200">
          <a:solidFill>
            <a:srgbClr val="003399"/>
          </a:solidFill>
          <a:latin typeface="Tahoma" pitchFamily="-65" charset="0"/>
          <a:ea typeface="Arial Unicode MS" pitchFamily="-65" charset="0"/>
          <a:cs typeface="Arial Unicode MS" pitchFamily="-65" charset="0"/>
        </a:defRPr>
      </a:lvl2pPr>
      <a:lvl3pPr algn="ctr" rtl="0" eaLnBrk="0" fontAlgn="base" hangingPunct="0">
        <a:spcBef>
          <a:spcPct val="0"/>
        </a:spcBef>
        <a:spcAft>
          <a:spcPct val="0"/>
        </a:spcAft>
        <a:defRPr sz="3200">
          <a:solidFill>
            <a:srgbClr val="003399"/>
          </a:solidFill>
          <a:latin typeface="Tahoma" pitchFamily="-65" charset="0"/>
          <a:ea typeface="Arial Unicode MS" pitchFamily="-65" charset="0"/>
          <a:cs typeface="Arial Unicode MS" pitchFamily="-65" charset="0"/>
        </a:defRPr>
      </a:lvl3pPr>
      <a:lvl4pPr algn="ctr" rtl="0" eaLnBrk="0" fontAlgn="base" hangingPunct="0">
        <a:spcBef>
          <a:spcPct val="0"/>
        </a:spcBef>
        <a:spcAft>
          <a:spcPct val="0"/>
        </a:spcAft>
        <a:defRPr sz="3200">
          <a:solidFill>
            <a:srgbClr val="003399"/>
          </a:solidFill>
          <a:latin typeface="Tahoma" pitchFamily="-65" charset="0"/>
          <a:ea typeface="Arial Unicode MS" pitchFamily="-65" charset="0"/>
          <a:cs typeface="Arial Unicode MS" pitchFamily="-65" charset="0"/>
        </a:defRPr>
      </a:lvl4pPr>
      <a:lvl5pPr algn="ctr" rtl="0" eaLnBrk="0" fontAlgn="base" hangingPunct="0">
        <a:spcBef>
          <a:spcPct val="0"/>
        </a:spcBef>
        <a:spcAft>
          <a:spcPct val="0"/>
        </a:spcAft>
        <a:defRPr sz="3200">
          <a:solidFill>
            <a:srgbClr val="003399"/>
          </a:solidFill>
          <a:latin typeface="Tahoma" pitchFamily="-65" charset="0"/>
          <a:ea typeface="Arial Unicode MS" pitchFamily="-65" charset="0"/>
          <a:cs typeface="Arial Unicode MS" pitchFamily="-65" charset="0"/>
        </a:defRPr>
      </a:lvl5pPr>
      <a:lvl6pPr marL="457200" algn="ctr" rtl="0" fontAlgn="base">
        <a:spcBef>
          <a:spcPct val="0"/>
        </a:spcBef>
        <a:spcAft>
          <a:spcPct val="0"/>
        </a:spcAft>
        <a:defRPr sz="3200">
          <a:solidFill>
            <a:srgbClr val="003399"/>
          </a:solidFill>
          <a:latin typeface="Tahoma" pitchFamily="-65" charset="0"/>
          <a:ea typeface="Arial Unicode MS" pitchFamily="-65" charset="0"/>
          <a:cs typeface="Arial Unicode MS" pitchFamily="-65" charset="0"/>
        </a:defRPr>
      </a:lvl6pPr>
      <a:lvl7pPr marL="914400" algn="ctr" rtl="0" fontAlgn="base">
        <a:spcBef>
          <a:spcPct val="0"/>
        </a:spcBef>
        <a:spcAft>
          <a:spcPct val="0"/>
        </a:spcAft>
        <a:defRPr sz="3200">
          <a:solidFill>
            <a:srgbClr val="003399"/>
          </a:solidFill>
          <a:latin typeface="Tahoma" pitchFamily="-65" charset="0"/>
          <a:ea typeface="Arial Unicode MS" pitchFamily="-65" charset="0"/>
          <a:cs typeface="Arial Unicode MS" pitchFamily="-65" charset="0"/>
        </a:defRPr>
      </a:lvl7pPr>
      <a:lvl8pPr marL="1371600" algn="ctr" rtl="0" fontAlgn="base">
        <a:spcBef>
          <a:spcPct val="0"/>
        </a:spcBef>
        <a:spcAft>
          <a:spcPct val="0"/>
        </a:spcAft>
        <a:defRPr sz="3200">
          <a:solidFill>
            <a:srgbClr val="003399"/>
          </a:solidFill>
          <a:latin typeface="Tahoma" pitchFamily="-65" charset="0"/>
          <a:ea typeface="Arial Unicode MS" pitchFamily="-65" charset="0"/>
          <a:cs typeface="Arial Unicode MS" pitchFamily="-65" charset="0"/>
        </a:defRPr>
      </a:lvl8pPr>
      <a:lvl9pPr marL="1828800" algn="ctr" rtl="0" fontAlgn="base">
        <a:spcBef>
          <a:spcPct val="0"/>
        </a:spcBef>
        <a:spcAft>
          <a:spcPct val="0"/>
        </a:spcAft>
        <a:defRPr sz="3200">
          <a:solidFill>
            <a:srgbClr val="003399"/>
          </a:solidFill>
          <a:latin typeface="Tahoma" pitchFamily="-65" charset="0"/>
          <a:ea typeface="Arial Unicode MS" pitchFamily="-65" charset="0"/>
          <a:cs typeface="Arial Unicode MS" pitchFamily="-65" charset="0"/>
        </a:defRPr>
      </a:lvl9pPr>
    </p:titleStyle>
    <p:bodyStyle>
      <a:lvl1pPr marL="342900" indent="-342900" algn="l" rtl="0" eaLnBrk="0" fontAlgn="base" hangingPunct="0">
        <a:spcBef>
          <a:spcPct val="20000"/>
        </a:spcBef>
        <a:spcAft>
          <a:spcPct val="0"/>
        </a:spcAft>
        <a:buChar char="•"/>
        <a:defRPr sz="24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400">
          <a:solidFill>
            <a:srgbClr val="003399"/>
          </a:solidFill>
          <a:latin typeface="+mn-lt"/>
          <a:ea typeface="+mn-ea"/>
          <a:cs typeface="+mn-cs"/>
        </a:defRPr>
      </a:lvl2pPr>
      <a:lvl3pPr marL="1143000" indent="-228600" algn="l" rtl="0" eaLnBrk="0" fontAlgn="base" hangingPunct="0">
        <a:spcBef>
          <a:spcPct val="20000"/>
        </a:spcBef>
        <a:spcAft>
          <a:spcPct val="0"/>
        </a:spcAft>
        <a:buChar char="•"/>
        <a:defRPr sz="2400">
          <a:solidFill>
            <a:srgbClr val="003399"/>
          </a:solidFill>
          <a:latin typeface="+mn-lt"/>
          <a:ea typeface="+mn-ea"/>
          <a:cs typeface="+mn-cs"/>
        </a:defRPr>
      </a:lvl3pPr>
      <a:lvl4pPr marL="1600200" indent="-228600" algn="l" rtl="0" eaLnBrk="0" fontAlgn="base" hangingPunct="0">
        <a:spcBef>
          <a:spcPct val="20000"/>
        </a:spcBef>
        <a:spcAft>
          <a:spcPct val="0"/>
        </a:spcAft>
        <a:buChar char="–"/>
        <a:defRPr sz="2400">
          <a:solidFill>
            <a:srgbClr val="003399"/>
          </a:solidFill>
          <a:latin typeface="+mn-lt"/>
          <a:ea typeface="+mn-ea"/>
          <a:cs typeface="+mn-cs"/>
        </a:defRPr>
      </a:lvl4pPr>
      <a:lvl5pPr marL="2057400" indent="-228600" algn="l" rtl="0" eaLnBrk="0" fontAlgn="base" hangingPunct="0">
        <a:spcBef>
          <a:spcPct val="20000"/>
        </a:spcBef>
        <a:spcAft>
          <a:spcPct val="0"/>
        </a:spcAft>
        <a:buChar char="»"/>
        <a:defRPr sz="2400">
          <a:solidFill>
            <a:srgbClr val="003399"/>
          </a:solidFill>
          <a:latin typeface="+mn-lt"/>
          <a:ea typeface="+mn-ea"/>
          <a:cs typeface="+mn-cs"/>
        </a:defRPr>
      </a:lvl5pPr>
      <a:lvl6pPr marL="2514600" indent="-228600" algn="l" rtl="0" fontAlgn="base">
        <a:spcBef>
          <a:spcPct val="20000"/>
        </a:spcBef>
        <a:spcAft>
          <a:spcPct val="0"/>
        </a:spcAft>
        <a:buChar char="»"/>
        <a:defRPr sz="2400">
          <a:solidFill>
            <a:srgbClr val="003399"/>
          </a:solidFill>
          <a:latin typeface="+mn-lt"/>
          <a:ea typeface="+mn-ea"/>
          <a:cs typeface="+mn-cs"/>
        </a:defRPr>
      </a:lvl6pPr>
      <a:lvl7pPr marL="2971800" indent="-228600" algn="l" rtl="0" fontAlgn="base">
        <a:spcBef>
          <a:spcPct val="20000"/>
        </a:spcBef>
        <a:spcAft>
          <a:spcPct val="0"/>
        </a:spcAft>
        <a:buChar char="»"/>
        <a:defRPr sz="2400">
          <a:solidFill>
            <a:srgbClr val="003399"/>
          </a:solidFill>
          <a:latin typeface="+mn-lt"/>
          <a:ea typeface="+mn-ea"/>
          <a:cs typeface="+mn-cs"/>
        </a:defRPr>
      </a:lvl7pPr>
      <a:lvl8pPr marL="3429000" indent="-228600" algn="l" rtl="0" fontAlgn="base">
        <a:spcBef>
          <a:spcPct val="20000"/>
        </a:spcBef>
        <a:spcAft>
          <a:spcPct val="0"/>
        </a:spcAft>
        <a:buChar char="»"/>
        <a:defRPr sz="2400">
          <a:solidFill>
            <a:srgbClr val="003399"/>
          </a:solidFill>
          <a:latin typeface="+mn-lt"/>
          <a:ea typeface="+mn-ea"/>
          <a:cs typeface="+mn-cs"/>
        </a:defRPr>
      </a:lvl8pPr>
      <a:lvl9pPr marL="3886200" indent="-228600" algn="l" rtl="0" fontAlgn="base">
        <a:spcBef>
          <a:spcPct val="20000"/>
        </a:spcBef>
        <a:spcAft>
          <a:spcPct val="0"/>
        </a:spcAft>
        <a:buChar char="»"/>
        <a:defRPr sz="2400">
          <a:solidFill>
            <a:srgbClr val="003399"/>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08000" y="303213"/>
            <a:ext cx="9134475" cy="1265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508000" y="1771650"/>
            <a:ext cx="9134475" cy="5008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9908" name="Rectangle 4"/>
          <p:cNvSpPr>
            <a:spLocks noGrp="1" noChangeArrowheads="1"/>
          </p:cNvSpPr>
          <p:nvPr>
            <p:ph type="dt" sz="half" idx="2"/>
          </p:nvPr>
        </p:nvSpPr>
        <p:spPr bwMode="auto">
          <a:xfrm>
            <a:off x="508000" y="6911975"/>
            <a:ext cx="2368550" cy="527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Unicode MS" pitchFamily="-65" charset="0"/>
                <a:ea typeface="+mn-ea"/>
                <a:cs typeface="Arial Unicode MS" pitchFamily="-65" charset="0"/>
              </a:defRPr>
            </a:lvl1pPr>
          </a:lstStyle>
          <a:p>
            <a:pPr>
              <a:defRPr/>
            </a:pPr>
            <a:r>
              <a:rPr lang="en-US"/>
              <a:t>Tues 4 pm</a:t>
            </a:r>
          </a:p>
        </p:txBody>
      </p:sp>
      <p:sp>
        <p:nvSpPr>
          <p:cNvPr id="379909" name="Rectangle 5"/>
          <p:cNvSpPr>
            <a:spLocks noGrp="1" noChangeArrowheads="1"/>
          </p:cNvSpPr>
          <p:nvPr>
            <p:ph type="ftr" sz="quarter" idx="3"/>
          </p:nvPr>
        </p:nvSpPr>
        <p:spPr bwMode="auto">
          <a:xfrm>
            <a:off x="3468688" y="6911975"/>
            <a:ext cx="3213100" cy="527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Unicode MS" pitchFamily="-65" charset="0"/>
                <a:ea typeface="+mn-ea"/>
                <a:cs typeface="Arial Unicode MS" pitchFamily="-65" charset="0"/>
              </a:defRPr>
            </a:lvl1pPr>
          </a:lstStyle>
          <a:p>
            <a:pPr>
              <a:defRPr/>
            </a:pPr>
            <a:endParaRPr lang="fr-FR"/>
          </a:p>
        </p:txBody>
      </p:sp>
      <p:sp>
        <p:nvSpPr>
          <p:cNvPr id="379910" name="Rectangle 6"/>
          <p:cNvSpPr>
            <a:spLocks noGrp="1" noChangeArrowheads="1"/>
          </p:cNvSpPr>
          <p:nvPr>
            <p:ph type="sldNum" sz="quarter" idx="4"/>
          </p:nvPr>
        </p:nvSpPr>
        <p:spPr bwMode="auto">
          <a:xfrm>
            <a:off x="7273925" y="6911975"/>
            <a:ext cx="2368550" cy="527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Unicode MS" pitchFamily="-65" charset="0"/>
                <a:ea typeface="+mn-ea"/>
                <a:cs typeface="Arial Unicode MS" pitchFamily="-65" charset="0"/>
              </a:defRPr>
            </a:lvl1pPr>
          </a:lstStyle>
          <a:p>
            <a:pPr>
              <a:defRPr/>
            </a:pPr>
            <a:fld id="{FC62BFA7-D5B8-4BE0-B18D-54AEE64504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2pPr>
      <a:lvl3pPr algn="ctr" rtl="0" eaLnBrk="0" fontAlgn="base" hangingPunct="0">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3pPr>
      <a:lvl4pPr algn="ctr" rtl="0" eaLnBrk="0" fontAlgn="base" hangingPunct="0">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4pPr>
      <a:lvl5pPr algn="ctr" rtl="0" eaLnBrk="0" fontAlgn="base" hangingPunct="0">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5pPr>
      <a:lvl6pPr marL="457200" algn="ctr" rtl="0" fontAlgn="base">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6pPr>
      <a:lvl7pPr marL="914400" algn="ctr" rtl="0" fontAlgn="base">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7pPr>
      <a:lvl8pPr marL="1371600" algn="ctr" rtl="0" fontAlgn="base">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8pPr>
      <a:lvl9pPr marL="1828800" algn="ctr" rtl="0" fontAlgn="base">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08000" y="303213"/>
            <a:ext cx="9134475" cy="1265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508000" y="1771650"/>
            <a:ext cx="9134475" cy="5008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5812" name="Rectangle 4"/>
          <p:cNvSpPr>
            <a:spLocks noGrp="1" noChangeArrowheads="1"/>
          </p:cNvSpPr>
          <p:nvPr>
            <p:ph type="dt" sz="half" idx="2"/>
          </p:nvPr>
        </p:nvSpPr>
        <p:spPr bwMode="auto">
          <a:xfrm>
            <a:off x="508000" y="6911975"/>
            <a:ext cx="2368550" cy="527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Unicode MS" pitchFamily="-65" charset="0"/>
                <a:ea typeface="+mn-ea"/>
                <a:cs typeface="Arial Unicode MS" pitchFamily="-65" charset="0"/>
              </a:defRPr>
            </a:lvl1pPr>
          </a:lstStyle>
          <a:p>
            <a:pPr>
              <a:defRPr/>
            </a:pPr>
            <a:r>
              <a:rPr lang="en-US"/>
              <a:t>Tues 4 pm</a:t>
            </a:r>
          </a:p>
        </p:txBody>
      </p:sp>
      <p:sp>
        <p:nvSpPr>
          <p:cNvPr id="375813" name="Rectangle 5"/>
          <p:cNvSpPr>
            <a:spLocks noGrp="1" noChangeArrowheads="1"/>
          </p:cNvSpPr>
          <p:nvPr>
            <p:ph type="ftr" sz="quarter" idx="3"/>
          </p:nvPr>
        </p:nvSpPr>
        <p:spPr bwMode="auto">
          <a:xfrm>
            <a:off x="3468688" y="6911975"/>
            <a:ext cx="3213100" cy="527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Unicode MS" pitchFamily="-65" charset="0"/>
                <a:ea typeface="+mn-ea"/>
                <a:cs typeface="Arial Unicode MS" pitchFamily="-65" charset="0"/>
              </a:defRPr>
            </a:lvl1pPr>
          </a:lstStyle>
          <a:p>
            <a:pPr>
              <a:defRPr/>
            </a:pPr>
            <a:endParaRPr lang="fr-FR"/>
          </a:p>
        </p:txBody>
      </p:sp>
      <p:sp>
        <p:nvSpPr>
          <p:cNvPr id="375814" name="Rectangle 6"/>
          <p:cNvSpPr>
            <a:spLocks noGrp="1" noChangeArrowheads="1"/>
          </p:cNvSpPr>
          <p:nvPr>
            <p:ph type="sldNum" sz="quarter" idx="4"/>
          </p:nvPr>
        </p:nvSpPr>
        <p:spPr bwMode="auto">
          <a:xfrm>
            <a:off x="7273925" y="6911975"/>
            <a:ext cx="2368550" cy="527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Unicode MS" pitchFamily="-65" charset="0"/>
                <a:ea typeface="+mn-ea"/>
                <a:cs typeface="Arial Unicode MS" pitchFamily="-65" charset="0"/>
              </a:defRPr>
            </a:lvl1pPr>
          </a:lstStyle>
          <a:p>
            <a:pPr>
              <a:defRPr/>
            </a:pPr>
            <a:fld id="{D3396F5E-6174-4235-AD63-DCB9EDA7BA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2pPr>
      <a:lvl3pPr algn="ctr" rtl="0" eaLnBrk="0" fontAlgn="base" hangingPunct="0">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3pPr>
      <a:lvl4pPr algn="ctr" rtl="0" eaLnBrk="0" fontAlgn="base" hangingPunct="0">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4pPr>
      <a:lvl5pPr algn="ctr" rtl="0" eaLnBrk="0" fontAlgn="base" hangingPunct="0">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5pPr>
      <a:lvl6pPr marL="457200" algn="ctr" rtl="0" fontAlgn="base">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6pPr>
      <a:lvl7pPr marL="914400" algn="ctr" rtl="0" fontAlgn="base">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7pPr>
      <a:lvl8pPr marL="1371600" algn="ctr" rtl="0" fontAlgn="base">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8pPr>
      <a:lvl9pPr marL="1828800" algn="ctr" rtl="0" fontAlgn="base">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08000" y="303213"/>
            <a:ext cx="9134475" cy="1265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508000" y="1771650"/>
            <a:ext cx="9134475" cy="5008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4196" name="Rectangle 4"/>
          <p:cNvSpPr>
            <a:spLocks noGrp="1" noChangeArrowheads="1"/>
          </p:cNvSpPr>
          <p:nvPr>
            <p:ph type="dt" sz="half" idx="2"/>
          </p:nvPr>
        </p:nvSpPr>
        <p:spPr bwMode="auto">
          <a:xfrm>
            <a:off x="508000" y="6911975"/>
            <a:ext cx="2368550" cy="527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Unicode MS" pitchFamily="-65" charset="0"/>
                <a:ea typeface="+mn-ea"/>
                <a:cs typeface="Arial Unicode MS" pitchFamily="-65" charset="0"/>
              </a:defRPr>
            </a:lvl1pPr>
          </a:lstStyle>
          <a:p>
            <a:pPr>
              <a:defRPr/>
            </a:pPr>
            <a:r>
              <a:rPr lang="en-US"/>
              <a:t>Tues 4 pm</a:t>
            </a:r>
          </a:p>
        </p:txBody>
      </p:sp>
      <p:sp>
        <p:nvSpPr>
          <p:cNvPr id="264197" name="Rectangle 5"/>
          <p:cNvSpPr>
            <a:spLocks noGrp="1" noChangeArrowheads="1"/>
          </p:cNvSpPr>
          <p:nvPr>
            <p:ph type="ftr" sz="quarter" idx="3"/>
          </p:nvPr>
        </p:nvSpPr>
        <p:spPr bwMode="auto">
          <a:xfrm>
            <a:off x="3468688" y="6911975"/>
            <a:ext cx="3213100" cy="527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Unicode MS" pitchFamily="-65" charset="0"/>
                <a:ea typeface="+mn-ea"/>
                <a:cs typeface="Arial Unicode MS" pitchFamily="-65" charset="0"/>
              </a:defRPr>
            </a:lvl1pPr>
          </a:lstStyle>
          <a:p>
            <a:pPr>
              <a:defRPr/>
            </a:pPr>
            <a:endParaRPr lang="fr-FR"/>
          </a:p>
        </p:txBody>
      </p:sp>
      <p:sp>
        <p:nvSpPr>
          <p:cNvPr id="264198" name="Rectangle 6"/>
          <p:cNvSpPr>
            <a:spLocks noGrp="1" noChangeArrowheads="1"/>
          </p:cNvSpPr>
          <p:nvPr>
            <p:ph type="sldNum" sz="quarter" idx="4"/>
          </p:nvPr>
        </p:nvSpPr>
        <p:spPr bwMode="auto">
          <a:xfrm>
            <a:off x="7273925" y="6911975"/>
            <a:ext cx="2368550" cy="527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Unicode MS" pitchFamily="-65" charset="0"/>
                <a:ea typeface="+mn-ea"/>
                <a:cs typeface="Arial Unicode MS" pitchFamily="-65" charset="0"/>
              </a:defRPr>
            </a:lvl1pPr>
          </a:lstStyle>
          <a:p>
            <a:pPr>
              <a:defRPr/>
            </a:pPr>
            <a:fld id="{D29C1CB4-0D82-40B2-8DDF-8E09558872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2pPr>
      <a:lvl3pPr algn="ctr" rtl="0" eaLnBrk="0" fontAlgn="base" hangingPunct="0">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3pPr>
      <a:lvl4pPr algn="ctr" rtl="0" eaLnBrk="0" fontAlgn="base" hangingPunct="0">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4pPr>
      <a:lvl5pPr algn="ctr" rtl="0" eaLnBrk="0" fontAlgn="base" hangingPunct="0">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5pPr>
      <a:lvl6pPr marL="457200" algn="ctr" rtl="0" fontAlgn="base">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6pPr>
      <a:lvl7pPr marL="914400" algn="ctr" rtl="0" fontAlgn="base">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7pPr>
      <a:lvl8pPr marL="1371600" algn="ctr" rtl="0" fontAlgn="base">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8pPr>
      <a:lvl9pPr marL="1828800" algn="ctr" rtl="0" fontAlgn="base">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08000" y="303213"/>
            <a:ext cx="9134475" cy="1265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508000" y="1771650"/>
            <a:ext cx="9134475" cy="5008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3172" name="Rectangle 4"/>
          <p:cNvSpPr>
            <a:spLocks noGrp="1" noChangeArrowheads="1"/>
          </p:cNvSpPr>
          <p:nvPr>
            <p:ph type="dt" sz="half" idx="2"/>
          </p:nvPr>
        </p:nvSpPr>
        <p:spPr bwMode="auto">
          <a:xfrm>
            <a:off x="508000" y="6911975"/>
            <a:ext cx="2368550" cy="527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Unicode MS" pitchFamily="-65" charset="0"/>
                <a:ea typeface="+mn-ea"/>
                <a:cs typeface="Arial Unicode MS" pitchFamily="-65" charset="0"/>
              </a:defRPr>
            </a:lvl1pPr>
          </a:lstStyle>
          <a:p>
            <a:pPr>
              <a:defRPr/>
            </a:pPr>
            <a:r>
              <a:rPr lang="en-US"/>
              <a:t>Tues 4 pm</a:t>
            </a:r>
          </a:p>
        </p:txBody>
      </p:sp>
      <p:sp>
        <p:nvSpPr>
          <p:cNvPr id="263173" name="Rectangle 5"/>
          <p:cNvSpPr>
            <a:spLocks noGrp="1" noChangeArrowheads="1"/>
          </p:cNvSpPr>
          <p:nvPr>
            <p:ph type="ftr" sz="quarter" idx="3"/>
          </p:nvPr>
        </p:nvSpPr>
        <p:spPr bwMode="auto">
          <a:xfrm>
            <a:off x="3468688" y="6911975"/>
            <a:ext cx="3213100" cy="527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Unicode MS" pitchFamily="-65" charset="0"/>
                <a:ea typeface="+mn-ea"/>
                <a:cs typeface="Arial Unicode MS" pitchFamily="-65" charset="0"/>
              </a:defRPr>
            </a:lvl1pPr>
          </a:lstStyle>
          <a:p>
            <a:pPr>
              <a:defRPr/>
            </a:pPr>
            <a:endParaRPr lang="fr-FR"/>
          </a:p>
        </p:txBody>
      </p:sp>
      <p:sp>
        <p:nvSpPr>
          <p:cNvPr id="263174" name="Rectangle 6"/>
          <p:cNvSpPr>
            <a:spLocks noGrp="1" noChangeArrowheads="1"/>
          </p:cNvSpPr>
          <p:nvPr>
            <p:ph type="sldNum" sz="quarter" idx="4"/>
          </p:nvPr>
        </p:nvSpPr>
        <p:spPr bwMode="auto">
          <a:xfrm>
            <a:off x="7273925" y="6911975"/>
            <a:ext cx="2368550" cy="527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Unicode MS" pitchFamily="-65" charset="0"/>
                <a:ea typeface="+mn-ea"/>
                <a:cs typeface="Arial Unicode MS" pitchFamily="-65" charset="0"/>
              </a:defRPr>
            </a:lvl1pPr>
          </a:lstStyle>
          <a:p>
            <a:pPr>
              <a:defRPr/>
            </a:pPr>
            <a:fld id="{083BB449-EF85-4ECF-8CA7-500BAF01A9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2pPr>
      <a:lvl3pPr algn="ctr" rtl="0" eaLnBrk="0" fontAlgn="base" hangingPunct="0">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3pPr>
      <a:lvl4pPr algn="ctr" rtl="0" eaLnBrk="0" fontAlgn="base" hangingPunct="0">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4pPr>
      <a:lvl5pPr algn="ctr" rtl="0" eaLnBrk="0" fontAlgn="base" hangingPunct="0">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5pPr>
      <a:lvl6pPr marL="457200" algn="ctr" rtl="0" fontAlgn="base">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6pPr>
      <a:lvl7pPr marL="914400" algn="ctr" rtl="0" fontAlgn="base">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7pPr>
      <a:lvl8pPr marL="1371600" algn="ctr" rtl="0" fontAlgn="base">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8pPr>
      <a:lvl9pPr marL="1828800" algn="ctr" rtl="0" fontAlgn="base">
        <a:spcBef>
          <a:spcPct val="0"/>
        </a:spcBef>
        <a:spcAft>
          <a:spcPct val="0"/>
        </a:spcAft>
        <a:defRPr sz="4400">
          <a:solidFill>
            <a:schemeClr val="tx2"/>
          </a:solidFill>
          <a:latin typeface="Arial Unicode MS" pitchFamily="-65" charset="0"/>
          <a:ea typeface="Arial Unicode MS" pitchFamily="-65" charset="0"/>
          <a:cs typeface="Arial Unicode MS"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28600" y="152400"/>
            <a:ext cx="8153400" cy="936625"/>
          </a:xfrm>
          <a:prstGeom prst="rect">
            <a:avLst/>
          </a:prstGeom>
          <a:noFill/>
          <a:ln w="9525">
            <a:noFill/>
            <a:miter lim="800000"/>
            <a:headEnd/>
            <a:tailEnd/>
          </a:ln>
        </p:spPr>
        <p:txBody>
          <a:bodyPr vert="horz" wrap="square" lIns="101370" tIns="50685" rIns="101370" bIns="50685" numCol="1" anchor="ctr" anchorCtr="0" compatLnSpc="1">
            <a:prstTxWarp prst="textNoShape">
              <a:avLst/>
            </a:prstTxWarp>
          </a:bodyPr>
          <a:lstStyle/>
          <a:p>
            <a:pPr lvl="0"/>
            <a:r>
              <a:rPr lang="en-US" smtClean="0"/>
              <a:t>Blah</a:t>
            </a:r>
          </a:p>
        </p:txBody>
      </p:sp>
      <p:sp>
        <p:nvSpPr>
          <p:cNvPr id="6147" name="Rectangle 3"/>
          <p:cNvSpPr>
            <a:spLocks noGrp="1" noChangeArrowheads="1"/>
          </p:cNvSpPr>
          <p:nvPr>
            <p:ph type="body" idx="1"/>
          </p:nvPr>
        </p:nvSpPr>
        <p:spPr bwMode="auto">
          <a:xfrm>
            <a:off x="396875" y="1814513"/>
            <a:ext cx="9753600" cy="4176712"/>
          </a:xfrm>
          <a:prstGeom prst="rect">
            <a:avLst/>
          </a:prstGeom>
          <a:noFill/>
          <a:ln w="9525">
            <a:noFill/>
            <a:miter lim="800000"/>
            <a:headEnd/>
            <a:tailEnd/>
          </a:ln>
        </p:spPr>
        <p:txBody>
          <a:bodyPr vert="horz" wrap="square" lIns="101370" tIns="50685" rIns="101370" bIns="50685" numCol="1" anchor="t" anchorCtr="0" compatLnSpc="1">
            <a:prstTxWarp prst="textNoShape">
              <a:avLst/>
            </a:prstTxWarp>
          </a:bodyPr>
          <a:lstStyle/>
          <a:p>
            <a:pPr lvl="0"/>
            <a:r>
              <a:rPr lang="en-US" smtClean="0"/>
              <a:t>Blah</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Lst>
  <p:transition/>
  <p:hf hdr="0" ftr="0" dt="0"/>
  <p:txStyles>
    <p:titleStyle>
      <a:lvl1pPr algn="l" defTabSz="1014413" rtl="0" eaLnBrk="0" fontAlgn="base" hangingPunct="0">
        <a:spcBef>
          <a:spcPct val="0"/>
        </a:spcBef>
        <a:spcAft>
          <a:spcPct val="0"/>
        </a:spcAft>
        <a:defRPr sz="4000" b="1">
          <a:solidFill>
            <a:schemeClr val="accent2"/>
          </a:solidFill>
          <a:latin typeface="+mj-lt"/>
          <a:ea typeface="+mj-ea"/>
          <a:cs typeface="+mj-cs"/>
        </a:defRPr>
      </a:lvl1pPr>
      <a:lvl2pPr algn="l" defTabSz="1014413" rtl="0" eaLnBrk="0" fontAlgn="base" hangingPunct="0">
        <a:spcBef>
          <a:spcPct val="0"/>
        </a:spcBef>
        <a:spcAft>
          <a:spcPct val="0"/>
        </a:spcAft>
        <a:defRPr sz="4000" b="1">
          <a:solidFill>
            <a:schemeClr val="accent2"/>
          </a:solidFill>
          <a:latin typeface="Arial Unicode MS" pitchFamily="-65" charset="0"/>
          <a:ea typeface="Arial Unicode MS" pitchFamily="-65" charset="0"/>
          <a:cs typeface="Arial Unicode MS" pitchFamily="-65" charset="0"/>
        </a:defRPr>
      </a:lvl2pPr>
      <a:lvl3pPr algn="l" defTabSz="1014413" rtl="0" eaLnBrk="0" fontAlgn="base" hangingPunct="0">
        <a:spcBef>
          <a:spcPct val="0"/>
        </a:spcBef>
        <a:spcAft>
          <a:spcPct val="0"/>
        </a:spcAft>
        <a:defRPr sz="4000" b="1">
          <a:solidFill>
            <a:schemeClr val="accent2"/>
          </a:solidFill>
          <a:latin typeface="Arial Unicode MS" pitchFamily="-65" charset="0"/>
          <a:ea typeface="Arial Unicode MS" pitchFamily="-65" charset="0"/>
          <a:cs typeface="Arial Unicode MS" pitchFamily="-65" charset="0"/>
        </a:defRPr>
      </a:lvl3pPr>
      <a:lvl4pPr algn="l" defTabSz="1014413" rtl="0" eaLnBrk="0" fontAlgn="base" hangingPunct="0">
        <a:spcBef>
          <a:spcPct val="0"/>
        </a:spcBef>
        <a:spcAft>
          <a:spcPct val="0"/>
        </a:spcAft>
        <a:defRPr sz="4000" b="1">
          <a:solidFill>
            <a:schemeClr val="accent2"/>
          </a:solidFill>
          <a:latin typeface="Arial Unicode MS" pitchFamily="-65" charset="0"/>
          <a:ea typeface="Arial Unicode MS" pitchFamily="-65" charset="0"/>
          <a:cs typeface="Arial Unicode MS" pitchFamily="-65" charset="0"/>
        </a:defRPr>
      </a:lvl4pPr>
      <a:lvl5pPr algn="l" defTabSz="1014413" rtl="0" eaLnBrk="0" fontAlgn="base" hangingPunct="0">
        <a:spcBef>
          <a:spcPct val="0"/>
        </a:spcBef>
        <a:spcAft>
          <a:spcPct val="0"/>
        </a:spcAft>
        <a:defRPr sz="4000" b="1">
          <a:solidFill>
            <a:schemeClr val="accent2"/>
          </a:solidFill>
          <a:latin typeface="Arial Unicode MS" pitchFamily="-65" charset="0"/>
          <a:ea typeface="Arial Unicode MS" pitchFamily="-65" charset="0"/>
          <a:cs typeface="Arial Unicode MS" pitchFamily="-65" charset="0"/>
        </a:defRPr>
      </a:lvl5pPr>
      <a:lvl6pPr marL="457200" algn="l" defTabSz="1014413" rtl="0" fontAlgn="base">
        <a:spcBef>
          <a:spcPct val="0"/>
        </a:spcBef>
        <a:spcAft>
          <a:spcPct val="0"/>
        </a:spcAft>
        <a:defRPr sz="4000" b="1">
          <a:solidFill>
            <a:schemeClr val="accent2"/>
          </a:solidFill>
          <a:latin typeface="Arial Unicode MS" pitchFamily="-65" charset="0"/>
          <a:ea typeface="Arial Unicode MS" pitchFamily="-65" charset="0"/>
          <a:cs typeface="Arial Unicode MS" pitchFamily="-65" charset="0"/>
        </a:defRPr>
      </a:lvl6pPr>
      <a:lvl7pPr marL="914400" algn="l" defTabSz="1014413" rtl="0" fontAlgn="base">
        <a:spcBef>
          <a:spcPct val="0"/>
        </a:spcBef>
        <a:spcAft>
          <a:spcPct val="0"/>
        </a:spcAft>
        <a:defRPr sz="4000" b="1">
          <a:solidFill>
            <a:schemeClr val="accent2"/>
          </a:solidFill>
          <a:latin typeface="Arial Unicode MS" pitchFamily="-65" charset="0"/>
          <a:ea typeface="Arial Unicode MS" pitchFamily="-65" charset="0"/>
          <a:cs typeface="Arial Unicode MS" pitchFamily="-65" charset="0"/>
        </a:defRPr>
      </a:lvl7pPr>
      <a:lvl8pPr marL="1371600" algn="l" defTabSz="1014413" rtl="0" fontAlgn="base">
        <a:spcBef>
          <a:spcPct val="0"/>
        </a:spcBef>
        <a:spcAft>
          <a:spcPct val="0"/>
        </a:spcAft>
        <a:defRPr sz="4000" b="1">
          <a:solidFill>
            <a:schemeClr val="accent2"/>
          </a:solidFill>
          <a:latin typeface="Arial Unicode MS" pitchFamily="-65" charset="0"/>
          <a:ea typeface="Arial Unicode MS" pitchFamily="-65" charset="0"/>
          <a:cs typeface="Arial Unicode MS" pitchFamily="-65" charset="0"/>
        </a:defRPr>
      </a:lvl8pPr>
      <a:lvl9pPr marL="1828800" algn="l" defTabSz="1014413" rtl="0" fontAlgn="base">
        <a:spcBef>
          <a:spcPct val="0"/>
        </a:spcBef>
        <a:spcAft>
          <a:spcPct val="0"/>
        </a:spcAft>
        <a:defRPr sz="4000" b="1">
          <a:solidFill>
            <a:schemeClr val="accent2"/>
          </a:solidFill>
          <a:latin typeface="Arial Unicode MS" pitchFamily="-65" charset="0"/>
          <a:ea typeface="Arial Unicode MS" pitchFamily="-65" charset="0"/>
          <a:cs typeface="Arial Unicode MS" pitchFamily="-65" charset="0"/>
        </a:defRPr>
      </a:lvl9pPr>
    </p:titleStyle>
    <p:bodyStyle>
      <a:lvl1pPr marL="379413" indent="-379413" algn="l" defTabSz="1014413" rtl="0" eaLnBrk="0" fontAlgn="base" hangingPunct="0">
        <a:spcBef>
          <a:spcPct val="20000"/>
        </a:spcBef>
        <a:spcAft>
          <a:spcPct val="0"/>
        </a:spcAft>
        <a:buChar char="•"/>
        <a:defRPr sz="3200">
          <a:solidFill>
            <a:srgbClr val="494949"/>
          </a:solidFill>
          <a:latin typeface="+mn-lt"/>
          <a:ea typeface="+mn-ea"/>
          <a:cs typeface="+mn-cs"/>
        </a:defRPr>
      </a:lvl1pPr>
      <a:lvl2pPr marL="823913" indent="-317500" algn="l" defTabSz="1014413" rtl="0" eaLnBrk="0" fontAlgn="base" hangingPunct="0">
        <a:spcBef>
          <a:spcPct val="20000"/>
        </a:spcBef>
        <a:spcAft>
          <a:spcPct val="0"/>
        </a:spcAft>
        <a:buChar char="–"/>
        <a:defRPr sz="2800">
          <a:solidFill>
            <a:srgbClr val="494949"/>
          </a:solidFill>
          <a:latin typeface="+mn-lt"/>
          <a:ea typeface="+mn-ea"/>
          <a:cs typeface="+mn-cs"/>
        </a:defRPr>
      </a:lvl2pPr>
      <a:lvl3pPr marL="1266825" indent="-252413" algn="l" defTabSz="1014413" rtl="0" eaLnBrk="0" fontAlgn="base" hangingPunct="0">
        <a:spcBef>
          <a:spcPct val="20000"/>
        </a:spcBef>
        <a:spcAft>
          <a:spcPct val="0"/>
        </a:spcAft>
        <a:buChar char="•"/>
        <a:defRPr sz="2400">
          <a:solidFill>
            <a:srgbClr val="494949"/>
          </a:solidFill>
          <a:latin typeface="+mn-lt"/>
          <a:ea typeface="+mn-ea"/>
          <a:cs typeface="+mn-cs"/>
        </a:defRPr>
      </a:lvl3pPr>
      <a:lvl4pPr marL="1773238" indent="-252413" algn="l" defTabSz="1014413" rtl="0" eaLnBrk="0" fontAlgn="base" hangingPunct="0">
        <a:spcBef>
          <a:spcPct val="20000"/>
        </a:spcBef>
        <a:spcAft>
          <a:spcPct val="0"/>
        </a:spcAft>
        <a:buChar char="–"/>
        <a:defRPr sz="2000">
          <a:solidFill>
            <a:schemeClr val="tx1"/>
          </a:solidFill>
          <a:latin typeface="+mn-lt"/>
          <a:ea typeface="+mn-ea"/>
          <a:cs typeface="+mn-cs"/>
        </a:defRPr>
      </a:lvl4pPr>
      <a:lvl5pPr marL="2281238" indent="-254000" algn="l" defTabSz="1014413" rtl="0" eaLnBrk="0" fontAlgn="base" hangingPunct="0">
        <a:spcBef>
          <a:spcPct val="20000"/>
        </a:spcBef>
        <a:spcAft>
          <a:spcPct val="0"/>
        </a:spcAft>
        <a:buChar char="»"/>
        <a:defRPr sz="2000">
          <a:solidFill>
            <a:schemeClr val="tx1"/>
          </a:solidFill>
          <a:latin typeface="+mn-lt"/>
          <a:ea typeface="+mn-ea"/>
          <a:cs typeface="+mn-cs"/>
        </a:defRPr>
      </a:lvl5pPr>
      <a:lvl6pPr marL="2738438" indent="-254000" algn="l" defTabSz="1014413" rtl="0" fontAlgn="base">
        <a:spcBef>
          <a:spcPct val="20000"/>
        </a:spcBef>
        <a:spcAft>
          <a:spcPct val="0"/>
        </a:spcAft>
        <a:buChar char="»"/>
        <a:defRPr sz="2000">
          <a:solidFill>
            <a:schemeClr val="tx1"/>
          </a:solidFill>
          <a:latin typeface="+mn-lt"/>
          <a:ea typeface="+mn-ea"/>
          <a:cs typeface="+mn-cs"/>
        </a:defRPr>
      </a:lvl6pPr>
      <a:lvl7pPr marL="3195638" indent="-254000" algn="l" defTabSz="1014413" rtl="0" fontAlgn="base">
        <a:spcBef>
          <a:spcPct val="20000"/>
        </a:spcBef>
        <a:spcAft>
          <a:spcPct val="0"/>
        </a:spcAft>
        <a:buChar char="»"/>
        <a:defRPr sz="2000">
          <a:solidFill>
            <a:schemeClr val="tx1"/>
          </a:solidFill>
          <a:latin typeface="+mn-lt"/>
          <a:ea typeface="+mn-ea"/>
          <a:cs typeface="+mn-cs"/>
        </a:defRPr>
      </a:lvl7pPr>
      <a:lvl8pPr marL="3652838" indent="-254000" algn="l" defTabSz="1014413" rtl="0" fontAlgn="base">
        <a:spcBef>
          <a:spcPct val="20000"/>
        </a:spcBef>
        <a:spcAft>
          <a:spcPct val="0"/>
        </a:spcAft>
        <a:buChar char="»"/>
        <a:defRPr sz="2000">
          <a:solidFill>
            <a:schemeClr val="tx1"/>
          </a:solidFill>
          <a:latin typeface="+mn-lt"/>
          <a:ea typeface="+mn-ea"/>
          <a:cs typeface="+mn-cs"/>
        </a:defRPr>
      </a:lvl8pPr>
      <a:lvl9pPr marL="4110038" indent="-254000" algn="l" defTabSz="1014413"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4" Type="http://schemas.openxmlformats.org/officeDocument/2006/relationships/image" Target="../media/image2.wmf"/><Relationship Id="rId1" Type="http://schemas.openxmlformats.org/officeDocument/2006/relationships/slideLayout" Target="../slideLayouts/slideLayout62.xml"/><Relationship Id="rId2" Type="http://schemas.openxmlformats.org/officeDocument/2006/relationships/notesSlide" Target="../notesSlides/notesSlide2.xml"/><Relationship Id="rId3" Type="http://schemas.openxmlformats.org/officeDocument/2006/relationships/image" Target="../media/image9.emf"/></Relationships>
</file>

<file path=ppt/slides/_rels/slide11.xml.rels><?xml version="1.0" encoding="UTF-8" standalone="yes"?>
<Relationships xmlns="http://schemas.openxmlformats.org/package/2006/relationships"><Relationship Id="rId4" Type="http://schemas.openxmlformats.org/officeDocument/2006/relationships/image" Target="../media/image2.wmf"/><Relationship Id="rId1" Type="http://schemas.openxmlformats.org/officeDocument/2006/relationships/slideLayout" Target="../slideLayouts/slideLayout57.xml"/><Relationship Id="rId2" Type="http://schemas.openxmlformats.org/officeDocument/2006/relationships/image" Target="../media/image10.wmf"/><Relationship Id="rId3" Type="http://schemas.openxmlformats.org/officeDocument/2006/relationships/image" Target="../media/image11.wmf"/></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2.wmf"/><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3" Type="http://schemas.openxmlformats.org/officeDocument/2006/relationships/image" Target="../media/image12.jpe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2.wmf"/><Relationship Id="rId3" Type="http://schemas.openxmlformats.org/officeDocument/2006/relationships/image" Target="../media/image13.jpe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2.wmf"/><Relationship Id="rId3" Type="http://schemas.openxmlformats.org/officeDocument/2006/relationships/image" Target="../media/image3.jpe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2.wmf"/><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6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62.xml"/><Relationship Id="rId2" Type="http://schemas.openxmlformats.org/officeDocument/2006/relationships/notesSlide" Target="../notesSlides/notesSlide4.xml"/><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4.pn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6" Type="http://schemas.openxmlformats.org/officeDocument/2006/relationships/image" Target="../media/image6.jpeg"/><Relationship Id="rId4" Type="http://schemas.openxmlformats.org/officeDocument/2006/relationships/image" Target="../media/image4.wmf"/><Relationship Id="rId1" Type="http://schemas.openxmlformats.org/officeDocument/2006/relationships/slideLayout" Target="../slideLayouts/slideLayout56.xml"/><Relationship Id="rId2" Type="http://schemas.openxmlformats.org/officeDocument/2006/relationships/image" Target="../media/image2.wmf"/><Relationship Id="rId3" Type="http://schemas.openxmlformats.org/officeDocument/2006/relationships/image" Target="../media/image3.jpeg"/><Relationship Id="rId5" Type="http://schemas.openxmlformats.org/officeDocument/2006/relationships/image" Target="../media/image5.wmf"/></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3" Type="http://schemas.openxmlformats.org/officeDocument/2006/relationships/chart" Target="../charts/chart1.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4.png"/><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14.pn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6" Type="http://schemas.openxmlformats.org/officeDocument/2006/relationships/image" Target="../media/image6.jpeg"/><Relationship Id="rId4" Type="http://schemas.openxmlformats.org/officeDocument/2006/relationships/image" Target="../media/image4.wmf"/><Relationship Id="rId1" Type="http://schemas.openxmlformats.org/officeDocument/2006/relationships/slideLayout" Target="../slideLayouts/slideLayout56.xml"/><Relationship Id="rId2" Type="http://schemas.openxmlformats.org/officeDocument/2006/relationships/image" Target="../media/image2.wmf"/><Relationship Id="rId3" Type="http://schemas.openxmlformats.org/officeDocument/2006/relationships/image" Target="../media/image3.jpeg"/><Relationship Id="rId5" Type="http://schemas.openxmlformats.org/officeDocument/2006/relationships/image" Target="../media/image5.wmf"/></Relationships>
</file>

<file path=ppt/slides/_rels/slide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4" Type="http://schemas.openxmlformats.org/officeDocument/2006/relationships/image" Target="../media/image17.emf"/><Relationship Id="rId1" Type="http://schemas.openxmlformats.org/officeDocument/2006/relationships/slideLayout" Target="../slideLayouts/slideLayout61.xml"/><Relationship Id="rId2" Type="http://schemas.openxmlformats.org/officeDocument/2006/relationships/notesSlide" Target="../notesSlides/notesSlide7.xml"/><Relationship Id="rId3" Type="http://schemas.openxmlformats.org/officeDocument/2006/relationships/image" Target="../media/image16.emf"/><Relationship Id="rId5" Type="http://schemas.openxmlformats.org/officeDocument/2006/relationships/image" Target="../media/image18.emf"/></Relationships>
</file>

<file path=ppt/slides/_rels/slide28.xml.rels><?xml version="1.0" encoding="UTF-8" standalone="yes"?>
<Relationships xmlns="http://schemas.openxmlformats.org/package/2006/relationships"><Relationship Id="rId4" Type="http://schemas.openxmlformats.org/officeDocument/2006/relationships/image" Target="../media/image18.emf"/><Relationship Id="rId1" Type="http://schemas.openxmlformats.org/officeDocument/2006/relationships/slideLayout" Target="../slideLayouts/slideLayout61.xml"/><Relationship Id="rId2" Type="http://schemas.openxmlformats.org/officeDocument/2006/relationships/notesSlide" Target="../notesSlides/notesSlide8.xml"/><Relationship Id="rId3" Type="http://schemas.openxmlformats.org/officeDocument/2006/relationships/image" Target="../media/image19.emf"/></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2.wmf"/><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2.wmf"/><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2.wmf"/><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2.wmf"/><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2.wmf"/><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4" Type="http://schemas.openxmlformats.org/officeDocument/2006/relationships/image" Target="../media/image2.wmf"/><Relationship Id="rId1" Type="http://schemas.openxmlformats.org/officeDocument/2006/relationships/slideLayout" Target="../slideLayouts/slideLayout62.xml"/><Relationship Id="rId2" Type="http://schemas.openxmlformats.org/officeDocument/2006/relationships/notesSlide" Target="../notesSlides/notesSlide1.xml"/><Relationship Id="rId3"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0"/>
          </p:nvPr>
        </p:nvSpPr>
        <p:spPr bwMode="auto">
          <a:ln>
            <a:miter lim="800000"/>
            <a:headEnd/>
            <a:tailEnd/>
          </a:ln>
        </p:spPr>
        <p:txBody>
          <a:bodyPr/>
          <a:lstStyle/>
          <a:p>
            <a:pPr>
              <a:defRPr/>
            </a:pPr>
            <a:fld id="{77FE4971-F770-4AAC-A7D5-F6621A31394D}" type="slidenum">
              <a:rPr lang="en-US" smtClean="0">
                <a:latin typeface="Tahoma" pitchFamily="34" charset="0"/>
                <a:cs typeface="Arial Unicode MS" pitchFamily="34" charset="-128"/>
              </a:rPr>
              <a:pPr>
                <a:defRPr/>
              </a:pPr>
              <a:t>1</a:t>
            </a:fld>
            <a:endParaRPr lang="en-US" smtClean="0">
              <a:latin typeface="Tahoma" pitchFamily="34" charset="0"/>
              <a:cs typeface="Arial Unicode MS" pitchFamily="34" charset="-128"/>
            </a:endParaRPr>
          </a:p>
        </p:txBody>
      </p:sp>
      <p:pic>
        <p:nvPicPr>
          <p:cNvPr id="29699" name="Picture 7"/>
          <p:cNvPicPr>
            <a:picLocks noChangeAspect="1" noChangeArrowheads="1"/>
          </p:cNvPicPr>
          <p:nvPr/>
        </p:nvPicPr>
        <p:blipFill>
          <a:blip r:embed="rId2"/>
          <a:srcRect/>
          <a:stretch>
            <a:fillRect/>
          </a:stretch>
        </p:blipFill>
        <p:spPr bwMode="auto">
          <a:xfrm>
            <a:off x="0" y="0"/>
            <a:ext cx="10150475" cy="7793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Down Arrow 321"/>
          <p:cNvSpPr>
            <a:spLocks noChangeArrowheads="1"/>
          </p:cNvSpPr>
          <p:nvPr/>
        </p:nvSpPr>
        <p:spPr bwMode="auto">
          <a:xfrm>
            <a:off x="7666038" y="3567113"/>
            <a:ext cx="338137" cy="674687"/>
          </a:xfrm>
          <a:prstGeom prst="downArrow">
            <a:avLst>
              <a:gd name="adj1" fmla="val 50000"/>
              <a:gd name="adj2" fmla="val 49883"/>
            </a:avLst>
          </a:prstGeom>
          <a:solidFill>
            <a:schemeClr val="accent2"/>
          </a:solidFill>
          <a:ln w="25400">
            <a:solidFill>
              <a:srgbClr val="89A4A7"/>
            </a:solidFill>
            <a:miter lim="800000"/>
            <a:headEnd/>
            <a:tailEnd/>
          </a:ln>
        </p:spPr>
        <p:txBody>
          <a:bodyPr lIns="101370" tIns="50685" rIns="101370" bIns="50685" anchor="ctr"/>
          <a:lstStyle/>
          <a:p>
            <a:pPr defTabSz="1014413"/>
            <a:endParaRPr lang="fr-FR" sz="1600">
              <a:solidFill>
                <a:srgbClr val="FFFFFF"/>
              </a:solidFill>
              <a:latin typeface="Arial Unicode MS" pitchFamily="34" charset="-128"/>
            </a:endParaRPr>
          </a:p>
        </p:txBody>
      </p:sp>
      <p:sp>
        <p:nvSpPr>
          <p:cNvPr id="35843" name="Down Arrow 322"/>
          <p:cNvSpPr>
            <a:spLocks noChangeArrowheads="1"/>
          </p:cNvSpPr>
          <p:nvPr/>
        </p:nvSpPr>
        <p:spPr bwMode="auto">
          <a:xfrm flipV="1">
            <a:off x="2027238" y="3414713"/>
            <a:ext cx="338137" cy="674687"/>
          </a:xfrm>
          <a:prstGeom prst="downArrow">
            <a:avLst>
              <a:gd name="adj1" fmla="val 50000"/>
              <a:gd name="adj2" fmla="val 49883"/>
            </a:avLst>
          </a:prstGeom>
          <a:solidFill>
            <a:schemeClr val="accent2"/>
          </a:solidFill>
          <a:ln w="25400">
            <a:solidFill>
              <a:srgbClr val="89A4A7"/>
            </a:solidFill>
            <a:miter lim="800000"/>
            <a:headEnd/>
            <a:tailEnd/>
          </a:ln>
        </p:spPr>
        <p:txBody>
          <a:bodyPr rot="10800000" lIns="101370" tIns="50685" rIns="101370" bIns="50685" anchor="ctr"/>
          <a:lstStyle/>
          <a:p>
            <a:pPr defTabSz="1014413"/>
            <a:endParaRPr lang="fr-FR" sz="1600">
              <a:solidFill>
                <a:srgbClr val="FFFFFF"/>
              </a:solidFill>
              <a:latin typeface="Arial Unicode MS" pitchFamily="34" charset="-128"/>
            </a:endParaRPr>
          </a:p>
        </p:txBody>
      </p:sp>
      <p:sp>
        <p:nvSpPr>
          <p:cNvPr id="35844" name="Down Arrow 323"/>
          <p:cNvSpPr>
            <a:spLocks noChangeArrowheads="1"/>
          </p:cNvSpPr>
          <p:nvPr/>
        </p:nvSpPr>
        <p:spPr bwMode="auto">
          <a:xfrm rot="1800000">
            <a:off x="7285038" y="4938713"/>
            <a:ext cx="338137" cy="674687"/>
          </a:xfrm>
          <a:prstGeom prst="downArrow">
            <a:avLst>
              <a:gd name="adj1" fmla="val 50000"/>
              <a:gd name="adj2" fmla="val 49883"/>
            </a:avLst>
          </a:prstGeom>
          <a:solidFill>
            <a:schemeClr val="accent2"/>
          </a:solidFill>
          <a:ln w="25400">
            <a:solidFill>
              <a:srgbClr val="89A4A7"/>
            </a:solidFill>
            <a:miter lim="800000"/>
            <a:headEnd/>
            <a:tailEnd/>
          </a:ln>
        </p:spPr>
        <p:txBody>
          <a:bodyPr lIns="101370" tIns="50685" rIns="101370" bIns="50685" anchor="ctr"/>
          <a:lstStyle/>
          <a:p>
            <a:pPr defTabSz="1014413"/>
            <a:endParaRPr lang="fr-FR" sz="1600">
              <a:solidFill>
                <a:srgbClr val="FFFFFF"/>
              </a:solidFill>
              <a:latin typeface="Arial Unicode MS" pitchFamily="34" charset="-128"/>
            </a:endParaRPr>
          </a:p>
        </p:txBody>
      </p:sp>
      <p:sp>
        <p:nvSpPr>
          <p:cNvPr id="35845" name="Down Arrow 324"/>
          <p:cNvSpPr>
            <a:spLocks noChangeArrowheads="1"/>
          </p:cNvSpPr>
          <p:nvPr/>
        </p:nvSpPr>
        <p:spPr bwMode="auto">
          <a:xfrm rot="3600000">
            <a:off x="6311107" y="5988844"/>
            <a:ext cx="338137" cy="676275"/>
          </a:xfrm>
          <a:prstGeom prst="downArrow">
            <a:avLst>
              <a:gd name="adj1" fmla="val 50000"/>
              <a:gd name="adj2" fmla="val 50000"/>
            </a:avLst>
          </a:prstGeom>
          <a:solidFill>
            <a:schemeClr val="accent2"/>
          </a:solidFill>
          <a:ln w="25400">
            <a:solidFill>
              <a:srgbClr val="89A4A7"/>
            </a:solidFill>
            <a:miter lim="800000"/>
            <a:headEnd/>
            <a:tailEnd/>
          </a:ln>
        </p:spPr>
        <p:txBody>
          <a:bodyPr rot="10800000" vert="eaVert" lIns="101370" tIns="50685" rIns="101370" bIns="50685" anchor="ctr"/>
          <a:lstStyle/>
          <a:p>
            <a:pPr defTabSz="1014413"/>
            <a:endParaRPr lang="fr-FR" sz="1600">
              <a:solidFill>
                <a:srgbClr val="FFFFFF"/>
              </a:solidFill>
              <a:latin typeface="Arial Unicode MS" pitchFamily="34" charset="-128"/>
            </a:endParaRPr>
          </a:p>
        </p:txBody>
      </p:sp>
      <p:sp>
        <p:nvSpPr>
          <p:cNvPr id="35846" name="Down Arrow 325"/>
          <p:cNvSpPr>
            <a:spLocks noChangeArrowheads="1"/>
          </p:cNvSpPr>
          <p:nvPr/>
        </p:nvSpPr>
        <p:spPr bwMode="auto">
          <a:xfrm rot="-1800000">
            <a:off x="7513638" y="2195513"/>
            <a:ext cx="338137" cy="674687"/>
          </a:xfrm>
          <a:prstGeom prst="downArrow">
            <a:avLst>
              <a:gd name="adj1" fmla="val 50000"/>
              <a:gd name="adj2" fmla="val 49883"/>
            </a:avLst>
          </a:prstGeom>
          <a:solidFill>
            <a:schemeClr val="accent2"/>
          </a:solidFill>
          <a:ln w="25400">
            <a:solidFill>
              <a:srgbClr val="89A4A7"/>
            </a:solidFill>
            <a:miter lim="800000"/>
            <a:headEnd/>
            <a:tailEnd/>
          </a:ln>
        </p:spPr>
        <p:txBody>
          <a:bodyPr lIns="101370" tIns="50685" rIns="101370" bIns="50685" anchor="ctr"/>
          <a:lstStyle/>
          <a:p>
            <a:pPr defTabSz="1014413"/>
            <a:endParaRPr lang="fr-FR" sz="1600">
              <a:solidFill>
                <a:srgbClr val="FFFFFF"/>
              </a:solidFill>
              <a:latin typeface="Arial Unicode MS" pitchFamily="34" charset="-128"/>
            </a:endParaRPr>
          </a:p>
        </p:txBody>
      </p:sp>
      <p:sp>
        <p:nvSpPr>
          <p:cNvPr id="35847" name="Down Arrow 326"/>
          <p:cNvSpPr>
            <a:spLocks noChangeArrowheads="1"/>
          </p:cNvSpPr>
          <p:nvPr/>
        </p:nvSpPr>
        <p:spPr bwMode="auto">
          <a:xfrm rot="-3600000">
            <a:off x="5930901" y="958850"/>
            <a:ext cx="336550" cy="676275"/>
          </a:xfrm>
          <a:prstGeom prst="downArrow">
            <a:avLst>
              <a:gd name="adj1" fmla="val 50000"/>
              <a:gd name="adj2" fmla="val 50236"/>
            </a:avLst>
          </a:prstGeom>
          <a:solidFill>
            <a:schemeClr val="accent2"/>
          </a:solidFill>
          <a:ln w="25400">
            <a:solidFill>
              <a:srgbClr val="89A4A7"/>
            </a:solidFill>
            <a:miter lim="800000"/>
            <a:headEnd/>
            <a:tailEnd/>
          </a:ln>
        </p:spPr>
        <p:txBody>
          <a:bodyPr vert="eaVert" lIns="101370" tIns="50685" rIns="101370" bIns="50685" anchor="ctr"/>
          <a:lstStyle/>
          <a:p>
            <a:pPr defTabSz="1014413"/>
            <a:endParaRPr lang="fr-FR" sz="1600">
              <a:solidFill>
                <a:srgbClr val="FFFFFF"/>
              </a:solidFill>
              <a:latin typeface="Arial Unicode MS" pitchFamily="34" charset="-128"/>
            </a:endParaRPr>
          </a:p>
        </p:txBody>
      </p:sp>
      <p:sp>
        <p:nvSpPr>
          <p:cNvPr id="35848" name="Down Arrow 327"/>
          <p:cNvSpPr>
            <a:spLocks noChangeArrowheads="1"/>
          </p:cNvSpPr>
          <p:nvPr/>
        </p:nvSpPr>
        <p:spPr bwMode="auto">
          <a:xfrm rot="19800000" flipV="1">
            <a:off x="2332038" y="4786313"/>
            <a:ext cx="339725" cy="674687"/>
          </a:xfrm>
          <a:prstGeom prst="downArrow">
            <a:avLst>
              <a:gd name="adj1" fmla="val 50000"/>
              <a:gd name="adj2" fmla="val 49649"/>
            </a:avLst>
          </a:prstGeom>
          <a:solidFill>
            <a:schemeClr val="accent2"/>
          </a:solidFill>
          <a:ln w="25400">
            <a:solidFill>
              <a:srgbClr val="89A4A7"/>
            </a:solidFill>
            <a:miter lim="800000"/>
            <a:headEnd/>
            <a:tailEnd/>
          </a:ln>
        </p:spPr>
        <p:txBody>
          <a:bodyPr rot="10800000" lIns="101370" tIns="50685" rIns="101370" bIns="50685" anchor="ctr"/>
          <a:lstStyle/>
          <a:p>
            <a:pPr defTabSz="1014413"/>
            <a:endParaRPr lang="fr-FR" sz="1600">
              <a:solidFill>
                <a:srgbClr val="FFFFFF"/>
              </a:solidFill>
              <a:latin typeface="Arial Unicode MS" pitchFamily="34" charset="-128"/>
            </a:endParaRPr>
          </a:p>
        </p:txBody>
      </p:sp>
      <p:sp>
        <p:nvSpPr>
          <p:cNvPr id="35849" name="Down Arrow 328"/>
          <p:cNvSpPr>
            <a:spLocks noChangeArrowheads="1"/>
          </p:cNvSpPr>
          <p:nvPr/>
        </p:nvSpPr>
        <p:spPr bwMode="auto">
          <a:xfrm rot="1800000" flipV="1">
            <a:off x="2255838" y="2195513"/>
            <a:ext cx="338137" cy="674687"/>
          </a:xfrm>
          <a:prstGeom prst="downArrow">
            <a:avLst>
              <a:gd name="adj1" fmla="val 50000"/>
              <a:gd name="adj2" fmla="val 49883"/>
            </a:avLst>
          </a:prstGeom>
          <a:solidFill>
            <a:schemeClr val="accent2"/>
          </a:solidFill>
          <a:ln w="25400">
            <a:solidFill>
              <a:srgbClr val="89A4A7"/>
            </a:solidFill>
            <a:miter lim="800000"/>
            <a:headEnd/>
            <a:tailEnd/>
          </a:ln>
        </p:spPr>
        <p:txBody>
          <a:bodyPr rot="10800000" lIns="101370" tIns="50685" rIns="101370" bIns="50685" anchor="ctr"/>
          <a:lstStyle/>
          <a:p>
            <a:pPr defTabSz="1014413"/>
            <a:endParaRPr lang="fr-FR" sz="1600">
              <a:solidFill>
                <a:srgbClr val="FFFFFF"/>
              </a:solidFill>
              <a:latin typeface="Arial Unicode MS" pitchFamily="34" charset="-128"/>
            </a:endParaRPr>
          </a:p>
        </p:txBody>
      </p:sp>
      <p:sp>
        <p:nvSpPr>
          <p:cNvPr id="35850" name="Down Arrow 329"/>
          <p:cNvSpPr>
            <a:spLocks noChangeArrowheads="1"/>
          </p:cNvSpPr>
          <p:nvPr/>
        </p:nvSpPr>
        <p:spPr bwMode="auto">
          <a:xfrm rot="3600000" flipV="1">
            <a:off x="3493294" y="958057"/>
            <a:ext cx="336550" cy="677862"/>
          </a:xfrm>
          <a:prstGeom prst="downArrow">
            <a:avLst>
              <a:gd name="adj1" fmla="val 50000"/>
              <a:gd name="adj2" fmla="val 50354"/>
            </a:avLst>
          </a:prstGeom>
          <a:solidFill>
            <a:schemeClr val="accent2"/>
          </a:solidFill>
          <a:ln w="25400">
            <a:solidFill>
              <a:srgbClr val="89A4A7"/>
            </a:solidFill>
            <a:miter lim="800000"/>
            <a:headEnd/>
            <a:tailEnd/>
          </a:ln>
        </p:spPr>
        <p:txBody>
          <a:bodyPr vert="eaVert" lIns="101370" tIns="50685" rIns="101370" bIns="50685" anchor="ctr"/>
          <a:lstStyle/>
          <a:p>
            <a:pPr defTabSz="1014413"/>
            <a:endParaRPr lang="fr-FR" sz="1600">
              <a:solidFill>
                <a:srgbClr val="FFFFFF"/>
              </a:solidFill>
              <a:latin typeface="Arial Unicode MS" pitchFamily="34" charset="-128"/>
            </a:endParaRPr>
          </a:p>
        </p:txBody>
      </p:sp>
      <p:sp>
        <p:nvSpPr>
          <p:cNvPr id="35851" name="Down Arrow 330"/>
          <p:cNvSpPr>
            <a:spLocks noChangeArrowheads="1"/>
          </p:cNvSpPr>
          <p:nvPr/>
        </p:nvSpPr>
        <p:spPr bwMode="auto">
          <a:xfrm rot="18000000" flipV="1">
            <a:off x="3415507" y="5988844"/>
            <a:ext cx="338137" cy="676275"/>
          </a:xfrm>
          <a:prstGeom prst="downArrow">
            <a:avLst>
              <a:gd name="adj1" fmla="val 50000"/>
              <a:gd name="adj2" fmla="val 50000"/>
            </a:avLst>
          </a:prstGeom>
          <a:solidFill>
            <a:schemeClr val="accent2"/>
          </a:solidFill>
          <a:ln w="25400">
            <a:solidFill>
              <a:srgbClr val="89A4A7"/>
            </a:solidFill>
            <a:miter lim="800000"/>
            <a:headEnd/>
            <a:tailEnd/>
          </a:ln>
        </p:spPr>
        <p:txBody>
          <a:bodyPr rot="10800000" vert="eaVert" lIns="101370" tIns="50685" rIns="101370" bIns="50685" anchor="ctr"/>
          <a:lstStyle/>
          <a:p>
            <a:pPr defTabSz="1014413"/>
            <a:endParaRPr lang="fr-FR" sz="1600">
              <a:solidFill>
                <a:srgbClr val="FFFFFF"/>
              </a:solidFill>
              <a:latin typeface="Arial Unicode MS" pitchFamily="34" charset="-128"/>
            </a:endParaRPr>
          </a:p>
        </p:txBody>
      </p:sp>
      <p:sp>
        <p:nvSpPr>
          <p:cNvPr id="35852" name="Rectangle 5"/>
          <p:cNvSpPr>
            <a:spLocks noChangeArrowheads="1"/>
          </p:cNvSpPr>
          <p:nvPr/>
        </p:nvSpPr>
        <p:spPr bwMode="auto">
          <a:xfrm>
            <a:off x="4313238" y="900113"/>
            <a:ext cx="1522412" cy="468312"/>
          </a:xfrm>
          <a:prstGeom prst="rect">
            <a:avLst/>
          </a:prstGeom>
          <a:noFill/>
          <a:ln w="9525">
            <a:noFill/>
            <a:miter lim="800000"/>
            <a:headEnd/>
            <a:tailEnd/>
          </a:ln>
        </p:spPr>
        <p:txBody>
          <a:bodyPr lIns="0" tIns="0" rIns="0" bIns="0"/>
          <a:lstStyle/>
          <a:p>
            <a:pPr marL="254000" indent="-254000" algn="l" defTabSz="1014413">
              <a:buClr>
                <a:srgbClr val="000000"/>
              </a:buClr>
              <a:buFont typeface="Arial Unicode MS" pitchFamily="34" charset="-128"/>
              <a:buAutoNum type="arabicPeriod"/>
            </a:pPr>
            <a:r>
              <a:rPr lang="en-US" sz="1600">
                <a:solidFill>
                  <a:srgbClr val="000000"/>
                </a:solidFill>
                <a:latin typeface="Calibri" pitchFamily="34" charset="0"/>
              </a:rPr>
              <a:t>Scope tasks</a:t>
            </a:r>
            <a:endParaRPr lang="en-US" sz="1600">
              <a:solidFill>
                <a:schemeClr val="tx1"/>
              </a:solidFill>
              <a:latin typeface="Calibri" pitchFamily="34" charset="0"/>
            </a:endParaRPr>
          </a:p>
        </p:txBody>
      </p:sp>
      <p:sp>
        <p:nvSpPr>
          <p:cNvPr id="35853" name="Rectangle 33"/>
          <p:cNvSpPr>
            <a:spLocks noChangeArrowheads="1"/>
          </p:cNvSpPr>
          <p:nvPr/>
        </p:nvSpPr>
        <p:spPr bwMode="auto">
          <a:xfrm>
            <a:off x="2408238" y="1662113"/>
            <a:ext cx="1489075" cy="504825"/>
          </a:xfrm>
          <a:prstGeom prst="rect">
            <a:avLst/>
          </a:prstGeom>
          <a:noFill/>
          <a:ln w="9525">
            <a:noFill/>
            <a:miter lim="800000"/>
            <a:headEnd/>
            <a:tailEnd/>
          </a:ln>
        </p:spPr>
        <p:txBody>
          <a:bodyPr lIns="0" tIns="0" rIns="0" bIns="0"/>
          <a:lstStyle/>
          <a:p>
            <a:pPr marL="254000" indent="-254000" algn="l" defTabSz="1014413">
              <a:spcAft>
                <a:spcPts val="1113"/>
              </a:spcAft>
              <a:buFont typeface="Arial Unicode MS" pitchFamily="34" charset="-128"/>
              <a:buAutoNum type="arabicPeriod" startAt="10"/>
            </a:pPr>
            <a:r>
              <a:rPr lang="en-US" sz="1600">
                <a:solidFill>
                  <a:srgbClr val="000000"/>
                </a:solidFill>
                <a:latin typeface="Calibri" pitchFamily="34" charset="0"/>
              </a:rPr>
              <a:t>Implement improvement </a:t>
            </a:r>
            <a:endParaRPr lang="en-US" sz="1600">
              <a:solidFill>
                <a:schemeClr val="tx1"/>
              </a:solidFill>
              <a:latin typeface="Calibri" pitchFamily="34" charset="0"/>
            </a:endParaRPr>
          </a:p>
        </p:txBody>
      </p:sp>
      <p:sp>
        <p:nvSpPr>
          <p:cNvPr id="35854" name="Rectangle 6"/>
          <p:cNvSpPr>
            <a:spLocks noChangeArrowheads="1"/>
          </p:cNvSpPr>
          <p:nvPr/>
        </p:nvSpPr>
        <p:spPr bwMode="auto">
          <a:xfrm>
            <a:off x="7208838" y="3033713"/>
            <a:ext cx="1624012" cy="442912"/>
          </a:xfrm>
          <a:prstGeom prst="rect">
            <a:avLst/>
          </a:prstGeom>
          <a:noFill/>
          <a:ln w="9525">
            <a:noFill/>
            <a:miter lim="800000"/>
            <a:headEnd/>
            <a:tailEnd/>
          </a:ln>
        </p:spPr>
        <p:txBody>
          <a:bodyPr lIns="0" tIns="0" rIns="0" bIns="0"/>
          <a:lstStyle/>
          <a:p>
            <a:pPr marL="254000" indent="-254000" algn="l" defTabSz="1014413">
              <a:spcAft>
                <a:spcPts val="1113"/>
              </a:spcAft>
              <a:buFont typeface="Arial Unicode MS" pitchFamily="34" charset="-128"/>
              <a:buAutoNum type="arabicPeriod" startAt="3"/>
            </a:pPr>
            <a:r>
              <a:rPr lang="en-US" sz="1600">
                <a:solidFill>
                  <a:srgbClr val="000000"/>
                </a:solidFill>
                <a:latin typeface="Calibri" pitchFamily="34" charset="0"/>
              </a:rPr>
              <a:t>Craft process</a:t>
            </a:r>
            <a:endParaRPr lang="en-US" sz="1600">
              <a:solidFill>
                <a:schemeClr val="tx1"/>
              </a:solidFill>
              <a:latin typeface="Calibri" pitchFamily="34" charset="0"/>
            </a:endParaRPr>
          </a:p>
        </p:txBody>
      </p:sp>
      <p:sp>
        <p:nvSpPr>
          <p:cNvPr id="35855" name="Rectangle 11"/>
          <p:cNvSpPr>
            <a:spLocks noChangeArrowheads="1"/>
          </p:cNvSpPr>
          <p:nvPr/>
        </p:nvSpPr>
        <p:spPr bwMode="auto">
          <a:xfrm>
            <a:off x="1798638" y="5624513"/>
            <a:ext cx="2138362" cy="669925"/>
          </a:xfrm>
          <a:prstGeom prst="rect">
            <a:avLst/>
          </a:prstGeom>
          <a:noFill/>
          <a:ln w="9525">
            <a:noFill/>
            <a:miter lim="800000"/>
            <a:headEnd/>
            <a:tailEnd/>
          </a:ln>
        </p:spPr>
        <p:txBody>
          <a:bodyPr lIns="0" tIns="0" rIns="0" bIns="0"/>
          <a:lstStyle/>
          <a:p>
            <a:pPr marL="254000" indent="-254000" algn="l" defTabSz="1014413">
              <a:spcAft>
                <a:spcPts val="1113"/>
              </a:spcAft>
              <a:buFont typeface="Arial Unicode MS" pitchFamily="34" charset="-128"/>
              <a:buAutoNum type="arabicPeriod" startAt="7"/>
            </a:pPr>
            <a:r>
              <a:rPr lang="en-US" sz="1600">
                <a:solidFill>
                  <a:srgbClr val="000000"/>
                </a:solidFill>
                <a:latin typeface="Calibri" pitchFamily="34" charset="0"/>
              </a:rPr>
              <a:t>Identify emerging &amp; advanced aspects of MfDR</a:t>
            </a:r>
            <a:endParaRPr lang="en-US" sz="1600">
              <a:solidFill>
                <a:schemeClr val="tx1"/>
              </a:solidFill>
              <a:latin typeface="Calibri" pitchFamily="34" charset="0"/>
            </a:endParaRPr>
          </a:p>
        </p:txBody>
      </p:sp>
      <p:sp>
        <p:nvSpPr>
          <p:cNvPr id="35856" name="Rectangle 18"/>
          <p:cNvSpPr>
            <a:spLocks noChangeArrowheads="1"/>
          </p:cNvSpPr>
          <p:nvPr/>
        </p:nvSpPr>
        <p:spPr bwMode="auto">
          <a:xfrm>
            <a:off x="6523038" y="1585913"/>
            <a:ext cx="1595437" cy="457200"/>
          </a:xfrm>
          <a:prstGeom prst="rect">
            <a:avLst/>
          </a:prstGeom>
          <a:noFill/>
          <a:ln w="9525">
            <a:noFill/>
            <a:miter lim="800000"/>
            <a:headEnd/>
            <a:tailEnd/>
          </a:ln>
        </p:spPr>
        <p:txBody>
          <a:bodyPr lIns="0" tIns="0" rIns="0" bIns="0"/>
          <a:lstStyle/>
          <a:p>
            <a:pPr marL="254000" indent="-254000" algn="l" defTabSz="1014413">
              <a:spcAft>
                <a:spcPts val="1113"/>
              </a:spcAft>
              <a:buFont typeface="Arial Unicode MS" pitchFamily="34" charset="-128"/>
              <a:buAutoNum type="arabicPeriod" startAt="2"/>
            </a:pPr>
            <a:r>
              <a:rPr lang="en-US" sz="1600">
                <a:solidFill>
                  <a:srgbClr val="000000"/>
                </a:solidFill>
                <a:latin typeface="Calibri" pitchFamily="34" charset="0"/>
              </a:rPr>
              <a:t>Identify participants </a:t>
            </a:r>
            <a:endParaRPr lang="en-US" sz="1600">
              <a:solidFill>
                <a:schemeClr val="tx1"/>
              </a:solidFill>
              <a:latin typeface="Calibri" pitchFamily="34" charset="0"/>
            </a:endParaRPr>
          </a:p>
        </p:txBody>
      </p:sp>
      <p:sp>
        <p:nvSpPr>
          <p:cNvPr id="35857" name="Rectangle 23"/>
          <p:cNvSpPr>
            <a:spLocks noChangeArrowheads="1"/>
          </p:cNvSpPr>
          <p:nvPr/>
        </p:nvSpPr>
        <p:spPr bwMode="auto">
          <a:xfrm>
            <a:off x="7208838" y="4405313"/>
            <a:ext cx="1436687" cy="338137"/>
          </a:xfrm>
          <a:prstGeom prst="rect">
            <a:avLst/>
          </a:prstGeom>
          <a:noFill/>
          <a:ln w="9525">
            <a:noFill/>
            <a:miter lim="800000"/>
            <a:headEnd/>
            <a:tailEnd/>
          </a:ln>
        </p:spPr>
        <p:txBody>
          <a:bodyPr lIns="0" tIns="0" rIns="0" bIns="0"/>
          <a:lstStyle/>
          <a:p>
            <a:pPr marL="254000" indent="-254000" algn="l" defTabSz="1014413">
              <a:spcAft>
                <a:spcPts val="1113"/>
              </a:spcAft>
              <a:buFont typeface="Arial Unicode MS" pitchFamily="34" charset="-128"/>
              <a:buAutoNum type="arabicPeriod" startAt="4"/>
            </a:pPr>
            <a:r>
              <a:rPr lang="en-US" sz="1600">
                <a:solidFill>
                  <a:srgbClr val="000000"/>
                </a:solidFill>
                <a:latin typeface="Calibri" pitchFamily="34" charset="0"/>
              </a:rPr>
              <a:t>Adapt tools </a:t>
            </a:r>
            <a:endParaRPr lang="en-US" sz="1600">
              <a:solidFill>
                <a:schemeClr val="tx1"/>
              </a:solidFill>
              <a:latin typeface="Calibri" pitchFamily="34" charset="0"/>
            </a:endParaRPr>
          </a:p>
        </p:txBody>
      </p:sp>
      <p:sp>
        <p:nvSpPr>
          <p:cNvPr id="35858" name="Rectangle 25"/>
          <p:cNvSpPr>
            <a:spLocks noChangeArrowheads="1"/>
          </p:cNvSpPr>
          <p:nvPr/>
        </p:nvSpPr>
        <p:spPr bwMode="auto">
          <a:xfrm>
            <a:off x="4237038" y="6386513"/>
            <a:ext cx="1651000" cy="528637"/>
          </a:xfrm>
          <a:prstGeom prst="rect">
            <a:avLst/>
          </a:prstGeom>
          <a:noFill/>
          <a:ln w="9525">
            <a:noFill/>
            <a:miter lim="800000"/>
            <a:headEnd/>
            <a:tailEnd/>
          </a:ln>
        </p:spPr>
        <p:txBody>
          <a:bodyPr lIns="0" tIns="0" rIns="0" bIns="0"/>
          <a:lstStyle/>
          <a:p>
            <a:pPr marL="254000" indent="-254000" algn="l" defTabSz="1014413">
              <a:spcAft>
                <a:spcPts val="1113"/>
              </a:spcAft>
              <a:buFont typeface="Arial Unicode MS" pitchFamily="34" charset="-128"/>
              <a:buAutoNum type="arabicPeriod" startAt="6"/>
            </a:pPr>
            <a:r>
              <a:rPr lang="en-US" sz="1600">
                <a:solidFill>
                  <a:srgbClr val="000000"/>
                </a:solidFill>
                <a:latin typeface="Calibri" pitchFamily="34" charset="0"/>
              </a:rPr>
              <a:t>Analyze / present results</a:t>
            </a:r>
            <a:endParaRPr lang="en-US" sz="1600">
              <a:solidFill>
                <a:schemeClr val="tx1"/>
              </a:solidFill>
              <a:latin typeface="Calibri" pitchFamily="34" charset="0"/>
            </a:endParaRPr>
          </a:p>
        </p:txBody>
      </p:sp>
      <p:sp>
        <p:nvSpPr>
          <p:cNvPr id="35859" name="Rectangle 28"/>
          <p:cNvSpPr>
            <a:spLocks noChangeArrowheads="1"/>
          </p:cNvSpPr>
          <p:nvPr/>
        </p:nvSpPr>
        <p:spPr bwMode="auto">
          <a:xfrm>
            <a:off x="1417638" y="4252913"/>
            <a:ext cx="1631950" cy="449262"/>
          </a:xfrm>
          <a:prstGeom prst="rect">
            <a:avLst/>
          </a:prstGeom>
          <a:noFill/>
          <a:ln w="9525">
            <a:noFill/>
            <a:miter lim="800000"/>
            <a:headEnd/>
            <a:tailEnd/>
          </a:ln>
        </p:spPr>
        <p:txBody>
          <a:bodyPr lIns="0" tIns="0" rIns="0" bIns="0"/>
          <a:lstStyle/>
          <a:p>
            <a:pPr marL="254000" indent="-254000" algn="l" defTabSz="1014413">
              <a:buClr>
                <a:srgbClr val="000000"/>
              </a:buClr>
              <a:buFont typeface="Arial Unicode MS" pitchFamily="34" charset="-128"/>
              <a:buAutoNum type="arabicPeriod" startAt="8"/>
            </a:pPr>
            <a:r>
              <a:rPr lang="en-US" sz="1600">
                <a:solidFill>
                  <a:srgbClr val="000000"/>
                </a:solidFill>
                <a:latin typeface="Calibri" pitchFamily="34" charset="0"/>
              </a:rPr>
              <a:t>Prioritize improvement</a:t>
            </a:r>
          </a:p>
        </p:txBody>
      </p:sp>
      <p:sp>
        <p:nvSpPr>
          <p:cNvPr id="35860" name="Rectangle 281"/>
          <p:cNvSpPr>
            <a:spLocks noChangeArrowheads="1"/>
          </p:cNvSpPr>
          <p:nvPr/>
        </p:nvSpPr>
        <p:spPr bwMode="auto">
          <a:xfrm>
            <a:off x="6599238" y="5700713"/>
            <a:ext cx="1309687" cy="482600"/>
          </a:xfrm>
          <a:prstGeom prst="rect">
            <a:avLst/>
          </a:prstGeom>
          <a:noFill/>
          <a:ln w="9525">
            <a:noFill/>
            <a:miter lim="800000"/>
            <a:headEnd/>
            <a:tailEnd/>
          </a:ln>
        </p:spPr>
        <p:txBody>
          <a:bodyPr lIns="0" tIns="0" rIns="0" bIns="0"/>
          <a:lstStyle/>
          <a:p>
            <a:pPr marL="254000" indent="-254000" algn="l" defTabSz="1014413">
              <a:spcAft>
                <a:spcPts val="1113"/>
              </a:spcAft>
              <a:buFont typeface="Arial Unicode MS" pitchFamily="34" charset="-128"/>
              <a:buAutoNum type="arabicPeriod" startAt="5"/>
            </a:pPr>
            <a:r>
              <a:rPr lang="en-US" sz="1600">
                <a:solidFill>
                  <a:srgbClr val="000000"/>
                </a:solidFill>
                <a:latin typeface="Calibri" pitchFamily="34" charset="0"/>
              </a:rPr>
              <a:t>Collect data </a:t>
            </a:r>
          </a:p>
          <a:p>
            <a:pPr marL="254000" indent="-254000" algn="l" defTabSz="1014413"/>
            <a:endParaRPr lang="en-US" sz="1600">
              <a:solidFill>
                <a:schemeClr val="tx1"/>
              </a:solidFill>
              <a:latin typeface="Arial Unicode MS" pitchFamily="34" charset="-128"/>
            </a:endParaRPr>
          </a:p>
        </p:txBody>
      </p:sp>
      <p:sp>
        <p:nvSpPr>
          <p:cNvPr id="35861" name="Rectangle 289"/>
          <p:cNvSpPr>
            <a:spLocks noChangeArrowheads="1"/>
          </p:cNvSpPr>
          <p:nvPr/>
        </p:nvSpPr>
        <p:spPr bwMode="auto">
          <a:xfrm>
            <a:off x="1417638" y="2957513"/>
            <a:ext cx="1660525" cy="539750"/>
          </a:xfrm>
          <a:prstGeom prst="rect">
            <a:avLst/>
          </a:prstGeom>
          <a:noFill/>
          <a:ln w="9525">
            <a:noFill/>
            <a:miter lim="800000"/>
            <a:headEnd/>
            <a:tailEnd/>
          </a:ln>
        </p:spPr>
        <p:txBody>
          <a:bodyPr lIns="0" tIns="0" rIns="0" bIns="0"/>
          <a:lstStyle/>
          <a:p>
            <a:pPr marL="254000" indent="-254000" algn="l" defTabSz="1014413">
              <a:spcAft>
                <a:spcPts val="1113"/>
              </a:spcAft>
              <a:buFont typeface="Arial Unicode MS" pitchFamily="34" charset="-128"/>
              <a:buAutoNum type="arabicPeriod" startAt="9"/>
            </a:pPr>
            <a:r>
              <a:rPr lang="en-US" sz="1600">
                <a:solidFill>
                  <a:srgbClr val="000000"/>
                </a:solidFill>
                <a:latin typeface="Calibri" pitchFamily="34" charset="0"/>
              </a:rPr>
              <a:t>Plan improvement </a:t>
            </a:r>
            <a:endParaRPr lang="en-US" sz="1600">
              <a:solidFill>
                <a:schemeClr val="tx1"/>
              </a:solidFill>
              <a:latin typeface="Calibri" pitchFamily="34" charset="0"/>
            </a:endParaRPr>
          </a:p>
        </p:txBody>
      </p:sp>
      <p:pic>
        <p:nvPicPr>
          <p:cNvPr id="35862" name="Picture 192"/>
          <p:cNvPicPr>
            <a:picLocks noChangeAspect="1" noChangeArrowheads="1"/>
          </p:cNvPicPr>
          <p:nvPr/>
        </p:nvPicPr>
        <p:blipFill>
          <a:blip r:embed="rId3"/>
          <a:srcRect/>
          <a:stretch>
            <a:fillRect/>
          </a:stretch>
        </p:blipFill>
        <p:spPr bwMode="auto">
          <a:xfrm>
            <a:off x="3170238" y="1814513"/>
            <a:ext cx="3721100" cy="3703637"/>
          </a:xfrm>
          <a:prstGeom prst="rect">
            <a:avLst/>
          </a:prstGeom>
          <a:noFill/>
          <a:ln w="9525">
            <a:noFill/>
            <a:miter lim="800000"/>
            <a:headEnd/>
            <a:tailEnd/>
          </a:ln>
        </p:spPr>
      </p:pic>
      <p:sp>
        <p:nvSpPr>
          <p:cNvPr id="35863" name="Rectangle 25"/>
          <p:cNvSpPr>
            <a:spLocks noChangeArrowheads="1"/>
          </p:cNvSpPr>
          <p:nvPr/>
        </p:nvSpPr>
        <p:spPr bwMode="auto">
          <a:xfrm>
            <a:off x="228600" y="152400"/>
            <a:ext cx="8153400" cy="936625"/>
          </a:xfrm>
          <a:prstGeom prst="rect">
            <a:avLst/>
          </a:prstGeom>
          <a:noFill/>
          <a:ln w="9525">
            <a:noFill/>
            <a:miter lim="800000"/>
            <a:headEnd/>
            <a:tailEnd/>
          </a:ln>
        </p:spPr>
        <p:txBody>
          <a:bodyPr lIns="101370" tIns="50685" rIns="101370" bIns="50685" anchor="ctr"/>
          <a:lstStyle/>
          <a:p>
            <a:pPr algn="l" defTabSz="1014413"/>
            <a:r>
              <a:rPr lang="en-US" sz="2800" dirty="0" smtClean="0">
                <a:solidFill>
                  <a:srgbClr val="CC3300"/>
                </a:solidFill>
                <a:latin typeface="Arial Unicode MS" pitchFamily="34" charset="-128"/>
              </a:rPr>
              <a:t>Process</a:t>
            </a:r>
            <a:endParaRPr lang="en-US" sz="2800" dirty="0">
              <a:solidFill>
                <a:srgbClr val="CC3300"/>
              </a:solidFill>
              <a:latin typeface="Arial Unicode MS" pitchFamily="34" charset="-128"/>
            </a:endParaRPr>
          </a:p>
        </p:txBody>
      </p:sp>
      <p:pic>
        <p:nvPicPr>
          <p:cNvPr id="35864" name="Picture 2"/>
          <p:cNvPicPr>
            <a:picLocks noChangeAspect="1" noChangeArrowheads="1"/>
          </p:cNvPicPr>
          <p:nvPr/>
        </p:nvPicPr>
        <p:blipFill>
          <a:blip r:embed="rId4"/>
          <a:srcRect/>
          <a:stretch>
            <a:fillRect/>
          </a:stretch>
        </p:blipFill>
        <p:spPr bwMode="auto">
          <a:xfrm>
            <a:off x="8351838" y="214313"/>
            <a:ext cx="1606550" cy="1209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bwMode="auto">
          <a:ln>
            <a:miter lim="800000"/>
            <a:headEnd/>
            <a:tailEnd/>
          </a:ln>
        </p:spPr>
        <p:txBody>
          <a:bodyPr/>
          <a:lstStyle/>
          <a:p>
            <a:pPr>
              <a:defRPr/>
            </a:pPr>
            <a:fld id="{51E21B12-25B9-4D51-B13B-E874BF615BED}" type="slidenum">
              <a:rPr lang="en-US" smtClean="0">
                <a:latin typeface="Tahoma" pitchFamily="34" charset="0"/>
                <a:cs typeface="Arial Unicode MS" pitchFamily="34" charset="-128"/>
              </a:rPr>
              <a:pPr>
                <a:defRPr/>
              </a:pPr>
              <a:t>11</a:t>
            </a:fld>
            <a:endParaRPr lang="en-US" smtClean="0">
              <a:latin typeface="Tahoma" pitchFamily="34" charset="0"/>
              <a:cs typeface="Arial Unicode MS" pitchFamily="34" charset="-128"/>
            </a:endParaRPr>
          </a:p>
        </p:txBody>
      </p:sp>
      <p:sp>
        <p:nvSpPr>
          <p:cNvPr id="36867" name="Rectangle 4"/>
          <p:cNvSpPr>
            <a:spLocks noGrp="1" noChangeArrowheads="1"/>
          </p:cNvSpPr>
          <p:nvPr>
            <p:ph type="title"/>
          </p:nvPr>
        </p:nvSpPr>
        <p:spPr>
          <a:noFill/>
        </p:spPr>
        <p:txBody>
          <a:bodyPr/>
          <a:lstStyle/>
          <a:p>
            <a:pPr eaLnBrk="1" hangingPunct="1"/>
            <a:r>
              <a:rPr lang="en-US" sz="2800" b="0" dirty="0" smtClean="0">
                <a:solidFill>
                  <a:srgbClr val="CC3300"/>
                </a:solidFill>
              </a:rPr>
              <a:t>Products</a:t>
            </a:r>
          </a:p>
        </p:txBody>
      </p:sp>
      <p:pic>
        <p:nvPicPr>
          <p:cNvPr id="36868" name="Picture 5"/>
          <p:cNvPicPr>
            <a:picLocks noChangeAspect="1" noChangeArrowheads="1"/>
          </p:cNvPicPr>
          <p:nvPr/>
        </p:nvPicPr>
        <p:blipFill>
          <a:blip r:embed="rId2"/>
          <a:srcRect/>
          <a:stretch>
            <a:fillRect/>
          </a:stretch>
        </p:blipFill>
        <p:spPr bwMode="auto">
          <a:xfrm>
            <a:off x="0" y="1890713"/>
            <a:ext cx="5151438" cy="4673600"/>
          </a:xfrm>
          <a:prstGeom prst="rect">
            <a:avLst/>
          </a:prstGeom>
          <a:noFill/>
          <a:ln w="9525">
            <a:noFill/>
            <a:miter lim="800000"/>
            <a:headEnd/>
            <a:tailEnd/>
          </a:ln>
        </p:spPr>
      </p:pic>
      <p:pic>
        <p:nvPicPr>
          <p:cNvPr id="36869" name="Picture 6"/>
          <p:cNvPicPr>
            <a:picLocks noGrp="1" noChangeAspect="1" noChangeArrowheads="1"/>
          </p:cNvPicPr>
          <p:nvPr>
            <p:ph type="body" idx="1"/>
          </p:nvPr>
        </p:nvPicPr>
        <p:blipFill>
          <a:blip r:embed="rId3"/>
          <a:srcRect/>
          <a:stretch>
            <a:fillRect/>
          </a:stretch>
        </p:blipFill>
        <p:spPr>
          <a:xfrm>
            <a:off x="5151438" y="1890713"/>
            <a:ext cx="4999037" cy="4724400"/>
          </a:xfrm>
          <a:noFill/>
        </p:spPr>
      </p:pic>
      <p:pic>
        <p:nvPicPr>
          <p:cNvPr id="36870" name="Picture 2"/>
          <p:cNvPicPr>
            <a:picLocks noChangeAspect="1" noChangeArrowheads="1"/>
          </p:cNvPicPr>
          <p:nvPr/>
        </p:nvPicPr>
        <p:blipFill>
          <a:blip r:embed="rId4"/>
          <a:srcRect/>
          <a:stretch>
            <a:fillRect/>
          </a:stretch>
        </p:blipFill>
        <p:spPr bwMode="auto">
          <a:xfrm>
            <a:off x="8351838" y="214313"/>
            <a:ext cx="1606550" cy="1209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2800" b="0" dirty="0" smtClean="0">
                <a:solidFill>
                  <a:srgbClr val="CC3300"/>
                </a:solidFill>
              </a:rPr>
              <a:t>Benefits for the client</a:t>
            </a:r>
          </a:p>
        </p:txBody>
      </p:sp>
      <p:sp>
        <p:nvSpPr>
          <p:cNvPr id="33795" name="Rectangle 3"/>
          <p:cNvSpPr>
            <a:spLocks noGrp="1" noChangeArrowheads="1"/>
          </p:cNvSpPr>
          <p:nvPr>
            <p:ph type="body" idx="1"/>
          </p:nvPr>
        </p:nvSpPr>
        <p:spPr/>
        <p:txBody>
          <a:bodyPr/>
          <a:lstStyle/>
          <a:p>
            <a:pPr eaLnBrk="1" hangingPunct="1">
              <a:lnSpc>
                <a:spcPct val="80000"/>
              </a:lnSpc>
              <a:spcBef>
                <a:spcPct val="0"/>
              </a:spcBef>
              <a:spcAft>
                <a:spcPct val="50000"/>
              </a:spcAft>
              <a:buFont typeface="Wingdings" pitchFamily="2" charset="2"/>
              <a:buBlip>
                <a:blip r:embed="rId2"/>
              </a:buBlip>
            </a:pPr>
            <a:r>
              <a:rPr lang="en-US" sz="2800" dirty="0" smtClean="0"/>
              <a:t>Raise government consciousness of </a:t>
            </a:r>
            <a:r>
              <a:rPr lang="en-US" sz="2800" dirty="0" err="1" smtClean="0"/>
              <a:t>MfDR</a:t>
            </a:r>
            <a:r>
              <a:rPr lang="en-US" sz="2800" dirty="0" smtClean="0"/>
              <a:t>, in the local context</a:t>
            </a:r>
          </a:p>
          <a:p>
            <a:pPr eaLnBrk="1" hangingPunct="1">
              <a:lnSpc>
                <a:spcPct val="80000"/>
              </a:lnSpc>
              <a:spcBef>
                <a:spcPct val="0"/>
              </a:spcBef>
              <a:spcAft>
                <a:spcPct val="50000"/>
              </a:spcAft>
              <a:buFont typeface="Wingdings" pitchFamily="2" charset="2"/>
              <a:buBlip>
                <a:blip r:embed="rId2"/>
              </a:buBlip>
            </a:pPr>
            <a:r>
              <a:rPr lang="en-US" sz="2800" dirty="0" smtClean="0"/>
              <a:t>Help government chart its own path to </a:t>
            </a:r>
            <a:r>
              <a:rPr lang="en-US" sz="2800" dirty="0" err="1" smtClean="0"/>
              <a:t>MfDR</a:t>
            </a:r>
            <a:endParaRPr lang="en-US" sz="2800" dirty="0" smtClean="0"/>
          </a:p>
          <a:p>
            <a:pPr eaLnBrk="1" hangingPunct="1">
              <a:lnSpc>
                <a:spcPct val="80000"/>
              </a:lnSpc>
              <a:spcBef>
                <a:spcPct val="0"/>
              </a:spcBef>
              <a:spcAft>
                <a:spcPct val="50000"/>
              </a:spcAft>
              <a:buFont typeface="Wingdings" pitchFamily="2" charset="2"/>
              <a:buBlip>
                <a:blip r:embed="rId2"/>
              </a:buBlip>
            </a:pPr>
            <a:r>
              <a:rPr lang="en-US" sz="2800" dirty="0" smtClean="0"/>
              <a:t>Facilitate cross-organizational cooperation</a:t>
            </a:r>
          </a:p>
          <a:p>
            <a:pPr eaLnBrk="1" hangingPunct="1">
              <a:lnSpc>
                <a:spcPct val="80000"/>
              </a:lnSpc>
              <a:spcBef>
                <a:spcPct val="0"/>
              </a:spcBef>
              <a:spcAft>
                <a:spcPct val="50000"/>
              </a:spcAft>
              <a:buFont typeface="Wingdings" pitchFamily="2" charset="2"/>
              <a:buBlip>
                <a:blip r:embed="rId2"/>
              </a:buBlip>
            </a:pPr>
            <a:r>
              <a:rPr lang="en-US" sz="2800" dirty="0" smtClean="0"/>
              <a:t>Promote participation and consensus</a:t>
            </a:r>
          </a:p>
          <a:p>
            <a:pPr eaLnBrk="1" hangingPunct="1">
              <a:lnSpc>
                <a:spcPct val="80000"/>
              </a:lnSpc>
              <a:spcBef>
                <a:spcPct val="0"/>
              </a:spcBef>
              <a:spcAft>
                <a:spcPct val="50000"/>
              </a:spcAft>
              <a:buFont typeface="Wingdings" pitchFamily="2" charset="2"/>
              <a:buBlip>
                <a:blip r:embed="rId2"/>
              </a:buBlip>
            </a:pPr>
            <a:r>
              <a:rPr lang="en-US" sz="2800" dirty="0" smtClean="0"/>
              <a:t>Map a prioritized plan for improvement with focused follow-up</a:t>
            </a:r>
          </a:p>
          <a:p>
            <a:pPr eaLnBrk="1" hangingPunct="1">
              <a:lnSpc>
                <a:spcPct val="80000"/>
              </a:lnSpc>
              <a:spcBef>
                <a:spcPct val="0"/>
              </a:spcBef>
              <a:spcAft>
                <a:spcPct val="50000"/>
              </a:spcAft>
              <a:buFont typeface="Wingdings" pitchFamily="2" charset="2"/>
              <a:buBlip>
                <a:blip r:embed="rId2"/>
              </a:buBlip>
            </a:pPr>
            <a:r>
              <a:rPr lang="en-US" sz="2800" dirty="0" smtClean="0"/>
              <a:t>Measure progress against the plan</a:t>
            </a:r>
          </a:p>
          <a:p>
            <a:pPr eaLnBrk="1" hangingPunct="1">
              <a:lnSpc>
                <a:spcPct val="80000"/>
              </a:lnSpc>
              <a:spcBef>
                <a:spcPct val="0"/>
              </a:spcBef>
              <a:spcAft>
                <a:spcPct val="50000"/>
              </a:spcAft>
              <a:buFont typeface="Wingdings" pitchFamily="2" charset="2"/>
              <a:buBlip>
                <a:blip r:embed="rId2"/>
              </a:buBlip>
            </a:pPr>
            <a:r>
              <a:rPr lang="en-US" sz="2800" dirty="0" smtClean="0"/>
              <a:t>Link with other tools</a:t>
            </a:r>
          </a:p>
          <a:p>
            <a:pPr eaLnBrk="1" hangingPunct="1">
              <a:lnSpc>
                <a:spcPct val="80000"/>
              </a:lnSpc>
              <a:spcBef>
                <a:spcPct val="0"/>
              </a:spcBef>
              <a:spcAft>
                <a:spcPct val="50000"/>
              </a:spcAft>
              <a:buFont typeface="Wingdings" pitchFamily="2" charset="2"/>
              <a:buBlip>
                <a:blip r:embed="rId2"/>
              </a:buBlip>
            </a:pPr>
            <a:r>
              <a:rPr lang="en-US" sz="2800" dirty="0" smtClean="0"/>
              <a:t>Introduction to a broad intervention post CAP-Scan</a:t>
            </a:r>
          </a:p>
        </p:txBody>
      </p:sp>
      <p:pic>
        <p:nvPicPr>
          <p:cNvPr id="33796" name="Picture 2"/>
          <p:cNvPicPr>
            <a:picLocks noChangeAspect="1" noChangeArrowheads="1"/>
          </p:cNvPicPr>
          <p:nvPr/>
        </p:nvPicPr>
        <p:blipFill>
          <a:blip r:embed="rId3"/>
          <a:srcRect/>
          <a:stretch>
            <a:fillRect/>
          </a:stretch>
        </p:blipFill>
        <p:spPr bwMode="auto">
          <a:xfrm>
            <a:off x="8351838" y="214313"/>
            <a:ext cx="1606550" cy="1209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2800" b="0" dirty="0" smtClean="0">
                <a:solidFill>
                  <a:srgbClr val="CC3300"/>
                </a:solidFill>
              </a:rPr>
              <a:t>Niger</a:t>
            </a:r>
          </a:p>
        </p:txBody>
      </p:sp>
      <p:pic>
        <p:nvPicPr>
          <p:cNvPr id="31748" name="Picture 2"/>
          <p:cNvPicPr>
            <a:picLocks noChangeAspect="1" noChangeArrowheads="1"/>
          </p:cNvPicPr>
          <p:nvPr/>
        </p:nvPicPr>
        <p:blipFill>
          <a:blip r:embed="rId2"/>
          <a:srcRect/>
          <a:stretch>
            <a:fillRect/>
          </a:stretch>
        </p:blipFill>
        <p:spPr bwMode="auto">
          <a:xfrm>
            <a:off x="8351838" y="214313"/>
            <a:ext cx="1606550" cy="1209675"/>
          </a:xfrm>
          <a:prstGeom prst="rect">
            <a:avLst/>
          </a:prstGeom>
          <a:noFill/>
          <a:ln w="9525">
            <a:noFill/>
            <a:miter lim="800000"/>
            <a:headEnd/>
            <a:tailEnd/>
          </a:ln>
        </p:spPr>
      </p:pic>
      <p:pic>
        <p:nvPicPr>
          <p:cNvPr id="7" name="Picture 6" descr="Niger team.jpg"/>
          <p:cNvPicPr>
            <a:picLocks noChangeAspect="1"/>
          </p:cNvPicPr>
          <p:nvPr/>
        </p:nvPicPr>
        <p:blipFill>
          <a:blip r:embed="rId3"/>
          <a:stretch>
            <a:fillRect/>
          </a:stretch>
        </p:blipFill>
        <p:spPr>
          <a:xfrm>
            <a:off x="350837" y="1051719"/>
            <a:ext cx="7848600" cy="5930687"/>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2800" b="0" dirty="0" smtClean="0">
                <a:solidFill>
                  <a:srgbClr val="CC3300"/>
                </a:solidFill>
              </a:rPr>
              <a:t>Senegal</a:t>
            </a:r>
          </a:p>
        </p:txBody>
      </p:sp>
      <p:pic>
        <p:nvPicPr>
          <p:cNvPr id="31748" name="Picture 2"/>
          <p:cNvPicPr>
            <a:picLocks noChangeAspect="1" noChangeArrowheads="1"/>
          </p:cNvPicPr>
          <p:nvPr/>
        </p:nvPicPr>
        <p:blipFill>
          <a:blip r:embed="rId2"/>
          <a:srcRect/>
          <a:stretch>
            <a:fillRect/>
          </a:stretch>
        </p:blipFill>
        <p:spPr bwMode="auto">
          <a:xfrm>
            <a:off x="8351838" y="214313"/>
            <a:ext cx="1606550" cy="1209675"/>
          </a:xfrm>
          <a:prstGeom prst="rect">
            <a:avLst/>
          </a:prstGeom>
          <a:noFill/>
          <a:ln w="9525">
            <a:noFill/>
            <a:miter lim="800000"/>
            <a:headEnd/>
            <a:tailEnd/>
          </a:ln>
        </p:spPr>
      </p:pic>
      <p:pic>
        <p:nvPicPr>
          <p:cNvPr id="6" name="Picture 5" descr="059.JPG"/>
          <p:cNvPicPr>
            <a:picLocks noChangeAspect="1"/>
          </p:cNvPicPr>
          <p:nvPr/>
        </p:nvPicPr>
        <p:blipFill>
          <a:blip r:embed="rId3"/>
          <a:stretch>
            <a:fillRect/>
          </a:stretch>
        </p:blipFill>
        <p:spPr>
          <a:xfrm>
            <a:off x="350837" y="1127919"/>
            <a:ext cx="7848600" cy="5886450"/>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2800" b="0" dirty="0" smtClean="0">
                <a:solidFill>
                  <a:srgbClr val="CC3300"/>
                </a:solidFill>
              </a:rPr>
              <a:t>Mauritania</a:t>
            </a:r>
          </a:p>
        </p:txBody>
      </p:sp>
      <p:pic>
        <p:nvPicPr>
          <p:cNvPr id="31748" name="Picture 2"/>
          <p:cNvPicPr>
            <a:picLocks noChangeAspect="1" noChangeArrowheads="1"/>
          </p:cNvPicPr>
          <p:nvPr/>
        </p:nvPicPr>
        <p:blipFill>
          <a:blip r:embed="rId2"/>
          <a:srcRect/>
          <a:stretch>
            <a:fillRect/>
          </a:stretch>
        </p:blipFill>
        <p:spPr bwMode="auto">
          <a:xfrm>
            <a:off x="8351838" y="214313"/>
            <a:ext cx="1606550" cy="1209675"/>
          </a:xfrm>
          <a:prstGeom prst="rect">
            <a:avLst/>
          </a:prstGeom>
          <a:noFill/>
          <a:ln w="9525">
            <a:noFill/>
            <a:miter lim="800000"/>
            <a:headEnd/>
            <a:tailEnd/>
          </a:ln>
        </p:spPr>
      </p:pic>
      <p:pic>
        <p:nvPicPr>
          <p:cNvPr id="5" name="Content Placeholder 4" descr="discussion_importance.jpg"/>
          <p:cNvPicPr>
            <a:picLocks noChangeAspect="1"/>
          </p:cNvPicPr>
          <p:nvPr/>
        </p:nvPicPr>
        <p:blipFill>
          <a:blip r:embed="rId3"/>
          <a:srcRect/>
          <a:stretch>
            <a:fillRect/>
          </a:stretch>
        </p:blipFill>
        <p:spPr bwMode="auto">
          <a:xfrm>
            <a:off x="427037" y="1071577"/>
            <a:ext cx="7798804" cy="584754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2800" b="0" dirty="0" smtClean="0">
                <a:solidFill>
                  <a:srgbClr val="CC3300"/>
                </a:solidFill>
              </a:rPr>
              <a:t>Lessons learnt</a:t>
            </a:r>
          </a:p>
        </p:txBody>
      </p:sp>
      <p:sp>
        <p:nvSpPr>
          <p:cNvPr id="31747" name="Rectangle 3"/>
          <p:cNvSpPr>
            <a:spLocks noGrp="1" noChangeArrowheads="1"/>
          </p:cNvSpPr>
          <p:nvPr>
            <p:ph type="body" idx="1"/>
          </p:nvPr>
        </p:nvSpPr>
        <p:spPr/>
        <p:txBody>
          <a:bodyPr/>
          <a:lstStyle/>
          <a:p>
            <a:pPr eaLnBrk="1" hangingPunct="1">
              <a:spcBef>
                <a:spcPct val="0"/>
              </a:spcBef>
              <a:spcAft>
                <a:spcPct val="50000"/>
              </a:spcAft>
              <a:buBlip>
                <a:blip r:embed="rId2"/>
              </a:buBlip>
            </a:pPr>
            <a:r>
              <a:rPr lang="en-US" sz="2800" dirty="0" smtClean="0"/>
              <a:t>Quality Assurance Team</a:t>
            </a:r>
          </a:p>
          <a:p>
            <a:pPr eaLnBrk="1" hangingPunct="1">
              <a:spcBef>
                <a:spcPct val="0"/>
              </a:spcBef>
              <a:spcAft>
                <a:spcPct val="50000"/>
              </a:spcAft>
              <a:buBlip>
                <a:blip r:embed="rId2"/>
              </a:buBlip>
            </a:pPr>
            <a:r>
              <a:rPr lang="en-US" sz="2800" dirty="0" smtClean="0"/>
              <a:t>Benchmark with non-governmental actors</a:t>
            </a:r>
          </a:p>
          <a:p>
            <a:pPr eaLnBrk="1" hangingPunct="1">
              <a:spcBef>
                <a:spcPct val="0"/>
              </a:spcBef>
              <a:spcAft>
                <a:spcPct val="50000"/>
              </a:spcAft>
              <a:buBlip>
                <a:blip r:embed="rId2"/>
              </a:buBlip>
            </a:pPr>
            <a:r>
              <a:rPr lang="en-US" sz="2800" dirty="0" smtClean="0"/>
              <a:t>Action Planning</a:t>
            </a:r>
          </a:p>
          <a:p>
            <a:pPr eaLnBrk="1" hangingPunct="1">
              <a:spcBef>
                <a:spcPct val="0"/>
              </a:spcBef>
              <a:spcAft>
                <a:spcPct val="50000"/>
              </a:spcAft>
              <a:buBlip>
                <a:blip r:embed="rId2"/>
              </a:buBlip>
            </a:pPr>
            <a:r>
              <a:rPr lang="en-US" sz="2800" dirty="0" smtClean="0"/>
              <a:t>Link to implementation</a:t>
            </a:r>
          </a:p>
          <a:p>
            <a:pPr eaLnBrk="1" hangingPunct="1">
              <a:spcBef>
                <a:spcPct val="0"/>
              </a:spcBef>
              <a:spcAft>
                <a:spcPct val="50000"/>
              </a:spcAft>
              <a:buBlip>
                <a:blip r:embed="rId2"/>
              </a:buBlip>
            </a:pPr>
            <a:r>
              <a:rPr lang="en-US" sz="2800" dirty="0" smtClean="0"/>
              <a:t>Link to other initiatives</a:t>
            </a:r>
          </a:p>
          <a:p>
            <a:pPr eaLnBrk="1" hangingPunct="1">
              <a:spcBef>
                <a:spcPct val="0"/>
              </a:spcBef>
              <a:spcAft>
                <a:spcPct val="50000"/>
              </a:spcAft>
              <a:buBlip>
                <a:blip r:embed="rId2"/>
              </a:buBlip>
            </a:pPr>
            <a:r>
              <a:rPr lang="en-US" sz="2800" dirty="0" smtClean="0"/>
              <a:t>Increasing cooperation with Regional </a:t>
            </a:r>
            <a:r>
              <a:rPr lang="en-US" sz="2800" dirty="0" err="1" smtClean="0"/>
              <a:t>CoPs</a:t>
            </a:r>
            <a:r>
              <a:rPr lang="en-US" sz="2800" dirty="0" smtClean="0"/>
              <a:t> on </a:t>
            </a:r>
            <a:r>
              <a:rPr lang="en-US" sz="2800" dirty="0" err="1" smtClean="0"/>
              <a:t>MfDR</a:t>
            </a:r>
            <a:endParaRPr lang="en-US" sz="2800" dirty="0" smtClean="0"/>
          </a:p>
          <a:p>
            <a:pPr eaLnBrk="1" hangingPunct="1">
              <a:spcBef>
                <a:spcPct val="0"/>
              </a:spcBef>
              <a:spcAft>
                <a:spcPct val="50000"/>
              </a:spcAft>
              <a:buBlip>
                <a:blip r:embed="rId2"/>
              </a:buBlip>
            </a:pPr>
            <a:r>
              <a:rPr lang="en-US" sz="2800" dirty="0" smtClean="0"/>
              <a:t>Establishment of Advisory Committee </a:t>
            </a:r>
          </a:p>
          <a:p>
            <a:pPr eaLnBrk="1" hangingPunct="1">
              <a:spcBef>
                <a:spcPct val="0"/>
              </a:spcBef>
              <a:spcAft>
                <a:spcPct val="50000"/>
              </a:spcAft>
              <a:buBlip>
                <a:blip r:embed="rId2"/>
              </a:buBlip>
            </a:pPr>
            <a:endParaRPr lang="en-US" sz="2800" dirty="0" smtClean="0"/>
          </a:p>
          <a:p>
            <a:pPr eaLnBrk="1" hangingPunct="1">
              <a:spcBef>
                <a:spcPct val="0"/>
              </a:spcBef>
              <a:spcAft>
                <a:spcPct val="50000"/>
              </a:spcAft>
              <a:buBlip>
                <a:blip r:embed="rId2"/>
              </a:buBlip>
            </a:pPr>
            <a:endParaRPr lang="en-US" sz="2800" dirty="0" smtClean="0"/>
          </a:p>
        </p:txBody>
      </p:sp>
      <p:pic>
        <p:nvPicPr>
          <p:cNvPr id="31748" name="Picture 2"/>
          <p:cNvPicPr>
            <a:picLocks noChangeAspect="1" noChangeArrowheads="1"/>
          </p:cNvPicPr>
          <p:nvPr/>
        </p:nvPicPr>
        <p:blipFill>
          <a:blip r:embed="rId3"/>
          <a:srcRect/>
          <a:stretch>
            <a:fillRect/>
          </a:stretch>
        </p:blipFill>
        <p:spPr bwMode="auto">
          <a:xfrm>
            <a:off x="8351838" y="214313"/>
            <a:ext cx="1606550" cy="1209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body" idx="4294967295"/>
          </p:nvPr>
        </p:nvSpPr>
        <p:spPr>
          <a:xfrm>
            <a:off x="508000" y="1814513"/>
            <a:ext cx="9134475" cy="5268912"/>
          </a:xfrm>
        </p:spPr>
        <p:txBody>
          <a:bodyPr/>
          <a:lstStyle/>
          <a:p>
            <a:pPr eaLnBrk="1" hangingPunct="1">
              <a:spcBef>
                <a:spcPct val="0"/>
              </a:spcBef>
              <a:spcAft>
                <a:spcPct val="50000"/>
              </a:spcAft>
              <a:buFont typeface="Wingdings" pitchFamily="2" charset="2"/>
              <a:buBlip>
                <a:blip r:embed="rId3"/>
              </a:buBlip>
            </a:pPr>
            <a:r>
              <a:rPr lang="en-US" sz="2800" smtClean="0"/>
              <a:t>Inter-sectoral character of capacities adds complexity to the search for solutions</a:t>
            </a:r>
          </a:p>
          <a:p>
            <a:pPr eaLnBrk="1" hangingPunct="1">
              <a:spcBef>
                <a:spcPct val="0"/>
              </a:spcBef>
              <a:spcAft>
                <a:spcPct val="50000"/>
              </a:spcAft>
              <a:buFont typeface="Wingdings" pitchFamily="2" charset="2"/>
              <a:buBlip>
                <a:blip r:embed="rId3"/>
              </a:buBlip>
            </a:pPr>
            <a:r>
              <a:rPr lang="en-US" sz="2800" smtClean="0"/>
              <a:t>Capacity Building was identified as a long-term goal</a:t>
            </a:r>
          </a:p>
          <a:p>
            <a:pPr eaLnBrk="1" hangingPunct="1">
              <a:spcBef>
                <a:spcPct val="0"/>
              </a:spcBef>
              <a:spcAft>
                <a:spcPct val="50000"/>
              </a:spcAft>
              <a:buFont typeface="Wingdings" pitchFamily="2" charset="2"/>
              <a:buBlip>
                <a:blip r:embed="rId3"/>
              </a:buBlip>
            </a:pPr>
            <a:r>
              <a:rPr lang="fr-FR" sz="2800" smtClean="0"/>
              <a:t>The CAP-Scan is an opportunity to develop an improvement plan</a:t>
            </a:r>
          </a:p>
          <a:p>
            <a:pPr lvl="1" eaLnBrk="1" hangingPunct="1">
              <a:buClr>
                <a:srgbClr val="6B6BCF"/>
              </a:buClr>
              <a:buFont typeface="Arial Unicode MS" pitchFamily="34" charset="-128"/>
              <a:buChar char="•"/>
            </a:pPr>
            <a:r>
              <a:rPr lang="fr-FR" sz="2400" smtClean="0">
                <a:solidFill>
                  <a:schemeClr val="accent2"/>
                </a:solidFill>
              </a:rPr>
              <a:t>Self-assessment by senior government officials</a:t>
            </a:r>
            <a:endParaRPr lang="fr-FR" sz="2400" smtClean="0"/>
          </a:p>
          <a:p>
            <a:pPr lvl="1" eaLnBrk="1" hangingPunct="1">
              <a:buClr>
                <a:srgbClr val="6B6BCF"/>
              </a:buClr>
              <a:buFont typeface="Arial Unicode MS" pitchFamily="34" charset="-128"/>
              <a:buChar char="•"/>
            </a:pPr>
            <a:r>
              <a:rPr lang="fr-FR" sz="2400" smtClean="0"/>
              <a:t>Cross-cutting groups</a:t>
            </a:r>
            <a:endParaRPr lang="fr-FR" sz="2400" smtClean="0">
              <a:solidFill>
                <a:schemeClr val="accent2"/>
              </a:solidFill>
            </a:endParaRPr>
          </a:p>
          <a:p>
            <a:pPr lvl="1" eaLnBrk="1" hangingPunct="1">
              <a:buClr>
                <a:srgbClr val="6B6BCF"/>
              </a:buClr>
              <a:buFont typeface="Arial Unicode MS" pitchFamily="34" charset="-128"/>
              <a:buChar char="•"/>
            </a:pPr>
            <a:r>
              <a:rPr lang="fr-FR" sz="2400" smtClean="0"/>
              <a:t>Setting capacity building priorities</a:t>
            </a:r>
          </a:p>
          <a:p>
            <a:pPr lvl="1" eaLnBrk="1" hangingPunct="1">
              <a:buClr>
                <a:srgbClr val="6B6BCF"/>
              </a:buClr>
              <a:buFont typeface="Arial Unicode MS" pitchFamily="34" charset="-128"/>
              <a:buChar char="•"/>
            </a:pPr>
            <a:r>
              <a:rPr lang="fr-FR" sz="2400" smtClean="0">
                <a:solidFill>
                  <a:schemeClr val="accent2"/>
                </a:solidFill>
              </a:rPr>
              <a:t>Concrete action plan that integrates existing efforts</a:t>
            </a:r>
            <a:r>
              <a:rPr lang="fr-FR" sz="2400" smtClean="0"/>
              <a:t> </a:t>
            </a:r>
          </a:p>
        </p:txBody>
      </p:sp>
      <p:sp>
        <p:nvSpPr>
          <p:cNvPr id="40963" name="Rectangle 5"/>
          <p:cNvSpPr>
            <a:spLocks noChangeArrowheads="1"/>
          </p:cNvSpPr>
          <p:nvPr/>
        </p:nvSpPr>
        <p:spPr bwMode="auto">
          <a:xfrm>
            <a:off x="228600" y="152400"/>
            <a:ext cx="8153400" cy="936625"/>
          </a:xfrm>
          <a:prstGeom prst="rect">
            <a:avLst/>
          </a:prstGeom>
          <a:noFill/>
          <a:ln w="9525">
            <a:noFill/>
            <a:miter lim="800000"/>
            <a:headEnd/>
            <a:tailEnd/>
          </a:ln>
        </p:spPr>
        <p:txBody>
          <a:bodyPr lIns="101370" tIns="50685" rIns="101370" bIns="50685" anchor="ctr"/>
          <a:lstStyle/>
          <a:p>
            <a:pPr algn="l" defTabSz="1014413"/>
            <a:r>
              <a:rPr lang="en-US" sz="2800" dirty="0" smtClean="0">
                <a:solidFill>
                  <a:srgbClr val="CC3300"/>
                </a:solidFill>
                <a:latin typeface="Arial Unicode MS" pitchFamily="34" charset="-128"/>
              </a:rPr>
              <a:t>Rationale</a:t>
            </a:r>
            <a:endParaRPr lang="en-US" sz="2800" dirty="0">
              <a:solidFill>
                <a:srgbClr val="CC3300"/>
              </a:solidFill>
              <a:latin typeface="Arial Unicode MS" pitchFamily="34" charset="-128"/>
            </a:endParaRPr>
          </a:p>
        </p:txBody>
      </p:sp>
      <p:pic>
        <p:nvPicPr>
          <p:cNvPr id="40964" name="Picture 2" descr="drapeau:Mauritanie"/>
          <p:cNvPicPr>
            <a:picLocks noChangeAspect="1" noChangeArrowheads="1"/>
          </p:cNvPicPr>
          <p:nvPr/>
        </p:nvPicPr>
        <p:blipFill>
          <a:blip r:embed="rId4"/>
          <a:srcRect/>
          <a:stretch>
            <a:fillRect/>
          </a:stretch>
        </p:blipFill>
        <p:spPr bwMode="auto">
          <a:xfrm>
            <a:off x="8428038" y="214313"/>
            <a:ext cx="1539875" cy="1028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58" name="Picture 4" descr="groupe.jpg"/>
          <p:cNvPicPr>
            <a:picLocks noChangeAspect="1"/>
          </p:cNvPicPr>
          <p:nvPr/>
        </p:nvPicPr>
        <p:blipFill>
          <a:blip r:embed="rId3"/>
          <a:srcRect/>
          <a:stretch>
            <a:fillRect/>
          </a:stretch>
        </p:blipFill>
        <p:spPr bwMode="auto">
          <a:xfrm>
            <a:off x="676275" y="1404938"/>
            <a:ext cx="8132763" cy="6081712"/>
          </a:xfrm>
          <a:prstGeom prst="rect">
            <a:avLst/>
          </a:prstGeom>
          <a:noFill/>
          <a:ln w="9525">
            <a:noFill/>
            <a:miter lim="800000"/>
            <a:headEnd/>
            <a:tailEnd/>
          </a:ln>
        </p:spPr>
      </p:pic>
      <p:sp>
        <p:nvSpPr>
          <p:cNvPr id="45059" name="Rectangle 5"/>
          <p:cNvSpPr>
            <a:spLocks noChangeArrowheads="1"/>
          </p:cNvSpPr>
          <p:nvPr/>
        </p:nvSpPr>
        <p:spPr bwMode="auto">
          <a:xfrm>
            <a:off x="228600" y="152400"/>
            <a:ext cx="8153400" cy="936625"/>
          </a:xfrm>
          <a:prstGeom prst="rect">
            <a:avLst/>
          </a:prstGeom>
          <a:noFill/>
          <a:ln w="9525">
            <a:noFill/>
            <a:miter lim="800000"/>
            <a:headEnd/>
            <a:tailEnd/>
          </a:ln>
        </p:spPr>
        <p:txBody>
          <a:bodyPr lIns="101370" tIns="50685" rIns="101370" bIns="50685" anchor="ctr"/>
          <a:lstStyle/>
          <a:p>
            <a:pPr algn="l" defTabSz="1014413"/>
            <a:r>
              <a:rPr lang="en-US" sz="2800" dirty="0" smtClean="0">
                <a:solidFill>
                  <a:srgbClr val="CC3300"/>
                </a:solidFill>
                <a:latin typeface="Arial Unicode MS" pitchFamily="34" charset="-128"/>
              </a:rPr>
              <a:t>Team</a:t>
            </a:r>
            <a:endParaRPr lang="en-US" sz="2800" dirty="0">
              <a:solidFill>
                <a:srgbClr val="CC3300"/>
              </a:solidFill>
              <a:latin typeface="Arial Unicode MS" pitchFamily="34" charset="-128"/>
            </a:endParaRPr>
          </a:p>
        </p:txBody>
      </p:sp>
      <p:pic>
        <p:nvPicPr>
          <p:cNvPr id="45060" name="Picture 2" descr="drapeau:Mauritanie"/>
          <p:cNvPicPr>
            <a:picLocks noChangeAspect="1" noChangeArrowheads="1"/>
          </p:cNvPicPr>
          <p:nvPr/>
        </p:nvPicPr>
        <p:blipFill>
          <a:blip r:embed="rId4"/>
          <a:srcRect/>
          <a:stretch>
            <a:fillRect/>
          </a:stretch>
        </p:blipFill>
        <p:spPr bwMode="auto">
          <a:xfrm>
            <a:off x="8428038" y="214313"/>
            <a:ext cx="1539875" cy="1028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Pentagon 12"/>
          <p:cNvSpPr>
            <a:spLocks noChangeArrowheads="1"/>
          </p:cNvSpPr>
          <p:nvPr/>
        </p:nvSpPr>
        <p:spPr bwMode="auto">
          <a:xfrm>
            <a:off x="1812925" y="2782888"/>
            <a:ext cx="2114550" cy="2782887"/>
          </a:xfrm>
          <a:prstGeom prst="homePlate">
            <a:avLst>
              <a:gd name="adj" fmla="val 18616"/>
            </a:avLst>
          </a:prstGeom>
          <a:solidFill>
            <a:schemeClr val="accent1"/>
          </a:solidFill>
          <a:ln w="25400">
            <a:solidFill>
              <a:srgbClr val="89A4A7"/>
            </a:solidFill>
            <a:miter lim="800000"/>
            <a:headEnd/>
            <a:tailEnd/>
          </a:ln>
        </p:spPr>
        <p:txBody>
          <a:bodyPr lIns="101370" tIns="50685" rIns="101370" bIns="50685"/>
          <a:lstStyle/>
          <a:p>
            <a:pPr algn="l" defTabSz="1014413"/>
            <a:endParaRPr lang="fr-FR" sz="2000">
              <a:solidFill>
                <a:schemeClr val="tx1"/>
              </a:solidFill>
              <a:latin typeface="Arial Unicode MS" pitchFamily="34" charset="-128"/>
            </a:endParaRPr>
          </a:p>
          <a:p>
            <a:pPr algn="l" defTabSz="1014413"/>
            <a:r>
              <a:rPr lang="fr-FR" sz="2000">
                <a:solidFill>
                  <a:schemeClr val="tx1"/>
                </a:solidFill>
                <a:latin typeface="Arial Unicode MS" pitchFamily="34" charset="-128"/>
              </a:rPr>
              <a:t>Sector Meetings</a:t>
            </a:r>
          </a:p>
          <a:p>
            <a:pPr algn="l" defTabSz="1014413"/>
            <a:r>
              <a:rPr lang="fr-FR" sz="1800">
                <a:solidFill>
                  <a:schemeClr val="tx1"/>
                </a:solidFill>
                <a:latin typeface="Arial Unicode MS" pitchFamily="34" charset="-128"/>
              </a:rPr>
              <a:t> </a:t>
            </a:r>
          </a:p>
          <a:p>
            <a:pPr algn="l" defTabSz="1014413">
              <a:buFont typeface="Arial Unicode MS" pitchFamily="34" charset="-128"/>
              <a:buChar char="•"/>
            </a:pPr>
            <a:r>
              <a:rPr lang="fr-FR" sz="1800">
                <a:solidFill>
                  <a:schemeClr val="tx1"/>
                </a:solidFill>
                <a:latin typeface="Arial Unicode MS" pitchFamily="34" charset="-128"/>
              </a:rPr>
              <a:t> Self-Assessment</a:t>
            </a:r>
          </a:p>
          <a:p>
            <a:pPr algn="l" defTabSz="1014413">
              <a:buFont typeface="Arial Unicode MS" pitchFamily="34" charset="-128"/>
              <a:buChar char="•"/>
            </a:pPr>
            <a:r>
              <a:rPr lang="fr-FR" sz="1800">
                <a:solidFill>
                  <a:schemeClr val="tx1"/>
                </a:solidFill>
                <a:latin typeface="Arial Unicode MS" pitchFamily="34" charset="-128"/>
              </a:rPr>
              <a:t> Group Discussion </a:t>
            </a:r>
          </a:p>
        </p:txBody>
      </p:sp>
      <p:sp>
        <p:nvSpPr>
          <p:cNvPr id="41987" name="Pentagon 13"/>
          <p:cNvSpPr>
            <a:spLocks noChangeArrowheads="1"/>
          </p:cNvSpPr>
          <p:nvPr/>
        </p:nvSpPr>
        <p:spPr bwMode="auto">
          <a:xfrm>
            <a:off x="4084638" y="2782888"/>
            <a:ext cx="2114550" cy="2782887"/>
          </a:xfrm>
          <a:prstGeom prst="homePlate">
            <a:avLst>
              <a:gd name="adj" fmla="val 18616"/>
            </a:avLst>
          </a:prstGeom>
          <a:solidFill>
            <a:schemeClr val="accent1"/>
          </a:solidFill>
          <a:ln w="25400">
            <a:solidFill>
              <a:srgbClr val="89A4A7"/>
            </a:solidFill>
            <a:miter lim="800000"/>
            <a:headEnd/>
            <a:tailEnd/>
          </a:ln>
        </p:spPr>
        <p:txBody>
          <a:bodyPr lIns="101370" tIns="0" rIns="101370" bIns="50685"/>
          <a:lstStyle/>
          <a:p>
            <a:pPr algn="l" defTabSz="1014413"/>
            <a:endParaRPr lang="fr-FR" sz="2000">
              <a:solidFill>
                <a:schemeClr val="tx1"/>
              </a:solidFill>
              <a:latin typeface="Arial Unicode MS" pitchFamily="34" charset="-128"/>
            </a:endParaRPr>
          </a:p>
          <a:p>
            <a:pPr algn="l" defTabSz="1014413"/>
            <a:r>
              <a:rPr lang="fr-FR" sz="2000">
                <a:solidFill>
                  <a:schemeClr val="tx1"/>
                </a:solidFill>
                <a:latin typeface="Arial Unicode MS" pitchFamily="34" charset="-128"/>
              </a:rPr>
              <a:t>Preparation for Working Sessions</a:t>
            </a:r>
          </a:p>
          <a:p>
            <a:pPr defTabSz="1014413"/>
            <a:endParaRPr lang="fr-FR" sz="2000">
              <a:solidFill>
                <a:schemeClr val="tx1"/>
              </a:solidFill>
              <a:latin typeface="Arial Unicode MS" pitchFamily="34" charset="-128"/>
            </a:endParaRPr>
          </a:p>
          <a:p>
            <a:pPr algn="l" defTabSz="1014413">
              <a:buFont typeface="Arial Unicode MS" pitchFamily="34" charset="-128"/>
              <a:buChar char="•"/>
            </a:pPr>
            <a:r>
              <a:rPr lang="fr-FR" sz="1800">
                <a:solidFill>
                  <a:schemeClr val="tx1"/>
                </a:solidFill>
                <a:latin typeface="Arial Unicode MS" pitchFamily="34" charset="-128"/>
              </a:rPr>
              <a:t> Consolidation and synthesis</a:t>
            </a:r>
          </a:p>
        </p:txBody>
      </p:sp>
      <p:sp>
        <p:nvSpPr>
          <p:cNvPr id="41988" name="Pentagon 14"/>
          <p:cNvSpPr>
            <a:spLocks noChangeArrowheads="1"/>
          </p:cNvSpPr>
          <p:nvPr/>
        </p:nvSpPr>
        <p:spPr bwMode="auto">
          <a:xfrm>
            <a:off x="6356350" y="2782888"/>
            <a:ext cx="2114550" cy="2782887"/>
          </a:xfrm>
          <a:prstGeom prst="homePlate">
            <a:avLst>
              <a:gd name="adj" fmla="val 18616"/>
            </a:avLst>
          </a:prstGeom>
          <a:solidFill>
            <a:schemeClr val="accent1"/>
          </a:solidFill>
          <a:ln w="25400">
            <a:solidFill>
              <a:srgbClr val="89A4A7"/>
            </a:solidFill>
            <a:miter lim="800000"/>
            <a:headEnd/>
            <a:tailEnd/>
          </a:ln>
        </p:spPr>
        <p:txBody>
          <a:bodyPr lIns="101370" tIns="50685" rIns="101370" bIns="50685"/>
          <a:lstStyle/>
          <a:p>
            <a:pPr algn="l" defTabSz="1014413"/>
            <a:endParaRPr lang="fr-FR" sz="2000">
              <a:solidFill>
                <a:schemeClr val="tx1"/>
              </a:solidFill>
              <a:latin typeface="Arial Unicode MS" pitchFamily="34" charset="-128"/>
            </a:endParaRPr>
          </a:p>
          <a:p>
            <a:pPr algn="l" defTabSz="1014413"/>
            <a:r>
              <a:rPr lang="fr-FR" sz="2000">
                <a:solidFill>
                  <a:schemeClr val="tx1"/>
                </a:solidFill>
                <a:latin typeface="Arial Unicode MS" pitchFamily="34" charset="-128"/>
              </a:rPr>
              <a:t>Working Sessions</a:t>
            </a:r>
          </a:p>
          <a:p>
            <a:pPr defTabSz="1014413"/>
            <a:endParaRPr lang="fr-FR" sz="2000">
              <a:solidFill>
                <a:schemeClr val="tx1"/>
              </a:solidFill>
              <a:latin typeface="Arial Unicode MS" pitchFamily="34" charset="-128"/>
            </a:endParaRPr>
          </a:p>
          <a:p>
            <a:pPr algn="l" defTabSz="1014413">
              <a:buFont typeface="Arial Unicode MS" pitchFamily="34" charset="-128"/>
              <a:buChar char="•"/>
            </a:pPr>
            <a:r>
              <a:rPr lang="fr-FR" sz="1800">
                <a:solidFill>
                  <a:schemeClr val="tx1"/>
                </a:solidFill>
                <a:latin typeface="Arial Unicode MS" pitchFamily="34" charset="-128"/>
              </a:rPr>
              <a:t> Self-Assessment</a:t>
            </a:r>
          </a:p>
          <a:p>
            <a:pPr algn="l" defTabSz="1014413">
              <a:buFont typeface="Arial Unicode MS" pitchFamily="34" charset="-128"/>
              <a:buChar char="•"/>
            </a:pPr>
            <a:r>
              <a:rPr lang="fr-FR" sz="1800">
                <a:solidFill>
                  <a:schemeClr val="tx1"/>
                </a:solidFill>
                <a:latin typeface="Arial Unicode MS" pitchFamily="34" charset="-128"/>
              </a:rPr>
              <a:t> Priorities</a:t>
            </a:r>
          </a:p>
          <a:p>
            <a:pPr algn="l" defTabSz="1014413">
              <a:buFont typeface="Arial Unicode MS" pitchFamily="34" charset="-128"/>
              <a:buChar char="•"/>
            </a:pPr>
            <a:r>
              <a:rPr lang="fr-FR" sz="1800">
                <a:solidFill>
                  <a:schemeClr val="tx1"/>
                </a:solidFill>
                <a:latin typeface="Arial Unicode MS" pitchFamily="34" charset="-128"/>
              </a:rPr>
              <a:t> Action Plan </a:t>
            </a:r>
          </a:p>
          <a:p>
            <a:pPr algn="l" defTabSz="1014413">
              <a:buFont typeface="Arial Unicode MS" pitchFamily="34" charset="-128"/>
              <a:buChar char="•"/>
            </a:pPr>
            <a:r>
              <a:rPr lang="fr-FR" sz="1800">
                <a:solidFill>
                  <a:schemeClr val="tx1"/>
                </a:solidFill>
                <a:latin typeface="Arial Unicode MS" pitchFamily="34" charset="-128"/>
              </a:rPr>
              <a:t> Monitoring</a:t>
            </a:r>
          </a:p>
        </p:txBody>
      </p:sp>
      <p:cxnSp>
        <p:nvCxnSpPr>
          <p:cNvPr id="17" name="Straight Connector 16"/>
          <p:cNvCxnSpPr/>
          <p:nvPr/>
        </p:nvCxnSpPr>
        <p:spPr>
          <a:xfrm rot="5400000">
            <a:off x="-419099" y="3732212"/>
            <a:ext cx="3962400" cy="31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715794" y="3733006"/>
            <a:ext cx="39624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627982" y="3733006"/>
            <a:ext cx="3962400" cy="15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675857" y="3733006"/>
            <a:ext cx="3962400" cy="15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1993" name="Isosceles Triangle 20"/>
          <p:cNvSpPr>
            <a:spLocks noChangeArrowheads="1"/>
          </p:cNvSpPr>
          <p:nvPr/>
        </p:nvSpPr>
        <p:spPr bwMode="auto">
          <a:xfrm>
            <a:off x="1606550" y="6400800"/>
            <a:ext cx="254000" cy="336550"/>
          </a:xfrm>
          <a:prstGeom prst="triangle">
            <a:avLst>
              <a:gd name="adj" fmla="val 50000"/>
            </a:avLst>
          </a:prstGeom>
          <a:solidFill>
            <a:srgbClr val="6B6BCF"/>
          </a:solidFill>
          <a:ln w="25400">
            <a:solidFill>
              <a:srgbClr val="89A4A7"/>
            </a:solidFill>
            <a:miter lim="800000"/>
            <a:headEnd/>
            <a:tailEnd/>
          </a:ln>
        </p:spPr>
        <p:txBody>
          <a:bodyPr lIns="101370" tIns="50685" rIns="101370" bIns="50685" anchor="ctr"/>
          <a:lstStyle/>
          <a:p>
            <a:pPr defTabSz="1014413"/>
            <a:endParaRPr lang="fr-FR" sz="2000">
              <a:solidFill>
                <a:srgbClr val="FFFFFF"/>
              </a:solidFill>
              <a:latin typeface="Arial Unicode MS" pitchFamily="34" charset="-128"/>
            </a:endParaRPr>
          </a:p>
        </p:txBody>
      </p:sp>
      <p:sp>
        <p:nvSpPr>
          <p:cNvPr id="41994" name="TextBox 21"/>
          <p:cNvSpPr txBox="1">
            <a:spLocks noChangeArrowheads="1"/>
          </p:cNvSpPr>
          <p:nvPr/>
        </p:nvSpPr>
        <p:spPr bwMode="auto">
          <a:xfrm>
            <a:off x="1014413" y="6831013"/>
            <a:ext cx="1776412" cy="406400"/>
          </a:xfrm>
          <a:prstGeom prst="rect">
            <a:avLst/>
          </a:prstGeom>
          <a:noFill/>
          <a:ln w="9525">
            <a:noFill/>
            <a:miter lim="800000"/>
            <a:headEnd/>
            <a:tailEnd/>
          </a:ln>
        </p:spPr>
        <p:txBody>
          <a:bodyPr lIns="101370" tIns="50685" rIns="101370" bIns="50685">
            <a:spAutoFit/>
          </a:bodyPr>
          <a:lstStyle/>
          <a:p>
            <a:pPr defTabSz="1014413"/>
            <a:r>
              <a:rPr lang="fr-FR" sz="2000">
                <a:solidFill>
                  <a:schemeClr val="tx1"/>
                </a:solidFill>
                <a:latin typeface="Arial Unicode MS" pitchFamily="34" charset="-128"/>
              </a:rPr>
              <a:t>Launch</a:t>
            </a:r>
          </a:p>
        </p:txBody>
      </p:sp>
      <p:sp>
        <p:nvSpPr>
          <p:cNvPr id="41995" name="TextBox 22"/>
          <p:cNvSpPr txBox="1">
            <a:spLocks noChangeArrowheads="1"/>
          </p:cNvSpPr>
          <p:nvPr/>
        </p:nvSpPr>
        <p:spPr bwMode="auto">
          <a:xfrm>
            <a:off x="1776413" y="1274763"/>
            <a:ext cx="2198687" cy="406400"/>
          </a:xfrm>
          <a:prstGeom prst="rect">
            <a:avLst/>
          </a:prstGeom>
          <a:noFill/>
          <a:ln w="9525">
            <a:noFill/>
            <a:miter lim="800000"/>
            <a:headEnd/>
            <a:tailEnd/>
          </a:ln>
        </p:spPr>
        <p:txBody>
          <a:bodyPr lIns="101370" tIns="50685" rIns="101370" bIns="50685">
            <a:spAutoFit/>
          </a:bodyPr>
          <a:lstStyle/>
          <a:p>
            <a:pPr defTabSz="1014413"/>
            <a:r>
              <a:rPr lang="fr-FR" sz="2000">
                <a:solidFill>
                  <a:schemeClr val="tx1"/>
                </a:solidFill>
                <a:latin typeface="Arial Unicode MS" pitchFamily="34" charset="-128"/>
              </a:rPr>
              <a:t>June 30  - July 8 </a:t>
            </a:r>
          </a:p>
        </p:txBody>
      </p:sp>
      <p:sp>
        <p:nvSpPr>
          <p:cNvPr id="41996" name="TextBox 23"/>
          <p:cNvSpPr txBox="1">
            <a:spLocks noChangeArrowheads="1"/>
          </p:cNvSpPr>
          <p:nvPr/>
        </p:nvSpPr>
        <p:spPr bwMode="auto">
          <a:xfrm>
            <a:off x="4229100" y="1274763"/>
            <a:ext cx="1776413" cy="406400"/>
          </a:xfrm>
          <a:prstGeom prst="rect">
            <a:avLst/>
          </a:prstGeom>
          <a:noFill/>
          <a:ln w="9525">
            <a:noFill/>
            <a:miter lim="800000"/>
            <a:headEnd/>
            <a:tailEnd/>
          </a:ln>
        </p:spPr>
        <p:txBody>
          <a:bodyPr lIns="101370" tIns="50685" rIns="101370" bIns="50685">
            <a:spAutoFit/>
          </a:bodyPr>
          <a:lstStyle/>
          <a:p>
            <a:pPr defTabSz="1014413"/>
            <a:r>
              <a:rPr lang="fr-FR" sz="2000">
                <a:solidFill>
                  <a:schemeClr val="tx1"/>
                </a:solidFill>
                <a:latin typeface="Arial Unicode MS" pitchFamily="34" charset="-128"/>
              </a:rPr>
              <a:t>July 6 – 11 </a:t>
            </a:r>
          </a:p>
        </p:txBody>
      </p:sp>
      <p:sp>
        <p:nvSpPr>
          <p:cNvPr id="41997" name="TextBox 24"/>
          <p:cNvSpPr txBox="1">
            <a:spLocks noChangeArrowheads="1"/>
          </p:cNvSpPr>
          <p:nvPr/>
        </p:nvSpPr>
        <p:spPr bwMode="auto">
          <a:xfrm>
            <a:off x="6343650" y="1274763"/>
            <a:ext cx="2200275" cy="406400"/>
          </a:xfrm>
          <a:prstGeom prst="rect">
            <a:avLst/>
          </a:prstGeom>
          <a:noFill/>
          <a:ln w="9525">
            <a:noFill/>
            <a:miter lim="800000"/>
            <a:headEnd/>
            <a:tailEnd/>
          </a:ln>
        </p:spPr>
        <p:txBody>
          <a:bodyPr lIns="101370" tIns="50685" rIns="101370" bIns="50685">
            <a:spAutoFit/>
          </a:bodyPr>
          <a:lstStyle/>
          <a:p>
            <a:pPr defTabSz="1014413"/>
            <a:r>
              <a:rPr lang="fr-FR" sz="2000">
                <a:solidFill>
                  <a:schemeClr val="tx1"/>
                </a:solidFill>
                <a:latin typeface="Arial Unicode MS" pitchFamily="34" charset="-128"/>
              </a:rPr>
              <a:t>July 12 &amp; 15 </a:t>
            </a:r>
          </a:p>
        </p:txBody>
      </p:sp>
      <p:sp>
        <p:nvSpPr>
          <p:cNvPr id="41998" name="Rectangle 16"/>
          <p:cNvSpPr>
            <a:spLocks noChangeArrowheads="1"/>
          </p:cNvSpPr>
          <p:nvPr/>
        </p:nvSpPr>
        <p:spPr bwMode="auto">
          <a:xfrm>
            <a:off x="228600" y="152400"/>
            <a:ext cx="8153400" cy="936625"/>
          </a:xfrm>
          <a:prstGeom prst="rect">
            <a:avLst/>
          </a:prstGeom>
          <a:noFill/>
          <a:ln w="9525">
            <a:noFill/>
            <a:miter lim="800000"/>
            <a:headEnd/>
            <a:tailEnd/>
          </a:ln>
        </p:spPr>
        <p:txBody>
          <a:bodyPr lIns="101370" tIns="50685" rIns="101370" bIns="50685" anchor="ctr"/>
          <a:lstStyle/>
          <a:p>
            <a:pPr algn="l" defTabSz="1014413"/>
            <a:r>
              <a:rPr lang="en-US" sz="2800" dirty="0" smtClean="0">
                <a:solidFill>
                  <a:srgbClr val="CC3300"/>
                </a:solidFill>
                <a:latin typeface="Arial Unicode MS" pitchFamily="34" charset="-128"/>
              </a:rPr>
              <a:t>Process </a:t>
            </a:r>
            <a:r>
              <a:rPr lang="en-US" sz="2800" dirty="0">
                <a:solidFill>
                  <a:srgbClr val="CC3300"/>
                </a:solidFill>
                <a:latin typeface="Arial Unicode MS" pitchFamily="34" charset="-128"/>
              </a:rPr>
              <a:t>planning</a:t>
            </a:r>
          </a:p>
        </p:txBody>
      </p:sp>
      <p:pic>
        <p:nvPicPr>
          <p:cNvPr id="41999" name="Picture 2" descr="drapeau:Mauritanie"/>
          <p:cNvPicPr>
            <a:picLocks noChangeAspect="1" noChangeArrowheads="1"/>
          </p:cNvPicPr>
          <p:nvPr/>
        </p:nvPicPr>
        <p:blipFill>
          <a:blip r:embed="rId3"/>
          <a:srcRect/>
          <a:stretch>
            <a:fillRect/>
          </a:stretch>
        </p:blipFill>
        <p:spPr bwMode="auto">
          <a:xfrm>
            <a:off x="8428038" y="214313"/>
            <a:ext cx="1539875" cy="1028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4144963" y="842963"/>
            <a:ext cx="1606550" cy="1209675"/>
          </a:xfrm>
          <a:prstGeom prst="rect">
            <a:avLst/>
          </a:prstGeom>
          <a:noFill/>
          <a:ln w="9525">
            <a:noFill/>
            <a:miter lim="800000"/>
            <a:headEnd/>
            <a:tailEnd/>
          </a:ln>
        </p:spPr>
      </p:pic>
      <p:pic>
        <p:nvPicPr>
          <p:cNvPr id="30724" name="Content Placeholder 4" descr="discussion_importance.jpg"/>
          <p:cNvPicPr>
            <a:picLocks noChangeAspect="1"/>
          </p:cNvPicPr>
          <p:nvPr/>
        </p:nvPicPr>
        <p:blipFill>
          <a:blip r:embed="rId3"/>
          <a:srcRect/>
          <a:stretch>
            <a:fillRect/>
          </a:stretch>
        </p:blipFill>
        <p:spPr bwMode="auto">
          <a:xfrm>
            <a:off x="254000" y="842963"/>
            <a:ext cx="1606550" cy="1201737"/>
          </a:xfrm>
          <a:prstGeom prst="rect">
            <a:avLst/>
          </a:prstGeom>
          <a:noFill/>
          <a:ln w="9525">
            <a:noFill/>
            <a:miter lim="800000"/>
            <a:headEnd/>
            <a:tailEnd/>
          </a:ln>
        </p:spPr>
      </p:pic>
      <p:sp>
        <p:nvSpPr>
          <p:cNvPr id="30725" name="Text Box 5"/>
          <p:cNvSpPr txBox="1">
            <a:spLocks noChangeArrowheads="1"/>
          </p:cNvSpPr>
          <p:nvPr/>
        </p:nvSpPr>
        <p:spPr bwMode="auto">
          <a:xfrm>
            <a:off x="169863" y="1771650"/>
            <a:ext cx="9726612" cy="5365339"/>
          </a:xfrm>
          <a:prstGeom prst="rect">
            <a:avLst/>
          </a:prstGeom>
          <a:noFill/>
          <a:ln w="9525">
            <a:noFill/>
            <a:miter lim="800000"/>
            <a:headEnd/>
            <a:tailEnd/>
          </a:ln>
        </p:spPr>
        <p:txBody>
          <a:bodyPr lIns="101370" tIns="50685" rIns="101370" bIns="50685">
            <a:spAutoFit/>
          </a:bodyPr>
          <a:lstStyle/>
          <a:p>
            <a:pPr defTabSz="1014413"/>
            <a:r>
              <a:rPr lang="en-US" sz="4000" b="1" dirty="0">
                <a:solidFill>
                  <a:srgbClr val="003366"/>
                </a:solidFill>
              </a:rPr>
              <a:t>		</a:t>
            </a:r>
          </a:p>
          <a:p>
            <a:pPr defTabSz="1014413"/>
            <a:endParaRPr lang="en-US" sz="5300" b="1" dirty="0">
              <a:solidFill>
                <a:srgbClr val="003366"/>
              </a:solidFill>
              <a:latin typeface="Arial Unicode MS" pitchFamily="34" charset="-128"/>
            </a:endParaRPr>
          </a:p>
          <a:p>
            <a:pPr defTabSz="1014413"/>
            <a:r>
              <a:rPr lang="en-US" sz="5300" b="1" dirty="0" err="1">
                <a:solidFill>
                  <a:srgbClr val="003366"/>
                </a:solidFill>
                <a:latin typeface="Arial Unicode MS" pitchFamily="34" charset="-128"/>
              </a:rPr>
              <a:t>MfDR</a:t>
            </a:r>
            <a:r>
              <a:rPr lang="en-US" sz="5300" b="1" dirty="0">
                <a:solidFill>
                  <a:srgbClr val="003366"/>
                </a:solidFill>
                <a:latin typeface="Arial Unicode MS" pitchFamily="34" charset="-128"/>
              </a:rPr>
              <a:t> CAP-Scan</a:t>
            </a:r>
            <a:r>
              <a:rPr lang="en-US" sz="2000" dirty="0">
                <a:solidFill>
                  <a:schemeClr val="tx1"/>
                </a:solidFill>
                <a:latin typeface="Arial Unicode MS" pitchFamily="34" charset="-128"/>
              </a:rPr>
              <a:t> </a:t>
            </a:r>
          </a:p>
          <a:p>
            <a:pPr defTabSz="1014413"/>
            <a:endParaRPr lang="en-US" sz="2000" dirty="0">
              <a:solidFill>
                <a:schemeClr val="tx1"/>
              </a:solidFill>
              <a:latin typeface="Arial Unicode MS" pitchFamily="34" charset="-128"/>
            </a:endParaRPr>
          </a:p>
          <a:p>
            <a:pPr defTabSz="1014413"/>
            <a:r>
              <a:rPr lang="en-US" sz="2800" b="1" dirty="0">
                <a:solidFill>
                  <a:srgbClr val="CC3300"/>
                </a:solidFill>
                <a:latin typeface="+mj-lt"/>
              </a:rPr>
              <a:t>www.MfDR.org/capscan - capscan@mfdr.org </a:t>
            </a:r>
          </a:p>
          <a:p>
            <a:pPr defTabSz="1014413"/>
            <a:endParaRPr lang="en-US" sz="2700" b="1" dirty="0">
              <a:solidFill>
                <a:srgbClr val="CC3300"/>
              </a:solidFill>
            </a:endParaRPr>
          </a:p>
          <a:p>
            <a:pPr algn="l" defTabSz="1014413"/>
            <a:endParaRPr lang="en-US" sz="2700" b="1" dirty="0">
              <a:solidFill>
                <a:srgbClr val="CC3300"/>
              </a:solidFill>
            </a:endParaRPr>
          </a:p>
          <a:p>
            <a:pPr algn="l" defTabSz="1014413"/>
            <a:r>
              <a:rPr lang="en-US" sz="2700" b="1" dirty="0" smtClean="0">
                <a:solidFill>
                  <a:srgbClr val="CC3300"/>
                </a:solidFill>
                <a:latin typeface="+mj-lt"/>
              </a:rPr>
              <a:t>Ingwell Kuil - World Bank </a:t>
            </a:r>
          </a:p>
          <a:p>
            <a:pPr algn="l" defTabSz="1014413"/>
            <a:r>
              <a:rPr lang="en-US" sz="2700" b="1" dirty="0" smtClean="0">
                <a:solidFill>
                  <a:srgbClr val="CC3300"/>
                </a:solidFill>
                <a:latin typeface="+mj-lt"/>
              </a:rPr>
              <a:t>Abdel </a:t>
            </a:r>
            <a:r>
              <a:rPr lang="en-US" sz="2700" b="1" dirty="0">
                <a:solidFill>
                  <a:srgbClr val="CC3300"/>
                </a:solidFill>
                <a:latin typeface="+mj-lt"/>
              </a:rPr>
              <a:t>Aziz </a:t>
            </a:r>
            <a:r>
              <a:rPr lang="en-US" sz="2700" b="1" dirty="0" err="1">
                <a:solidFill>
                  <a:srgbClr val="CC3300"/>
                </a:solidFill>
                <a:latin typeface="+mj-lt"/>
              </a:rPr>
              <a:t>Ould</a:t>
            </a:r>
            <a:r>
              <a:rPr lang="en-US" sz="2700" b="1" dirty="0">
                <a:solidFill>
                  <a:srgbClr val="CC3300"/>
                </a:solidFill>
                <a:latin typeface="+mj-lt"/>
              </a:rPr>
              <a:t> </a:t>
            </a:r>
            <a:r>
              <a:rPr lang="en-US" sz="2700" b="1" dirty="0" err="1" smtClean="0">
                <a:solidFill>
                  <a:srgbClr val="CC3300"/>
                </a:solidFill>
                <a:latin typeface="+mj-lt"/>
              </a:rPr>
              <a:t>Dahi</a:t>
            </a:r>
            <a:r>
              <a:rPr lang="en-US" sz="2700" b="1" dirty="0" smtClean="0">
                <a:solidFill>
                  <a:srgbClr val="CC3300"/>
                </a:solidFill>
                <a:latin typeface="+mj-lt"/>
              </a:rPr>
              <a:t> - Mauritania</a:t>
            </a:r>
            <a:endParaRPr lang="en-US" sz="2700" b="1" dirty="0">
              <a:solidFill>
                <a:srgbClr val="CC3300"/>
              </a:solidFill>
              <a:latin typeface="+mj-lt"/>
            </a:endParaRPr>
          </a:p>
          <a:p>
            <a:pPr algn="l" defTabSz="1014413"/>
            <a:r>
              <a:rPr lang="en-US" sz="2000" b="1" dirty="0" smtClean="0">
                <a:solidFill>
                  <a:srgbClr val="CC3300"/>
                </a:solidFill>
                <a:latin typeface="+mj-lt"/>
              </a:rPr>
              <a:t/>
            </a:r>
            <a:br>
              <a:rPr lang="en-US" sz="2000" b="1" dirty="0" smtClean="0">
                <a:solidFill>
                  <a:srgbClr val="CC3300"/>
                </a:solidFill>
                <a:latin typeface="+mj-lt"/>
              </a:rPr>
            </a:br>
            <a:r>
              <a:rPr lang="en-US" sz="2000" b="1" dirty="0" smtClean="0">
                <a:solidFill>
                  <a:srgbClr val="CC3300"/>
                </a:solidFill>
                <a:latin typeface="+mj-lt"/>
              </a:rPr>
              <a:t>Civil Service College, Singapore </a:t>
            </a:r>
            <a:r>
              <a:rPr lang="en-US" sz="2000" b="1" dirty="0">
                <a:solidFill>
                  <a:srgbClr val="CC3300"/>
                </a:solidFill>
                <a:latin typeface="+mj-lt"/>
              </a:rPr>
              <a:t>2009</a:t>
            </a:r>
          </a:p>
        </p:txBody>
      </p:sp>
      <p:sp>
        <p:nvSpPr>
          <p:cNvPr id="30726" name="Line 6"/>
          <p:cNvSpPr>
            <a:spLocks noChangeShapeType="1"/>
          </p:cNvSpPr>
          <p:nvPr/>
        </p:nvSpPr>
        <p:spPr bwMode="auto">
          <a:xfrm>
            <a:off x="169863" y="4216400"/>
            <a:ext cx="9726612" cy="0"/>
          </a:xfrm>
          <a:prstGeom prst="line">
            <a:avLst/>
          </a:prstGeom>
          <a:noFill/>
          <a:ln w="28575">
            <a:solidFill>
              <a:srgbClr val="000080"/>
            </a:solidFill>
            <a:round/>
            <a:headEnd/>
            <a:tailEnd/>
          </a:ln>
        </p:spPr>
        <p:txBody>
          <a:bodyPr/>
          <a:lstStyle/>
          <a:p>
            <a:endParaRPr lang="en-US"/>
          </a:p>
        </p:txBody>
      </p:sp>
      <p:pic>
        <p:nvPicPr>
          <p:cNvPr id="30727" name="Picture 7"/>
          <p:cNvPicPr>
            <a:picLocks noChangeAspect="1" noChangeArrowheads="1"/>
          </p:cNvPicPr>
          <p:nvPr/>
        </p:nvPicPr>
        <p:blipFill>
          <a:blip r:embed="rId4"/>
          <a:srcRect/>
          <a:stretch>
            <a:fillRect/>
          </a:stretch>
        </p:blipFill>
        <p:spPr bwMode="auto">
          <a:xfrm>
            <a:off x="2114550" y="842963"/>
            <a:ext cx="1692275" cy="1301750"/>
          </a:xfrm>
          <a:prstGeom prst="rect">
            <a:avLst/>
          </a:prstGeom>
          <a:noFill/>
          <a:ln w="9525">
            <a:noFill/>
            <a:miter lim="800000"/>
            <a:headEnd/>
            <a:tailEnd/>
          </a:ln>
        </p:spPr>
      </p:pic>
      <p:pic>
        <p:nvPicPr>
          <p:cNvPr id="30728" name="Picture 8"/>
          <p:cNvPicPr>
            <a:picLocks noChangeAspect="1" noChangeArrowheads="1"/>
          </p:cNvPicPr>
          <p:nvPr/>
        </p:nvPicPr>
        <p:blipFill>
          <a:blip r:embed="rId5"/>
          <a:srcRect/>
          <a:stretch>
            <a:fillRect/>
          </a:stretch>
        </p:blipFill>
        <p:spPr bwMode="auto">
          <a:xfrm>
            <a:off x="6446837" y="823119"/>
            <a:ext cx="1031875" cy="1265237"/>
          </a:xfrm>
          <a:prstGeom prst="rect">
            <a:avLst/>
          </a:prstGeom>
          <a:noFill/>
          <a:ln w="9525">
            <a:noFill/>
            <a:miter lim="800000"/>
            <a:headEnd/>
            <a:tailEnd/>
          </a:ln>
        </p:spPr>
      </p:pic>
      <p:pic>
        <p:nvPicPr>
          <p:cNvPr id="9" name="Picture 8" descr="078.JPG"/>
          <p:cNvPicPr>
            <a:picLocks noChangeAspect="1"/>
          </p:cNvPicPr>
          <p:nvPr/>
        </p:nvPicPr>
        <p:blipFill>
          <a:blip r:embed="rId6"/>
          <a:stretch>
            <a:fillRect/>
          </a:stretch>
        </p:blipFill>
        <p:spPr>
          <a:xfrm>
            <a:off x="8199437" y="823119"/>
            <a:ext cx="1600200" cy="12001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5" name="Rectangle 4"/>
          <p:cNvSpPr>
            <a:spLocks noChangeArrowheads="1"/>
          </p:cNvSpPr>
          <p:nvPr/>
        </p:nvSpPr>
        <p:spPr bwMode="auto">
          <a:xfrm>
            <a:off x="228600" y="152400"/>
            <a:ext cx="8153400" cy="936625"/>
          </a:xfrm>
          <a:prstGeom prst="rect">
            <a:avLst/>
          </a:prstGeom>
          <a:noFill/>
          <a:ln w="9525">
            <a:noFill/>
            <a:miter lim="800000"/>
            <a:headEnd/>
            <a:tailEnd/>
          </a:ln>
        </p:spPr>
        <p:txBody>
          <a:bodyPr lIns="101370" tIns="50685" rIns="101370" bIns="50685" anchor="ctr"/>
          <a:lstStyle/>
          <a:p>
            <a:pPr algn="l" defTabSz="1014413"/>
            <a:r>
              <a:rPr lang="en-US" sz="2800" dirty="0" smtClean="0">
                <a:solidFill>
                  <a:srgbClr val="CC3300"/>
                </a:solidFill>
                <a:latin typeface="Arial Unicode MS" pitchFamily="34" charset="-128"/>
              </a:rPr>
              <a:t>Results per </a:t>
            </a:r>
            <a:r>
              <a:rPr lang="en-US" sz="2800" dirty="0" err="1" smtClean="0">
                <a:solidFill>
                  <a:srgbClr val="CC3300"/>
                </a:solidFill>
                <a:latin typeface="Arial Unicode MS" pitchFamily="34" charset="-128"/>
              </a:rPr>
              <a:t>MfDR</a:t>
            </a:r>
            <a:r>
              <a:rPr lang="en-US" sz="2800" dirty="0" smtClean="0">
                <a:solidFill>
                  <a:srgbClr val="CC3300"/>
                </a:solidFill>
                <a:latin typeface="Arial Unicode MS" pitchFamily="34" charset="-128"/>
              </a:rPr>
              <a:t> pillar</a:t>
            </a:r>
            <a:endParaRPr lang="en-US" sz="2800" dirty="0">
              <a:solidFill>
                <a:srgbClr val="CC3300"/>
              </a:solidFill>
              <a:latin typeface="Arial Unicode MS" pitchFamily="34" charset="-128"/>
            </a:endParaRPr>
          </a:p>
        </p:txBody>
      </p:sp>
      <p:pic>
        <p:nvPicPr>
          <p:cNvPr id="44036" name="Picture 2" descr="drapeau:Mauritanie"/>
          <p:cNvPicPr>
            <a:picLocks noChangeAspect="1" noChangeArrowheads="1"/>
          </p:cNvPicPr>
          <p:nvPr/>
        </p:nvPicPr>
        <p:blipFill>
          <a:blip r:embed="rId2"/>
          <a:srcRect/>
          <a:stretch>
            <a:fillRect/>
          </a:stretch>
        </p:blipFill>
        <p:spPr bwMode="auto">
          <a:xfrm>
            <a:off x="8428038" y="214313"/>
            <a:ext cx="1539875" cy="1028700"/>
          </a:xfrm>
          <a:prstGeom prst="rect">
            <a:avLst/>
          </a:prstGeom>
          <a:noFill/>
          <a:ln w="9525">
            <a:noFill/>
            <a:miter lim="800000"/>
            <a:headEnd/>
            <a:tailEnd/>
          </a:ln>
        </p:spPr>
      </p:pic>
      <p:graphicFrame>
        <p:nvGraphicFramePr>
          <p:cNvPr id="5" name="Chart 4"/>
          <p:cNvGraphicFramePr/>
          <p:nvPr/>
        </p:nvGraphicFramePr>
        <p:xfrm>
          <a:off x="350837" y="975519"/>
          <a:ext cx="9220200" cy="5715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5" name="Rectangle 4"/>
          <p:cNvSpPr>
            <a:spLocks noChangeArrowheads="1"/>
          </p:cNvSpPr>
          <p:nvPr/>
        </p:nvSpPr>
        <p:spPr bwMode="auto">
          <a:xfrm>
            <a:off x="228600" y="152400"/>
            <a:ext cx="8153400" cy="936625"/>
          </a:xfrm>
          <a:prstGeom prst="rect">
            <a:avLst/>
          </a:prstGeom>
          <a:noFill/>
          <a:ln w="9525">
            <a:noFill/>
            <a:miter lim="800000"/>
            <a:headEnd/>
            <a:tailEnd/>
          </a:ln>
        </p:spPr>
        <p:txBody>
          <a:bodyPr lIns="101370" tIns="50685" rIns="101370" bIns="50685" anchor="ctr"/>
          <a:lstStyle/>
          <a:p>
            <a:pPr algn="l" defTabSz="1014413"/>
            <a:r>
              <a:rPr lang="en-US" sz="2800" dirty="0" smtClean="0">
                <a:solidFill>
                  <a:srgbClr val="CC3300"/>
                </a:solidFill>
                <a:latin typeface="Arial Unicode MS" pitchFamily="34" charset="-128"/>
              </a:rPr>
              <a:t>Results per dimension</a:t>
            </a:r>
            <a:endParaRPr lang="en-US" sz="2800" dirty="0">
              <a:solidFill>
                <a:srgbClr val="CC3300"/>
              </a:solidFill>
              <a:latin typeface="Arial Unicode MS" pitchFamily="34" charset="-128"/>
            </a:endParaRPr>
          </a:p>
        </p:txBody>
      </p:sp>
      <p:pic>
        <p:nvPicPr>
          <p:cNvPr id="44036" name="Picture 2" descr="drapeau:Mauritanie"/>
          <p:cNvPicPr>
            <a:picLocks noChangeAspect="1" noChangeArrowheads="1"/>
          </p:cNvPicPr>
          <p:nvPr/>
        </p:nvPicPr>
        <p:blipFill>
          <a:blip r:embed="rId2"/>
          <a:srcRect/>
          <a:stretch>
            <a:fillRect/>
          </a:stretch>
        </p:blipFill>
        <p:spPr bwMode="auto">
          <a:xfrm>
            <a:off x="8428038" y="214313"/>
            <a:ext cx="1539875" cy="1028700"/>
          </a:xfrm>
          <a:prstGeom prst="rect">
            <a:avLst/>
          </a:prstGeom>
          <a:noFill/>
          <a:ln w="9525">
            <a:noFill/>
            <a:miter lim="800000"/>
            <a:headEnd/>
            <a:tailEnd/>
          </a:ln>
        </p:spPr>
      </p:pic>
      <p:grpSp>
        <p:nvGrpSpPr>
          <p:cNvPr id="6" name="Group 5"/>
          <p:cNvGrpSpPr>
            <a:grpSpLocks noChangeAspect="1"/>
          </p:cNvGrpSpPr>
          <p:nvPr/>
        </p:nvGrpSpPr>
        <p:grpSpPr bwMode="auto">
          <a:xfrm>
            <a:off x="1798637" y="843315"/>
            <a:ext cx="5103433" cy="6746523"/>
            <a:chOff x="0" y="0"/>
            <a:chExt cx="9255" cy="12269"/>
          </a:xfrm>
        </p:grpSpPr>
        <p:sp>
          <p:nvSpPr>
            <p:cNvPr id="7" name="AutoShape 6"/>
            <p:cNvSpPr>
              <a:spLocks noChangeAspect="1" noChangeArrowheads="1" noTextEdit="1"/>
            </p:cNvSpPr>
            <p:nvPr/>
          </p:nvSpPr>
          <p:spPr bwMode="auto">
            <a:xfrm>
              <a:off x="0" y="0"/>
              <a:ext cx="9255" cy="12269"/>
            </a:xfrm>
            <a:prstGeom prst="rect">
              <a:avLst/>
            </a:prstGeom>
            <a:noFill/>
          </p:spPr>
          <p:txBody>
            <a:bodyPr>
              <a:prstTxWarp prst="textNoShape">
                <a:avLst/>
              </a:prstTxWarp>
            </a:bodyPr>
            <a:lstStyle/>
            <a:p>
              <a:endParaRPr lang="en-US"/>
            </a:p>
          </p:txBody>
        </p:sp>
        <p:sp>
          <p:nvSpPr>
            <p:cNvPr id="8" name="Rectangle 7"/>
            <p:cNvSpPr>
              <a:spLocks noChangeArrowheads="1"/>
            </p:cNvSpPr>
            <p:nvPr/>
          </p:nvSpPr>
          <p:spPr bwMode="auto">
            <a:xfrm>
              <a:off x="0" y="0"/>
              <a:ext cx="9231" cy="12171"/>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9" name="Rectangle 8"/>
            <p:cNvSpPr>
              <a:spLocks noChangeArrowheads="1"/>
            </p:cNvSpPr>
            <p:nvPr/>
          </p:nvSpPr>
          <p:spPr bwMode="auto">
            <a:xfrm>
              <a:off x="4517" y="496"/>
              <a:ext cx="4499" cy="11289"/>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10" name="Freeform 9"/>
            <p:cNvSpPr>
              <a:spLocks noEditPoints="1"/>
            </p:cNvSpPr>
            <p:nvPr/>
          </p:nvSpPr>
          <p:spPr bwMode="auto">
            <a:xfrm>
              <a:off x="5642" y="502"/>
              <a:ext cx="3374" cy="11277"/>
            </a:xfrm>
            <a:custGeom>
              <a:avLst/>
              <a:gdLst/>
              <a:ahLst/>
              <a:cxnLst>
                <a:cxn ang="0">
                  <a:pos x="12" y="0"/>
                </a:cxn>
                <a:cxn ang="0">
                  <a:pos x="12" y="11277"/>
                </a:cxn>
                <a:cxn ang="0">
                  <a:pos x="0" y="11277"/>
                </a:cxn>
                <a:cxn ang="0">
                  <a:pos x="0" y="0"/>
                </a:cxn>
                <a:cxn ang="0">
                  <a:pos x="12" y="0"/>
                </a:cxn>
                <a:cxn ang="0">
                  <a:pos x="1137" y="0"/>
                </a:cxn>
                <a:cxn ang="0">
                  <a:pos x="1137" y="11277"/>
                </a:cxn>
                <a:cxn ang="0">
                  <a:pos x="1125" y="11277"/>
                </a:cxn>
                <a:cxn ang="0">
                  <a:pos x="1125" y="0"/>
                </a:cxn>
                <a:cxn ang="0">
                  <a:pos x="1137" y="0"/>
                </a:cxn>
                <a:cxn ang="0">
                  <a:pos x="2250" y="0"/>
                </a:cxn>
                <a:cxn ang="0">
                  <a:pos x="2250" y="11277"/>
                </a:cxn>
                <a:cxn ang="0">
                  <a:pos x="2237" y="11277"/>
                </a:cxn>
                <a:cxn ang="0">
                  <a:pos x="2237" y="0"/>
                </a:cxn>
                <a:cxn ang="0">
                  <a:pos x="2250" y="0"/>
                </a:cxn>
                <a:cxn ang="0">
                  <a:pos x="3374" y="0"/>
                </a:cxn>
                <a:cxn ang="0">
                  <a:pos x="3374" y="11277"/>
                </a:cxn>
                <a:cxn ang="0">
                  <a:pos x="3362" y="11277"/>
                </a:cxn>
                <a:cxn ang="0">
                  <a:pos x="3362" y="0"/>
                </a:cxn>
                <a:cxn ang="0">
                  <a:pos x="3374" y="0"/>
                </a:cxn>
              </a:cxnLst>
              <a:rect l="0" t="0" r="r" b="b"/>
              <a:pathLst>
                <a:path w="3374" h="11277">
                  <a:moveTo>
                    <a:pt x="12" y="0"/>
                  </a:moveTo>
                  <a:lnTo>
                    <a:pt x="12" y="11277"/>
                  </a:lnTo>
                  <a:lnTo>
                    <a:pt x="0" y="11277"/>
                  </a:lnTo>
                  <a:lnTo>
                    <a:pt x="0" y="0"/>
                  </a:lnTo>
                  <a:lnTo>
                    <a:pt x="12" y="0"/>
                  </a:lnTo>
                  <a:close/>
                  <a:moveTo>
                    <a:pt x="1137" y="0"/>
                  </a:moveTo>
                  <a:lnTo>
                    <a:pt x="1137" y="11277"/>
                  </a:lnTo>
                  <a:lnTo>
                    <a:pt x="1125" y="11277"/>
                  </a:lnTo>
                  <a:lnTo>
                    <a:pt x="1125" y="0"/>
                  </a:lnTo>
                  <a:lnTo>
                    <a:pt x="1137" y="0"/>
                  </a:lnTo>
                  <a:close/>
                  <a:moveTo>
                    <a:pt x="2250" y="0"/>
                  </a:moveTo>
                  <a:lnTo>
                    <a:pt x="2250" y="11277"/>
                  </a:lnTo>
                  <a:lnTo>
                    <a:pt x="2237" y="11277"/>
                  </a:lnTo>
                  <a:lnTo>
                    <a:pt x="2237" y="0"/>
                  </a:lnTo>
                  <a:lnTo>
                    <a:pt x="2250" y="0"/>
                  </a:lnTo>
                  <a:close/>
                  <a:moveTo>
                    <a:pt x="3374" y="0"/>
                  </a:moveTo>
                  <a:lnTo>
                    <a:pt x="3374" y="11277"/>
                  </a:lnTo>
                  <a:lnTo>
                    <a:pt x="3362" y="11277"/>
                  </a:lnTo>
                  <a:lnTo>
                    <a:pt x="3362" y="0"/>
                  </a:lnTo>
                  <a:lnTo>
                    <a:pt x="3374" y="0"/>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11" name="Freeform 10"/>
            <p:cNvSpPr>
              <a:spLocks noEditPoints="1"/>
            </p:cNvSpPr>
            <p:nvPr/>
          </p:nvSpPr>
          <p:spPr bwMode="auto">
            <a:xfrm>
              <a:off x="4517" y="496"/>
              <a:ext cx="4499" cy="11289"/>
            </a:xfrm>
            <a:custGeom>
              <a:avLst/>
              <a:gdLst/>
              <a:ahLst/>
              <a:cxnLst>
                <a:cxn ang="0">
                  <a:pos x="0" y="8"/>
                </a:cxn>
                <a:cxn ang="0">
                  <a:pos x="8" y="0"/>
                </a:cxn>
                <a:cxn ang="0">
                  <a:pos x="5880" y="0"/>
                </a:cxn>
                <a:cxn ang="0">
                  <a:pos x="5888" y="8"/>
                </a:cxn>
                <a:cxn ang="0">
                  <a:pos x="5888" y="14744"/>
                </a:cxn>
                <a:cxn ang="0">
                  <a:pos x="5880" y="14752"/>
                </a:cxn>
                <a:cxn ang="0">
                  <a:pos x="8" y="14752"/>
                </a:cxn>
                <a:cxn ang="0">
                  <a:pos x="0" y="14744"/>
                </a:cxn>
                <a:cxn ang="0">
                  <a:pos x="0" y="8"/>
                </a:cxn>
                <a:cxn ang="0">
                  <a:pos x="16" y="14744"/>
                </a:cxn>
                <a:cxn ang="0">
                  <a:pos x="8" y="14736"/>
                </a:cxn>
                <a:cxn ang="0">
                  <a:pos x="5880" y="14736"/>
                </a:cxn>
                <a:cxn ang="0">
                  <a:pos x="5872" y="14744"/>
                </a:cxn>
                <a:cxn ang="0">
                  <a:pos x="5872" y="8"/>
                </a:cxn>
                <a:cxn ang="0">
                  <a:pos x="5880" y="16"/>
                </a:cxn>
                <a:cxn ang="0">
                  <a:pos x="8" y="16"/>
                </a:cxn>
                <a:cxn ang="0">
                  <a:pos x="16" y="8"/>
                </a:cxn>
                <a:cxn ang="0">
                  <a:pos x="16" y="14744"/>
                </a:cxn>
              </a:cxnLst>
              <a:rect l="0" t="0" r="r" b="b"/>
              <a:pathLst>
                <a:path w="5888" h="14752">
                  <a:moveTo>
                    <a:pt x="0" y="8"/>
                  </a:moveTo>
                  <a:cubicBezTo>
                    <a:pt x="0" y="4"/>
                    <a:pt x="4" y="0"/>
                    <a:pt x="8" y="0"/>
                  </a:cubicBezTo>
                  <a:lnTo>
                    <a:pt x="5880" y="0"/>
                  </a:lnTo>
                  <a:cubicBezTo>
                    <a:pt x="5885" y="0"/>
                    <a:pt x="5888" y="4"/>
                    <a:pt x="5888" y="8"/>
                  </a:cubicBezTo>
                  <a:lnTo>
                    <a:pt x="5888" y="14744"/>
                  </a:lnTo>
                  <a:cubicBezTo>
                    <a:pt x="5888" y="14749"/>
                    <a:pt x="5885" y="14752"/>
                    <a:pt x="5880" y="14752"/>
                  </a:cubicBezTo>
                  <a:lnTo>
                    <a:pt x="8" y="14752"/>
                  </a:lnTo>
                  <a:cubicBezTo>
                    <a:pt x="4" y="14752"/>
                    <a:pt x="0" y="14749"/>
                    <a:pt x="0" y="14744"/>
                  </a:cubicBezTo>
                  <a:lnTo>
                    <a:pt x="0" y="8"/>
                  </a:lnTo>
                  <a:close/>
                  <a:moveTo>
                    <a:pt x="16" y="14744"/>
                  </a:moveTo>
                  <a:lnTo>
                    <a:pt x="8" y="14736"/>
                  </a:lnTo>
                  <a:lnTo>
                    <a:pt x="5880" y="14736"/>
                  </a:lnTo>
                  <a:lnTo>
                    <a:pt x="5872" y="14744"/>
                  </a:lnTo>
                  <a:lnTo>
                    <a:pt x="5872" y="8"/>
                  </a:lnTo>
                  <a:lnTo>
                    <a:pt x="5880" y="16"/>
                  </a:lnTo>
                  <a:lnTo>
                    <a:pt x="8" y="16"/>
                  </a:lnTo>
                  <a:lnTo>
                    <a:pt x="16" y="8"/>
                  </a:lnTo>
                  <a:lnTo>
                    <a:pt x="16" y="14744"/>
                  </a:lnTo>
                  <a:close/>
                </a:path>
              </a:pathLst>
            </a:custGeom>
            <a:solidFill>
              <a:srgbClr val="808080"/>
            </a:solidFill>
            <a:ln w="7620">
              <a:solidFill>
                <a:srgbClr val="808080"/>
              </a:solidFill>
              <a:bevel/>
              <a:headEnd/>
              <a:tailEnd/>
            </a:ln>
          </p:spPr>
          <p:txBody>
            <a:bodyPr>
              <a:prstTxWarp prst="textNoShape">
                <a:avLst/>
              </a:prstTxWarp>
            </a:bodyPr>
            <a:lstStyle/>
            <a:p>
              <a:endParaRPr lang="en-US"/>
            </a:p>
          </p:txBody>
        </p:sp>
        <p:sp>
          <p:nvSpPr>
            <p:cNvPr id="12" name="Rectangle 11"/>
            <p:cNvSpPr>
              <a:spLocks noChangeArrowheads="1"/>
            </p:cNvSpPr>
            <p:nvPr/>
          </p:nvSpPr>
          <p:spPr bwMode="auto">
            <a:xfrm>
              <a:off x="4524" y="11485"/>
              <a:ext cx="2249" cy="171"/>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13" name="Freeform 12"/>
            <p:cNvSpPr>
              <a:spLocks noEditPoints="1"/>
            </p:cNvSpPr>
            <p:nvPr/>
          </p:nvSpPr>
          <p:spPr bwMode="auto">
            <a:xfrm>
              <a:off x="4517" y="11479"/>
              <a:ext cx="2262" cy="183"/>
            </a:xfrm>
            <a:custGeom>
              <a:avLst/>
              <a:gdLst/>
              <a:ahLst/>
              <a:cxnLst>
                <a:cxn ang="0">
                  <a:pos x="0" y="8"/>
                </a:cxn>
                <a:cxn ang="0">
                  <a:pos x="8" y="0"/>
                </a:cxn>
                <a:cxn ang="0">
                  <a:pos x="2952" y="0"/>
                </a:cxn>
                <a:cxn ang="0">
                  <a:pos x="2960" y="8"/>
                </a:cxn>
                <a:cxn ang="0">
                  <a:pos x="2960" y="232"/>
                </a:cxn>
                <a:cxn ang="0">
                  <a:pos x="2952" y="240"/>
                </a:cxn>
                <a:cxn ang="0">
                  <a:pos x="8" y="240"/>
                </a:cxn>
                <a:cxn ang="0">
                  <a:pos x="0" y="232"/>
                </a:cxn>
                <a:cxn ang="0">
                  <a:pos x="0" y="8"/>
                </a:cxn>
                <a:cxn ang="0">
                  <a:pos x="16" y="232"/>
                </a:cxn>
                <a:cxn ang="0">
                  <a:pos x="8" y="224"/>
                </a:cxn>
                <a:cxn ang="0">
                  <a:pos x="2952" y="224"/>
                </a:cxn>
                <a:cxn ang="0">
                  <a:pos x="2944" y="232"/>
                </a:cxn>
                <a:cxn ang="0">
                  <a:pos x="2944" y="8"/>
                </a:cxn>
                <a:cxn ang="0">
                  <a:pos x="2952" y="16"/>
                </a:cxn>
                <a:cxn ang="0">
                  <a:pos x="8" y="16"/>
                </a:cxn>
                <a:cxn ang="0">
                  <a:pos x="16" y="8"/>
                </a:cxn>
                <a:cxn ang="0">
                  <a:pos x="16" y="232"/>
                </a:cxn>
              </a:cxnLst>
              <a:rect l="0" t="0" r="r" b="b"/>
              <a:pathLst>
                <a:path w="2960" h="240">
                  <a:moveTo>
                    <a:pt x="0" y="8"/>
                  </a:moveTo>
                  <a:cubicBezTo>
                    <a:pt x="0" y="4"/>
                    <a:pt x="4" y="0"/>
                    <a:pt x="8" y="0"/>
                  </a:cubicBezTo>
                  <a:lnTo>
                    <a:pt x="2952" y="0"/>
                  </a:lnTo>
                  <a:cubicBezTo>
                    <a:pt x="2957" y="0"/>
                    <a:pt x="2960" y="4"/>
                    <a:pt x="2960" y="8"/>
                  </a:cubicBezTo>
                  <a:lnTo>
                    <a:pt x="2960" y="232"/>
                  </a:lnTo>
                  <a:cubicBezTo>
                    <a:pt x="2960" y="237"/>
                    <a:pt x="2957" y="240"/>
                    <a:pt x="2952" y="240"/>
                  </a:cubicBezTo>
                  <a:lnTo>
                    <a:pt x="8" y="240"/>
                  </a:lnTo>
                  <a:cubicBezTo>
                    <a:pt x="4" y="240"/>
                    <a:pt x="0" y="237"/>
                    <a:pt x="0" y="232"/>
                  </a:cubicBezTo>
                  <a:lnTo>
                    <a:pt x="0" y="8"/>
                  </a:lnTo>
                  <a:close/>
                  <a:moveTo>
                    <a:pt x="16" y="232"/>
                  </a:moveTo>
                  <a:lnTo>
                    <a:pt x="8" y="224"/>
                  </a:lnTo>
                  <a:lnTo>
                    <a:pt x="2952" y="224"/>
                  </a:lnTo>
                  <a:lnTo>
                    <a:pt x="2944" y="232"/>
                  </a:lnTo>
                  <a:lnTo>
                    <a:pt x="2944" y="8"/>
                  </a:lnTo>
                  <a:lnTo>
                    <a:pt x="2952" y="16"/>
                  </a:lnTo>
                  <a:lnTo>
                    <a:pt x="8" y="16"/>
                  </a:lnTo>
                  <a:lnTo>
                    <a:pt x="16" y="8"/>
                  </a:lnTo>
                  <a:lnTo>
                    <a:pt x="16" y="232"/>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14" name="Rectangle 13"/>
            <p:cNvSpPr>
              <a:spLocks noChangeArrowheads="1"/>
            </p:cNvSpPr>
            <p:nvPr/>
          </p:nvSpPr>
          <p:spPr bwMode="auto">
            <a:xfrm>
              <a:off x="4524" y="11044"/>
              <a:ext cx="2249" cy="171"/>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15" name="Freeform 14"/>
            <p:cNvSpPr>
              <a:spLocks noEditPoints="1"/>
            </p:cNvSpPr>
            <p:nvPr/>
          </p:nvSpPr>
          <p:spPr bwMode="auto">
            <a:xfrm>
              <a:off x="4517" y="11038"/>
              <a:ext cx="2262" cy="184"/>
            </a:xfrm>
            <a:custGeom>
              <a:avLst/>
              <a:gdLst/>
              <a:ahLst/>
              <a:cxnLst>
                <a:cxn ang="0">
                  <a:pos x="0" y="8"/>
                </a:cxn>
                <a:cxn ang="0">
                  <a:pos x="8" y="0"/>
                </a:cxn>
                <a:cxn ang="0">
                  <a:pos x="2952" y="0"/>
                </a:cxn>
                <a:cxn ang="0">
                  <a:pos x="2960" y="8"/>
                </a:cxn>
                <a:cxn ang="0">
                  <a:pos x="2960" y="232"/>
                </a:cxn>
                <a:cxn ang="0">
                  <a:pos x="2952" y="240"/>
                </a:cxn>
                <a:cxn ang="0">
                  <a:pos x="8" y="240"/>
                </a:cxn>
                <a:cxn ang="0">
                  <a:pos x="0" y="232"/>
                </a:cxn>
                <a:cxn ang="0">
                  <a:pos x="0" y="8"/>
                </a:cxn>
                <a:cxn ang="0">
                  <a:pos x="16" y="232"/>
                </a:cxn>
                <a:cxn ang="0">
                  <a:pos x="8" y="224"/>
                </a:cxn>
                <a:cxn ang="0">
                  <a:pos x="2952" y="224"/>
                </a:cxn>
                <a:cxn ang="0">
                  <a:pos x="2944" y="232"/>
                </a:cxn>
                <a:cxn ang="0">
                  <a:pos x="2944" y="8"/>
                </a:cxn>
                <a:cxn ang="0">
                  <a:pos x="2952" y="16"/>
                </a:cxn>
                <a:cxn ang="0">
                  <a:pos x="8" y="16"/>
                </a:cxn>
                <a:cxn ang="0">
                  <a:pos x="16" y="8"/>
                </a:cxn>
                <a:cxn ang="0">
                  <a:pos x="16" y="232"/>
                </a:cxn>
              </a:cxnLst>
              <a:rect l="0" t="0" r="r" b="b"/>
              <a:pathLst>
                <a:path w="2960" h="240">
                  <a:moveTo>
                    <a:pt x="0" y="8"/>
                  </a:moveTo>
                  <a:cubicBezTo>
                    <a:pt x="0" y="4"/>
                    <a:pt x="4" y="0"/>
                    <a:pt x="8" y="0"/>
                  </a:cubicBezTo>
                  <a:lnTo>
                    <a:pt x="2952" y="0"/>
                  </a:lnTo>
                  <a:cubicBezTo>
                    <a:pt x="2957" y="0"/>
                    <a:pt x="2960" y="4"/>
                    <a:pt x="2960" y="8"/>
                  </a:cubicBezTo>
                  <a:lnTo>
                    <a:pt x="2960" y="232"/>
                  </a:lnTo>
                  <a:cubicBezTo>
                    <a:pt x="2960" y="237"/>
                    <a:pt x="2957" y="240"/>
                    <a:pt x="2952" y="240"/>
                  </a:cubicBezTo>
                  <a:lnTo>
                    <a:pt x="8" y="240"/>
                  </a:lnTo>
                  <a:cubicBezTo>
                    <a:pt x="4" y="240"/>
                    <a:pt x="0" y="237"/>
                    <a:pt x="0" y="232"/>
                  </a:cubicBezTo>
                  <a:lnTo>
                    <a:pt x="0" y="8"/>
                  </a:lnTo>
                  <a:close/>
                  <a:moveTo>
                    <a:pt x="16" y="232"/>
                  </a:moveTo>
                  <a:lnTo>
                    <a:pt x="8" y="224"/>
                  </a:lnTo>
                  <a:lnTo>
                    <a:pt x="2952" y="224"/>
                  </a:lnTo>
                  <a:lnTo>
                    <a:pt x="2944" y="232"/>
                  </a:lnTo>
                  <a:lnTo>
                    <a:pt x="2944" y="8"/>
                  </a:lnTo>
                  <a:lnTo>
                    <a:pt x="2952" y="16"/>
                  </a:lnTo>
                  <a:lnTo>
                    <a:pt x="8" y="16"/>
                  </a:lnTo>
                  <a:lnTo>
                    <a:pt x="16" y="8"/>
                  </a:lnTo>
                  <a:lnTo>
                    <a:pt x="16" y="232"/>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16" name="Rectangle 15"/>
            <p:cNvSpPr>
              <a:spLocks noChangeArrowheads="1"/>
            </p:cNvSpPr>
            <p:nvPr/>
          </p:nvSpPr>
          <p:spPr bwMode="auto">
            <a:xfrm>
              <a:off x="4524" y="10616"/>
              <a:ext cx="2249" cy="171"/>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17" name="Freeform 16"/>
            <p:cNvSpPr>
              <a:spLocks noEditPoints="1"/>
            </p:cNvSpPr>
            <p:nvPr/>
          </p:nvSpPr>
          <p:spPr bwMode="auto">
            <a:xfrm>
              <a:off x="4517" y="10609"/>
              <a:ext cx="2262" cy="184"/>
            </a:xfrm>
            <a:custGeom>
              <a:avLst/>
              <a:gdLst/>
              <a:ahLst/>
              <a:cxnLst>
                <a:cxn ang="0">
                  <a:pos x="0" y="8"/>
                </a:cxn>
                <a:cxn ang="0">
                  <a:pos x="8" y="0"/>
                </a:cxn>
                <a:cxn ang="0">
                  <a:pos x="2952" y="0"/>
                </a:cxn>
                <a:cxn ang="0">
                  <a:pos x="2960" y="8"/>
                </a:cxn>
                <a:cxn ang="0">
                  <a:pos x="2960" y="232"/>
                </a:cxn>
                <a:cxn ang="0">
                  <a:pos x="2952" y="240"/>
                </a:cxn>
                <a:cxn ang="0">
                  <a:pos x="8" y="240"/>
                </a:cxn>
                <a:cxn ang="0">
                  <a:pos x="0" y="232"/>
                </a:cxn>
                <a:cxn ang="0">
                  <a:pos x="0" y="8"/>
                </a:cxn>
                <a:cxn ang="0">
                  <a:pos x="16" y="232"/>
                </a:cxn>
                <a:cxn ang="0">
                  <a:pos x="8" y="224"/>
                </a:cxn>
                <a:cxn ang="0">
                  <a:pos x="2952" y="224"/>
                </a:cxn>
                <a:cxn ang="0">
                  <a:pos x="2944" y="232"/>
                </a:cxn>
                <a:cxn ang="0">
                  <a:pos x="2944" y="8"/>
                </a:cxn>
                <a:cxn ang="0">
                  <a:pos x="2952" y="16"/>
                </a:cxn>
                <a:cxn ang="0">
                  <a:pos x="8" y="16"/>
                </a:cxn>
                <a:cxn ang="0">
                  <a:pos x="16" y="8"/>
                </a:cxn>
                <a:cxn ang="0">
                  <a:pos x="16" y="232"/>
                </a:cxn>
              </a:cxnLst>
              <a:rect l="0" t="0" r="r" b="b"/>
              <a:pathLst>
                <a:path w="2960" h="240">
                  <a:moveTo>
                    <a:pt x="0" y="8"/>
                  </a:moveTo>
                  <a:cubicBezTo>
                    <a:pt x="0" y="4"/>
                    <a:pt x="4" y="0"/>
                    <a:pt x="8" y="0"/>
                  </a:cubicBezTo>
                  <a:lnTo>
                    <a:pt x="2952" y="0"/>
                  </a:lnTo>
                  <a:cubicBezTo>
                    <a:pt x="2957" y="0"/>
                    <a:pt x="2960" y="4"/>
                    <a:pt x="2960" y="8"/>
                  </a:cubicBezTo>
                  <a:lnTo>
                    <a:pt x="2960" y="232"/>
                  </a:lnTo>
                  <a:cubicBezTo>
                    <a:pt x="2960" y="237"/>
                    <a:pt x="2957" y="240"/>
                    <a:pt x="2952" y="240"/>
                  </a:cubicBezTo>
                  <a:lnTo>
                    <a:pt x="8" y="240"/>
                  </a:lnTo>
                  <a:cubicBezTo>
                    <a:pt x="4" y="240"/>
                    <a:pt x="0" y="237"/>
                    <a:pt x="0" y="232"/>
                  </a:cubicBezTo>
                  <a:lnTo>
                    <a:pt x="0" y="8"/>
                  </a:lnTo>
                  <a:close/>
                  <a:moveTo>
                    <a:pt x="16" y="232"/>
                  </a:moveTo>
                  <a:lnTo>
                    <a:pt x="8" y="224"/>
                  </a:lnTo>
                  <a:lnTo>
                    <a:pt x="2952" y="224"/>
                  </a:lnTo>
                  <a:lnTo>
                    <a:pt x="2944" y="232"/>
                  </a:lnTo>
                  <a:lnTo>
                    <a:pt x="2944" y="8"/>
                  </a:lnTo>
                  <a:lnTo>
                    <a:pt x="2952" y="16"/>
                  </a:lnTo>
                  <a:lnTo>
                    <a:pt x="8" y="16"/>
                  </a:lnTo>
                  <a:lnTo>
                    <a:pt x="16" y="8"/>
                  </a:lnTo>
                  <a:lnTo>
                    <a:pt x="16" y="232"/>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18" name="Rectangle 17"/>
            <p:cNvSpPr>
              <a:spLocks noChangeArrowheads="1"/>
            </p:cNvSpPr>
            <p:nvPr/>
          </p:nvSpPr>
          <p:spPr bwMode="auto">
            <a:xfrm>
              <a:off x="4524" y="10175"/>
              <a:ext cx="3374" cy="171"/>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19" name="Freeform 18"/>
            <p:cNvSpPr>
              <a:spLocks noEditPoints="1"/>
            </p:cNvSpPr>
            <p:nvPr/>
          </p:nvSpPr>
          <p:spPr bwMode="auto">
            <a:xfrm>
              <a:off x="4517" y="10169"/>
              <a:ext cx="3387" cy="183"/>
            </a:xfrm>
            <a:custGeom>
              <a:avLst/>
              <a:gdLst/>
              <a:ahLst/>
              <a:cxnLst>
                <a:cxn ang="0">
                  <a:pos x="0" y="8"/>
                </a:cxn>
                <a:cxn ang="0">
                  <a:pos x="8" y="0"/>
                </a:cxn>
                <a:cxn ang="0">
                  <a:pos x="4424" y="0"/>
                </a:cxn>
                <a:cxn ang="0">
                  <a:pos x="4432" y="8"/>
                </a:cxn>
                <a:cxn ang="0">
                  <a:pos x="4432" y="232"/>
                </a:cxn>
                <a:cxn ang="0">
                  <a:pos x="4424" y="240"/>
                </a:cxn>
                <a:cxn ang="0">
                  <a:pos x="8" y="240"/>
                </a:cxn>
                <a:cxn ang="0">
                  <a:pos x="0" y="232"/>
                </a:cxn>
                <a:cxn ang="0">
                  <a:pos x="0" y="8"/>
                </a:cxn>
                <a:cxn ang="0">
                  <a:pos x="16" y="232"/>
                </a:cxn>
                <a:cxn ang="0">
                  <a:pos x="8" y="224"/>
                </a:cxn>
                <a:cxn ang="0">
                  <a:pos x="4424" y="224"/>
                </a:cxn>
                <a:cxn ang="0">
                  <a:pos x="4416" y="232"/>
                </a:cxn>
                <a:cxn ang="0">
                  <a:pos x="4416" y="8"/>
                </a:cxn>
                <a:cxn ang="0">
                  <a:pos x="4424" y="16"/>
                </a:cxn>
                <a:cxn ang="0">
                  <a:pos x="8" y="16"/>
                </a:cxn>
                <a:cxn ang="0">
                  <a:pos x="16" y="8"/>
                </a:cxn>
                <a:cxn ang="0">
                  <a:pos x="16" y="232"/>
                </a:cxn>
              </a:cxnLst>
              <a:rect l="0" t="0" r="r" b="b"/>
              <a:pathLst>
                <a:path w="4432" h="240">
                  <a:moveTo>
                    <a:pt x="0" y="8"/>
                  </a:moveTo>
                  <a:cubicBezTo>
                    <a:pt x="0" y="4"/>
                    <a:pt x="4" y="0"/>
                    <a:pt x="8" y="0"/>
                  </a:cubicBezTo>
                  <a:lnTo>
                    <a:pt x="4424" y="0"/>
                  </a:lnTo>
                  <a:cubicBezTo>
                    <a:pt x="4429" y="0"/>
                    <a:pt x="4432" y="4"/>
                    <a:pt x="4432" y="8"/>
                  </a:cubicBezTo>
                  <a:lnTo>
                    <a:pt x="4432" y="232"/>
                  </a:lnTo>
                  <a:cubicBezTo>
                    <a:pt x="4432" y="237"/>
                    <a:pt x="4429" y="240"/>
                    <a:pt x="4424" y="240"/>
                  </a:cubicBezTo>
                  <a:lnTo>
                    <a:pt x="8" y="240"/>
                  </a:lnTo>
                  <a:cubicBezTo>
                    <a:pt x="4" y="240"/>
                    <a:pt x="0" y="237"/>
                    <a:pt x="0" y="232"/>
                  </a:cubicBezTo>
                  <a:lnTo>
                    <a:pt x="0" y="8"/>
                  </a:lnTo>
                  <a:close/>
                  <a:moveTo>
                    <a:pt x="16" y="232"/>
                  </a:moveTo>
                  <a:lnTo>
                    <a:pt x="8" y="224"/>
                  </a:lnTo>
                  <a:lnTo>
                    <a:pt x="4424" y="224"/>
                  </a:lnTo>
                  <a:lnTo>
                    <a:pt x="4416" y="232"/>
                  </a:lnTo>
                  <a:lnTo>
                    <a:pt x="4416" y="8"/>
                  </a:lnTo>
                  <a:lnTo>
                    <a:pt x="4424" y="16"/>
                  </a:lnTo>
                  <a:lnTo>
                    <a:pt x="8" y="16"/>
                  </a:lnTo>
                  <a:lnTo>
                    <a:pt x="16" y="8"/>
                  </a:lnTo>
                  <a:lnTo>
                    <a:pt x="16" y="232"/>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20" name="Rectangle 19"/>
            <p:cNvSpPr>
              <a:spLocks noChangeArrowheads="1"/>
            </p:cNvSpPr>
            <p:nvPr/>
          </p:nvSpPr>
          <p:spPr bwMode="auto">
            <a:xfrm>
              <a:off x="4524" y="9746"/>
              <a:ext cx="1124" cy="172"/>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21" name="Freeform 20"/>
            <p:cNvSpPr>
              <a:spLocks noEditPoints="1"/>
            </p:cNvSpPr>
            <p:nvPr/>
          </p:nvSpPr>
          <p:spPr bwMode="auto">
            <a:xfrm>
              <a:off x="4517" y="9740"/>
              <a:ext cx="1137" cy="184"/>
            </a:xfrm>
            <a:custGeom>
              <a:avLst/>
              <a:gdLst/>
              <a:ahLst/>
              <a:cxnLst>
                <a:cxn ang="0">
                  <a:pos x="0" y="8"/>
                </a:cxn>
                <a:cxn ang="0">
                  <a:pos x="8" y="0"/>
                </a:cxn>
                <a:cxn ang="0">
                  <a:pos x="1480" y="0"/>
                </a:cxn>
                <a:cxn ang="0">
                  <a:pos x="1488" y="8"/>
                </a:cxn>
                <a:cxn ang="0">
                  <a:pos x="1488" y="232"/>
                </a:cxn>
                <a:cxn ang="0">
                  <a:pos x="1480" y="240"/>
                </a:cxn>
                <a:cxn ang="0">
                  <a:pos x="8" y="240"/>
                </a:cxn>
                <a:cxn ang="0">
                  <a:pos x="0" y="232"/>
                </a:cxn>
                <a:cxn ang="0">
                  <a:pos x="0" y="8"/>
                </a:cxn>
                <a:cxn ang="0">
                  <a:pos x="16" y="232"/>
                </a:cxn>
                <a:cxn ang="0">
                  <a:pos x="8" y="224"/>
                </a:cxn>
                <a:cxn ang="0">
                  <a:pos x="1480" y="224"/>
                </a:cxn>
                <a:cxn ang="0">
                  <a:pos x="1472" y="232"/>
                </a:cxn>
                <a:cxn ang="0">
                  <a:pos x="1472" y="8"/>
                </a:cxn>
                <a:cxn ang="0">
                  <a:pos x="1480" y="16"/>
                </a:cxn>
                <a:cxn ang="0">
                  <a:pos x="8" y="16"/>
                </a:cxn>
                <a:cxn ang="0">
                  <a:pos x="16" y="8"/>
                </a:cxn>
                <a:cxn ang="0">
                  <a:pos x="16" y="232"/>
                </a:cxn>
              </a:cxnLst>
              <a:rect l="0" t="0" r="r" b="b"/>
              <a:pathLst>
                <a:path w="1488" h="240">
                  <a:moveTo>
                    <a:pt x="0" y="8"/>
                  </a:moveTo>
                  <a:cubicBezTo>
                    <a:pt x="0" y="4"/>
                    <a:pt x="4" y="0"/>
                    <a:pt x="8" y="0"/>
                  </a:cubicBezTo>
                  <a:lnTo>
                    <a:pt x="1480" y="0"/>
                  </a:lnTo>
                  <a:cubicBezTo>
                    <a:pt x="1485" y="0"/>
                    <a:pt x="1488" y="4"/>
                    <a:pt x="1488" y="8"/>
                  </a:cubicBezTo>
                  <a:lnTo>
                    <a:pt x="1488" y="232"/>
                  </a:lnTo>
                  <a:cubicBezTo>
                    <a:pt x="1488" y="237"/>
                    <a:pt x="1485" y="240"/>
                    <a:pt x="1480" y="240"/>
                  </a:cubicBezTo>
                  <a:lnTo>
                    <a:pt x="8" y="240"/>
                  </a:lnTo>
                  <a:cubicBezTo>
                    <a:pt x="4" y="240"/>
                    <a:pt x="0" y="237"/>
                    <a:pt x="0" y="232"/>
                  </a:cubicBezTo>
                  <a:lnTo>
                    <a:pt x="0" y="8"/>
                  </a:lnTo>
                  <a:close/>
                  <a:moveTo>
                    <a:pt x="16" y="232"/>
                  </a:moveTo>
                  <a:lnTo>
                    <a:pt x="8" y="224"/>
                  </a:lnTo>
                  <a:lnTo>
                    <a:pt x="1480" y="224"/>
                  </a:lnTo>
                  <a:lnTo>
                    <a:pt x="1472" y="232"/>
                  </a:lnTo>
                  <a:lnTo>
                    <a:pt x="1472" y="8"/>
                  </a:lnTo>
                  <a:lnTo>
                    <a:pt x="1480" y="16"/>
                  </a:lnTo>
                  <a:lnTo>
                    <a:pt x="8" y="16"/>
                  </a:lnTo>
                  <a:lnTo>
                    <a:pt x="16" y="8"/>
                  </a:lnTo>
                  <a:lnTo>
                    <a:pt x="16" y="232"/>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22" name="Rectangle 21"/>
            <p:cNvSpPr>
              <a:spLocks noChangeArrowheads="1"/>
            </p:cNvSpPr>
            <p:nvPr/>
          </p:nvSpPr>
          <p:spPr bwMode="auto">
            <a:xfrm>
              <a:off x="4524" y="9305"/>
              <a:ext cx="2249" cy="184"/>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23" name="Freeform 22"/>
            <p:cNvSpPr>
              <a:spLocks noEditPoints="1"/>
            </p:cNvSpPr>
            <p:nvPr/>
          </p:nvSpPr>
          <p:spPr bwMode="auto">
            <a:xfrm>
              <a:off x="4517" y="9299"/>
              <a:ext cx="2262" cy="196"/>
            </a:xfrm>
            <a:custGeom>
              <a:avLst/>
              <a:gdLst/>
              <a:ahLst/>
              <a:cxnLst>
                <a:cxn ang="0">
                  <a:pos x="0" y="8"/>
                </a:cxn>
                <a:cxn ang="0">
                  <a:pos x="8" y="0"/>
                </a:cxn>
                <a:cxn ang="0">
                  <a:pos x="2952" y="0"/>
                </a:cxn>
                <a:cxn ang="0">
                  <a:pos x="2960" y="8"/>
                </a:cxn>
                <a:cxn ang="0">
                  <a:pos x="2960" y="248"/>
                </a:cxn>
                <a:cxn ang="0">
                  <a:pos x="2952" y="256"/>
                </a:cxn>
                <a:cxn ang="0">
                  <a:pos x="8" y="256"/>
                </a:cxn>
                <a:cxn ang="0">
                  <a:pos x="0" y="248"/>
                </a:cxn>
                <a:cxn ang="0">
                  <a:pos x="0" y="8"/>
                </a:cxn>
                <a:cxn ang="0">
                  <a:pos x="16" y="248"/>
                </a:cxn>
                <a:cxn ang="0">
                  <a:pos x="8" y="240"/>
                </a:cxn>
                <a:cxn ang="0">
                  <a:pos x="2952" y="240"/>
                </a:cxn>
                <a:cxn ang="0">
                  <a:pos x="2944" y="248"/>
                </a:cxn>
                <a:cxn ang="0">
                  <a:pos x="2944" y="8"/>
                </a:cxn>
                <a:cxn ang="0">
                  <a:pos x="2952" y="16"/>
                </a:cxn>
                <a:cxn ang="0">
                  <a:pos x="8" y="16"/>
                </a:cxn>
                <a:cxn ang="0">
                  <a:pos x="16" y="8"/>
                </a:cxn>
                <a:cxn ang="0">
                  <a:pos x="16" y="248"/>
                </a:cxn>
              </a:cxnLst>
              <a:rect l="0" t="0" r="r" b="b"/>
              <a:pathLst>
                <a:path w="2960" h="256">
                  <a:moveTo>
                    <a:pt x="0" y="8"/>
                  </a:moveTo>
                  <a:cubicBezTo>
                    <a:pt x="0" y="4"/>
                    <a:pt x="4" y="0"/>
                    <a:pt x="8" y="0"/>
                  </a:cubicBezTo>
                  <a:lnTo>
                    <a:pt x="2952" y="0"/>
                  </a:lnTo>
                  <a:cubicBezTo>
                    <a:pt x="2957" y="0"/>
                    <a:pt x="2960" y="4"/>
                    <a:pt x="2960" y="8"/>
                  </a:cubicBezTo>
                  <a:lnTo>
                    <a:pt x="2960" y="248"/>
                  </a:lnTo>
                  <a:cubicBezTo>
                    <a:pt x="2960" y="253"/>
                    <a:pt x="2957" y="256"/>
                    <a:pt x="2952" y="256"/>
                  </a:cubicBezTo>
                  <a:lnTo>
                    <a:pt x="8" y="256"/>
                  </a:lnTo>
                  <a:cubicBezTo>
                    <a:pt x="4" y="256"/>
                    <a:pt x="0" y="253"/>
                    <a:pt x="0" y="248"/>
                  </a:cubicBezTo>
                  <a:lnTo>
                    <a:pt x="0" y="8"/>
                  </a:lnTo>
                  <a:close/>
                  <a:moveTo>
                    <a:pt x="16" y="248"/>
                  </a:moveTo>
                  <a:lnTo>
                    <a:pt x="8" y="240"/>
                  </a:lnTo>
                  <a:lnTo>
                    <a:pt x="2952" y="240"/>
                  </a:lnTo>
                  <a:lnTo>
                    <a:pt x="2944" y="248"/>
                  </a:lnTo>
                  <a:lnTo>
                    <a:pt x="2944" y="8"/>
                  </a:lnTo>
                  <a:lnTo>
                    <a:pt x="2952" y="16"/>
                  </a:lnTo>
                  <a:lnTo>
                    <a:pt x="8" y="16"/>
                  </a:lnTo>
                  <a:lnTo>
                    <a:pt x="16" y="8"/>
                  </a:lnTo>
                  <a:lnTo>
                    <a:pt x="16" y="248"/>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24" name="Rectangle 23"/>
            <p:cNvSpPr>
              <a:spLocks noChangeArrowheads="1"/>
            </p:cNvSpPr>
            <p:nvPr/>
          </p:nvSpPr>
          <p:spPr bwMode="auto">
            <a:xfrm>
              <a:off x="4524" y="8877"/>
              <a:ext cx="2249" cy="171"/>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25" name="Freeform 24"/>
            <p:cNvSpPr>
              <a:spLocks noEditPoints="1"/>
            </p:cNvSpPr>
            <p:nvPr/>
          </p:nvSpPr>
          <p:spPr bwMode="auto">
            <a:xfrm>
              <a:off x="4517" y="8871"/>
              <a:ext cx="2262" cy="183"/>
            </a:xfrm>
            <a:custGeom>
              <a:avLst/>
              <a:gdLst/>
              <a:ahLst/>
              <a:cxnLst>
                <a:cxn ang="0">
                  <a:pos x="0" y="8"/>
                </a:cxn>
                <a:cxn ang="0">
                  <a:pos x="8" y="0"/>
                </a:cxn>
                <a:cxn ang="0">
                  <a:pos x="2952" y="0"/>
                </a:cxn>
                <a:cxn ang="0">
                  <a:pos x="2960" y="8"/>
                </a:cxn>
                <a:cxn ang="0">
                  <a:pos x="2960" y="232"/>
                </a:cxn>
                <a:cxn ang="0">
                  <a:pos x="2952" y="240"/>
                </a:cxn>
                <a:cxn ang="0">
                  <a:pos x="8" y="240"/>
                </a:cxn>
                <a:cxn ang="0">
                  <a:pos x="0" y="232"/>
                </a:cxn>
                <a:cxn ang="0">
                  <a:pos x="0" y="8"/>
                </a:cxn>
                <a:cxn ang="0">
                  <a:pos x="16" y="232"/>
                </a:cxn>
                <a:cxn ang="0">
                  <a:pos x="8" y="224"/>
                </a:cxn>
                <a:cxn ang="0">
                  <a:pos x="2952" y="224"/>
                </a:cxn>
                <a:cxn ang="0">
                  <a:pos x="2944" y="232"/>
                </a:cxn>
                <a:cxn ang="0">
                  <a:pos x="2944" y="8"/>
                </a:cxn>
                <a:cxn ang="0">
                  <a:pos x="2952" y="16"/>
                </a:cxn>
                <a:cxn ang="0">
                  <a:pos x="8" y="16"/>
                </a:cxn>
                <a:cxn ang="0">
                  <a:pos x="16" y="8"/>
                </a:cxn>
                <a:cxn ang="0">
                  <a:pos x="16" y="232"/>
                </a:cxn>
              </a:cxnLst>
              <a:rect l="0" t="0" r="r" b="b"/>
              <a:pathLst>
                <a:path w="2960" h="240">
                  <a:moveTo>
                    <a:pt x="0" y="8"/>
                  </a:moveTo>
                  <a:cubicBezTo>
                    <a:pt x="0" y="4"/>
                    <a:pt x="4" y="0"/>
                    <a:pt x="8" y="0"/>
                  </a:cubicBezTo>
                  <a:lnTo>
                    <a:pt x="2952" y="0"/>
                  </a:lnTo>
                  <a:cubicBezTo>
                    <a:pt x="2957" y="0"/>
                    <a:pt x="2960" y="4"/>
                    <a:pt x="2960" y="8"/>
                  </a:cubicBezTo>
                  <a:lnTo>
                    <a:pt x="2960" y="232"/>
                  </a:lnTo>
                  <a:cubicBezTo>
                    <a:pt x="2960" y="237"/>
                    <a:pt x="2957" y="240"/>
                    <a:pt x="2952" y="240"/>
                  </a:cubicBezTo>
                  <a:lnTo>
                    <a:pt x="8" y="240"/>
                  </a:lnTo>
                  <a:cubicBezTo>
                    <a:pt x="4" y="240"/>
                    <a:pt x="0" y="237"/>
                    <a:pt x="0" y="232"/>
                  </a:cubicBezTo>
                  <a:lnTo>
                    <a:pt x="0" y="8"/>
                  </a:lnTo>
                  <a:close/>
                  <a:moveTo>
                    <a:pt x="16" y="232"/>
                  </a:moveTo>
                  <a:lnTo>
                    <a:pt x="8" y="224"/>
                  </a:lnTo>
                  <a:lnTo>
                    <a:pt x="2952" y="224"/>
                  </a:lnTo>
                  <a:lnTo>
                    <a:pt x="2944" y="232"/>
                  </a:lnTo>
                  <a:lnTo>
                    <a:pt x="2944" y="8"/>
                  </a:lnTo>
                  <a:lnTo>
                    <a:pt x="2952" y="16"/>
                  </a:lnTo>
                  <a:lnTo>
                    <a:pt x="8" y="16"/>
                  </a:lnTo>
                  <a:lnTo>
                    <a:pt x="16" y="8"/>
                  </a:lnTo>
                  <a:lnTo>
                    <a:pt x="16" y="232"/>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26" name="Rectangle 25"/>
            <p:cNvSpPr>
              <a:spLocks noChangeArrowheads="1"/>
            </p:cNvSpPr>
            <p:nvPr/>
          </p:nvSpPr>
          <p:spPr bwMode="auto">
            <a:xfrm>
              <a:off x="4524" y="8436"/>
              <a:ext cx="2249" cy="184"/>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27" name="Freeform 26"/>
            <p:cNvSpPr>
              <a:spLocks noEditPoints="1"/>
            </p:cNvSpPr>
            <p:nvPr/>
          </p:nvSpPr>
          <p:spPr bwMode="auto">
            <a:xfrm>
              <a:off x="4517" y="8430"/>
              <a:ext cx="2262" cy="196"/>
            </a:xfrm>
            <a:custGeom>
              <a:avLst/>
              <a:gdLst/>
              <a:ahLst/>
              <a:cxnLst>
                <a:cxn ang="0">
                  <a:pos x="0" y="8"/>
                </a:cxn>
                <a:cxn ang="0">
                  <a:pos x="8" y="0"/>
                </a:cxn>
                <a:cxn ang="0">
                  <a:pos x="2952" y="0"/>
                </a:cxn>
                <a:cxn ang="0">
                  <a:pos x="2960" y="8"/>
                </a:cxn>
                <a:cxn ang="0">
                  <a:pos x="2960" y="248"/>
                </a:cxn>
                <a:cxn ang="0">
                  <a:pos x="2952" y="256"/>
                </a:cxn>
                <a:cxn ang="0">
                  <a:pos x="8" y="256"/>
                </a:cxn>
                <a:cxn ang="0">
                  <a:pos x="0" y="248"/>
                </a:cxn>
                <a:cxn ang="0">
                  <a:pos x="0" y="8"/>
                </a:cxn>
                <a:cxn ang="0">
                  <a:pos x="16" y="248"/>
                </a:cxn>
                <a:cxn ang="0">
                  <a:pos x="8" y="240"/>
                </a:cxn>
                <a:cxn ang="0">
                  <a:pos x="2952" y="240"/>
                </a:cxn>
                <a:cxn ang="0">
                  <a:pos x="2944" y="248"/>
                </a:cxn>
                <a:cxn ang="0">
                  <a:pos x="2944" y="8"/>
                </a:cxn>
                <a:cxn ang="0">
                  <a:pos x="2952" y="16"/>
                </a:cxn>
                <a:cxn ang="0">
                  <a:pos x="8" y="16"/>
                </a:cxn>
                <a:cxn ang="0">
                  <a:pos x="16" y="8"/>
                </a:cxn>
                <a:cxn ang="0">
                  <a:pos x="16" y="248"/>
                </a:cxn>
              </a:cxnLst>
              <a:rect l="0" t="0" r="r" b="b"/>
              <a:pathLst>
                <a:path w="2960" h="256">
                  <a:moveTo>
                    <a:pt x="0" y="8"/>
                  </a:moveTo>
                  <a:cubicBezTo>
                    <a:pt x="0" y="4"/>
                    <a:pt x="4" y="0"/>
                    <a:pt x="8" y="0"/>
                  </a:cubicBezTo>
                  <a:lnTo>
                    <a:pt x="2952" y="0"/>
                  </a:lnTo>
                  <a:cubicBezTo>
                    <a:pt x="2957" y="0"/>
                    <a:pt x="2960" y="4"/>
                    <a:pt x="2960" y="8"/>
                  </a:cubicBezTo>
                  <a:lnTo>
                    <a:pt x="2960" y="248"/>
                  </a:lnTo>
                  <a:cubicBezTo>
                    <a:pt x="2960" y="253"/>
                    <a:pt x="2957" y="256"/>
                    <a:pt x="2952" y="256"/>
                  </a:cubicBezTo>
                  <a:lnTo>
                    <a:pt x="8" y="256"/>
                  </a:lnTo>
                  <a:cubicBezTo>
                    <a:pt x="4" y="256"/>
                    <a:pt x="0" y="253"/>
                    <a:pt x="0" y="248"/>
                  </a:cubicBezTo>
                  <a:lnTo>
                    <a:pt x="0" y="8"/>
                  </a:lnTo>
                  <a:close/>
                  <a:moveTo>
                    <a:pt x="16" y="248"/>
                  </a:moveTo>
                  <a:lnTo>
                    <a:pt x="8" y="240"/>
                  </a:lnTo>
                  <a:lnTo>
                    <a:pt x="2952" y="240"/>
                  </a:lnTo>
                  <a:lnTo>
                    <a:pt x="2944" y="248"/>
                  </a:lnTo>
                  <a:lnTo>
                    <a:pt x="2944" y="8"/>
                  </a:lnTo>
                  <a:lnTo>
                    <a:pt x="2952" y="16"/>
                  </a:lnTo>
                  <a:lnTo>
                    <a:pt x="8" y="16"/>
                  </a:lnTo>
                  <a:lnTo>
                    <a:pt x="16" y="8"/>
                  </a:lnTo>
                  <a:lnTo>
                    <a:pt x="16" y="248"/>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28" name="Rectangle 27"/>
            <p:cNvSpPr>
              <a:spLocks noChangeArrowheads="1"/>
            </p:cNvSpPr>
            <p:nvPr/>
          </p:nvSpPr>
          <p:spPr bwMode="auto">
            <a:xfrm>
              <a:off x="4524" y="8008"/>
              <a:ext cx="2249" cy="171"/>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29" name="Freeform 28"/>
            <p:cNvSpPr>
              <a:spLocks noEditPoints="1"/>
            </p:cNvSpPr>
            <p:nvPr/>
          </p:nvSpPr>
          <p:spPr bwMode="auto">
            <a:xfrm>
              <a:off x="4517" y="8001"/>
              <a:ext cx="2262" cy="184"/>
            </a:xfrm>
            <a:custGeom>
              <a:avLst/>
              <a:gdLst/>
              <a:ahLst/>
              <a:cxnLst>
                <a:cxn ang="0">
                  <a:pos x="0" y="8"/>
                </a:cxn>
                <a:cxn ang="0">
                  <a:pos x="8" y="0"/>
                </a:cxn>
                <a:cxn ang="0">
                  <a:pos x="2952" y="0"/>
                </a:cxn>
                <a:cxn ang="0">
                  <a:pos x="2960" y="8"/>
                </a:cxn>
                <a:cxn ang="0">
                  <a:pos x="2960" y="232"/>
                </a:cxn>
                <a:cxn ang="0">
                  <a:pos x="2952" y="240"/>
                </a:cxn>
                <a:cxn ang="0">
                  <a:pos x="8" y="240"/>
                </a:cxn>
                <a:cxn ang="0">
                  <a:pos x="0" y="232"/>
                </a:cxn>
                <a:cxn ang="0">
                  <a:pos x="0" y="8"/>
                </a:cxn>
                <a:cxn ang="0">
                  <a:pos x="16" y="232"/>
                </a:cxn>
                <a:cxn ang="0">
                  <a:pos x="8" y="224"/>
                </a:cxn>
                <a:cxn ang="0">
                  <a:pos x="2952" y="224"/>
                </a:cxn>
                <a:cxn ang="0">
                  <a:pos x="2944" y="232"/>
                </a:cxn>
                <a:cxn ang="0">
                  <a:pos x="2944" y="8"/>
                </a:cxn>
                <a:cxn ang="0">
                  <a:pos x="2952" y="16"/>
                </a:cxn>
                <a:cxn ang="0">
                  <a:pos x="8" y="16"/>
                </a:cxn>
                <a:cxn ang="0">
                  <a:pos x="16" y="8"/>
                </a:cxn>
                <a:cxn ang="0">
                  <a:pos x="16" y="232"/>
                </a:cxn>
              </a:cxnLst>
              <a:rect l="0" t="0" r="r" b="b"/>
              <a:pathLst>
                <a:path w="2960" h="240">
                  <a:moveTo>
                    <a:pt x="0" y="8"/>
                  </a:moveTo>
                  <a:cubicBezTo>
                    <a:pt x="0" y="4"/>
                    <a:pt x="4" y="0"/>
                    <a:pt x="8" y="0"/>
                  </a:cubicBezTo>
                  <a:lnTo>
                    <a:pt x="2952" y="0"/>
                  </a:lnTo>
                  <a:cubicBezTo>
                    <a:pt x="2957" y="0"/>
                    <a:pt x="2960" y="4"/>
                    <a:pt x="2960" y="8"/>
                  </a:cubicBezTo>
                  <a:lnTo>
                    <a:pt x="2960" y="232"/>
                  </a:lnTo>
                  <a:cubicBezTo>
                    <a:pt x="2960" y="237"/>
                    <a:pt x="2957" y="240"/>
                    <a:pt x="2952" y="240"/>
                  </a:cubicBezTo>
                  <a:lnTo>
                    <a:pt x="8" y="240"/>
                  </a:lnTo>
                  <a:cubicBezTo>
                    <a:pt x="4" y="240"/>
                    <a:pt x="0" y="237"/>
                    <a:pt x="0" y="232"/>
                  </a:cubicBezTo>
                  <a:lnTo>
                    <a:pt x="0" y="8"/>
                  </a:lnTo>
                  <a:close/>
                  <a:moveTo>
                    <a:pt x="16" y="232"/>
                  </a:moveTo>
                  <a:lnTo>
                    <a:pt x="8" y="224"/>
                  </a:lnTo>
                  <a:lnTo>
                    <a:pt x="2952" y="224"/>
                  </a:lnTo>
                  <a:lnTo>
                    <a:pt x="2944" y="232"/>
                  </a:lnTo>
                  <a:lnTo>
                    <a:pt x="2944" y="8"/>
                  </a:lnTo>
                  <a:lnTo>
                    <a:pt x="2952" y="16"/>
                  </a:lnTo>
                  <a:lnTo>
                    <a:pt x="8" y="16"/>
                  </a:lnTo>
                  <a:lnTo>
                    <a:pt x="16" y="8"/>
                  </a:lnTo>
                  <a:lnTo>
                    <a:pt x="16" y="232"/>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30" name="Rectangle 29"/>
            <p:cNvSpPr>
              <a:spLocks noChangeArrowheads="1"/>
            </p:cNvSpPr>
            <p:nvPr/>
          </p:nvSpPr>
          <p:spPr bwMode="auto">
            <a:xfrm>
              <a:off x="4524" y="7579"/>
              <a:ext cx="2530" cy="171"/>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31" name="Freeform 30"/>
            <p:cNvSpPr>
              <a:spLocks noEditPoints="1"/>
            </p:cNvSpPr>
            <p:nvPr/>
          </p:nvSpPr>
          <p:spPr bwMode="auto">
            <a:xfrm>
              <a:off x="4517" y="7573"/>
              <a:ext cx="2543" cy="184"/>
            </a:xfrm>
            <a:custGeom>
              <a:avLst/>
              <a:gdLst/>
              <a:ahLst/>
              <a:cxnLst>
                <a:cxn ang="0">
                  <a:pos x="0" y="8"/>
                </a:cxn>
                <a:cxn ang="0">
                  <a:pos x="8" y="0"/>
                </a:cxn>
                <a:cxn ang="0">
                  <a:pos x="3320" y="0"/>
                </a:cxn>
                <a:cxn ang="0">
                  <a:pos x="3328" y="8"/>
                </a:cxn>
                <a:cxn ang="0">
                  <a:pos x="3328" y="232"/>
                </a:cxn>
                <a:cxn ang="0">
                  <a:pos x="3320" y="240"/>
                </a:cxn>
                <a:cxn ang="0">
                  <a:pos x="8" y="240"/>
                </a:cxn>
                <a:cxn ang="0">
                  <a:pos x="0" y="232"/>
                </a:cxn>
                <a:cxn ang="0">
                  <a:pos x="0" y="8"/>
                </a:cxn>
                <a:cxn ang="0">
                  <a:pos x="16" y="232"/>
                </a:cxn>
                <a:cxn ang="0">
                  <a:pos x="8" y="224"/>
                </a:cxn>
                <a:cxn ang="0">
                  <a:pos x="3320" y="224"/>
                </a:cxn>
                <a:cxn ang="0">
                  <a:pos x="3312" y="232"/>
                </a:cxn>
                <a:cxn ang="0">
                  <a:pos x="3312" y="8"/>
                </a:cxn>
                <a:cxn ang="0">
                  <a:pos x="3320" y="16"/>
                </a:cxn>
                <a:cxn ang="0">
                  <a:pos x="8" y="16"/>
                </a:cxn>
                <a:cxn ang="0">
                  <a:pos x="16" y="8"/>
                </a:cxn>
                <a:cxn ang="0">
                  <a:pos x="16" y="232"/>
                </a:cxn>
              </a:cxnLst>
              <a:rect l="0" t="0" r="r" b="b"/>
              <a:pathLst>
                <a:path w="3328" h="240">
                  <a:moveTo>
                    <a:pt x="0" y="8"/>
                  </a:moveTo>
                  <a:cubicBezTo>
                    <a:pt x="0" y="4"/>
                    <a:pt x="4" y="0"/>
                    <a:pt x="8" y="0"/>
                  </a:cubicBezTo>
                  <a:lnTo>
                    <a:pt x="3320" y="0"/>
                  </a:lnTo>
                  <a:cubicBezTo>
                    <a:pt x="3325" y="0"/>
                    <a:pt x="3328" y="4"/>
                    <a:pt x="3328" y="8"/>
                  </a:cubicBezTo>
                  <a:lnTo>
                    <a:pt x="3328" y="232"/>
                  </a:lnTo>
                  <a:cubicBezTo>
                    <a:pt x="3328" y="237"/>
                    <a:pt x="3325" y="240"/>
                    <a:pt x="3320" y="240"/>
                  </a:cubicBezTo>
                  <a:lnTo>
                    <a:pt x="8" y="240"/>
                  </a:lnTo>
                  <a:cubicBezTo>
                    <a:pt x="4" y="240"/>
                    <a:pt x="0" y="237"/>
                    <a:pt x="0" y="232"/>
                  </a:cubicBezTo>
                  <a:lnTo>
                    <a:pt x="0" y="8"/>
                  </a:lnTo>
                  <a:close/>
                  <a:moveTo>
                    <a:pt x="16" y="232"/>
                  </a:moveTo>
                  <a:lnTo>
                    <a:pt x="8" y="224"/>
                  </a:lnTo>
                  <a:lnTo>
                    <a:pt x="3320" y="224"/>
                  </a:lnTo>
                  <a:lnTo>
                    <a:pt x="3312" y="232"/>
                  </a:lnTo>
                  <a:lnTo>
                    <a:pt x="3312" y="8"/>
                  </a:lnTo>
                  <a:lnTo>
                    <a:pt x="3320" y="16"/>
                  </a:lnTo>
                  <a:lnTo>
                    <a:pt x="8" y="16"/>
                  </a:lnTo>
                  <a:lnTo>
                    <a:pt x="16" y="8"/>
                  </a:lnTo>
                  <a:lnTo>
                    <a:pt x="16" y="232"/>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32" name="Rectangle 31"/>
            <p:cNvSpPr>
              <a:spLocks noChangeArrowheads="1"/>
            </p:cNvSpPr>
            <p:nvPr/>
          </p:nvSpPr>
          <p:spPr bwMode="auto">
            <a:xfrm>
              <a:off x="4524" y="7138"/>
              <a:ext cx="2811" cy="172"/>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33" name="Freeform 32"/>
            <p:cNvSpPr>
              <a:spLocks noEditPoints="1"/>
            </p:cNvSpPr>
            <p:nvPr/>
          </p:nvSpPr>
          <p:spPr bwMode="auto">
            <a:xfrm>
              <a:off x="4517" y="7132"/>
              <a:ext cx="2825" cy="184"/>
            </a:xfrm>
            <a:custGeom>
              <a:avLst/>
              <a:gdLst/>
              <a:ahLst/>
              <a:cxnLst>
                <a:cxn ang="0">
                  <a:pos x="0" y="8"/>
                </a:cxn>
                <a:cxn ang="0">
                  <a:pos x="8" y="0"/>
                </a:cxn>
                <a:cxn ang="0">
                  <a:pos x="3688" y="0"/>
                </a:cxn>
                <a:cxn ang="0">
                  <a:pos x="3696" y="8"/>
                </a:cxn>
                <a:cxn ang="0">
                  <a:pos x="3696" y="232"/>
                </a:cxn>
                <a:cxn ang="0">
                  <a:pos x="3688" y="240"/>
                </a:cxn>
                <a:cxn ang="0">
                  <a:pos x="8" y="240"/>
                </a:cxn>
                <a:cxn ang="0">
                  <a:pos x="0" y="232"/>
                </a:cxn>
                <a:cxn ang="0">
                  <a:pos x="0" y="8"/>
                </a:cxn>
                <a:cxn ang="0">
                  <a:pos x="16" y="232"/>
                </a:cxn>
                <a:cxn ang="0">
                  <a:pos x="8" y="224"/>
                </a:cxn>
                <a:cxn ang="0">
                  <a:pos x="3688" y="224"/>
                </a:cxn>
                <a:cxn ang="0">
                  <a:pos x="3680" y="232"/>
                </a:cxn>
                <a:cxn ang="0">
                  <a:pos x="3680" y="8"/>
                </a:cxn>
                <a:cxn ang="0">
                  <a:pos x="3688" y="16"/>
                </a:cxn>
                <a:cxn ang="0">
                  <a:pos x="8" y="16"/>
                </a:cxn>
                <a:cxn ang="0">
                  <a:pos x="16" y="8"/>
                </a:cxn>
                <a:cxn ang="0">
                  <a:pos x="16" y="232"/>
                </a:cxn>
              </a:cxnLst>
              <a:rect l="0" t="0" r="r" b="b"/>
              <a:pathLst>
                <a:path w="3696" h="240">
                  <a:moveTo>
                    <a:pt x="0" y="8"/>
                  </a:moveTo>
                  <a:cubicBezTo>
                    <a:pt x="0" y="4"/>
                    <a:pt x="4" y="0"/>
                    <a:pt x="8" y="0"/>
                  </a:cubicBezTo>
                  <a:lnTo>
                    <a:pt x="3688" y="0"/>
                  </a:lnTo>
                  <a:cubicBezTo>
                    <a:pt x="3693" y="0"/>
                    <a:pt x="3696" y="4"/>
                    <a:pt x="3696" y="8"/>
                  </a:cubicBezTo>
                  <a:lnTo>
                    <a:pt x="3696" y="232"/>
                  </a:lnTo>
                  <a:cubicBezTo>
                    <a:pt x="3696" y="237"/>
                    <a:pt x="3693" y="240"/>
                    <a:pt x="3688" y="240"/>
                  </a:cubicBezTo>
                  <a:lnTo>
                    <a:pt x="8" y="240"/>
                  </a:lnTo>
                  <a:cubicBezTo>
                    <a:pt x="4" y="240"/>
                    <a:pt x="0" y="237"/>
                    <a:pt x="0" y="232"/>
                  </a:cubicBezTo>
                  <a:lnTo>
                    <a:pt x="0" y="8"/>
                  </a:lnTo>
                  <a:close/>
                  <a:moveTo>
                    <a:pt x="16" y="232"/>
                  </a:moveTo>
                  <a:lnTo>
                    <a:pt x="8" y="224"/>
                  </a:lnTo>
                  <a:lnTo>
                    <a:pt x="3688" y="224"/>
                  </a:lnTo>
                  <a:lnTo>
                    <a:pt x="3680" y="232"/>
                  </a:lnTo>
                  <a:lnTo>
                    <a:pt x="3680" y="8"/>
                  </a:lnTo>
                  <a:lnTo>
                    <a:pt x="3688" y="16"/>
                  </a:lnTo>
                  <a:lnTo>
                    <a:pt x="8" y="16"/>
                  </a:lnTo>
                  <a:lnTo>
                    <a:pt x="16" y="8"/>
                  </a:lnTo>
                  <a:lnTo>
                    <a:pt x="16" y="232"/>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34" name="Rectangle 33"/>
            <p:cNvSpPr>
              <a:spLocks noChangeArrowheads="1"/>
            </p:cNvSpPr>
            <p:nvPr/>
          </p:nvSpPr>
          <p:spPr bwMode="auto">
            <a:xfrm>
              <a:off x="4524" y="6710"/>
              <a:ext cx="2249" cy="171"/>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35" name="Freeform 34"/>
            <p:cNvSpPr>
              <a:spLocks noEditPoints="1"/>
            </p:cNvSpPr>
            <p:nvPr/>
          </p:nvSpPr>
          <p:spPr bwMode="auto">
            <a:xfrm>
              <a:off x="4517" y="6704"/>
              <a:ext cx="2262" cy="183"/>
            </a:xfrm>
            <a:custGeom>
              <a:avLst/>
              <a:gdLst/>
              <a:ahLst/>
              <a:cxnLst>
                <a:cxn ang="0">
                  <a:pos x="0" y="8"/>
                </a:cxn>
                <a:cxn ang="0">
                  <a:pos x="8" y="0"/>
                </a:cxn>
                <a:cxn ang="0">
                  <a:pos x="2952" y="0"/>
                </a:cxn>
                <a:cxn ang="0">
                  <a:pos x="2960" y="8"/>
                </a:cxn>
                <a:cxn ang="0">
                  <a:pos x="2960" y="232"/>
                </a:cxn>
                <a:cxn ang="0">
                  <a:pos x="2952" y="240"/>
                </a:cxn>
                <a:cxn ang="0">
                  <a:pos x="8" y="240"/>
                </a:cxn>
                <a:cxn ang="0">
                  <a:pos x="0" y="232"/>
                </a:cxn>
                <a:cxn ang="0">
                  <a:pos x="0" y="8"/>
                </a:cxn>
                <a:cxn ang="0">
                  <a:pos x="16" y="232"/>
                </a:cxn>
                <a:cxn ang="0">
                  <a:pos x="8" y="224"/>
                </a:cxn>
                <a:cxn ang="0">
                  <a:pos x="2952" y="224"/>
                </a:cxn>
                <a:cxn ang="0">
                  <a:pos x="2944" y="232"/>
                </a:cxn>
                <a:cxn ang="0">
                  <a:pos x="2944" y="8"/>
                </a:cxn>
                <a:cxn ang="0">
                  <a:pos x="2952" y="16"/>
                </a:cxn>
                <a:cxn ang="0">
                  <a:pos x="8" y="16"/>
                </a:cxn>
                <a:cxn ang="0">
                  <a:pos x="16" y="8"/>
                </a:cxn>
                <a:cxn ang="0">
                  <a:pos x="16" y="232"/>
                </a:cxn>
              </a:cxnLst>
              <a:rect l="0" t="0" r="r" b="b"/>
              <a:pathLst>
                <a:path w="2960" h="240">
                  <a:moveTo>
                    <a:pt x="0" y="8"/>
                  </a:moveTo>
                  <a:cubicBezTo>
                    <a:pt x="0" y="4"/>
                    <a:pt x="4" y="0"/>
                    <a:pt x="8" y="0"/>
                  </a:cubicBezTo>
                  <a:lnTo>
                    <a:pt x="2952" y="0"/>
                  </a:lnTo>
                  <a:cubicBezTo>
                    <a:pt x="2957" y="0"/>
                    <a:pt x="2960" y="4"/>
                    <a:pt x="2960" y="8"/>
                  </a:cubicBezTo>
                  <a:lnTo>
                    <a:pt x="2960" y="232"/>
                  </a:lnTo>
                  <a:cubicBezTo>
                    <a:pt x="2960" y="237"/>
                    <a:pt x="2957" y="240"/>
                    <a:pt x="2952" y="240"/>
                  </a:cubicBezTo>
                  <a:lnTo>
                    <a:pt x="8" y="240"/>
                  </a:lnTo>
                  <a:cubicBezTo>
                    <a:pt x="4" y="240"/>
                    <a:pt x="0" y="237"/>
                    <a:pt x="0" y="232"/>
                  </a:cubicBezTo>
                  <a:lnTo>
                    <a:pt x="0" y="8"/>
                  </a:lnTo>
                  <a:close/>
                  <a:moveTo>
                    <a:pt x="16" y="232"/>
                  </a:moveTo>
                  <a:lnTo>
                    <a:pt x="8" y="224"/>
                  </a:lnTo>
                  <a:lnTo>
                    <a:pt x="2952" y="224"/>
                  </a:lnTo>
                  <a:lnTo>
                    <a:pt x="2944" y="232"/>
                  </a:lnTo>
                  <a:lnTo>
                    <a:pt x="2944" y="8"/>
                  </a:lnTo>
                  <a:lnTo>
                    <a:pt x="2952" y="16"/>
                  </a:lnTo>
                  <a:lnTo>
                    <a:pt x="8" y="16"/>
                  </a:lnTo>
                  <a:lnTo>
                    <a:pt x="16" y="8"/>
                  </a:lnTo>
                  <a:lnTo>
                    <a:pt x="16" y="232"/>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36" name="Rectangle 35"/>
            <p:cNvSpPr>
              <a:spLocks noChangeArrowheads="1"/>
            </p:cNvSpPr>
            <p:nvPr/>
          </p:nvSpPr>
          <p:spPr bwMode="auto">
            <a:xfrm>
              <a:off x="4524" y="6269"/>
              <a:ext cx="1968" cy="171"/>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37" name="Freeform 36"/>
            <p:cNvSpPr>
              <a:spLocks noEditPoints="1"/>
            </p:cNvSpPr>
            <p:nvPr/>
          </p:nvSpPr>
          <p:spPr bwMode="auto">
            <a:xfrm>
              <a:off x="4517" y="6263"/>
              <a:ext cx="1981" cy="183"/>
            </a:xfrm>
            <a:custGeom>
              <a:avLst/>
              <a:gdLst/>
              <a:ahLst/>
              <a:cxnLst>
                <a:cxn ang="0">
                  <a:pos x="0" y="8"/>
                </a:cxn>
                <a:cxn ang="0">
                  <a:pos x="8" y="0"/>
                </a:cxn>
                <a:cxn ang="0">
                  <a:pos x="2584" y="0"/>
                </a:cxn>
                <a:cxn ang="0">
                  <a:pos x="2592" y="8"/>
                </a:cxn>
                <a:cxn ang="0">
                  <a:pos x="2592" y="232"/>
                </a:cxn>
                <a:cxn ang="0">
                  <a:pos x="2584" y="240"/>
                </a:cxn>
                <a:cxn ang="0">
                  <a:pos x="8" y="240"/>
                </a:cxn>
                <a:cxn ang="0">
                  <a:pos x="0" y="232"/>
                </a:cxn>
                <a:cxn ang="0">
                  <a:pos x="0" y="8"/>
                </a:cxn>
                <a:cxn ang="0">
                  <a:pos x="16" y="232"/>
                </a:cxn>
                <a:cxn ang="0">
                  <a:pos x="8" y="224"/>
                </a:cxn>
                <a:cxn ang="0">
                  <a:pos x="2584" y="224"/>
                </a:cxn>
                <a:cxn ang="0">
                  <a:pos x="2576" y="232"/>
                </a:cxn>
                <a:cxn ang="0">
                  <a:pos x="2576" y="8"/>
                </a:cxn>
                <a:cxn ang="0">
                  <a:pos x="2584" y="16"/>
                </a:cxn>
                <a:cxn ang="0">
                  <a:pos x="8" y="16"/>
                </a:cxn>
                <a:cxn ang="0">
                  <a:pos x="16" y="8"/>
                </a:cxn>
                <a:cxn ang="0">
                  <a:pos x="16" y="232"/>
                </a:cxn>
              </a:cxnLst>
              <a:rect l="0" t="0" r="r" b="b"/>
              <a:pathLst>
                <a:path w="2592" h="240">
                  <a:moveTo>
                    <a:pt x="0" y="8"/>
                  </a:moveTo>
                  <a:cubicBezTo>
                    <a:pt x="0" y="4"/>
                    <a:pt x="4" y="0"/>
                    <a:pt x="8" y="0"/>
                  </a:cubicBezTo>
                  <a:lnTo>
                    <a:pt x="2584" y="0"/>
                  </a:lnTo>
                  <a:cubicBezTo>
                    <a:pt x="2589" y="0"/>
                    <a:pt x="2592" y="4"/>
                    <a:pt x="2592" y="8"/>
                  </a:cubicBezTo>
                  <a:lnTo>
                    <a:pt x="2592" y="232"/>
                  </a:lnTo>
                  <a:cubicBezTo>
                    <a:pt x="2592" y="237"/>
                    <a:pt x="2589" y="240"/>
                    <a:pt x="2584" y="240"/>
                  </a:cubicBezTo>
                  <a:lnTo>
                    <a:pt x="8" y="240"/>
                  </a:lnTo>
                  <a:cubicBezTo>
                    <a:pt x="4" y="240"/>
                    <a:pt x="0" y="237"/>
                    <a:pt x="0" y="232"/>
                  </a:cubicBezTo>
                  <a:lnTo>
                    <a:pt x="0" y="8"/>
                  </a:lnTo>
                  <a:close/>
                  <a:moveTo>
                    <a:pt x="16" y="232"/>
                  </a:moveTo>
                  <a:lnTo>
                    <a:pt x="8" y="224"/>
                  </a:lnTo>
                  <a:lnTo>
                    <a:pt x="2584" y="224"/>
                  </a:lnTo>
                  <a:lnTo>
                    <a:pt x="2576" y="232"/>
                  </a:lnTo>
                  <a:lnTo>
                    <a:pt x="2576" y="8"/>
                  </a:lnTo>
                  <a:lnTo>
                    <a:pt x="2584" y="16"/>
                  </a:lnTo>
                  <a:lnTo>
                    <a:pt x="8" y="16"/>
                  </a:lnTo>
                  <a:lnTo>
                    <a:pt x="16" y="8"/>
                  </a:lnTo>
                  <a:lnTo>
                    <a:pt x="16" y="232"/>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38" name="Rectangle 37"/>
            <p:cNvSpPr>
              <a:spLocks noChangeArrowheads="1"/>
            </p:cNvSpPr>
            <p:nvPr/>
          </p:nvSpPr>
          <p:spPr bwMode="auto">
            <a:xfrm>
              <a:off x="4524" y="5840"/>
              <a:ext cx="1405" cy="172"/>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39" name="Freeform 38"/>
            <p:cNvSpPr>
              <a:spLocks noEditPoints="1"/>
            </p:cNvSpPr>
            <p:nvPr/>
          </p:nvSpPr>
          <p:spPr bwMode="auto">
            <a:xfrm>
              <a:off x="4517" y="5834"/>
              <a:ext cx="1419" cy="184"/>
            </a:xfrm>
            <a:custGeom>
              <a:avLst/>
              <a:gdLst/>
              <a:ahLst/>
              <a:cxnLst>
                <a:cxn ang="0">
                  <a:pos x="0" y="8"/>
                </a:cxn>
                <a:cxn ang="0">
                  <a:pos x="8" y="0"/>
                </a:cxn>
                <a:cxn ang="0">
                  <a:pos x="1848" y="0"/>
                </a:cxn>
                <a:cxn ang="0">
                  <a:pos x="1856" y="8"/>
                </a:cxn>
                <a:cxn ang="0">
                  <a:pos x="1856" y="232"/>
                </a:cxn>
                <a:cxn ang="0">
                  <a:pos x="1848" y="240"/>
                </a:cxn>
                <a:cxn ang="0">
                  <a:pos x="8" y="240"/>
                </a:cxn>
                <a:cxn ang="0">
                  <a:pos x="0" y="232"/>
                </a:cxn>
                <a:cxn ang="0">
                  <a:pos x="0" y="8"/>
                </a:cxn>
                <a:cxn ang="0">
                  <a:pos x="16" y="232"/>
                </a:cxn>
                <a:cxn ang="0">
                  <a:pos x="8" y="224"/>
                </a:cxn>
                <a:cxn ang="0">
                  <a:pos x="1848" y="224"/>
                </a:cxn>
                <a:cxn ang="0">
                  <a:pos x="1840" y="232"/>
                </a:cxn>
                <a:cxn ang="0">
                  <a:pos x="1840" y="8"/>
                </a:cxn>
                <a:cxn ang="0">
                  <a:pos x="1848" y="16"/>
                </a:cxn>
                <a:cxn ang="0">
                  <a:pos x="8" y="16"/>
                </a:cxn>
                <a:cxn ang="0">
                  <a:pos x="16" y="8"/>
                </a:cxn>
                <a:cxn ang="0">
                  <a:pos x="16" y="232"/>
                </a:cxn>
              </a:cxnLst>
              <a:rect l="0" t="0" r="r" b="b"/>
              <a:pathLst>
                <a:path w="1856" h="240">
                  <a:moveTo>
                    <a:pt x="0" y="8"/>
                  </a:moveTo>
                  <a:cubicBezTo>
                    <a:pt x="0" y="4"/>
                    <a:pt x="4" y="0"/>
                    <a:pt x="8" y="0"/>
                  </a:cubicBezTo>
                  <a:lnTo>
                    <a:pt x="1848" y="0"/>
                  </a:lnTo>
                  <a:cubicBezTo>
                    <a:pt x="1853" y="0"/>
                    <a:pt x="1856" y="4"/>
                    <a:pt x="1856" y="8"/>
                  </a:cubicBezTo>
                  <a:lnTo>
                    <a:pt x="1856" y="232"/>
                  </a:lnTo>
                  <a:cubicBezTo>
                    <a:pt x="1856" y="237"/>
                    <a:pt x="1853" y="240"/>
                    <a:pt x="1848" y="240"/>
                  </a:cubicBezTo>
                  <a:lnTo>
                    <a:pt x="8" y="240"/>
                  </a:lnTo>
                  <a:cubicBezTo>
                    <a:pt x="4" y="240"/>
                    <a:pt x="0" y="237"/>
                    <a:pt x="0" y="232"/>
                  </a:cubicBezTo>
                  <a:lnTo>
                    <a:pt x="0" y="8"/>
                  </a:lnTo>
                  <a:close/>
                  <a:moveTo>
                    <a:pt x="16" y="232"/>
                  </a:moveTo>
                  <a:lnTo>
                    <a:pt x="8" y="224"/>
                  </a:lnTo>
                  <a:lnTo>
                    <a:pt x="1848" y="224"/>
                  </a:lnTo>
                  <a:lnTo>
                    <a:pt x="1840" y="232"/>
                  </a:lnTo>
                  <a:lnTo>
                    <a:pt x="1840" y="8"/>
                  </a:lnTo>
                  <a:lnTo>
                    <a:pt x="1848" y="16"/>
                  </a:lnTo>
                  <a:lnTo>
                    <a:pt x="8" y="16"/>
                  </a:lnTo>
                  <a:lnTo>
                    <a:pt x="16" y="8"/>
                  </a:lnTo>
                  <a:lnTo>
                    <a:pt x="16" y="232"/>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40" name="Rectangle 39"/>
            <p:cNvSpPr>
              <a:spLocks noChangeArrowheads="1"/>
            </p:cNvSpPr>
            <p:nvPr/>
          </p:nvSpPr>
          <p:spPr bwMode="auto">
            <a:xfrm>
              <a:off x="4524" y="5400"/>
              <a:ext cx="2249" cy="171"/>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41" name="Freeform 40"/>
            <p:cNvSpPr>
              <a:spLocks noEditPoints="1"/>
            </p:cNvSpPr>
            <p:nvPr/>
          </p:nvSpPr>
          <p:spPr bwMode="auto">
            <a:xfrm>
              <a:off x="4517" y="5393"/>
              <a:ext cx="2262" cy="184"/>
            </a:xfrm>
            <a:custGeom>
              <a:avLst/>
              <a:gdLst/>
              <a:ahLst/>
              <a:cxnLst>
                <a:cxn ang="0">
                  <a:pos x="0" y="8"/>
                </a:cxn>
                <a:cxn ang="0">
                  <a:pos x="8" y="0"/>
                </a:cxn>
                <a:cxn ang="0">
                  <a:pos x="2952" y="0"/>
                </a:cxn>
                <a:cxn ang="0">
                  <a:pos x="2960" y="8"/>
                </a:cxn>
                <a:cxn ang="0">
                  <a:pos x="2960" y="232"/>
                </a:cxn>
                <a:cxn ang="0">
                  <a:pos x="2952" y="240"/>
                </a:cxn>
                <a:cxn ang="0">
                  <a:pos x="8" y="240"/>
                </a:cxn>
                <a:cxn ang="0">
                  <a:pos x="0" y="232"/>
                </a:cxn>
                <a:cxn ang="0">
                  <a:pos x="0" y="8"/>
                </a:cxn>
                <a:cxn ang="0">
                  <a:pos x="16" y="232"/>
                </a:cxn>
                <a:cxn ang="0">
                  <a:pos x="8" y="224"/>
                </a:cxn>
                <a:cxn ang="0">
                  <a:pos x="2952" y="224"/>
                </a:cxn>
                <a:cxn ang="0">
                  <a:pos x="2944" y="232"/>
                </a:cxn>
                <a:cxn ang="0">
                  <a:pos x="2944" y="8"/>
                </a:cxn>
                <a:cxn ang="0">
                  <a:pos x="2952" y="16"/>
                </a:cxn>
                <a:cxn ang="0">
                  <a:pos x="8" y="16"/>
                </a:cxn>
                <a:cxn ang="0">
                  <a:pos x="16" y="8"/>
                </a:cxn>
                <a:cxn ang="0">
                  <a:pos x="16" y="232"/>
                </a:cxn>
              </a:cxnLst>
              <a:rect l="0" t="0" r="r" b="b"/>
              <a:pathLst>
                <a:path w="2960" h="240">
                  <a:moveTo>
                    <a:pt x="0" y="8"/>
                  </a:moveTo>
                  <a:cubicBezTo>
                    <a:pt x="0" y="4"/>
                    <a:pt x="4" y="0"/>
                    <a:pt x="8" y="0"/>
                  </a:cubicBezTo>
                  <a:lnTo>
                    <a:pt x="2952" y="0"/>
                  </a:lnTo>
                  <a:cubicBezTo>
                    <a:pt x="2957" y="0"/>
                    <a:pt x="2960" y="4"/>
                    <a:pt x="2960" y="8"/>
                  </a:cubicBezTo>
                  <a:lnTo>
                    <a:pt x="2960" y="232"/>
                  </a:lnTo>
                  <a:cubicBezTo>
                    <a:pt x="2960" y="237"/>
                    <a:pt x="2957" y="240"/>
                    <a:pt x="2952" y="240"/>
                  </a:cubicBezTo>
                  <a:lnTo>
                    <a:pt x="8" y="240"/>
                  </a:lnTo>
                  <a:cubicBezTo>
                    <a:pt x="4" y="240"/>
                    <a:pt x="0" y="237"/>
                    <a:pt x="0" y="232"/>
                  </a:cubicBezTo>
                  <a:lnTo>
                    <a:pt x="0" y="8"/>
                  </a:lnTo>
                  <a:close/>
                  <a:moveTo>
                    <a:pt x="16" y="232"/>
                  </a:moveTo>
                  <a:lnTo>
                    <a:pt x="8" y="224"/>
                  </a:lnTo>
                  <a:lnTo>
                    <a:pt x="2952" y="224"/>
                  </a:lnTo>
                  <a:lnTo>
                    <a:pt x="2944" y="232"/>
                  </a:lnTo>
                  <a:lnTo>
                    <a:pt x="2944" y="8"/>
                  </a:lnTo>
                  <a:lnTo>
                    <a:pt x="2952" y="16"/>
                  </a:lnTo>
                  <a:lnTo>
                    <a:pt x="8" y="16"/>
                  </a:lnTo>
                  <a:lnTo>
                    <a:pt x="16" y="8"/>
                  </a:lnTo>
                  <a:lnTo>
                    <a:pt x="16" y="232"/>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42" name="Rectangle 41"/>
            <p:cNvSpPr>
              <a:spLocks noChangeArrowheads="1"/>
            </p:cNvSpPr>
            <p:nvPr/>
          </p:nvSpPr>
          <p:spPr bwMode="auto">
            <a:xfrm>
              <a:off x="4524" y="4971"/>
              <a:ext cx="2249" cy="171"/>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43" name="Freeform 42"/>
            <p:cNvSpPr>
              <a:spLocks noEditPoints="1"/>
            </p:cNvSpPr>
            <p:nvPr/>
          </p:nvSpPr>
          <p:spPr bwMode="auto">
            <a:xfrm>
              <a:off x="4517" y="4965"/>
              <a:ext cx="2262" cy="184"/>
            </a:xfrm>
            <a:custGeom>
              <a:avLst/>
              <a:gdLst/>
              <a:ahLst/>
              <a:cxnLst>
                <a:cxn ang="0">
                  <a:pos x="0" y="8"/>
                </a:cxn>
                <a:cxn ang="0">
                  <a:pos x="8" y="0"/>
                </a:cxn>
                <a:cxn ang="0">
                  <a:pos x="2952" y="0"/>
                </a:cxn>
                <a:cxn ang="0">
                  <a:pos x="2960" y="8"/>
                </a:cxn>
                <a:cxn ang="0">
                  <a:pos x="2960" y="232"/>
                </a:cxn>
                <a:cxn ang="0">
                  <a:pos x="2952" y="240"/>
                </a:cxn>
                <a:cxn ang="0">
                  <a:pos x="8" y="240"/>
                </a:cxn>
                <a:cxn ang="0">
                  <a:pos x="0" y="232"/>
                </a:cxn>
                <a:cxn ang="0">
                  <a:pos x="0" y="8"/>
                </a:cxn>
                <a:cxn ang="0">
                  <a:pos x="16" y="232"/>
                </a:cxn>
                <a:cxn ang="0">
                  <a:pos x="8" y="224"/>
                </a:cxn>
                <a:cxn ang="0">
                  <a:pos x="2952" y="224"/>
                </a:cxn>
                <a:cxn ang="0">
                  <a:pos x="2944" y="232"/>
                </a:cxn>
                <a:cxn ang="0">
                  <a:pos x="2944" y="8"/>
                </a:cxn>
                <a:cxn ang="0">
                  <a:pos x="2952" y="16"/>
                </a:cxn>
                <a:cxn ang="0">
                  <a:pos x="8" y="16"/>
                </a:cxn>
                <a:cxn ang="0">
                  <a:pos x="16" y="8"/>
                </a:cxn>
                <a:cxn ang="0">
                  <a:pos x="16" y="232"/>
                </a:cxn>
              </a:cxnLst>
              <a:rect l="0" t="0" r="r" b="b"/>
              <a:pathLst>
                <a:path w="2960" h="240">
                  <a:moveTo>
                    <a:pt x="0" y="8"/>
                  </a:moveTo>
                  <a:cubicBezTo>
                    <a:pt x="0" y="4"/>
                    <a:pt x="4" y="0"/>
                    <a:pt x="8" y="0"/>
                  </a:cubicBezTo>
                  <a:lnTo>
                    <a:pt x="2952" y="0"/>
                  </a:lnTo>
                  <a:cubicBezTo>
                    <a:pt x="2957" y="0"/>
                    <a:pt x="2960" y="4"/>
                    <a:pt x="2960" y="8"/>
                  </a:cubicBezTo>
                  <a:lnTo>
                    <a:pt x="2960" y="232"/>
                  </a:lnTo>
                  <a:cubicBezTo>
                    <a:pt x="2960" y="237"/>
                    <a:pt x="2957" y="240"/>
                    <a:pt x="2952" y="240"/>
                  </a:cubicBezTo>
                  <a:lnTo>
                    <a:pt x="8" y="240"/>
                  </a:lnTo>
                  <a:cubicBezTo>
                    <a:pt x="4" y="240"/>
                    <a:pt x="0" y="237"/>
                    <a:pt x="0" y="232"/>
                  </a:cubicBezTo>
                  <a:lnTo>
                    <a:pt x="0" y="8"/>
                  </a:lnTo>
                  <a:close/>
                  <a:moveTo>
                    <a:pt x="16" y="232"/>
                  </a:moveTo>
                  <a:lnTo>
                    <a:pt x="8" y="224"/>
                  </a:lnTo>
                  <a:lnTo>
                    <a:pt x="2952" y="224"/>
                  </a:lnTo>
                  <a:lnTo>
                    <a:pt x="2944" y="232"/>
                  </a:lnTo>
                  <a:lnTo>
                    <a:pt x="2944" y="8"/>
                  </a:lnTo>
                  <a:lnTo>
                    <a:pt x="2952" y="16"/>
                  </a:lnTo>
                  <a:lnTo>
                    <a:pt x="8" y="16"/>
                  </a:lnTo>
                  <a:lnTo>
                    <a:pt x="16" y="8"/>
                  </a:lnTo>
                  <a:lnTo>
                    <a:pt x="16" y="232"/>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44" name="Rectangle 43"/>
            <p:cNvSpPr>
              <a:spLocks noChangeArrowheads="1"/>
            </p:cNvSpPr>
            <p:nvPr/>
          </p:nvSpPr>
          <p:spPr bwMode="auto">
            <a:xfrm>
              <a:off x="4524" y="4530"/>
              <a:ext cx="2249" cy="184"/>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45" name="Freeform 44"/>
            <p:cNvSpPr>
              <a:spLocks noEditPoints="1"/>
            </p:cNvSpPr>
            <p:nvPr/>
          </p:nvSpPr>
          <p:spPr bwMode="auto">
            <a:xfrm>
              <a:off x="4517" y="4524"/>
              <a:ext cx="2262" cy="196"/>
            </a:xfrm>
            <a:custGeom>
              <a:avLst/>
              <a:gdLst/>
              <a:ahLst/>
              <a:cxnLst>
                <a:cxn ang="0">
                  <a:pos x="0" y="8"/>
                </a:cxn>
                <a:cxn ang="0">
                  <a:pos x="8" y="0"/>
                </a:cxn>
                <a:cxn ang="0">
                  <a:pos x="2952" y="0"/>
                </a:cxn>
                <a:cxn ang="0">
                  <a:pos x="2960" y="8"/>
                </a:cxn>
                <a:cxn ang="0">
                  <a:pos x="2960" y="248"/>
                </a:cxn>
                <a:cxn ang="0">
                  <a:pos x="2952" y="256"/>
                </a:cxn>
                <a:cxn ang="0">
                  <a:pos x="8" y="256"/>
                </a:cxn>
                <a:cxn ang="0">
                  <a:pos x="0" y="248"/>
                </a:cxn>
                <a:cxn ang="0">
                  <a:pos x="0" y="8"/>
                </a:cxn>
                <a:cxn ang="0">
                  <a:pos x="16" y="248"/>
                </a:cxn>
                <a:cxn ang="0">
                  <a:pos x="8" y="240"/>
                </a:cxn>
                <a:cxn ang="0">
                  <a:pos x="2952" y="240"/>
                </a:cxn>
                <a:cxn ang="0">
                  <a:pos x="2944" y="248"/>
                </a:cxn>
                <a:cxn ang="0">
                  <a:pos x="2944" y="8"/>
                </a:cxn>
                <a:cxn ang="0">
                  <a:pos x="2952" y="16"/>
                </a:cxn>
                <a:cxn ang="0">
                  <a:pos x="8" y="16"/>
                </a:cxn>
                <a:cxn ang="0">
                  <a:pos x="16" y="8"/>
                </a:cxn>
                <a:cxn ang="0">
                  <a:pos x="16" y="248"/>
                </a:cxn>
              </a:cxnLst>
              <a:rect l="0" t="0" r="r" b="b"/>
              <a:pathLst>
                <a:path w="2960" h="256">
                  <a:moveTo>
                    <a:pt x="0" y="8"/>
                  </a:moveTo>
                  <a:cubicBezTo>
                    <a:pt x="0" y="4"/>
                    <a:pt x="4" y="0"/>
                    <a:pt x="8" y="0"/>
                  </a:cubicBezTo>
                  <a:lnTo>
                    <a:pt x="2952" y="0"/>
                  </a:lnTo>
                  <a:cubicBezTo>
                    <a:pt x="2957" y="0"/>
                    <a:pt x="2960" y="4"/>
                    <a:pt x="2960" y="8"/>
                  </a:cubicBezTo>
                  <a:lnTo>
                    <a:pt x="2960" y="248"/>
                  </a:lnTo>
                  <a:cubicBezTo>
                    <a:pt x="2960" y="253"/>
                    <a:pt x="2957" y="256"/>
                    <a:pt x="2952" y="256"/>
                  </a:cubicBezTo>
                  <a:lnTo>
                    <a:pt x="8" y="256"/>
                  </a:lnTo>
                  <a:cubicBezTo>
                    <a:pt x="4" y="256"/>
                    <a:pt x="0" y="253"/>
                    <a:pt x="0" y="248"/>
                  </a:cubicBezTo>
                  <a:lnTo>
                    <a:pt x="0" y="8"/>
                  </a:lnTo>
                  <a:close/>
                  <a:moveTo>
                    <a:pt x="16" y="248"/>
                  </a:moveTo>
                  <a:lnTo>
                    <a:pt x="8" y="240"/>
                  </a:lnTo>
                  <a:lnTo>
                    <a:pt x="2952" y="240"/>
                  </a:lnTo>
                  <a:lnTo>
                    <a:pt x="2944" y="248"/>
                  </a:lnTo>
                  <a:lnTo>
                    <a:pt x="2944" y="8"/>
                  </a:lnTo>
                  <a:lnTo>
                    <a:pt x="2952" y="16"/>
                  </a:lnTo>
                  <a:lnTo>
                    <a:pt x="8" y="16"/>
                  </a:lnTo>
                  <a:lnTo>
                    <a:pt x="16" y="8"/>
                  </a:lnTo>
                  <a:lnTo>
                    <a:pt x="16" y="248"/>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46" name="Rectangle 45"/>
            <p:cNvSpPr>
              <a:spLocks noChangeArrowheads="1"/>
            </p:cNvSpPr>
            <p:nvPr/>
          </p:nvSpPr>
          <p:spPr bwMode="auto">
            <a:xfrm>
              <a:off x="4524" y="4102"/>
              <a:ext cx="2249" cy="171"/>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47" name="Freeform 46"/>
            <p:cNvSpPr>
              <a:spLocks noEditPoints="1"/>
            </p:cNvSpPr>
            <p:nvPr/>
          </p:nvSpPr>
          <p:spPr bwMode="auto">
            <a:xfrm>
              <a:off x="4517" y="4096"/>
              <a:ext cx="2262" cy="183"/>
            </a:xfrm>
            <a:custGeom>
              <a:avLst/>
              <a:gdLst/>
              <a:ahLst/>
              <a:cxnLst>
                <a:cxn ang="0">
                  <a:pos x="0" y="8"/>
                </a:cxn>
                <a:cxn ang="0">
                  <a:pos x="8" y="0"/>
                </a:cxn>
                <a:cxn ang="0">
                  <a:pos x="2952" y="0"/>
                </a:cxn>
                <a:cxn ang="0">
                  <a:pos x="2960" y="8"/>
                </a:cxn>
                <a:cxn ang="0">
                  <a:pos x="2960" y="232"/>
                </a:cxn>
                <a:cxn ang="0">
                  <a:pos x="2952" y="240"/>
                </a:cxn>
                <a:cxn ang="0">
                  <a:pos x="8" y="240"/>
                </a:cxn>
                <a:cxn ang="0">
                  <a:pos x="0" y="232"/>
                </a:cxn>
                <a:cxn ang="0">
                  <a:pos x="0" y="8"/>
                </a:cxn>
                <a:cxn ang="0">
                  <a:pos x="16" y="232"/>
                </a:cxn>
                <a:cxn ang="0">
                  <a:pos x="8" y="224"/>
                </a:cxn>
                <a:cxn ang="0">
                  <a:pos x="2952" y="224"/>
                </a:cxn>
                <a:cxn ang="0">
                  <a:pos x="2944" y="232"/>
                </a:cxn>
                <a:cxn ang="0">
                  <a:pos x="2944" y="8"/>
                </a:cxn>
                <a:cxn ang="0">
                  <a:pos x="2952" y="16"/>
                </a:cxn>
                <a:cxn ang="0">
                  <a:pos x="8" y="16"/>
                </a:cxn>
                <a:cxn ang="0">
                  <a:pos x="16" y="8"/>
                </a:cxn>
                <a:cxn ang="0">
                  <a:pos x="16" y="232"/>
                </a:cxn>
              </a:cxnLst>
              <a:rect l="0" t="0" r="r" b="b"/>
              <a:pathLst>
                <a:path w="2960" h="240">
                  <a:moveTo>
                    <a:pt x="0" y="8"/>
                  </a:moveTo>
                  <a:cubicBezTo>
                    <a:pt x="0" y="4"/>
                    <a:pt x="4" y="0"/>
                    <a:pt x="8" y="0"/>
                  </a:cubicBezTo>
                  <a:lnTo>
                    <a:pt x="2952" y="0"/>
                  </a:lnTo>
                  <a:cubicBezTo>
                    <a:pt x="2957" y="0"/>
                    <a:pt x="2960" y="4"/>
                    <a:pt x="2960" y="8"/>
                  </a:cubicBezTo>
                  <a:lnTo>
                    <a:pt x="2960" y="232"/>
                  </a:lnTo>
                  <a:cubicBezTo>
                    <a:pt x="2960" y="237"/>
                    <a:pt x="2957" y="240"/>
                    <a:pt x="2952" y="240"/>
                  </a:cubicBezTo>
                  <a:lnTo>
                    <a:pt x="8" y="240"/>
                  </a:lnTo>
                  <a:cubicBezTo>
                    <a:pt x="4" y="240"/>
                    <a:pt x="0" y="237"/>
                    <a:pt x="0" y="232"/>
                  </a:cubicBezTo>
                  <a:lnTo>
                    <a:pt x="0" y="8"/>
                  </a:lnTo>
                  <a:close/>
                  <a:moveTo>
                    <a:pt x="16" y="232"/>
                  </a:moveTo>
                  <a:lnTo>
                    <a:pt x="8" y="224"/>
                  </a:lnTo>
                  <a:lnTo>
                    <a:pt x="2952" y="224"/>
                  </a:lnTo>
                  <a:lnTo>
                    <a:pt x="2944" y="232"/>
                  </a:lnTo>
                  <a:lnTo>
                    <a:pt x="2944" y="8"/>
                  </a:lnTo>
                  <a:lnTo>
                    <a:pt x="2952" y="16"/>
                  </a:lnTo>
                  <a:lnTo>
                    <a:pt x="8" y="16"/>
                  </a:lnTo>
                  <a:lnTo>
                    <a:pt x="16" y="8"/>
                  </a:lnTo>
                  <a:lnTo>
                    <a:pt x="16" y="232"/>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48" name="Rectangle 47"/>
            <p:cNvSpPr>
              <a:spLocks noChangeArrowheads="1"/>
            </p:cNvSpPr>
            <p:nvPr/>
          </p:nvSpPr>
          <p:spPr bwMode="auto">
            <a:xfrm>
              <a:off x="4524" y="3661"/>
              <a:ext cx="1405" cy="184"/>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49" name="Freeform 48"/>
            <p:cNvSpPr>
              <a:spLocks noEditPoints="1"/>
            </p:cNvSpPr>
            <p:nvPr/>
          </p:nvSpPr>
          <p:spPr bwMode="auto">
            <a:xfrm>
              <a:off x="4517" y="3655"/>
              <a:ext cx="1419" cy="196"/>
            </a:xfrm>
            <a:custGeom>
              <a:avLst/>
              <a:gdLst/>
              <a:ahLst/>
              <a:cxnLst>
                <a:cxn ang="0">
                  <a:pos x="0" y="8"/>
                </a:cxn>
                <a:cxn ang="0">
                  <a:pos x="8" y="0"/>
                </a:cxn>
                <a:cxn ang="0">
                  <a:pos x="1848" y="0"/>
                </a:cxn>
                <a:cxn ang="0">
                  <a:pos x="1856" y="8"/>
                </a:cxn>
                <a:cxn ang="0">
                  <a:pos x="1856" y="248"/>
                </a:cxn>
                <a:cxn ang="0">
                  <a:pos x="1848" y="256"/>
                </a:cxn>
                <a:cxn ang="0">
                  <a:pos x="8" y="256"/>
                </a:cxn>
                <a:cxn ang="0">
                  <a:pos x="0" y="248"/>
                </a:cxn>
                <a:cxn ang="0">
                  <a:pos x="0" y="8"/>
                </a:cxn>
                <a:cxn ang="0">
                  <a:pos x="16" y="248"/>
                </a:cxn>
                <a:cxn ang="0">
                  <a:pos x="8" y="240"/>
                </a:cxn>
                <a:cxn ang="0">
                  <a:pos x="1848" y="240"/>
                </a:cxn>
                <a:cxn ang="0">
                  <a:pos x="1840" y="248"/>
                </a:cxn>
                <a:cxn ang="0">
                  <a:pos x="1840" y="8"/>
                </a:cxn>
                <a:cxn ang="0">
                  <a:pos x="1848" y="16"/>
                </a:cxn>
                <a:cxn ang="0">
                  <a:pos x="8" y="16"/>
                </a:cxn>
                <a:cxn ang="0">
                  <a:pos x="16" y="8"/>
                </a:cxn>
                <a:cxn ang="0">
                  <a:pos x="16" y="248"/>
                </a:cxn>
              </a:cxnLst>
              <a:rect l="0" t="0" r="r" b="b"/>
              <a:pathLst>
                <a:path w="1856" h="256">
                  <a:moveTo>
                    <a:pt x="0" y="8"/>
                  </a:moveTo>
                  <a:cubicBezTo>
                    <a:pt x="0" y="4"/>
                    <a:pt x="4" y="0"/>
                    <a:pt x="8" y="0"/>
                  </a:cubicBezTo>
                  <a:lnTo>
                    <a:pt x="1848" y="0"/>
                  </a:lnTo>
                  <a:cubicBezTo>
                    <a:pt x="1853" y="0"/>
                    <a:pt x="1856" y="4"/>
                    <a:pt x="1856" y="8"/>
                  </a:cubicBezTo>
                  <a:lnTo>
                    <a:pt x="1856" y="248"/>
                  </a:lnTo>
                  <a:cubicBezTo>
                    <a:pt x="1856" y="253"/>
                    <a:pt x="1853" y="256"/>
                    <a:pt x="1848" y="256"/>
                  </a:cubicBezTo>
                  <a:lnTo>
                    <a:pt x="8" y="256"/>
                  </a:lnTo>
                  <a:cubicBezTo>
                    <a:pt x="4" y="256"/>
                    <a:pt x="0" y="253"/>
                    <a:pt x="0" y="248"/>
                  </a:cubicBezTo>
                  <a:lnTo>
                    <a:pt x="0" y="8"/>
                  </a:lnTo>
                  <a:close/>
                  <a:moveTo>
                    <a:pt x="16" y="248"/>
                  </a:moveTo>
                  <a:lnTo>
                    <a:pt x="8" y="240"/>
                  </a:lnTo>
                  <a:lnTo>
                    <a:pt x="1848" y="240"/>
                  </a:lnTo>
                  <a:lnTo>
                    <a:pt x="1840" y="248"/>
                  </a:lnTo>
                  <a:lnTo>
                    <a:pt x="1840" y="8"/>
                  </a:lnTo>
                  <a:lnTo>
                    <a:pt x="1848" y="16"/>
                  </a:lnTo>
                  <a:lnTo>
                    <a:pt x="8" y="16"/>
                  </a:lnTo>
                  <a:lnTo>
                    <a:pt x="16" y="8"/>
                  </a:lnTo>
                  <a:lnTo>
                    <a:pt x="16" y="248"/>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50" name="Rectangle 49"/>
            <p:cNvSpPr>
              <a:spLocks noChangeArrowheads="1"/>
            </p:cNvSpPr>
            <p:nvPr/>
          </p:nvSpPr>
          <p:spPr bwMode="auto">
            <a:xfrm>
              <a:off x="4524" y="3232"/>
              <a:ext cx="1687" cy="172"/>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51" name="Freeform 50"/>
            <p:cNvSpPr>
              <a:spLocks noEditPoints="1"/>
            </p:cNvSpPr>
            <p:nvPr/>
          </p:nvSpPr>
          <p:spPr bwMode="auto">
            <a:xfrm>
              <a:off x="4517" y="3226"/>
              <a:ext cx="1700" cy="184"/>
            </a:xfrm>
            <a:custGeom>
              <a:avLst/>
              <a:gdLst/>
              <a:ahLst/>
              <a:cxnLst>
                <a:cxn ang="0">
                  <a:pos x="0" y="8"/>
                </a:cxn>
                <a:cxn ang="0">
                  <a:pos x="8" y="0"/>
                </a:cxn>
                <a:cxn ang="0">
                  <a:pos x="2216" y="0"/>
                </a:cxn>
                <a:cxn ang="0">
                  <a:pos x="2224" y="8"/>
                </a:cxn>
                <a:cxn ang="0">
                  <a:pos x="2224" y="232"/>
                </a:cxn>
                <a:cxn ang="0">
                  <a:pos x="2216" y="240"/>
                </a:cxn>
                <a:cxn ang="0">
                  <a:pos x="8" y="240"/>
                </a:cxn>
                <a:cxn ang="0">
                  <a:pos x="0" y="232"/>
                </a:cxn>
                <a:cxn ang="0">
                  <a:pos x="0" y="8"/>
                </a:cxn>
                <a:cxn ang="0">
                  <a:pos x="16" y="232"/>
                </a:cxn>
                <a:cxn ang="0">
                  <a:pos x="8" y="224"/>
                </a:cxn>
                <a:cxn ang="0">
                  <a:pos x="2216" y="224"/>
                </a:cxn>
                <a:cxn ang="0">
                  <a:pos x="2208" y="232"/>
                </a:cxn>
                <a:cxn ang="0">
                  <a:pos x="2208" y="8"/>
                </a:cxn>
                <a:cxn ang="0">
                  <a:pos x="2216" y="16"/>
                </a:cxn>
                <a:cxn ang="0">
                  <a:pos x="8" y="16"/>
                </a:cxn>
                <a:cxn ang="0">
                  <a:pos x="16" y="8"/>
                </a:cxn>
                <a:cxn ang="0">
                  <a:pos x="16" y="232"/>
                </a:cxn>
              </a:cxnLst>
              <a:rect l="0" t="0" r="r" b="b"/>
              <a:pathLst>
                <a:path w="2224" h="240">
                  <a:moveTo>
                    <a:pt x="0" y="8"/>
                  </a:moveTo>
                  <a:cubicBezTo>
                    <a:pt x="0" y="4"/>
                    <a:pt x="4" y="0"/>
                    <a:pt x="8" y="0"/>
                  </a:cubicBezTo>
                  <a:lnTo>
                    <a:pt x="2216" y="0"/>
                  </a:lnTo>
                  <a:cubicBezTo>
                    <a:pt x="2221" y="0"/>
                    <a:pt x="2224" y="4"/>
                    <a:pt x="2224" y="8"/>
                  </a:cubicBezTo>
                  <a:lnTo>
                    <a:pt x="2224" y="232"/>
                  </a:lnTo>
                  <a:cubicBezTo>
                    <a:pt x="2224" y="237"/>
                    <a:pt x="2221" y="240"/>
                    <a:pt x="2216" y="240"/>
                  </a:cubicBezTo>
                  <a:lnTo>
                    <a:pt x="8" y="240"/>
                  </a:lnTo>
                  <a:cubicBezTo>
                    <a:pt x="4" y="240"/>
                    <a:pt x="0" y="237"/>
                    <a:pt x="0" y="232"/>
                  </a:cubicBezTo>
                  <a:lnTo>
                    <a:pt x="0" y="8"/>
                  </a:lnTo>
                  <a:close/>
                  <a:moveTo>
                    <a:pt x="16" y="232"/>
                  </a:moveTo>
                  <a:lnTo>
                    <a:pt x="8" y="224"/>
                  </a:lnTo>
                  <a:lnTo>
                    <a:pt x="2216" y="224"/>
                  </a:lnTo>
                  <a:lnTo>
                    <a:pt x="2208" y="232"/>
                  </a:lnTo>
                  <a:lnTo>
                    <a:pt x="2208" y="8"/>
                  </a:lnTo>
                  <a:lnTo>
                    <a:pt x="2216" y="16"/>
                  </a:lnTo>
                  <a:lnTo>
                    <a:pt x="8" y="16"/>
                  </a:lnTo>
                  <a:lnTo>
                    <a:pt x="16" y="8"/>
                  </a:lnTo>
                  <a:lnTo>
                    <a:pt x="16" y="232"/>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52" name="Rectangle 51"/>
            <p:cNvSpPr>
              <a:spLocks noChangeArrowheads="1"/>
            </p:cNvSpPr>
            <p:nvPr/>
          </p:nvSpPr>
          <p:spPr bwMode="auto">
            <a:xfrm>
              <a:off x="4524" y="2804"/>
              <a:ext cx="1687" cy="171"/>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53" name="Freeform 52"/>
            <p:cNvSpPr>
              <a:spLocks noEditPoints="1"/>
            </p:cNvSpPr>
            <p:nvPr/>
          </p:nvSpPr>
          <p:spPr bwMode="auto">
            <a:xfrm>
              <a:off x="4517" y="2798"/>
              <a:ext cx="1700" cy="183"/>
            </a:xfrm>
            <a:custGeom>
              <a:avLst/>
              <a:gdLst/>
              <a:ahLst/>
              <a:cxnLst>
                <a:cxn ang="0">
                  <a:pos x="0" y="8"/>
                </a:cxn>
                <a:cxn ang="0">
                  <a:pos x="8" y="0"/>
                </a:cxn>
                <a:cxn ang="0">
                  <a:pos x="2216" y="0"/>
                </a:cxn>
                <a:cxn ang="0">
                  <a:pos x="2224" y="8"/>
                </a:cxn>
                <a:cxn ang="0">
                  <a:pos x="2224" y="232"/>
                </a:cxn>
                <a:cxn ang="0">
                  <a:pos x="2216" y="240"/>
                </a:cxn>
                <a:cxn ang="0">
                  <a:pos x="8" y="240"/>
                </a:cxn>
                <a:cxn ang="0">
                  <a:pos x="0" y="232"/>
                </a:cxn>
                <a:cxn ang="0">
                  <a:pos x="0" y="8"/>
                </a:cxn>
                <a:cxn ang="0">
                  <a:pos x="16" y="232"/>
                </a:cxn>
                <a:cxn ang="0">
                  <a:pos x="8" y="224"/>
                </a:cxn>
                <a:cxn ang="0">
                  <a:pos x="2216" y="224"/>
                </a:cxn>
                <a:cxn ang="0">
                  <a:pos x="2208" y="232"/>
                </a:cxn>
                <a:cxn ang="0">
                  <a:pos x="2208" y="8"/>
                </a:cxn>
                <a:cxn ang="0">
                  <a:pos x="2216" y="16"/>
                </a:cxn>
                <a:cxn ang="0">
                  <a:pos x="8" y="16"/>
                </a:cxn>
                <a:cxn ang="0">
                  <a:pos x="16" y="8"/>
                </a:cxn>
                <a:cxn ang="0">
                  <a:pos x="16" y="232"/>
                </a:cxn>
              </a:cxnLst>
              <a:rect l="0" t="0" r="r" b="b"/>
              <a:pathLst>
                <a:path w="2224" h="240">
                  <a:moveTo>
                    <a:pt x="0" y="8"/>
                  </a:moveTo>
                  <a:cubicBezTo>
                    <a:pt x="0" y="4"/>
                    <a:pt x="4" y="0"/>
                    <a:pt x="8" y="0"/>
                  </a:cubicBezTo>
                  <a:lnTo>
                    <a:pt x="2216" y="0"/>
                  </a:lnTo>
                  <a:cubicBezTo>
                    <a:pt x="2221" y="0"/>
                    <a:pt x="2224" y="4"/>
                    <a:pt x="2224" y="8"/>
                  </a:cubicBezTo>
                  <a:lnTo>
                    <a:pt x="2224" y="232"/>
                  </a:lnTo>
                  <a:cubicBezTo>
                    <a:pt x="2224" y="237"/>
                    <a:pt x="2221" y="240"/>
                    <a:pt x="2216" y="240"/>
                  </a:cubicBezTo>
                  <a:lnTo>
                    <a:pt x="8" y="240"/>
                  </a:lnTo>
                  <a:cubicBezTo>
                    <a:pt x="4" y="240"/>
                    <a:pt x="0" y="237"/>
                    <a:pt x="0" y="232"/>
                  </a:cubicBezTo>
                  <a:lnTo>
                    <a:pt x="0" y="8"/>
                  </a:lnTo>
                  <a:close/>
                  <a:moveTo>
                    <a:pt x="16" y="232"/>
                  </a:moveTo>
                  <a:lnTo>
                    <a:pt x="8" y="224"/>
                  </a:lnTo>
                  <a:lnTo>
                    <a:pt x="2216" y="224"/>
                  </a:lnTo>
                  <a:lnTo>
                    <a:pt x="2208" y="232"/>
                  </a:lnTo>
                  <a:lnTo>
                    <a:pt x="2208" y="8"/>
                  </a:lnTo>
                  <a:lnTo>
                    <a:pt x="2216" y="16"/>
                  </a:lnTo>
                  <a:lnTo>
                    <a:pt x="8" y="16"/>
                  </a:lnTo>
                  <a:lnTo>
                    <a:pt x="16" y="8"/>
                  </a:lnTo>
                  <a:lnTo>
                    <a:pt x="16" y="232"/>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54" name="Rectangle 53"/>
            <p:cNvSpPr>
              <a:spLocks noChangeArrowheads="1"/>
            </p:cNvSpPr>
            <p:nvPr/>
          </p:nvSpPr>
          <p:spPr bwMode="auto">
            <a:xfrm>
              <a:off x="4524" y="2363"/>
              <a:ext cx="2249" cy="172"/>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55" name="Freeform 54"/>
            <p:cNvSpPr>
              <a:spLocks noEditPoints="1"/>
            </p:cNvSpPr>
            <p:nvPr/>
          </p:nvSpPr>
          <p:spPr bwMode="auto">
            <a:xfrm>
              <a:off x="4517" y="2357"/>
              <a:ext cx="2262" cy="184"/>
            </a:xfrm>
            <a:custGeom>
              <a:avLst/>
              <a:gdLst/>
              <a:ahLst/>
              <a:cxnLst>
                <a:cxn ang="0">
                  <a:pos x="0" y="8"/>
                </a:cxn>
                <a:cxn ang="0">
                  <a:pos x="8" y="0"/>
                </a:cxn>
                <a:cxn ang="0">
                  <a:pos x="2952" y="0"/>
                </a:cxn>
                <a:cxn ang="0">
                  <a:pos x="2960" y="8"/>
                </a:cxn>
                <a:cxn ang="0">
                  <a:pos x="2960" y="232"/>
                </a:cxn>
                <a:cxn ang="0">
                  <a:pos x="2952" y="240"/>
                </a:cxn>
                <a:cxn ang="0">
                  <a:pos x="8" y="240"/>
                </a:cxn>
                <a:cxn ang="0">
                  <a:pos x="0" y="232"/>
                </a:cxn>
                <a:cxn ang="0">
                  <a:pos x="0" y="8"/>
                </a:cxn>
                <a:cxn ang="0">
                  <a:pos x="16" y="232"/>
                </a:cxn>
                <a:cxn ang="0">
                  <a:pos x="8" y="224"/>
                </a:cxn>
                <a:cxn ang="0">
                  <a:pos x="2952" y="224"/>
                </a:cxn>
                <a:cxn ang="0">
                  <a:pos x="2944" y="232"/>
                </a:cxn>
                <a:cxn ang="0">
                  <a:pos x="2944" y="8"/>
                </a:cxn>
                <a:cxn ang="0">
                  <a:pos x="2952" y="16"/>
                </a:cxn>
                <a:cxn ang="0">
                  <a:pos x="8" y="16"/>
                </a:cxn>
                <a:cxn ang="0">
                  <a:pos x="16" y="8"/>
                </a:cxn>
                <a:cxn ang="0">
                  <a:pos x="16" y="232"/>
                </a:cxn>
              </a:cxnLst>
              <a:rect l="0" t="0" r="r" b="b"/>
              <a:pathLst>
                <a:path w="2960" h="240">
                  <a:moveTo>
                    <a:pt x="0" y="8"/>
                  </a:moveTo>
                  <a:cubicBezTo>
                    <a:pt x="0" y="4"/>
                    <a:pt x="4" y="0"/>
                    <a:pt x="8" y="0"/>
                  </a:cubicBezTo>
                  <a:lnTo>
                    <a:pt x="2952" y="0"/>
                  </a:lnTo>
                  <a:cubicBezTo>
                    <a:pt x="2957" y="0"/>
                    <a:pt x="2960" y="4"/>
                    <a:pt x="2960" y="8"/>
                  </a:cubicBezTo>
                  <a:lnTo>
                    <a:pt x="2960" y="232"/>
                  </a:lnTo>
                  <a:cubicBezTo>
                    <a:pt x="2960" y="237"/>
                    <a:pt x="2957" y="240"/>
                    <a:pt x="2952" y="240"/>
                  </a:cubicBezTo>
                  <a:lnTo>
                    <a:pt x="8" y="240"/>
                  </a:lnTo>
                  <a:cubicBezTo>
                    <a:pt x="4" y="240"/>
                    <a:pt x="0" y="237"/>
                    <a:pt x="0" y="232"/>
                  </a:cubicBezTo>
                  <a:lnTo>
                    <a:pt x="0" y="8"/>
                  </a:lnTo>
                  <a:close/>
                  <a:moveTo>
                    <a:pt x="16" y="232"/>
                  </a:moveTo>
                  <a:lnTo>
                    <a:pt x="8" y="224"/>
                  </a:lnTo>
                  <a:lnTo>
                    <a:pt x="2952" y="224"/>
                  </a:lnTo>
                  <a:lnTo>
                    <a:pt x="2944" y="232"/>
                  </a:lnTo>
                  <a:lnTo>
                    <a:pt x="2944" y="8"/>
                  </a:lnTo>
                  <a:lnTo>
                    <a:pt x="2952" y="16"/>
                  </a:lnTo>
                  <a:lnTo>
                    <a:pt x="8" y="16"/>
                  </a:lnTo>
                  <a:lnTo>
                    <a:pt x="16" y="8"/>
                  </a:lnTo>
                  <a:lnTo>
                    <a:pt x="16" y="232"/>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56" name="Rectangle 55"/>
            <p:cNvSpPr>
              <a:spLocks noChangeArrowheads="1"/>
            </p:cNvSpPr>
            <p:nvPr/>
          </p:nvSpPr>
          <p:spPr bwMode="auto">
            <a:xfrm>
              <a:off x="4524" y="1935"/>
              <a:ext cx="1405" cy="171"/>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57" name="Freeform 56"/>
            <p:cNvSpPr>
              <a:spLocks noEditPoints="1"/>
            </p:cNvSpPr>
            <p:nvPr/>
          </p:nvSpPr>
          <p:spPr bwMode="auto">
            <a:xfrm>
              <a:off x="4517" y="1928"/>
              <a:ext cx="1419" cy="184"/>
            </a:xfrm>
            <a:custGeom>
              <a:avLst/>
              <a:gdLst/>
              <a:ahLst/>
              <a:cxnLst>
                <a:cxn ang="0">
                  <a:pos x="0" y="8"/>
                </a:cxn>
                <a:cxn ang="0">
                  <a:pos x="8" y="0"/>
                </a:cxn>
                <a:cxn ang="0">
                  <a:pos x="1848" y="0"/>
                </a:cxn>
                <a:cxn ang="0">
                  <a:pos x="1856" y="8"/>
                </a:cxn>
                <a:cxn ang="0">
                  <a:pos x="1856" y="232"/>
                </a:cxn>
                <a:cxn ang="0">
                  <a:pos x="1848" y="240"/>
                </a:cxn>
                <a:cxn ang="0">
                  <a:pos x="8" y="240"/>
                </a:cxn>
                <a:cxn ang="0">
                  <a:pos x="0" y="232"/>
                </a:cxn>
                <a:cxn ang="0">
                  <a:pos x="0" y="8"/>
                </a:cxn>
                <a:cxn ang="0">
                  <a:pos x="16" y="232"/>
                </a:cxn>
                <a:cxn ang="0">
                  <a:pos x="8" y="224"/>
                </a:cxn>
                <a:cxn ang="0">
                  <a:pos x="1848" y="224"/>
                </a:cxn>
                <a:cxn ang="0">
                  <a:pos x="1840" y="232"/>
                </a:cxn>
                <a:cxn ang="0">
                  <a:pos x="1840" y="8"/>
                </a:cxn>
                <a:cxn ang="0">
                  <a:pos x="1848" y="16"/>
                </a:cxn>
                <a:cxn ang="0">
                  <a:pos x="8" y="16"/>
                </a:cxn>
                <a:cxn ang="0">
                  <a:pos x="16" y="8"/>
                </a:cxn>
                <a:cxn ang="0">
                  <a:pos x="16" y="232"/>
                </a:cxn>
              </a:cxnLst>
              <a:rect l="0" t="0" r="r" b="b"/>
              <a:pathLst>
                <a:path w="1856" h="240">
                  <a:moveTo>
                    <a:pt x="0" y="8"/>
                  </a:moveTo>
                  <a:cubicBezTo>
                    <a:pt x="0" y="4"/>
                    <a:pt x="4" y="0"/>
                    <a:pt x="8" y="0"/>
                  </a:cubicBezTo>
                  <a:lnTo>
                    <a:pt x="1848" y="0"/>
                  </a:lnTo>
                  <a:cubicBezTo>
                    <a:pt x="1853" y="0"/>
                    <a:pt x="1856" y="4"/>
                    <a:pt x="1856" y="8"/>
                  </a:cubicBezTo>
                  <a:lnTo>
                    <a:pt x="1856" y="232"/>
                  </a:lnTo>
                  <a:cubicBezTo>
                    <a:pt x="1856" y="237"/>
                    <a:pt x="1853" y="240"/>
                    <a:pt x="1848" y="240"/>
                  </a:cubicBezTo>
                  <a:lnTo>
                    <a:pt x="8" y="240"/>
                  </a:lnTo>
                  <a:cubicBezTo>
                    <a:pt x="4" y="240"/>
                    <a:pt x="0" y="237"/>
                    <a:pt x="0" y="232"/>
                  </a:cubicBezTo>
                  <a:lnTo>
                    <a:pt x="0" y="8"/>
                  </a:lnTo>
                  <a:close/>
                  <a:moveTo>
                    <a:pt x="16" y="232"/>
                  </a:moveTo>
                  <a:lnTo>
                    <a:pt x="8" y="224"/>
                  </a:lnTo>
                  <a:lnTo>
                    <a:pt x="1848" y="224"/>
                  </a:lnTo>
                  <a:lnTo>
                    <a:pt x="1840" y="232"/>
                  </a:lnTo>
                  <a:lnTo>
                    <a:pt x="1840" y="8"/>
                  </a:lnTo>
                  <a:lnTo>
                    <a:pt x="1848" y="16"/>
                  </a:lnTo>
                  <a:lnTo>
                    <a:pt x="8" y="16"/>
                  </a:lnTo>
                  <a:lnTo>
                    <a:pt x="16" y="8"/>
                  </a:lnTo>
                  <a:lnTo>
                    <a:pt x="16" y="232"/>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58" name="Rectangle 57"/>
            <p:cNvSpPr>
              <a:spLocks noChangeArrowheads="1"/>
            </p:cNvSpPr>
            <p:nvPr/>
          </p:nvSpPr>
          <p:spPr bwMode="auto">
            <a:xfrm>
              <a:off x="4524" y="1494"/>
              <a:ext cx="2811" cy="171"/>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59" name="Freeform 58"/>
            <p:cNvSpPr>
              <a:spLocks noEditPoints="1"/>
            </p:cNvSpPr>
            <p:nvPr/>
          </p:nvSpPr>
          <p:spPr bwMode="auto">
            <a:xfrm>
              <a:off x="4517" y="1488"/>
              <a:ext cx="2825" cy="183"/>
            </a:xfrm>
            <a:custGeom>
              <a:avLst/>
              <a:gdLst/>
              <a:ahLst/>
              <a:cxnLst>
                <a:cxn ang="0">
                  <a:pos x="0" y="8"/>
                </a:cxn>
                <a:cxn ang="0">
                  <a:pos x="8" y="0"/>
                </a:cxn>
                <a:cxn ang="0">
                  <a:pos x="3688" y="0"/>
                </a:cxn>
                <a:cxn ang="0">
                  <a:pos x="3696" y="8"/>
                </a:cxn>
                <a:cxn ang="0">
                  <a:pos x="3696" y="232"/>
                </a:cxn>
                <a:cxn ang="0">
                  <a:pos x="3688" y="240"/>
                </a:cxn>
                <a:cxn ang="0">
                  <a:pos x="8" y="240"/>
                </a:cxn>
                <a:cxn ang="0">
                  <a:pos x="0" y="232"/>
                </a:cxn>
                <a:cxn ang="0">
                  <a:pos x="0" y="8"/>
                </a:cxn>
                <a:cxn ang="0">
                  <a:pos x="16" y="232"/>
                </a:cxn>
                <a:cxn ang="0">
                  <a:pos x="8" y="224"/>
                </a:cxn>
                <a:cxn ang="0">
                  <a:pos x="3688" y="224"/>
                </a:cxn>
                <a:cxn ang="0">
                  <a:pos x="3680" y="232"/>
                </a:cxn>
                <a:cxn ang="0">
                  <a:pos x="3680" y="8"/>
                </a:cxn>
                <a:cxn ang="0">
                  <a:pos x="3688" y="16"/>
                </a:cxn>
                <a:cxn ang="0">
                  <a:pos x="8" y="16"/>
                </a:cxn>
                <a:cxn ang="0">
                  <a:pos x="16" y="8"/>
                </a:cxn>
                <a:cxn ang="0">
                  <a:pos x="16" y="232"/>
                </a:cxn>
              </a:cxnLst>
              <a:rect l="0" t="0" r="r" b="b"/>
              <a:pathLst>
                <a:path w="3696" h="240">
                  <a:moveTo>
                    <a:pt x="0" y="8"/>
                  </a:moveTo>
                  <a:cubicBezTo>
                    <a:pt x="0" y="4"/>
                    <a:pt x="4" y="0"/>
                    <a:pt x="8" y="0"/>
                  </a:cubicBezTo>
                  <a:lnTo>
                    <a:pt x="3688" y="0"/>
                  </a:lnTo>
                  <a:cubicBezTo>
                    <a:pt x="3693" y="0"/>
                    <a:pt x="3696" y="4"/>
                    <a:pt x="3696" y="8"/>
                  </a:cubicBezTo>
                  <a:lnTo>
                    <a:pt x="3696" y="232"/>
                  </a:lnTo>
                  <a:cubicBezTo>
                    <a:pt x="3696" y="237"/>
                    <a:pt x="3693" y="240"/>
                    <a:pt x="3688" y="240"/>
                  </a:cubicBezTo>
                  <a:lnTo>
                    <a:pt x="8" y="240"/>
                  </a:lnTo>
                  <a:cubicBezTo>
                    <a:pt x="4" y="240"/>
                    <a:pt x="0" y="237"/>
                    <a:pt x="0" y="232"/>
                  </a:cubicBezTo>
                  <a:lnTo>
                    <a:pt x="0" y="8"/>
                  </a:lnTo>
                  <a:close/>
                  <a:moveTo>
                    <a:pt x="16" y="232"/>
                  </a:moveTo>
                  <a:lnTo>
                    <a:pt x="8" y="224"/>
                  </a:lnTo>
                  <a:lnTo>
                    <a:pt x="3688" y="224"/>
                  </a:lnTo>
                  <a:lnTo>
                    <a:pt x="3680" y="232"/>
                  </a:lnTo>
                  <a:lnTo>
                    <a:pt x="3680" y="8"/>
                  </a:lnTo>
                  <a:lnTo>
                    <a:pt x="3688" y="16"/>
                  </a:lnTo>
                  <a:lnTo>
                    <a:pt x="8" y="16"/>
                  </a:lnTo>
                  <a:lnTo>
                    <a:pt x="16" y="8"/>
                  </a:lnTo>
                  <a:lnTo>
                    <a:pt x="16" y="232"/>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60" name="Rectangle 59"/>
            <p:cNvSpPr>
              <a:spLocks noChangeArrowheads="1"/>
            </p:cNvSpPr>
            <p:nvPr/>
          </p:nvSpPr>
          <p:spPr bwMode="auto">
            <a:xfrm>
              <a:off x="4524" y="1065"/>
              <a:ext cx="3374" cy="172"/>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61" name="Freeform 60"/>
            <p:cNvSpPr>
              <a:spLocks noEditPoints="1"/>
            </p:cNvSpPr>
            <p:nvPr/>
          </p:nvSpPr>
          <p:spPr bwMode="auto">
            <a:xfrm>
              <a:off x="4517" y="1059"/>
              <a:ext cx="3387" cy="184"/>
            </a:xfrm>
            <a:custGeom>
              <a:avLst/>
              <a:gdLst/>
              <a:ahLst/>
              <a:cxnLst>
                <a:cxn ang="0">
                  <a:pos x="0" y="8"/>
                </a:cxn>
                <a:cxn ang="0">
                  <a:pos x="8" y="0"/>
                </a:cxn>
                <a:cxn ang="0">
                  <a:pos x="4424" y="0"/>
                </a:cxn>
                <a:cxn ang="0">
                  <a:pos x="4432" y="8"/>
                </a:cxn>
                <a:cxn ang="0">
                  <a:pos x="4432" y="232"/>
                </a:cxn>
                <a:cxn ang="0">
                  <a:pos x="4424" y="240"/>
                </a:cxn>
                <a:cxn ang="0">
                  <a:pos x="8" y="240"/>
                </a:cxn>
                <a:cxn ang="0">
                  <a:pos x="0" y="232"/>
                </a:cxn>
                <a:cxn ang="0">
                  <a:pos x="0" y="8"/>
                </a:cxn>
                <a:cxn ang="0">
                  <a:pos x="16" y="232"/>
                </a:cxn>
                <a:cxn ang="0">
                  <a:pos x="8" y="224"/>
                </a:cxn>
                <a:cxn ang="0">
                  <a:pos x="4424" y="224"/>
                </a:cxn>
                <a:cxn ang="0">
                  <a:pos x="4416" y="232"/>
                </a:cxn>
                <a:cxn ang="0">
                  <a:pos x="4416" y="8"/>
                </a:cxn>
                <a:cxn ang="0">
                  <a:pos x="4424" y="16"/>
                </a:cxn>
                <a:cxn ang="0">
                  <a:pos x="8" y="16"/>
                </a:cxn>
                <a:cxn ang="0">
                  <a:pos x="16" y="8"/>
                </a:cxn>
                <a:cxn ang="0">
                  <a:pos x="16" y="232"/>
                </a:cxn>
              </a:cxnLst>
              <a:rect l="0" t="0" r="r" b="b"/>
              <a:pathLst>
                <a:path w="4432" h="240">
                  <a:moveTo>
                    <a:pt x="0" y="8"/>
                  </a:moveTo>
                  <a:cubicBezTo>
                    <a:pt x="0" y="4"/>
                    <a:pt x="4" y="0"/>
                    <a:pt x="8" y="0"/>
                  </a:cubicBezTo>
                  <a:lnTo>
                    <a:pt x="4424" y="0"/>
                  </a:lnTo>
                  <a:cubicBezTo>
                    <a:pt x="4429" y="0"/>
                    <a:pt x="4432" y="4"/>
                    <a:pt x="4432" y="8"/>
                  </a:cubicBezTo>
                  <a:lnTo>
                    <a:pt x="4432" y="232"/>
                  </a:lnTo>
                  <a:cubicBezTo>
                    <a:pt x="4432" y="237"/>
                    <a:pt x="4429" y="240"/>
                    <a:pt x="4424" y="240"/>
                  </a:cubicBezTo>
                  <a:lnTo>
                    <a:pt x="8" y="240"/>
                  </a:lnTo>
                  <a:cubicBezTo>
                    <a:pt x="4" y="240"/>
                    <a:pt x="0" y="237"/>
                    <a:pt x="0" y="232"/>
                  </a:cubicBezTo>
                  <a:lnTo>
                    <a:pt x="0" y="8"/>
                  </a:lnTo>
                  <a:close/>
                  <a:moveTo>
                    <a:pt x="16" y="232"/>
                  </a:moveTo>
                  <a:lnTo>
                    <a:pt x="8" y="224"/>
                  </a:lnTo>
                  <a:lnTo>
                    <a:pt x="4424" y="224"/>
                  </a:lnTo>
                  <a:lnTo>
                    <a:pt x="4416" y="232"/>
                  </a:lnTo>
                  <a:lnTo>
                    <a:pt x="4416" y="8"/>
                  </a:lnTo>
                  <a:lnTo>
                    <a:pt x="4424" y="16"/>
                  </a:lnTo>
                  <a:lnTo>
                    <a:pt x="8" y="16"/>
                  </a:lnTo>
                  <a:lnTo>
                    <a:pt x="16" y="8"/>
                  </a:lnTo>
                  <a:lnTo>
                    <a:pt x="16" y="232"/>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62" name="Rectangle 61"/>
            <p:cNvSpPr>
              <a:spLocks noChangeArrowheads="1"/>
            </p:cNvSpPr>
            <p:nvPr/>
          </p:nvSpPr>
          <p:spPr bwMode="auto">
            <a:xfrm>
              <a:off x="4524" y="624"/>
              <a:ext cx="3374" cy="172"/>
            </a:xfrm>
            <a:prstGeom prst="rect">
              <a:avLst/>
            </a:prstGeom>
            <a:solidFill>
              <a:srgbClr val="0070C0"/>
            </a:solidFill>
            <a:ln w="9525">
              <a:noFill/>
              <a:miter lim="800000"/>
              <a:headEnd/>
              <a:tailEnd/>
            </a:ln>
          </p:spPr>
          <p:txBody>
            <a:bodyPr>
              <a:prstTxWarp prst="textNoShape">
                <a:avLst/>
              </a:prstTxWarp>
            </a:bodyPr>
            <a:lstStyle/>
            <a:p>
              <a:endParaRPr lang="en-US"/>
            </a:p>
          </p:txBody>
        </p:sp>
        <p:sp>
          <p:nvSpPr>
            <p:cNvPr id="63" name="Freeform 62"/>
            <p:cNvSpPr>
              <a:spLocks noEditPoints="1"/>
            </p:cNvSpPr>
            <p:nvPr/>
          </p:nvSpPr>
          <p:spPr bwMode="auto">
            <a:xfrm>
              <a:off x="4517" y="618"/>
              <a:ext cx="3387" cy="184"/>
            </a:xfrm>
            <a:custGeom>
              <a:avLst/>
              <a:gdLst/>
              <a:ahLst/>
              <a:cxnLst>
                <a:cxn ang="0">
                  <a:pos x="0" y="8"/>
                </a:cxn>
                <a:cxn ang="0">
                  <a:pos x="8" y="0"/>
                </a:cxn>
                <a:cxn ang="0">
                  <a:pos x="4424" y="0"/>
                </a:cxn>
                <a:cxn ang="0">
                  <a:pos x="4432" y="8"/>
                </a:cxn>
                <a:cxn ang="0">
                  <a:pos x="4432" y="232"/>
                </a:cxn>
                <a:cxn ang="0">
                  <a:pos x="4424" y="240"/>
                </a:cxn>
                <a:cxn ang="0">
                  <a:pos x="8" y="240"/>
                </a:cxn>
                <a:cxn ang="0">
                  <a:pos x="0" y="232"/>
                </a:cxn>
                <a:cxn ang="0">
                  <a:pos x="0" y="8"/>
                </a:cxn>
                <a:cxn ang="0">
                  <a:pos x="16" y="232"/>
                </a:cxn>
                <a:cxn ang="0">
                  <a:pos x="8" y="224"/>
                </a:cxn>
                <a:cxn ang="0">
                  <a:pos x="4424" y="224"/>
                </a:cxn>
                <a:cxn ang="0">
                  <a:pos x="4416" y="232"/>
                </a:cxn>
                <a:cxn ang="0">
                  <a:pos x="4416" y="8"/>
                </a:cxn>
                <a:cxn ang="0">
                  <a:pos x="4424" y="16"/>
                </a:cxn>
                <a:cxn ang="0">
                  <a:pos x="8" y="16"/>
                </a:cxn>
                <a:cxn ang="0">
                  <a:pos x="16" y="8"/>
                </a:cxn>
                <a:cxn ang="0">
                  <a:pos x="16" y="232"/>
                </a:cxn>
              </a:cxnLst>
              <a:rect l="0" t="0" r="r" b="b"/>
              <a:pathLst>
                <a:path w="4432" h="240">
                  <a:moveTo>
                    <a:pt x="0" y="8"/>
                  </a:moveTo>
                  <a:cubicBezTo>
                    <a:pt x="0" y="4"/>
                    <a:pt x="4" y="0"/>
                    <a:pt x="8" y="0"/>
                  </a:cubicBezTo>
                  <a:lnTo>
                    <a:pt x="4424" y="0"/>
                  </a:lnTo>
                  <a:cubicBezTo>
                    <a:pt x="4429" y="0"/>
                    <a:pt x="4432" y="4"/>
                    <a:pt x="4432" y="8"/>
                  </a:cubicBezTo>
                  <a:lnTo>
                    <a:pt x="4432" y="232"/>
                  </a:lnTo>
                  <a:cubicBezTo>
                    <a:pt x="4432" y="237"/>
                    <a:pt x="4429" y="240"/>
                    <a:pt x="4424" y="240"/>
                  </a:cubicBezTo>
                  <a:lnTo>
                    <a:pt x="8" y="240"/>
                  </a:lnTo>
                  <a:cubicBezTo>
                    <a:pt x="4" y="240"/>
                    <a:pt x="0" y="237"/>
                    <a:pt x="0" y="232"/>
                  </a:cubicBezTo>
                  <a:lnTo>
                    <a:pt x="0" y="8"/>
                  </a:lnTo>
                  <a:close/>
                  <a:moveTo>
                    <a:pt x="16" y="232"/>
                  </a:moveTo>
                  <a:lnTo>
                    <a:pt x="8" y="224"/>
                  </a:lnTo>
                  <a:lnTo>
                    <a:pt x="4424" y="224"/>
                  </a:lnTo>
                  <a:lnTo>
                    <a:pt x="4416" y="232"/>
                  </a:lnTo>
                  <a:lnTo>
                    <a:pt x="4416" y="8"/>
                  </a:lnTo>
                  <a:lnTo>
                    <a:pt x="4424" y="16"/>
                  </a:lnTo>
                  <a:lnTo>
                    <a:pt x="8" y="16"/>
                  </a:lnTo>
                  <a:lnTo>
                    <a:pt x="16" y="8"/>
                  </a:lnTo>
                  <a:lnTo>
                    <a:pt x="16" y="232"/>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64" name="Rectangle 63"/>
            <p:cNvSpPr>
              <a:spLocks noChangeArrowheads="1"/>
            </p:cNvSpPr>
            <p:nvPr/>
          </p:nvSpPr>
          <p:spPr bwMode="auto">
            <a:xfrm>
              <a:off x="4524" y="11773"/>
              <a:ext cx="4486" cy="12"/>
            </a:xfrm>
            <a:prstGeom prst="rect">
              <a:avLst/>
            </a:prstGeom>
            <a:solidFill>
              <a:srgbClr val="000000"/>
            </a:solidFill>
            <a:ln w="7620">
              <a:solidFill>
                <a:srgbClr val="000000"/>
              </a:solidFill>
              <a:bevel/>
              <a:headEnd/>
              <a:tailEnd/>
            </a:ln>
          </p:spPr>
          <p:txBody>
            <a:bodyPr>
              <a:prstTxWarp prst="textNoShape">
                <a:avLst/>
              </a:prstTxWarp>
            </a:bodyPr>
            <a:lstStyle/>
            <a:p>
              <a:endParaRPr lang="en-US"/>
            </a:p>
          </p:txBody>
        </p:sp>
        <p:sp>
          <p:nvSpPr>
            <p:cNvPr id="65" name="Rectangle 64"/>
            <p:cNvSpPr>
              <a:spLocks noChangeArrowheads="1"/>
            </p:cNvSpPr>
            <p:nvPr/>
          </p:nvSpPr>
          <p:spPr bwMode="auto">
            <a:xfrm>
              <a:off x="4517" y="502"/>
              <a:ext cx="13" cy="11277"/>
            </a:xfrm>
            <a:prstGeom prst="rect">
              <a:avLst/>
            </a:prstGeom>
            <a:solidFill>
              <a:srgbClr val="000000"/>
            </a:solidFill>
            <a:ln w="7620">
              <a:solidFill>
                <a:srgbClr val="000000"/>
              </a:solidFill>
              <a:bevel/>
              <a:headEnd/>
              <a:tailEnd/>
            </a:ln>
          </p:spPr>
          <p:txBody>
            <a:bodyPr>
              <a:prstTxWarp prst="textNoShape">
                <a:avLst/>
              </a:prstTxWarp>
            </a:bodyPr>
            <a:lstStyle/>
            <a:p>
              <a:endParaRPr lang="en-US"/>
            </a:p>
          </p:txBody>
        </p:sp>
        <p:sp>
          <p:nvSpPr>
            <p:cNvPr id="66" name="Freeform 65"/>
            <p:cNvSpPr>
              <a:spLocks noEditPoints="1"/>
            </p:cNvSpPr>
            <p:nvPr/>
          </p:nvSpPr>
          <p:spPr bwMode="auto">
            <a:xfrm>
              <a:off x="403" y="496"/>
              <a:ext cx="4121" cy="11289"/>
            </a:xfrm>
            <a:custGeom>
              <a:avLst/>
              <a:gdLst/>
              <a:ahLst/>
              <a:cxnLst>
                <a:cxn ang="0">
                  <a:pos x="0" y="11277"/>
                </a:cxn>
                <a:cxn ang="0">
                  <a:pos x="4121" y="11277"/>
                </a:cxn>
                <a:cxn ang="0">
                  <a:pos x="4121" y="11289"/>
                </a:cxn>
                <a:cxn ang="0">
                  <a:pos x="0" y="11289"/>
                </a:cxn>
                <a:cxn ang="0">
                  <a:pos x="0" y="11277"/>
                </a:cxn>
                <a:cxn ang="0">
                  <a:pos x="0" y="9538"/>
                </a:cxn>
                <a:cxn ang="0">
                  <a:pos x="4121" y="9538"/>
                </a:cxn>
                <a:cxn ang="0">
                  <a:pos x="4121" y="9550"/>
                </a:cxn>
                <a:cxn ang="0">
                  <a:pos x="0" y="9550"/>
                </a:cxn>
                <a:cxn ang="0">
                  <a:pos x="0" y="9538"/>
                </a:cxn>
                <a:cxn ang="0">
                  <a:pos x="0" y="7812"/>
                </a:cxn>
                <a:cxn ang="0">
                  <a:pos x="4121" y="7812"/>
                </a:cxn>
                <a:cxn ang="0">
                  <a:pos x="4121" y="7824"/>
                </a:cxn>
                <a:cxn ang="0">
                  <a:pos x="0" y="7824"/>
                </a:cxn>
                <a:cxn ang="0">
                  <a:pos x="0" y="7812"/>
                </a:cxn>
                <a:cxn ang="0">
                  <a:pos x="0" y="6073"/>
                </a:cxn>
                <a:cxn ang="0">
                  <a:pos x="4121" y="6073"/>
                </a:cxn>
                <a:cxn ang="0">
                  <a:pos x="4121" y="6085"/>
                </a:cxn>
                <a:cxn ang="0">
                  <a:pos x="0" y="6085"/>
                </a:cxn>
                <a:cxn ang="0">
                  <a:pos x="0" y="6073"/>
                </a:cxn>
                <a:cxn ang="0">
                  <a:pos x="0" y="3465"/>
                </a:cxn>
                <a:cxn ang="0">
                  <a:pos x="4121" y="3465"/>
                </a:cxn>
                <a:cxn ang="0">
                  <a:pos x="4121" y="3477"/>
                </a:cxn>
                <a:cxn ang="0">
                  <a:pos x="0" y="3477"/>
                </a:cxn>
                <a:cxn ang="0">
                  <a:pos x="0" y="3465"/>
                </a:cxn>
                <a:cxn ang="0">
                  <a:pos x="0" y="0"/>
                </a:cxn>
                <a:cxn ang="0">
                  <a:pos x="4121" y="0"/>
                </a:cxn>
                <a:cxn ang="0">
                  <a:pos x="4121" y="12"/>
                </a:cxn>
                <a:cxn ang="0">
                  <a:pos x="0" y="12"/>
                </a:cxn>
                <a:cxn ang="0">
                  <a:pos x="0" y="0"/>
                </a:cxn>
              </a:cxnLst>
              <a:rect l="0" t="0" r="r" b="b"/>
              <a:pathLst>
                <a:path w="4121" h="11289">
                  <a:moveTo>
                    <a:pt x="0" y="11277"/>
                  </a:moveTo>
                  <a:lnTo>
                    <a:pt x="4121" y="11277"/>
                  </a:lnTo>
                  <a:lnTo>
                    <a:pt x="4121" y="11289"/>
                  </a:lnTo>
                  <a:lnTo>
                    <a:pt x="0" y="11289"/>
                  </a:lnTo>
                  <a:lnTo>
                    <a:pt x="0" y="11277"/>
                  </a:lnTo>
                  <a:close/>
                  <a:moveTo>
                    <a:pt x="0" y="9538"/>
                  </a:moveTo>
                  <a:lnTo>
                    <a:pt x="4121" y="9538"/>
                  </a:lnTo>
                  <a:lnTo>
                    <a:pt x="4121" y="9550"/>
                  </a:lnTo>
                  <a:lnTo>
                    <a:pt x="0" y="9550"/>
                  </a:lnTo>
                  <a:lnTo>
                    <a:pt x="0" y="9538"/>
                  </a:lnTo>
                  <a:close/>
                  <a:moveTo>
                    <a:pt x="0" y="7812"/>
                  </a:moveTo>
                  <a:lnTo>
                    <a:pt x="4121" y="7812"/>
                  </a:lnTo>
                  <a:lnTo>
                    <a:pt x="4121" y="7824"/>
                  </a:lnTo>
                  <a:lnTo>
                    <a:pt x="0" y="7824"/>
                  </a:lnTo>
                  <a:lnTo>
                    <a:pt x="0" y="7812"/>
                  </a:lnTo>
                  <a:close/>
                  <a:moveTo>
                    <a:pt x="0" y="6073"/>
                  </a:moveTo>
                  <a:lnTo>
                    <a:pt x="4121" y="6073"/>
                  </a:lnTo>
                  <a:lnTo>
                    <a:pt x="4121" y="6085"/>
                  </a:lnTo>
                  <a:lnTo>
                    <a:pt x="0" y="6085"/>
                  </a:lnTo>
                  <a:lnTo>
                    <a:pt x="0" y="6073"/>
                  </a:lnTo>
                  <a:close/>
                  <a:moveTo>
                    <a:pt x="0" y="3465"/>
                  </a:moveTo>
                  <a:lnTo>
                    <a:pt x="4121" y="3465"/>
                  </a:lnTo>
                  <a:lnTo>
                    <a:pt x="4121" y="3477"/>
                  </a:lnTo>
                  <a:lnTo>
                    <a:pt x="0" y="3477"/>
                  </a:lnTo>
                  <a:lnTo>
                    <a:pt x="0" y="3465"/>
                  </a:lnTo>
                  <a:close/>
                  <a:moveTo>
                    <a:pt x="0" y="0"/>
                  </a:moveTo>
                  <a:lnTo>
                    <a:pt x="4121" y="0"/>
                  </a:lnTo>
                  <a:lnTo>
                    <a:pt x="4121" y="12"/>
                  </a:lnTo>
                  <a:lnTo>
                    <a:pt x="0" y="12"/>
                  </a:lnTo>
                  <a:lnTo>
                    <a:pt x="0" y="0"/>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67" name="Freeform 66"/>
            <p:cNvSpPr>
              <a:spLocks noEditPoints="1"/>
            </p:cNvSpPr>
            <p:nvPr/>
          </p:nvSpPr>
          <p:spPr bwMode="auto">
            <a:xfrm>
              <a:off x="0" y="496"/>
              <a:ext cx="403" cy="11289"/>
            </a:xfrm>
            <a:custGeom>
              <a:avLst/>
              <a:gdLst/>
              <a:ahLst/>
              <a:cxnLst>
                <a:cxn ang="0">
                  <a:pos x="0" y="11277"/>
                </a:cxn>
                <a:cxn ang="0">
                  <a:pos x="403" y="11277"/>
                </a:cxn>
                <a:cxn ang="0">
                  <a:pos x="403" y="11289"/>
                </a:cxn>
                <a:cxn ang="0">
                  <a:pos x="0" y="11289"/>
                </a:cxn>
                <a:cxn ang="0">
                  <a:pos x="0" y="11277"/>
                </a:cxn>
                <a:cxn ang="0">
                  <a:pos x="0" y="9538"/>
                </a:cxn>
                <a:cxn ang="0">
                  <a:pos x="403" y="9538"/>
                </a:cxn>
                <a:cxn ang="0">
                  <a:pos x="403" y="9550"/>
                </a:cxn>
                <a:cxn ang="0">
                  <a:pos x="0" y="9550"/>
                </a:cxn>
                <a:cxn ang="0">
                  <a:pos x="0" y="9538"/>
                </a:cxn>
                <a:cxn ang="0">
                  <a:pos x="0" y="7812"/>
                </a:cxn>
                <a:cxn ang="0">
                  <a:pos x="403" y="7812"/>
                </a:cxn>
                <a:cxn ang="0">
                  <a:pos x="403" y="7824"/>
                </a:cxn>
                <a:cxn ang="0">
                  <a:pos x="0" y="7824"/>
                </a:cxn>
                <a:cxn ang="0">
                  <a:pos x="0" y="7812"/>
                </a:cxn>
                <a:cxn ang="0">
                  <a:pos x="0" y="6073"/>
                </a:cxn>
                <a:cxn ang="0">
                  <a:pos x="403" y="6073"/>
                </a:cxn>
                <a:cxn ang="0">
                  <a:pos x="403" y="6085"/>
                </a:cxn>
                <a:cxn ang="0">
                  <a:pos x="0" y="6085"/>
                </a:cxn>
                <a:cxn ang="0">
                  <a:pos x="0" y="6073"/>
                </a:cxn>
                <a:cxn ang="0">
                  <a:pos x="0" y="3465"/>
                </a:cxn>
                <a:cxn ang="0">
                  <a:pos x="403" y="3465"/>
                </a:cxn>
                <a:cxn ang="0">
                  <a:pos x="403" y="3477"/>
                </a:cxn>
                <a:cxn ang="0">
                  <a:pos x="0" y="3477"/>
                </a:cxn>
                <a:cxn ang="0">
                  <a:pos x="0" y="3465"/>
                </a:cxn>
                <a:cxn ang="0">
                  <a:pos x="0" y="0"/>
                </a:cxn>
                <a:cxn ang="0">
                  <a:pos x="403" y="0"/>
                </a:cxn>
                <a:cxn ang="0">
                  <a:pos x="403" y="12"/>
                </a:cxn>
                <a:cxn ang="0">
                  <a:pos x="0" y="12"/>
                </a:cxn>
                <a:cxn ang="0">
                  <a:pos x="0" y="0"/>
                </a:cxn>
              </a:cxnLst>
              <a:rect l="0" t="0" r="r" b="b"/>
              <a:pathLst>
                <a:path w="403" h="11289">
                  <a:moveTo>
                    <a:pt x="0" y="11277"/>
                  </a:moveTo>
                  <a:lnTo>
                    <a:pt x="403" y="11277"/>
                  </a:lnTo>
                  <a:lnTo>
                    <a:pt x="403" y="11289"/>
                  </a:lnTo>
                  <a:lnTo>
                    <a:pt x="0" y="11289"/>
                  </a:lnTo>
                  <a:lnTo>
                    <a:pt x="0" y="11277"/>
                  </a:lnTo>
                  <a:close/>
                  <a:moveTo>
                    <a:pt x="0" y="9538"/>
                  </a:moveTo>
                  <a:lnTo>
                    <a:pt x="403" y="9538"/>
                  </a:lnTo>
                  <a:lnTo>
                    <a:pt x="403" y="9550"/>
                  </a:lnTo>
                  <a:lnTo>
                    <a:pt x="0" y="9550"/>
                  </a:lnTo>
                  <a:lnTo>
                    <a:pt x="0" y="9538"/>
                  </a:lnTo>
                  <a:close/>
                  <a:moveTo>
                    <a:pt x="0" y="7812"/>
                  </a:moveTo>
                  <a:lnTo>
                    <a:pt x="403" y="7812"/>
                  </a:lnTo>
                  <a:lnTo>
                    <a:pt x="403" y="7824"/>
                  </a:lnTo>
                  <a:lnTo>
                    <a:pt x="0" y="7824"/>
                  </a:lnTo>
                  <a:lnTo>
                    <a:pt x="0" y="7812"/>
                  </a:lnTo>
                  <a:close/>
                  <a:moveTo>
                    <a:pt x="0" y="6073"/>
                  </a:moveTo>
                  <a:lnTo>
                    <a:pt x="403" y="6073"/>
                  </a:lnTo>
                  <a:lnTo>
                    <a:pt x="403" y="6085"/>
                  </a:lnTo>
                  <a:lnTo>
                    <a:pt x="0" y="6085"/>
                  </a:lnTo>
                  <a:lnTo>
                    <a:pt x="0" y="6073"/>
                  </a:lnTo>
                  <a:close/>
                  <a:moveTo>
                    <a:pt x="0" y="3465"/>
                  </a:moveTo>
                  <a:lnTo>
                    <a:pt x="403" y="3465"/>
                  </a:lnTo>
                  <a:lnTo>
                    <a:pt x="403" y="3477"/>
                  </a:lnTo>
                  <a:lnTo>
                    <a:pt x="0" y="3477"/>
                  </a:lnTo>
                  <a:lnTo>
                    <a:pt x="0" y="3465"/>
                  </a:lnTo>
                  <a:close/>
                  <a:moveTo>
                    <a:pt x="0" y="0"/>
                  </a:moveTo>
                  <a:lnTo>
                    <a:pt x="403" y="0"/>
                  </a:lnTo>
                  <a:lnTo>
                    <a:pt x="403" y="12"/>
                  </a:lnTo>
                  <a:lnTo>
                    <a:pt x="0" y="12"/>
                  </a:lnTo>
                  <a:lnTo>
                    <a:pt x="0" y="0"/>
                  </a:lnTo>
                  <a:close/>
                </a:path>
              </a:pathLst>
            </a:custGeom>
            <a:solidFill>
              <a:srgbClr val="000000"/>
            </a:solidFill>
            <a:ln w="7620">
              <a:solidFill>
                <a:srgbClr val="000000"/>
              </a:solidFill>
              <a:bevel/>
              <a:headEnd/>
              <a:tailEnd/>
            </a:ln>
          </p:spPr>
          <p:txBody>
            <a:bodyPr>
              <a:prstTxWarp prst="textNoShape">
                <a:avLst/>
              </a:prstTxWarp>
            </a:bodyPr>
            <a:lstStyle/>
            <a:p>
              <a:endParaRPr lang="en-US"/>
            </a:p>
          </p:txBody>
        </p:sp>
        <p:sp>
          <p:nvSpPr>
            <p:cNvPr id="68" name="Rectangle 67"/>
            <p:cNvSpPr>
              <a:spLocks noChangeArrowheads="1"/>
            </p:cNvSpPr>
            <p:nvPr/>
          </p:nvSpPr>
          <p:spPr bwMode="auto">
            <a:xfrm>
              <a:off x="4389" y="11930"/>
              <a:ext cx="361" cy="22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800" dirty="0">
                  <a:solidFill>
                    <a:srgbClr val="000000"/>
                  </a:solidFill>
                  <a:latin typeface="Tahoma" pitchFamily="25" charset="0"/>
                  <a:ea typeface="Times New Roman" pitchFamily="25" charset="0"/>
                  <a:cs typeface="Tahoma" pitchFamily="25" charset="0"/>
                </a:rPr>
                <a:t>0,00</a:t>
              </a:r>
              <a:endParaRPr lang="fr-FR" dirty="0">
                <a:ea typeface="Times New Roman" pitchFamily="25" charset="0"/>
                <a:cs typeface="Tahoma" pitchFamily="25" charset="0"/>
              </a:endParaRPr>
            </a:p>
          </p:txBody>
        </p:sp>
        <p:sp>
          <p:nvSpPr>
            <p:cNvPr id="69" name="Rectangle 68"/>
            <p:cNvSpPr>
              <a:spLocks noChangeArrowheads="1"/>
            </p:cNvSpPr>
            <p:nvPr/>
          </p:nvSpPr>
          <p:spPr bwMode="auto">
            <a:xfrm>
              <a:off x="5517" y="11930"/>
              <a:ext cx="361" cy="22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800" dirty="0">
                  <a:solidFill>
                    <a:srgbClr val="000000"/>
                  </a:solidFill>
                  <a:latin typeface="Tahoma" pitchFamily="25" charset="0"/>
                  <a:ea typeface="Times New Roman" pitchFamily="25" charset="0"/>
                  <a:cs typeface="Tahoma" pitchFamily="25" charset="0"/>
                </a:rPr>
                <a:t>1,00</a:t>
              </a:r>
              <a:endParaRPr lang="fr-FR" dirty="0">
                <a:ea typeface="Times New Roman" pitchFamily="25" charset="0"/>
                <a:cs typeface="Tahoma" pitchFamily="25" charset="0"/>
              </a:endParaRPr>
            </a:p>
          </p:txBody>
        </p:sp>
        <p:sp>
          <p:nvSpPr>
            <p:cNvPr id="70" name="Rectangle 69"/>
            <p:cNvSpPr>
              <a:spLocks noChangeArrowheads="1"/>
            </p:cNvSpPr>
            <p:nvPr/>
          </p:nvSpPr>
          <p:spPr bwMode="auto">
            <a:xfrm>
              <a:off x="6639" y="11930"/>
              <a:ext cx="361" cy="22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800" dirty="0">
                  <a:solidFill>
                    <a:srgbClr val="000000"/>
                  </a:solidFill>
                  <a:latin typeface="Tahoma" pitchFamily="25" charset="0"/>
                  <a:ea typeface="Times New Roman" pitchFamily="25" charset="0"/>
                  <a:cs typeface="Tahoma" pitchFamily="25" charset="0"/>
                </a:rPr>
                <a:t>2,00</a:t>
              </a:r>
              <a:endParaRPr lang="fr-FR" dirty="0">
                <a:ea typeface="Times New Roman" pitchFamily="25" charset="0"/>
                <a:cs typeface="Tahoma" pitchFamily="25" charset="0"/>
              </a:endParaRPr>
            </a:p>
          </p:txBody>
        </p:sp>
        <p:sp>
          <p:nvSpPr>
            <p:cNvPr id="71" name="Rectangle 70"/>
            <p:cNvSpPr>
              <a:spLocks noChangeArrowheads="1"/>
            </p:cNvSpPr>
            <p:nvPr/>
          </p:nvSpPr>
          <p:spPr bwMode="auto">
            <a:xfrm>
              <a:off x="7764" y="11930"/>
              <a:ext cx="361" cy="22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800" dirty="0">
                  <a:solidFill>
                    <a:srgbClr val="000000"/>
                  </a:solidFill>
                  <a:latin typeface="Tahoma" pitchFamily="25" charset="0"/>
                  <a:ea typeface="Times New Roman" pitchFamily="25" charset="0"/>
                  <a:cs typeface="Tahoma" pitchFamily="25" charset="0"/>
                </a:rPr>
                <a:t>3,00</a:t>
              </a:r>
              <a:endParaRPr lang="fr-FR" dirty="0">
                <a:ea typeface="Times New Roman" pitchFamily="25" charset="0"/>
                <a:cs typeface="Tahoma" pitchFamily="25" charset="0"/>
              </a:endParaRPr>
            </a:p>
          </p:txBody>
        </p:sp>
        <p:sp>
          <p:nvSpPr>
            <p:cNvPr id="72" name="Rectangle 71"/>
            <p:cNvSpPr>
              <a:spLocks noChangeArrowheads="1"/>
            </p:cNvSpPr>
            <p:nvPr/>
          </p:nvSpPr>
          <p:spPr bwMode="auto">
            <a:xfrm>
              <a:off x="8890" y="11930"/>
              <a:ext cx="359" cy="224"/>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800" dirty="0">
                  <a:solidFill>
                    <a:srgbClr val="000000"/>
                  </a:solidFill>
                  <a:latin typeface="Tahoma" pitchFamily="25" charset="0"/>
                  <a:ea typeface="Times New Roman" pitchFamily="25" charset="0"/>
                  <a:cs typeface="Tahoma" pitchFamily="25" charset="0"/>
                </a:rPr>
                <a:t>4,00</a:t>
              </a:r>
              <a:endParaRPr lang="fr-FR" dirty="0">
                <a:ea typeface="Times New Roman" pitchFamily="25" charset="0"/>
                <a:cs typeface="Tahoma" pitchFamily="25" charset="0"/>
              </a:endParaRPr>
            </a:p>
          </p:txBody>
        </p:sp>
        <p:sp>
          <p:nvSpPr>
            <p:cNvPr id="73" name="Rectangle 72"/>
            <p:cNvSpPr>
              <a:spLocks noChangeArrowheads="1"/>
            </p:cNvSpPr>
            <p:nvPr/>
          </p:nvSpPr>
          <p:spPr bwMode="auto">
            <a:xfrm>
              <a:off x="2640" y="11342"/>
              <a:ext cx="1767" cy="224"/>
            </a:xfrm>
            <a:prstGeom prst="rect">
              <a:avLst/>
            </a:prstGeom>
            <a:noFill/>
            <a:ln w="9525">
              <a:noFill/>
              <a:miter lim="800000"/>
              <a:headEnd/>
              <a:tailEnd/>
            </a:ln>
          </p:spPr>
          <p:txBody>
            <a:bodyPr lIns="0" tIns="0" rIns="0" bIns="0">
              <a:prstTxWarp prst="textNoShape">
                <a:avLst/>
              </a:prstTxWarp>
              <a:spAutoFit/>
            </a:bodyPr>
            <a:lstStyle/>
            <a:p>
              <a:pPr algn="r" eaLnBrk="0" hangingPunct="0"/>
              <a:r>
                <a:rPr lang="en-US" sz="800" dirty="0">
                  <a:solidFill>
                    <a:srgbClr val="000000"/>
                  </a:solidFill>
                  <a:latin typeface="Tahoma" pitchFamily="25" charset="0"/>
                  <a:ea typeface="Times New Roman" pitchFamily="25" charset="0"/>
                  <a:cs typeface="Tahoma" pitchFamily="25" charset="0"/>
                </a:rPr>
                <a:t>Survey capability</a:t>
              </a:r>
              <a:endParaRPr lang="en-US" dirty="0">
                <a:ea typeface="Times New Roman" pitchFamily="25" charset="0"/>
                <a:cs typeface="Tahoma" pitchFamily="25" charset="0"/>
              </a:endParaRPr>
            </a:p>
          </p:txBody>
        </p:sp>
        <p:sp>
          <p:nvSpPr>
            <p:cNvPr id="74" name="Rectangle 73"/>
            <p:cNvSpPr>
              <a:spLocks noChangeArrowheads="1"/>
            </p:cNvSpPr>
            <p:nvPr/>
          </p:nvSpPr>
          <p:spPr bwMode="auto">
            <a:xfrm>
              <a:off x="2521" y="10981"/>
              <a:ext cx="1937" cy="448"/>
            </a:xfrm>
            <a:prstGeom prst="rect">
              <a:avLst/>
            </a:prstGeom>
            <a:noFill/>
            <a:ln w="9525">
              <a:noFill/>
              <a:miter lim="800000"/>
              <a:headEnd/>
              <a:tailEnd/>
            </a:ln>
          </p:spPr>
          <p:txBody>
            <a:bodyPr lIns="0" tIns="0" rIns="0" bIns="0">
              <a:prstTxWarp prst="textNoShape">
                <a:avLst/>
              </a:prstTxWarp>
              <a:spAutoFit/>
            </a:bodyPr>
            <a:lstStyle/>
            <a:p>
              <a:pPr algn="r" eaLnBrk="0" hangingPunct="0"/>
              <a:r>
                <a:rPr lang="en-US" sz="800" dirty="0">
                  <a:solidFill>
                    <a:srgbClr val="000000"/>
                  </a:solidFill>
                  <a:latin typeface="Tahoma" pitchFamily="25" charset="0"/>
                  <a:ea typeface="Times New Roman" pitchFamily="25" charset="0"/>
                  <a:cs typeface="Tahoma" pitchFamily="25" charset="0"/>
                </a:rPr>
                <a:t>Data quality assessment</a:t>
              </a:r>
              <a:endParaRPr lang="en-US" dirty="0">
                <a:ea typeface="Times New Roman" pitchFamily="25" charset="0"/>
                <a:cs typeface="Tahoma" pitchFamily="25" charset="0"/>
              </a:endParaRPr>
            </a:p>
          </p:txBody>
        </p:sp>
        <p:sp>
          <p:nvSpPr>
            <p:cNvPr id="75" name="Rectangle 74"/>
            <p:cNvSpPr>
              <a:spLocks noChangeArrowheads="1"/>
            </p:cNvSpPr>
            <p:nvPr/>
          </p:nvSpPr>
          <p:spPr bwMode="auto">
            <a:xfrm>
              <a:off x="3001" y="10620"/>
              <a:ext cx="1390" cy="448"/>
            </a:xfrm>
            <a:prstGeom prst="rect">
              <a:avLst/>
            </a:prstGeom>
            <a:noFill/>
            <a:ln w="9525">
              <a:noFill/>
              <a:miter lim="800000"/>
              <a:headEnd/>
              <a:tailEnd/>
            </a:ln>
          </p:spPr>
          <p:txBody>
            <a:bodyPr lIns="0" tIns="0" rIns="0" bIns="0">
              <a:prstTxWarp prst="textNoShape">
                <a:avLst/>
              </a:prstTxWarp>
              <a:spAutoFit/>
            </a:bodyPr>
            <a:lstStyle/>
            <a:p>
              <a:pPr algn="r" eaLnBrk="0" hangingPunct="0"/>
              <a:r>
                <a:rPr lang="en-US" sz="800" dirty="0">
                  <a:solidFill>
                    <a:srgbClr val="000000"/>
                  </a:solidFill>
                  <a:latin typeface="Tahoma" pitchFamily="25" charset="0"/>
                  <a:ea typeface="Times New Roman" pitchFamily="25" charset="0"/>
                  <a:cs typeface="Tahoma" pitchFamily="25" charset="0"/>
                </a:rPr>
                <a:t>Data Disaggregation</a:t>
              </a:r>
              <a:endParaRPr lang="en-US" dirty="0">
                <a:ea typeface="Times New Roman" pitchFamily="25" charset="0"/>
                <a:cs typeface="Tahoma" pitchFamily="25" charset="0"/>
              </a:endParaRPr>
            </a:p>
          </p:txBody>
        </p:sp>
        <p:sp>
          <p:nvSpPr>
            <p:cNvPr id="76" name="Rectangle 75"/>
            <p:cNvSpPr>
              <a:spLocks noChangeArrowheads="1"/>
            </p:cNvSpPr>
            <p:nvPr/>
          </p:nvSpPr>
          <p:spPr bwMode="auto">
            <a:xfrm>
              <a:off x="3000" y="10260"/>
              <a:ext cx="1413" cy="180"/>
            </a:xfrm>
            <a:prstGeom prst="rect">
              <a:avLst/>
            </a:prstGeom>
            <a:noFill/>
            <a:ln w="9525">
              <a:noFill/>
              <a:miter lim="800000"/>
              <a:headEnd/>
              <a:tailEnd/>
            </a:ln>
          </p:spPr>
          <p:txBody>
            <a:bodyPr lIns="0" tIns="0" rIns="0" bIns="0">
              <a:prstTxWarp prst="textNoShape">
                <a:avLst/>
              </a:prstTxWarp>
            </a:bodyPr>
            <a:lstStyle/>
            <a:p>
              <a:pPr algn="r" eaLnBrk="0" hangingPunct="0"/>
              <a:r>
                <a:rPr lang="en-US" sz="800" dirty="0">
                  <a:latin typeface="Tahoma" pitchFamily="25" charset="0"/>
                  <a:ea typeface="Times New Roman" pitchFamily="25" charset="0"/>
                  <a:cs typeface="Tahoma" pitchFamily="25" charset="0"/>
                </a:rPr>
                <a:t>Statistics strategy</a:t>
              </a:r>
              <a:endParaRPr lang="en-US" dirty="0">
                <a:ea typeface="Times New Roman" pitchFamily="25" charset="0"/>
                <a:cs typeface="Tahoma" pitchFamily="25" charset="0"/>
              </a:endParaRPr>
            </a:p>
          </p:txBody>
        </p:sp>
        <p:sp>
          <p:nvSpPr>
            <p:cNvPr id="77" name="Rectangle 76"/>
            <p:cNvSpPr>
              <a:spLocks noChangeArrowheads="1"/>
            </p:cNvSpPr>
            <p:nvPr/>
          </p:nvSpPr>
          <p:spPr bwMode="auto">
            <a:xfrm>
              <a:off x="2760" y="9720"/>
              <a:ext cx="1635" cy="179"/>
            </a:xfrm>
            <a:prstGeom prst="rect">
              <a:avLst/>
            </a:prstGeom>
            <a:noFill/>
            <a:ln w="9525">
              <a:noFill/>
              <a:miter lim="800000"/>
              <a:headEnd/>
              <a:tailEnd/>
            </a:ln>
          </p:spPr>
          <p:txBody>
            <a:bodyPr wrap="none" lIns="0" tIns="0" rIns="0" bIns="0">
              <a:prstTxWarp prst="textNoShape">
                <a:avLst/>
              </a:prstTxWarp>
            </a:bodyPr>
            <a:lstStyle/>
            <a:p>
              <a:pPr algn="r" eaLnBrk="0" hangingPunct="0"/>
              <a:r>
                <a:rPr lang="en-US" sz="800" dirty="0">
                  <a:solidFill>
                    <a:srgbClr val="000000"/>
                  </a:solidFill>
                  <a:latin typeface="Tahoma" pitchFamily="25" charset="0"/>
                  <a:ea typeface="Times New Roman" pitchFamily="25" charset="0"/>
                  <a:cs typeface="Tahoma" pitchFamily="25" charset="0"/>
                </a:rPr>
                <a:t>Inter-</a:t>
              </a:r>
              <a:r>
                <a:rPr lang="en-US" sz="800" dirty="0" err="1">
                  <a:solidFill>
                    <a:srgbClr val="000000"/>
                  </a:solidFill>
                  <a:latin typeface="Tahoma" pitchFamily="25" charset="0"/>
                  <a:ea typeface="Times New Roman" pitchFamily="25" charset="0"/>
                  <a:cs typeface="Tahoma" pitchFamily="25" charset="0"/>
                </a:rPr>
                <a:t>sectoral</a:t>
              </a:r>
              <a:r>
                <a:rPr lang="en-US" sz="800" dirty="0">
                  <a:solidFill>
                    <a:srgbClr val="000000"/>
                  </a:solidFill>
                  <a:latin typeface="Tahoma" pitchFamily="25" charset="0"/>
                  <a:ea typeface="Times New Roman" pitchFamily="25" charset="0"/>
                  <a:cs typeface="Tahoma" pitchFamily="25" charset="0"/>
                </a:rPr>
                <a:t> Coordination</a:t>
              </a:r>
              <a:endParaRPr lang="en-US" dirty="0">
                <a:ea typeface="Times New Roman" pitchFamily="25" charset="0"/>
                <a:cs typeface="Tahoma" pitchFamily="25" charset="0"/>
              </a:endParaRPr>
            </a:p>
          </p:txBody>
        </p:sp>
        <p:sp>
          <p:nvSpPr>
            <p:cNvPr id="78" name="Rectangle 77"/>
            <p:cNvSpPr>
              <a:spLocks noChangeArrowheads="1"/>
            </p:cNvSpPr>
            <p:nvPr/>
          </p:nvSpPr>
          <p:spPr bwMode="auto">
            <a:xfrm>
              <a:off x="3120" y="9360"/>
              <a:ext cx="1309" cy="180"/>
            </a:xfrm>
            <a:prstGeom prst="rect">
              <a:avLst/>
            </a:prstGeom>
            <a:noFill/>
            <a:ln w="9525">
              <a:noFill/>
              <a:miter lim="800000"/>
              <a:headEnd/>
              <a:tailEnd/>
            </a:ln>
          </p:spPr>
          <p:txBody>
            <a:bodyPr wrap="none" lIns="0" tIns="0" rIns="0" bIns="0">
              <a:prstTxWarp prst="textNoShape">
                <a:avLst/>
              </a:prstTxWarp>
            </a:bodyPr>
            <a:lstStyle/>
            <a:p>
              <a:pPr algn="r" eaLnBrk="0" hangingPunct="0"/>
              <a:r>
                <a:rPr lang="en-US" sz="800" dirty="0">
                  <a:solidFill>
                    <a:srgbClr val="000000"/>
                  </a:solidFill>
                  <a:latin typeface="Tahoma" pitchFamily="25" charset="0"/>
                  <a:ea typeface="Times New Roman" pitchFamily="25" charset="0"/>
                  <a:cs typeface="Tahoma" pitchFamily="25" charset="0"/>
                </a:rPr>
                <a:t>Internal Coordination</a:t>
              </a:r>
              <a:endParaRPr lang="en-US" dirty="0">
                <a:ea typeface="Times New Roman" pitchFamily="25" charset="0"/>
                <a:cs typeface="Tahoma" pitchFamily="25" charset="0"/>
              </a:endParaRPr>
            </a:p>
          </p:txBody>
        </p:sp>
        <p:sp>
          <p:nvSpPr>
            <p:cNvPr id="79" name="Rectangle 78"/>
            <p:cNvSpPr>
              <a:spLocks noChangeArrowheads="1"/>
            </p:cNvSpPr>
            <p:nvPr/>
          </p:nvSpPr>
          <p:spPr bwMode="auto">
            <a:xfrm>
              <a:off x="1198" y="8822"/>
              <a:ext cx="3257" cy="224"/>
            </a:xfrm>
            <a:prstGeom prst="rect">
              <a:avLst/>
            </a:prstGeom>
            <a:noFill/>
            <a:ln w="9525">
              <a:noFill/>
              <a:miter lim="800000"/>
              <a:headEnd/>
              <a:tailEnd/>
            </a:ln>
          </p:spPr>
          <p:txBody>
            <a:bodyPr lIns="0" tIns="0" rIns="0" bIns="0">
              <a:prstTxWarp prst="textNoShape">
                <a:avLst/>
              </a:prstTxWarp>
              <a:spAutoFit/>
            </a:bodyPr>
            <a:lstStyle/>
            <a:p>
              <a:pPr algn="r" eaLnBrk="0" hangingPunct="0"/>
              <a:r>
                <a:rPr lang="en-US" sz="800" dirty="0">
                  <a:solidFill>
                    <a:srgbClr val="000000"/>
                  </a:solidFill>
                  <a:latin typeface="Tahoma" pitchFamily="25" charset="0"/>
                  <a:ea typeface="Times New Roman" pitchFamily="25" charset="0"/>
                  <a:cs typeface="Tahoma" pitchFamily="25" charset="0"/>
                </a:rPr>
                <a:t>Performance based budgeting</a:t>
              </a:r>
              <a:endParaRPr lang="en-US" dirty="0">
                <a:ea typeface="Times New Roman" pitchFamily="25" charset="0"/>
                <a:cs typeface="Tahoma" pitchFamily="25" charset="0"/>
              </a:endParaRPr>
            </a:p>
          </p:txBody>
        </p:sp>
        <p:sp>
          <p:nvSpPr>
            <p:cNvPr id="80" name="Rectangle 79"/>
            <p:cNvSpPr>
              <a:spLocks noChangeArrowheads="1"/>
            </p:cNvSpPr>
            <p:nvPr/>
          </p:nvSpPr>
          <p:spPr bwMode="auto">
            <a:xfrm>
              <a:off x="2045" y="8448"/>
              <a:ext cx="2397" cy="448"/>
            </a:xfrm>
            <a:prstGeom prst="rect">
              <a:avLst/>
            </a:prstGeom>
            <a:noFill/>
            <a:ln w="9525">
              <a:noFill/>
              <a:miter lim="800000"/>
              <a:headEnd/>
              <a:tailEnd/>
            </a:ln>
          </p:spPr>
          <p:txBody>
            <a:bodyPr lIns="0" tIns="0" rIns="0" bIns="0">
              <a:prstTxWarp prst="textNoShape">
                <a:avLst/>
              </a:prstTxWarp>
              <a:spAutoFit/>
            </a:bodyPr>
            <a:lstStyle/>
            <a:p>
              <a:pPr algn="r" eaLnBrk="0" hangingPunct="0"/>
              <a:r>
                <a:rPr lang="en-US" sz="800" dirty="0">
                  <a:solidFill>
                    <a:srgbClr val="000000"/>
                  </a:solidFill>
                  <a:latin typeface="Tahoma" pitchFamily="25" charset="0"/>
                  <a:ea typeface="Times New Roman" pitchFamily="25" charset="0"/>
                  <a:cs typeface="Tahoma" pitchFamily="25" charset="0"/>
                </a:rPr>
                <a:t>Budget reflects national priorities</a:t>
              </a:r>
              <a:endParaRPr lang="en-US" dirty="0">
                <a:ea typeface="Times New Roman" pitchFamily="25" charset="0"/>
                <a:cs typeface="Tahoma" pitchFamily="25" charset="0"/>
              </a:endParaRPr>
            </a:p>
          </p:txBody>
        </p:sp>
        <p:sp>
          <p:nvSpPr>
            <p:cNvPr id="81" name="Rectangle 80"/>
            <p:cNvSpPr>
              <a:spLocks noChangeArrowheads="1"/>
            </p:cNvSpPr>
            <p:nvPr/>
          </p:nvSpPr>
          <p:spPr bwMode="auto">
            <a:xfrm>
              <a:off x="2464" y="8013"/>
              <a:ext cx="1978" cy="224"/>
            </a:xfrm>
            <a:prstGeom prst="rect">
              <a:avLst/>
            </a:prstGeom>
            <a:noFill/>
            <a:ln w="9525">
              <a:noFill/>
              <a:miter lim="800000"/>
              <a:headEnd/>
              <a:tailEnd/>
            </a:ln>
          </p:spPr>
          <p:txBody>
            <a:bodyPr lIns="0" tIns="0" rIns="0" bIns="0">
              <a:prstTxWarp prst="textNoShape">
                <a:avLst/>
              </a:prstTxWarp>
              <a:spAutoFit/>
            </a:bodyPr>
            <a:lstStyle/>
            <a:p>
              <a:pPr algn="r" eaLnBrk="0" hangingPunct="0"/>
              <a:r>
                <a:rPr lang="en-US" sz="800" dirty="0">
                  <a:solidFill>
                    <a:srgbClr val="000000"/>
                  </a:solidFill>
                  <a:latin typeface="Tahoma" pitchFamily="25" charset="0"/>
                  <a:ea typeface="Times New Roman" pitchFamily="25" charset="0"/>
                  <a:cs typeface="Tahoma" pitchFamily="25" charset="0"/>
                </a:rPr>
                <a:t>Public access to results</a:t>
              </a:r>
              <a:endParaRPr lang="en-US" dirty="0">
                <a:ea typeface="Times New Roman" pitchFamily="25" charset="0"/>
                <a:cs typeface="Tahoma" pitchFamily="25" charset="0"/>
              </a:endParaRPr>
            </a:p>
          </p:txBody>
        </p:sp>
        <p:sp>
          <p:nvSpPr>
            <p:cNvPr id="82" name="Rectangle 81"/>
            <p:cNvSpPr>
              <a:spLocks noChangeArrowheads="1"/>
            </p:cNvSpPr>
            <p:nvPr/>
          </p:nvSpPr>
          <p:spPr bwMode="auto">
            <a:xfrm>
              <a:off x="2854" y="7582"/>
              <a:ext cx="1588" cy="224"/>
            </a:xfrm>
            <a:prstGeom prst="rect">
              <a:avLst/>
            </a:prstGeom>
            <a:noFill/>
            <a:ln w="9525">
              <a:noFill/>
              <a:miter lim="800000"/>
              <a:headEnd/>
              <a:tailEnd/>
            </a:ln>
          </p:spPr>
          <p:txBody>
            <a:bodyPr lIns="0" tIns="0" rIns="0" bIns="0">
              <a:prstTxWarp prst="textNoShape">
                <a:avLst/>
              </a:prstTxWarp>
              <a:spAutoFit/>
            </a:bodyPr>
            <a:lstStyle/>
            <a:p>
              <a:pPr algn="r" eaLnBrk="0" hangingPunct="0"/>
              <a:r>
                <a:rPr lang="en-US" sz="800" dirty="0">
                  <a:solidFill>
                    <a:srgbClr val="000000"/>
                  </a:solidFill>
                  <a:latin typeface="Tahoma" pitchFamily="25" charset="0"/>
                  <a:ea typeface="Times New Roman" pitchFamily="25" charset="0"/>
                  <a:cs typeface="Tahoma" pitchFamily="25" charset="0"/>
                </a:rPr>
                <a:t>Independent media</a:t>
              </a:r>
              <a:endParaRPr lang="en-US" dirty="0">
                <a:ea typeface="Times New Roman" pitchFamily="25" charset="0"/>
                <a:cs typeface="Tahoma" pitchFamily="25" charset="0"/>
              </a:endParaRPr>
            </a:p>
          </p:txBody>
        </p:sp>
        <p:sp>
          <p:nvSpPr>
            <p:cNvPr id="83" name="Rectangle 82"/>
            <p:cNvSpPr>
              <a:spLocks noChangeArrowheads="1"/>
            </p:cNvSpPr>
            <p:nvPr/>
          </p:nvSpPr>
          <p:spPr bwMode="auto">
            <a:xfrm flipH="1">
              <a:off x="2640" y="7200"/>
              <a:ext cx="1800" cy="180"/>
            </a:xfrm>
            <a:prstGeom prst="rect">
              <a:avLst/>
            </a:prstGeom>
            <a:noFill/>
            <a:ln w="9525">
              <a:noFill/>
              <a:miter lim="800000"/>
              <a:headEnd/>
              <a:tailEnd/>
            </a:ln>
          </p:spPr>
          <p:txBody>
            <a:bodyPr lIns="0" tIns="0" rIns="0" bIns="0">
              <a:prstTxWarp prst="textNoShape">
                <a:avLst/>
              </a:prstTxWarp>
            </a:bodyPr>
            <a:lstStyle/>
            <a:p>
              <a:pPr algn="r" eaLnBrk="0" hangingPunct="0"/>
              <a:r>
                <a:rPr lang="en-US" sz="800" dirty="0">
                  <a:solidFill>
                    <a:srgbClr val="000000"/>
                  </a:solidFill>
                  <a:latin typeface="Tahoma" pitchFamily="25" charset="0"/>
                  <a:ea typeface="Times New Roman" pitchFamily="25" charset="0"/>
                  <a:cs typeface="Tahoma" pitchFamily="25" charset="0"/>
                </a:rPr>
                <a:t>Legislative Oversight</a:t>
              </a:r>
              <a:endParaRPr lang="en-US" dirty="0">
                <a:ea typeface="Times New Roman" pitchFamily="25" charset="0"/>
                <a:cs typeface="Tahoma" pitchFamily="25" charset="0"/>
              </a:endParaRPr>
            </a:p>
          </p:txBody>
        </p:sp>
        <p:sp>
          <p:nvSpPr>
            <p:cNvPr id="84" name="Rectangle 83"/>
            <p:cNvSpPr>
              <a:spLocks noChangeArrowheads="1"/>
            </p:cNvSpPr>
            <p:nvPr/>
          </p:nvSpPr>
          <p:spPr bwMode="auto">
            <a:xfrm>
              <a:off x="840" y="6662"/>
              <a:ext cx="3625" cy="224"/>
            </a:xfrm>
            <a:prstGeom prst="rect">
              <a:avLst/>
            </a:prstGeom>
            <a:noFill/>
            <a:ln w="9525">
              <a:noFill/>
              <a:miter lim="800000"/>
              <a:headEnd/>
              <a:tailEnd/>
            </a:ln>
          </p:spPr>
          <p:txBody>
            <a:bodyPr lIns="0" tIns="0" rIns="0" bIns="0">
              <a:prstTxWarp prst="textNoShape">
                <a:avLst/>
              </a:prstTxWarp>
              <a:spAutoFit/>
            </a:bodyPr>
            <a:lstStyle/>
            <a:p>
              <a:pPr algn="r" eaLnBrk="0" hangingPunct="0"/>
              <a:r>
                <a:rPr lang="en-US" sz="800" dirty="0">
                  <a:solidFill>
                    <a:srgbClr val="000000"/>
                  </a:solidFill>
                  <a:latin typeface="Tahoma" pitchFamily="25" charset="0"/>
                  <a:ea typeface="Times New Roman" pitchFamily="25" charset="0"/>
                  <a:cs typeface="Tahoma" pitchFamily="25" charset="0"/>
                </a:rPr>
                <a:t>Judicial Independence</a:t>
              </a:r>
              <a:endParaRPr lang="en-US" dirty="0">
                <a:ea typeface="Times New Roman" pitchFamily="25" charset="0"/>
                <a:cs typeface="Tahoma" pitchFamily="25" charset="0"/>
              </a:endParaRPr>
            </a:p>
          </p:txBody>
        </p:sp>
        <p:sp>
          <p:nvSpPr>
            <p:cNvPr id="85" name="Rectangle 84"/>
            <p:cNvSpPr>
              <a:spLocks noChangeArrowheads="1"/>
            </p:cNvSpPr>
            <p:nvPr/>
          </p:nvSpPr>
          <p:spPr bwMode="auto">
            <a:xfrm>
              <a:off x="601" y="6301"/>
              <a:ext cx="3867" cy="224"/>
            </a:xfrm>
            <a:prstGeom prst="rect">
              <a:avLst/>
            </a:prstGeom>
            <a:noFill/>
            <a:ln w="9525">
              <a:noFill/>
              <a:miter lim="800000"/>
              <a:headEnd/>
              <a:tailEnd/>
            </a:ln>
          </p:spPr>
          <p:txBody>
            <a:bodyPr lIns="0" tIns="0" rIns="0" bIns="0">
              <a:prstTxWarp prst="textNoShape">
                <a:avLst/>
              </a:prstTxWarp>
              <a:spAutoFit/>
            </a:bodyPr>
            <a:lstStyle/>
            <a:p>
              <a:pPr algn="r" eaLnBrk="0" hangingPunct="0"/>
              <a:r>
                <a:rPr lang="en-US" sz="800" dirty="0">
                  <a:solidFill>
                    <a:srgbClr val="000000"/>
                  </a:solidFill>
                  <a:latin typeface="Tahoma" pitchFamily="25" charset="0"/>
                  <a:ea typeface="Times New Roman" pitchFamily="25" charset="0"/>
                  <a:cs typeface="Tahoma" pitchFamily="25" charset="0"/>
                </a:rPr>
                <a:t>Reporting harmonization</a:t>
              </a:r>
              <a:endParaRPr lang="en-US" dirty="0">
                <a:ea typeface="Times New Roman" pitchFamily="25" charset="0"/>
                <a:cs typeface="Tahoma" pitchFamily="25" charset="0"/>
              </a:endParaRPr>
            </a:p>
          </p:txBody>
        </p:sp>
        <p:sp>
          <p:nvSpPr>
            <p:cNvPr id="86" name="Rectangle 85"/>
            <p:cNvSpPr>
              <a:spLocks noChangeArrowheads="1"/>
            </p:cNvSpPr>
            <p:nvPr/>
          </p:nvSpPr>
          <p:spPr bwMode="auto">
            <a:xfrm>
              <a:off x="1560" y="5757"/>
              <a:ext cx="2818" cy="224"/>
            </a:xfrm>
            <a:prstGeom prst="rect">
              <a:avLst/>
            </a:prstGeom>
            <a:noFill/>
            <a:ln w="9525">
              <a:noFill/>
              <a:miter lim="800000"/>
              <a:headEnd/>
              <a:tailEnd/>
            </a:ln>
          </p:spPr>
          <p:txBody>
            <a:bodyPr lIns="0" tIns="0" rIns="0" bIns="0">
              <a:prstTxWarp prst="textNoShape">
                <a:avLst/>
              </a:prstTxWarp>
              <a:spAutoFit/>
            </a:bodyPr>
            <a:lstStyle/>
            <a:p>
              <a:pPr algn="r" eaLnBrk="0" hangingPunct="0"/>
              <a:r>
                <a:rPr lang="en-US" sz="800" dirty="0">
                  <a:solidFill>
                    <a:srgbClr val="000000"/>
                  </a:solidFill>
                  <a:latin typeface="Tahoma" pitchFamily="25" charset="0"/>
                  <a:ea typeface="Times New Roman" pitchFamily="25" charset="0"/>
                  <a:cs typeface="Tahoma" pitchFamily="25" charset="0"/>
                </a:rPr>
                <a:t>Data management capability</a:t>
              </a:r>
              <a:endParaRPr lang="en-US" dirty="0">
                <a:ea typeface="Times New Roman" pitchFamily="25" charset="0"/>
                <a:cs typeface="Tahoma" pitchFamily="25" charset="0"/>
              </a:endParaRPr>
            </a:p>
          </p:txBody>
        </p:sp>
        <p:sp>
          <p:nvSpPr>
            <p:cNvPr id="87" name="Rectangle 86"/>
            <p:cNvSpPr>
              <a:spLocks noChangeArrowheads="1"/>
            </p:cNvSpPr>
            <p:nvPr/>
          </p:nvSpPr>
          <p:spPr bwMode="auto">
            <a:xfrm>
              <a:off x="844" y="5333"/>
              <a:ext cx="3598" cy="448"/>
            </a:xfrm>
            <a:prstGeom prst="rect">
              <a:avLst/>
            </a:prstGeom>
            <a:noFill/>
            <a:ln w="9525">
              <a:noFill/>
              <a:miter lim="800000"/>
              <a:headEnd/>
              <a:tailEnd/>
            </a:ln>
          </p:spPr>
          <p:txBody>
            <a:bodyPr lIns="0" tIns="0" rIns="0" bIns="0">
              <a:prstTxWarp prst="textNoShape">
                <a:avLst/>
              </a:prstTxWarp>
              <a:spAutoFit/>
            </a:bodyPr>
            <a:lstStyle/>
            <a:p>
              <a:pPr algn="r" eaLnBrk="0" hangingPunct="0"/>
              <a:r>
                <a:rPr lang="en-US" sz="800" dirty="0">
                  <a:solidFill>
                    <a:srgbClr val="000000"/>
                  </a:solidFill>
                  <a:latin typeface="Tahoma" pitchFamily="25" charset="0"/>
                  <a:ea typeface="Times New Roman" pitchFamily="25" charset="0"/>
                  <a:cs typeface="Tahoma" pitchFamily="25" charset="0"/>
                </a:rPr>
                <a:t>Government performance is oriented toward results </a:t>
              </a:r>
              <a:endParaRPr lang="en-US" dirty="0">
                <a:ea typeface="Times New Roman" pitchFamily="25" charset="0"/>
                <a:cs typeface="Tahoma" pitchFamily="25" charset="0"/>
              </a:endParaRPr>
            </a:p>
          </p:txBody>
        </p:sp>
        <p:sp>
          <p:nvSpPr>
            <p:cNvPr id="88" name="Rectangle 87"/>
            <p:cNvSpPr>
              <a:spLocks noChangeArrowheads="1"/>
            </p:cNvSpPr>
            <p:nvPr/>
          </p:nvSpPr>
          <p:spPr bwMode="auto">
            <a:xfrm>
              <a:off x="2228" y="5491"/>
              <a:ext cx="0" cy="672"/>
            </a:xfrm>
            <a:prstGeom prst="rect">
              <a:avLst/>
            </a:prstGeom>
            <a:noFill/>
            <a:ln w="9525">
              <a:noFill/>
              <a:miter lim="800000"/>
              <a:headEnd/>
              <a:tailEnd/>
            </a:ln>
          </p:spPr>
          <p:txBody>
            <a:bodyPr wrap="none" lIns="0" tIns="0" rIns="0" bIns="0">
              <a:prstTxWarp prst="textNoShape">
                <a:avLst/>
              </a:prstTxWarp>
              <a:spAutoFit/>
            </a:bodyPr>
            <a:lstStyle/>
            <a:p>
              <a:endParaRPr lang="en-US"/>
            </a:p>
          </p:txBody>
        </p:sp>
        <p:sp>
          <p:nvSpPr>
            <p:cNvPr id="89" name="Rectangle 88"/>
            <p:cNvSpPr>
              <a:spLocks noChangeArrowheads="1"/>
            </p:cNvSpPr>
            <p:nvPr/>
          </p:nvSpPr>
          <p:spPr bwMode="auto">
            <a:xfrm>
              <a:off x="601" y="4860"/>
              <a:ext cx="3844" cy="224"/>
            </a:xfrm>
            <a:prstGeom prst="rect">
              <a:avLst/>
            </a:prstGeom>
            <a:noFill/>
            <a:ln w="9525">
              <a:noFill/>
              <a:miter lim="800000"/>
              <a:headEnd/>
              <a:tailEnd/>
            </a:ln>
          </p:spPr>
          <p:txBody>
            <a:bodyPr lIns="0" tIns="0" rIns="0" bIns="0">
              <a:prstTxWarp prst="textNoShape">
                <a:avLst/>
              </a:prstTxWarp>
              <a:spAutoFit/>
            </a:bodyPr>
            <a:lstStyle/>
            <a:p>
              <a:pPr algn="r" eaLnBrk="0" hangingPunct="0"/>
              <a:r>
                <a:rPr lang="en-US" sz="800" dirty="0">
                  <a:latin typeface="Tahoma" pitchFamily="25" charset="0"/>
                  <a:ea typeface="Times New Roman" pitchFamily="25" charset="0"/>
                  <a:cs typeface="Tahoma" pitchFamily="25" charset="0"/>
                </a:rPr>
                <a:t>Data management capability</a:t>
              </a:r>
              <a:endParaRPr lang="en-US" dirty="0">
                <a:ea typeface="Times New Roman" pitchFamily="25" charset="0"/>
                <a:cs typeface="Tahoma" pitchFamily="25" charset="0"/>
              </a:endParaRPr>
            </a:p>
          </p:txBody>
        </p:sp>
        <p:sp>
          <p:nvSpPr>
            <p:cNvPr id="90" name="Rectangle 89"/>
            <p:cNvSpPr>
              <a:spLocks noChangeArrowheads="1"/>
            </p:cNvSpPr>
            <p:nvPr/>
          </p:nvSpPr>
          <p:spPr bwMode="auto">
            <a:xfrm>
              <a:off x="1198" y="4499"/>
              <a:ext cx="3161" cy="224"/>
            </a:xfrm>
            <a:prstGeom prst="rect">
              <a:avLst/>
            </a:prstGeom>
            <a:noFill/>
            <a:ln w="9525">
              <a:noFill/>
              <a:miter lim="800000"/>
              <a:headEnd/>
              <a:tailEnd/>
            </a:ln>
          </p:spPr>
          <p:txBody>
            <a:bodyPr lIns="0" tIns="0" rIns="0" bIns="0">
              <a:prstTxWarp prst="textNoShape">
                <a:avLst/>
              </a:prstTxWarp>
              <a:spAutoFit/>
            </a:bodyPr>
            <a:lstStyle/>
            <a:p>
              <a:pPr algn="r" eaLnBrk="0" hangingPunct="0"/>
              <a:r>
                <a:rPr lang="en-US" sz="800" dirty="0">
                  <a:solidFill>
                    <a:srgbClr val="000000"/>
                  </a:solidFill>
                  <a:latin typeface="Tahoma" pitchFamily="25" charset="0"/>
                  <a:ea typeface="Times New Roman" pitchFamily="25" charset="0"/>
                  <a:cs typeface="Tahoma" pitchFamily="25" charset="0"/>
                </a:rPr>
                <a:t>Monitoring and Evaluation Capacity</a:t>
              </a:r>
              <a:endParaRPr lang="en-US" dirty="0">
                <a:ea typeface="Times New Roman" pitchFamily="25" charset="0"/>
                <a:cs typeface="Tahoma" pitchFamily="25" charset="0"/>
              </a:endParaRPr>
            </a:p>
          </p:txBody>
        </p:sp>
        <p:sp>
          <p:nvSpPr>
            <p:cNvPr id="91" name="Rectangle 90"/>
            <p:cNvSpPr>
              <a:spLocks noChangeArrowheads="1"/>
            </p:cNvSpPr>
            <p:nvPr/>
          </p:nvSpPr>
          <p:spPr bwMode="auto">
            <a:xfrm>
              <a:off x="1320" y="4141"/>
              <a:ext cx="3122" cy="448"/>
            </a:xfrm>
            <a:prstGeom prst="rect">
              <a:avLst/>
            </a:prstGeom>
            <a:noFill/>
            <a:ln w="9525">
              <a:noFill/>
              <a:miter lim="800000"/>
              <a:headEnd/>
              <a:tailEnd/>
            </a:ln>
          </p:spPr>
          <p:txBody>
            <a:bodyPr lIns="0" tIns="0" rIns="0" bIns="0">
              <a:prstTxWarp prst="textNoShape">
                <a:avLst/>
              </a:prstTxWarp>
              <a:spAutoFit/>
            </a:bodyPr>
            <a:lstStyle/>
            <a:p>
              <a:pPr algn="r" eaLnBrk="0" hangingPunct="0"/>
              <a:r>
                <a:rPr lang="en-US" sz="800" dirty="0">
                  <a:latin typeface="Tahoma" pitchFamily="25" charset="0"/>
                  <a:ea typeface="Times New Roman" pitchFamily="25" charset="0"/>
                  <a:cs typeface="Tahoma" pitchFamily="25" charset="0"/>
                </a:rPr>
                <a:t>National Development Plan evaluation systems</a:t>
              </a:r>
              <a:endParaRPr lang="en-US" dirty="0">
                <a:ea typeface="Times New Roman" pitchFamily="25" charset="0"/>
                <a:cs typeface="Tahoma" pitchFamily="25" charset="0"/>
              </a:endParaRPr>
            </a:p>
          </p:txBody>
        </p:sp>
        <p:sp>
          <p:nvSpPr>
            <p:cNvPr id="92" name="Rectangle 91"/>
            <p:cNvSpPr>
              <a:spLocks noChangeArrowheads="1"/>
            </p:cNvSpPr>
            <p:nvPr/>
          </p:nvSpPr>
          <p:spPr bwMode="auto">
            <a:xfrm>
              <a:off x="2400" y="3601"/>
              <a:ext cx="2116" cy="448"/>
            </a:xfrm>
            <a:prstGeom prst="rect">
              <a:avLst/>
            </a:prstGeom>
            <a:noFill/>
            <a:ln w="9525">
              <a:noFill/>
              <a:miter lim="800000"/>
              <a:headEnd/>
              <a:tailEnd/>
            </a:ln>
          </p:spPr>
          <p:txBody>
            <a:bodyPr lIns="0" tIns="0" rIns="0" bIns="0">
              <a:prstTxWarp prst="textNoShape">
                <a:avLst/>
              </a:prstTxWarp>
              <a:spAutoFit/>
            </a:bodyPr>
            <a:lstStyle/>
            <a:p>
              <a:pPr algn="r" eaLnBrk="0" hangingPunct="0"/>
              <a:r>
                <a:rPr lang="en-US" sz="800" dirty="0">
                  <a:solidFill>
                    <a:srgbClr val="000000"/>
                  </a:solidFill>
                  <a:latin typeface="Tahoma" pitchFamily="25" charset="0"/>
                  <a:ea typeface="Times New Roman" pitchFamily="25" charset="0"/>
                  <a:cs typeface="Tahoma" pitchFamily="25" charset="0"/>
                </a:rPr>
                <a:t>Human Resource Management</a:t>
              </a:r>
              <a:endParaRPr lang="en-US" dirty="0">
                <a:ea typeface="Times New Roman" pitchFamily="25" charset="0"/>
                <a:cs typeface="Tahoma" pitchFamily="25" charset="0"/>
              </a:endParaRPr>
            </a:p>
          </p:txBody>
        </p:sp>
        <p:sp>
          <p:nvSpPr>
            <p:cNvPr id="93" name="Rectangle 92"/>
            <p:cNvSpPr>
              <a:spLocks noChangeArrowheads="1"/>
            </p:cNvSpPr>
            <p:nvPr/>
          </p:nvSpPr>
          <p:spPr bwMode="auto">
            <a:xfrm>
              <a:off x="2998" y="3240"/>
              <a:ext cx="1444" cy="448"/>
            </a:xfrm>
            <a:prstGeom prst="rect">
              <a:avLst/>
            </a:prstGeom>
            <a:noFill/>
            <a:ln w="9525">
              <a:noFill/>
              <a:miter lim="800000"/>
              <a:headEnd/>
              <a:tailEnd/>
            </a:ln>
          </p:spPr>
          <p:txBody>
            <a:bodyPr lIns="0" tIns="0" rIns="0" bIns="0">
              <a:prstTxWarp prst="textNoShape">
                <a:avLst/>
              </a:prstTxWarp>
              <a:spAutoFit/>
            </a:bodyPr>
            <a:lstStyle/>
            <a:p>
              <a:pPr algn="r" eaLnBrk="0" hangingPunct="0"/>
              <a:r>
                <a:rPr lang="en-US" sz="800" dirty="0">
                  <a:solidFill>
                    <a:srgbClr val="000000"/>
                  </a:solidFill>
                  <a:latin typeface="Tahoma" pitchFamily="25" charset="0"/>
                  <a:ea typeface="Times New Roman" pitchFamily="25" charset="0"/>
                  <a:cs typeface="Tahoma" pitchFamily="25" charset="0"/>
                </a:rPr>
                <a:t>Change Management</a:t>
              </a:r>
              <a:endParaRPr lang="en-US" dirty="0">
                <a:ea typeface="Times New Roman" pitchFamily="25" charset="0"/>
                <a:cs typeface="Tahoma" pitchFamily="25" charset="0"/>
              </a:endParaRPr>
            </a:p>
          </p:txBody>
        </p:sp>
        <p:sp>
          <p:nvSpPr>
            <p:cNvPr id="94" name="Rectangle 93"/>
            <p:cNvSpPr>
              <a:spLocks noChangeArrowheads="1"/>
            </p:cNvSpPr>
            <p:nvPr/>
          </p:nvSpPr>
          <p:spPr bwMode="auto">
            <a:xfrm>
              <a:off x="1842" y="2882"/>
              <a:ext cx="2581" cy="224"/>
            </a:xfrm>
            <a:prstGeom prst="rect">
              <a:avLst/>
            </a:prstGeom>
            <a:noFill/>
            <a:ln w="9525">
              <a:noFill/>
              <a:miter lim="800000"/>
              <a:headEnd/>
              <a:tailEnd/>
            </a:ln>
          </p:spPr>
          <p:txBody>
            <a:bodyPr wrap="none" lIns="0" tIns="0" rIns="0" bIns="0">
              <a:prstTxWarp prst="textNoShape">
                <a:avLst/>
              </a:prstTxWarp>
              <a:spAutoFit/>
            </a:bodyPr>
            <a:lstStyle/>
            <a:p>
              <a:pPr algn="r" eaLnBrk="0" hangingPunct="0"/>
              <a:r>
                <a:rPr lang="en-US" sz="800" dirty="0">
                  <a:solidFill>
                    <a:srgbClr val="000000"/>
                  </a:solidFill>
                  <a:latin typeface="Tahoma" pitchFamily="25" charset="0"/>
                  <a:ea typeface="Times New Roman" pitchFamily="25" charset="0"/>
                  <a:cs typeface="Tahoma" pitchFamily="25" charset="0"/>
                </a:rPr>
                <a:t>Linking the field and the capital</a:t>
              </a:r>
              <a:endParaRPr lang="en-US" dirty="0">
                <a:ea typeface="Times New Roman" pitchFamily="25" charset="0"/>
                <a:cs typeface="Tahoma" pitchFamily="25" charset="0"/>
              </a:endParaRPr>
            </a:p>
          </p:txBody>
        </p:sp>
        <p:sp>
          <p:nvSpPr>
            <p:cNvPr id="95" name="Rectangle 94"/>
            <p:cNvSpPr>
              <a:spLocks noChangeArrowheads="1"/>
            </p:cNvSpPr>
            <p:nvPr/>
          </p:nvSpPr>
          <p:spPr bwMode="auto">
            <a:xfrm>
              <a:off x="697" y="2371"/>
              <a:ext cx="3745" cy="448"/>
            </a:xfrm>
            <a:prstGeom prst="rect">
              <a:avLst/>
            </a:prstGeom>
            <a:noFill/>
            <a:ln w="9525">
              <a:noFill/>
              <a:miter lim="800000"/>
              <a:headEnd/>
              <a:tailEnd/>
            </a:ln>
          </p:spPr>
          <p:txBody>
            <a:bodyPr lIns="0" tIns="0" rIns="0" bIns="0">
              <a:prstTxWarp prst="textNoShape">
                <a:avLst/>
              </a:prstTxWarp>
              <a:spAutoFit/>
            </a:bodyPr>
            <a:lstStyle/>
            <a:p>
              <a:pPr algn="r" eaLnBrk="0" hangingPunct="0"/>
              <a:r>
                <a:rPr lang="en-US" sz="800" dirty="0">
                  <a:solidFill>
                    <a:srgbClr val="000000"/>
                  </a:solidFill>
                  <a:latin typeface="Tahoma" pitchFamily="25" charset="0"/>
                  <a:ea typeface="Times New Roman" pitchFamily="25" charset="0"/>
                  <a:cs typeface="Tahoma" pitchFamily="25" charset="0"/>
                </a:rPr>
                <a:t>Donor coordination and alignment with national priorities</a:t>
              </a:r>
              <a:endParaRPr lang="en-US" dirty="0">
                <a:ea typeface="Times New Roman" pitchFamily="25" charset="0"/>
                <a:cs typeface="Tahoma" pitchFamily="25" charset="0"/>
              </a:endParaRPr>
            </a:p>
          </p:txBody>
        </p:sp>
        <p:sp>
          <p:nvSpPr>
            <p:cNvPr id="96" name="Rectangle 95"/>
            <p:cNvSpPr>
              <a:spLocks noChangeArrowheads="1"/>
            </p:cNvSpPr>
            <p:nvPr/>
          </p:nvSpPr>
          <p:spPr bwMode="auto">
            <a:xfrm>
              <a:off x="2512" y="1939"/>
              <a:ext cx="1930" cy="448"/>
            </a:xfrm>
            <a:prstGeom prst="rect">
              <a:avLst/>
            </a:prstGeom>
            <a:noFill/>
            <a:ln w="9525">
              <a:noFill/>
              <a:miter lim="800000"/>
              <a:headEnd/>
              <a:tailEnd/>
            </a:ln>
          </p:spPr>
          <p:txBody>
            <a:bodyPr lIns="0" tIns="0" rIns="0" bIns="0">
              <a:prstTxWarp prst="textNoShape">
                <a:avLst/>
              </a:prstTxWarp>
              <a:spAutoFit/>
            </a:bodyPr>
            <a:lstStyle/>
            <a:p>
              <a:pPr algn="r" eaLnBrk="0" hangingPunct="0"/>
              <a:r>
                <a:rPr lang="en-US" sz="800" dirty="0">
                  <a:solidFill>
                    <a:srgbClr val="000000"/>
                  </a:solidFill>
                  <a:latin typeface="Tahoma" pitchFamily="25" charset="0"/>
                  <a:ea typeface="Times New Roman" pitchFamily="25" charset="0"/>
                  <a:cs typeface="Tahoma" pitchFamily="25" charset="0"/>
                </a:rPr>
                <a:t>Accountability and Delegation</a:t>
              </a:r>
              <a:endParaRPr lang="en-US" dirty="0">
                <a:ea typeface="Times New Roman" pitchFamily="25" charset="0"/>
                <a:cs typeface="Tahoma" pitchFamily="25" charset="0"/>
              </a:endParaRPr>
            </a:p>
          </p:txBody>
        </p:sp>
        <p:sp>
          <p:nvSpPr>
            <p:cNvPr id="97" name="Rectangle 96"/>
            <p:cNvSpPr>
              <a:spLocks noChangeArrowheads="1"/>
            </p:cNvSpPr>
            <p:nvPr/>
          </p:nvSpPr>
          <p:spPr bwMode="auto">
            <a:xfrm flipH="1">
              <a:off x="1202" y="1441"/>
              <a:ext cx="3243" cy="448"/>
            </a:xfrm>
            <a:prstGeom prst="rect">
              <a:avLst/>
            </a:prstGeom>
            <a:noFill/>
            <a:ln w="9525">
              <a:noFill/>
              <a:miter lim="800000"/>
              <a:headEnd/>
              <a:tailEnd/>
            </a:ln>
          </p:spPr>
          <p:txBody>
            <a:bodyPr lIns="0" tIns="0" rIns="0" bIns="0">
              <a:prstTxWarp prst="textNoShape">
                <a:avLst/>
              </a:prstTxWarp>
              <a:spAutoFit/>
            </a:bodyPr>
            <a:lstStyle/>
            <a:p>
              <a:pPr algn="r" eaLnBrk="0" hangingPunct="0"/>
              <a:r>
                <a:rPr lang="en-US" sz="800" dirty="0">
                  <a:latin typeface="Tahoma" pitchFamily="25" charset="0"/>
                  <a:ea typeface="Times New Roman" pitchFamily="25" charset="0"/>
                  <a:cs typeface="Tahoma" pitchFamily="25" charset="0"/>
                </a:rPr>
                <a:t>Involvement of Non governmental stakeholders</a:t>
              </a:r>
              <a:endParaRPr lang="en-US" dirty="0">
                <a:ea typeface="Times New Roman" pitchFamily="25" charset="0"/>
                <a:cs typeface="Tahoma" pitchFamily="25" charset="0"/>
              </a:endParaRPr>
            </a:p>
          </p:txBody>
        </p:sp>
        <p:sp>
          <p:nvSpPr>
            <p:cNvPr id="98" name="Rectangle 97"/>
            <p:cNvSpPr>
              <a:spLocks noChangeArrowheads="1"/>
            </p:cNvSpPr>
            <p:nvPr/>
          </p:nvSpPr>
          <p:spPr bwMode="auto">
            <a:xfrm>
              <a:off x="3119" y="1080"/>
              <a:ext cx="1323" cy="448"/>
            </a:xfrm>
            <a:prstGeom prst="rect">
              <a:avLst/>
            </a:prstGeom>
            <a:noFill/>
            <a:ln w="9525">
              <a:noFill/>
              <a:miter lim="800000"/>
              <a:headEnd/>
              <a:tailEnd/>
            </a:ln>
          </p:spPr>
          <p:txBody>
            <a:bodyPr lIns="0" tIns="0" rIns="0" bIns="0">
              <a:prstTxWarp prst="textNoShape">
                <a:avLst/>
              </a:prstTxWarp>
              <a:spAutoFit/>
            </a:bodyPr>
            <a:lstStyle/>
            <a:p>
              <a:pPr algn="r" eaLnBrk="0" hangingPunct="0"/>
              <a:r>
                <a:rPr lang="en-US" sz="800" dirty="0" err="1">
                  <a:latin typeface="Tahoma" pitchFamily="25" charset="0"/>
                  <a:ea typeface="Times New Roman" pitchFamily="25" charset="0"/>
                  <a:cs typeface="Tahoma" pitchFamily="25" charset="0"/>
                </a:rPr>
                <a:t>MfDR</a:t>
              </a:r>
              <a:r>
                <a:rPr lang="en-US" sz="800" dirty="0">
                  <a:latin typeface="Tahoma" pitchFamily="25" charset="0"/>
                  <a:ea typeface="Times New Roman" pitchFamily="25" charset="0"/>
                  <a:cs typeface="Tahoma" pitchFamily="25" charset="0"/>
                </a:rPr>
                <a:t> informs policy</a:t>
              </a:r>
              <a:endParaRPr lang="en-US" dirty="0">
                <a:ea typeface="Times New Roman" pitchFamily="25" charset="0"/>
                <a:cs typeface="Tahoma" pitchFamily="25" charset="0"/>
              </a:endParaRPr>
            </a:p>
          </p:txBody>
        </p:sp>
        <p:sp>
          <p:nvSpPr>
            <p:cNvPr id="99" name="Rectangle 98"/>
            <p:cNvSpPr>
              <a:spLocks noChangeArrowheads="1"/>
            </p:cNvSpPr>
            <p:nvPr/>
          </p:nvSpPr>
          <p:spPr bwMode="auto">
            <a:xfrm>
              <a:off x="3598" y="633"/>
              <a:ext cx="828" cy="448"/>
            </a:xfrm>
            <a:prstGeom prst="rect">
              <a:avLst/>
            </a:prstGeom>
            <a:noFill/>
            <a:ln w="9525">
              <a:noFill/>
              <a:miter lim="800000"/>
              <a:headEnd/>
              <a:tailEnd/>
            </a:ln>
          </p:spPr>
          <p:txBody>
            <a:bodyPr lIns="0" tIns="0" rIns="0" bIns="0">
              <a:prstTxWarp prst="textNoShape">
                <a:avLst/>
              </a:prstTxWarp>
              <a:spAutoFit/>
            </a:bodyPr>
            <a:lstStyle/>
            <a:p>
              <a:pPr algn="r" eaLnBrk="0" hangingPunct="0"/>
              <a:r>
                <a:rPr lang="fr-FR" sz="800" dirty="0" err="1">
                  <a:solidFill>
                    <a:srgbClr val="000000"/>
                  </a:solidFill>
                  <a:latin typeface="Tahoma" pitchFamily="25" charset="0"/>
                  <a:ea typeface="Times New Roman" pitchFamily="25" charset="0"/>
                  <a:cs typeface="Tahoma" pitchFamily="25" charset="0"/>
                </a:rPr>
                <a:t>Commitment</a:t>
              </a:r>
              <a:endParaRPr lang="fr-FR" dirty="0">
                <a:ea typeface="Times New Roman" pitchFamily="25" charset="0"/>
                <a:cs typeface="Tahoma" pitchFamily="25" charset="0"/>
              </a:endParaRPr>
            </a:p>
          </p:txBody>
        </p:sp>
        <p:sp>
          <p:nvSpPr>
            <p:cNvPr id="100" name="Rectangle 99"/>
            <p:cNvSpPr>
              <a:spLocks noChangeArrowheads="1"/>
            </p:cNvSpPr>
            <p:nvPr/>
          </p:nvSpPr>
          <p:spPr bwMode="auto">
            <a:xfrm>
              <a:off x="250" y="11275"/>
              <a:ext cx="118" cy="2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00" dirty="0">
                  <a:solidFill>
                    <a:srgbClr val="000000"/>
                  </a:solidFill>
                  <a:latin typeface="Tahoma" pitchFamily="25" charset="0"/>
                  <a:ea typeface="Times New Roman" pitchFamily="25" charset="0"/>
                  <a:cs typeface="Tahoma" pitchFamily="25" charset="0"/>
                </a:rPr>
                <a:t>Statistiques</a:t>
              </a:r>
              <a:endParaRPr lang="fr-FR" dirty="0">
                <a:ea typeface="Times New Roman" pitchFamily="25" charset="0"/>
                <a:cs typeface="Tahoma" pitchFamily="25" charset="0"/>
              </a:endParaRPr>
            </a:p>
          </p:txBody>
        </p:sp>
        <p:sp>
          <p:nvSpPr>
            <p:cNvPr id="101" name="Rectangle 100"/>
            <p:cNvSpPr>
              <a:spLocks noChangeArrowheads="1"/>
            </p:cNvSpPr>
            <p:nvPr/>
          </p:nvSpPr>
          <p:spPr bwMode="auto">
            <a:xfrm>
              <a:off x="252" y="9822"/>
              <a:ext cx="218" cy="2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00" dirty="0">
                  <a:solidFill>
                    <a:srgbClr val="000000"/>
                  </a:solidFill>
                  <a:latin typeface="Tahoma" pitchFamily="25" charset="0"/>
                  <a:ea typeface="Times New Roman" pitchFamily="25" charset="0"/>
                  <a:cs typeface="Tahoma" pitchFamily="25" charset="0"/>
                </a:rPr>
                <a:t>Processus budgétaire</a:t>
              </a:r>
              <a:endParaRPr lang="fr-FR" dirty="0">
                <a:ea typeface="Times New Roman" pitchFamily="25" charset="0"/>
                <a:cs typeface="Tahoma" pitchFamily="25" charset="0"/>
              </a:endParaRPr>
            </a:p>
          </p:txBody>
        </p:sp>
        <p:sp>
          <p:nvSpPr>
            <p:cNvPr id="102" name="Rectangle 101"/>
            <p:cNvSpPr>
              <a:spLocks noChangeArrowheads="1"/>
            </p:cNvSpPr>
            <p:nvPr/>
          </p:nvSpPr>
          <p:spPr bwMode="auto">
            <a:xfrm>
              <a:off x="255" y="8147"/>
              <a:ext cx="241" cy="2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00" dirty="0" err="1">
                  <a:solidFill>
                    <a:srgbClr val="000000"/>
                  </a:solidFill>
                  <a:latin typeface="Tahoma" pitchFamily="25" charset="0"/>
                  <a:ea typeface="Times New Roman" pitchFamily="25" charset="0"/>
                  <a:cs typeface="Tahoma" pitchFamily="25" charset="0"/>
                </a:rPr>
                <a:t>Redevabilité</a:t>
              </a:r>
              <a:r>
                <a:rPr lang="fr-FR" sz="100" dirty="0">
                  <a:solidFill>
                    <a:srgbClr val="000000"/>
                  </a:solidFill>
                  <a:latin typeface="Tahoma" pitchFamily="25" charset="0"/>
                  <a:ea typeface="Times New Roman" pitchFamily="25" charset="0"/>
                  <a:cs typeface="Tahoma" pitchFamily="25" charset="0"/>
                </a:rPr>
                <a:t> et contrôle</a:t>
              </a:r>
              <a:endParaRPr lang="fr-FR" dirty="0">
                <a:ea typeface="Times New Roman" pitchFamily="25" charset="0"/>
                <a:cs typeface="Tahoma" pitchFamily="25" charset="0"/>
              </a:endParaRPr>
            </a:p>
          </p:txBody>
        </p:sp>
        <p:sp>
          <p:nvSpPr>
            <p:cNvPr id="103" name="Rectangle 102"/>
            <p:cNvSpPr>
              <a:spLocks noChangeArrowheads="1"/>
            </p:cNvSpPr>
            <p:nvPr/>
          </p:nvSpPr>
          <p:spPr bwMode="auto">
            <a:xfrm>
              <a:off x="251" y="5834"/>
              <a:ext cx="188" cy="2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00" dirty="0">
                  <a:solidFill>
                    <a:srgbClr val="000000"/>
                  </a:solidFill>
                  <a:latin typeface="Tahoma" pitchFamily="25" charset="0"/>
                  <a:ea typeface="Times New Roman" pitchFamily="25" charset="0"/>
                  <a:cs typeface="Tahoma" pitchFamily="25" charset="0"/>
                </a:rPr>
                <a:t>Suivi et Evaluation</a:t>
              </a:r>
              <a:endParaRPr lang="fr-FR" dirty="0">
                <a:ea typeface="Times New Roman" pitchFamily="25" charset="0"/>
                <a:cs typeface="Tahoma" pitchFamily="25" charset="0"/>
              </a:endParaRPr>
            </a:p>
          </p:txBody>
        </p:sp>
        <p:sp>
          <p:nvSpPr>
            <p:cNvPr id="104" name="Rectangle 103"/>
            <p:cNvSpPr>
              <a:spLocks noChangeArrowheads="1"/>
            </p:cNvSpPr>
            <p:nvPr/>
          </p:nvSpPr>
          <p:spPr bwMode="auto">
            <a:xfrm>
              <a:off x="246" y="2566"/>
              <a:ext cx="111" cy="2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fr-FR" sz="100" dirty="0">
                  <a:solidFill>
                    <a:srgbClr val="000000"/>
                  </a:solidFill>
                  <a:latin typeface="Tahoma" pitchFamily="25" charset="0"/>
                  <a:ea typeface="Times New Roman" pitchFamily="25" charset="0"/>
                  <a:cs typeface="Tahoma" pitchFamily="25" charset="0"/>
                </a:rPr>
                <a:t>Leadership</a:t>
              </a:r>
              <a:endParaRPr lang="fr-FR" dirty="0">
                <a:ea typeface="Times New Roman" pitchFamily="25" charset="0"/>
                <a:cs typeface="Tahoma" pitchFamily="25" charset="0"/>
              </a:endParaRPr>
            </a:p>
          </p:txBody>
        </p:sp>
        <p:sp>
          <p:nvSpPr>
            <p:cNvPr id="105" name="Freeform 104"/>
            <p:cNvSpPr>
              <a:spLocks noEditPoints="1"/>
            </p:cNvSpPr>
            <p:nvPr/>
          </p:nvSpPr>
          <p:spPr bwMode="auto">
            <a:xfrm>
              <a:off x="6" y="6"/>
              <a:ext cx="9243" cy="12183"/>
            </a:xfrm>
            <a:custGeom>
              <a:avLst/>
              <a:gdLst/>
              <a:ahLst/>
              <a:cxnLst>
                <a:cxn ang="0">
                  <a:pos x="0" y="8"/>
                </a:cxn>
                <a:cxn ang="0">
                  <a:pos x="8" y="0"/>
                </a:cxn>
                <a:cxn ang="0">
                  <a:pos x="12088" y="0"/>
                </a:cxn>
                <a:cxn ang="0">
                  <a:pos x="12096" y="8"/>
                </a:cxn>
                <a:cxn ang="0">
                  <a:pos x="12096" y="15912"/>
                </a:cxn>
                <a:cxn ang="0">
                  <a:pos x="12088" y="15920"/>
                </a:cxn>
                <a:cxn ang="0">
                  <a:pos x="8" y="15920"/>
                </a:cxn>
                <a:cxn ang="0">
                  <a:pos x="0" y="15912"/>
                </a:cxn>
                <a:cxn ang="0">
                  <a:pos x="0" y="8"/>
                </a:cxn>
                <a:cxn ang="0">
                  <a:pos x="16" y="15912"/>
                </a:cxn>
                <a:cxn ang="0">
                  <a:pos x="8" y="15904"/>
                </a:cxn>
                <a:cxn ang="0">
                  <a:pos x="12088" y="15904"/>
                </a:cxn>
                <a:cxn ang="0">
                  <a:pos x="12080" y="15912"/>
                </a:cxn>
                <a:cxn ang="0">
                  <a:pos x="12080" y="8"/>
                </a:cxn>
                <a:cxn ang="0">
                  <a:pos x="12088" y="16"/>
                </a:cxn>
                <a:cxn ang="0">
                  <a:pos x="8" y="16"/>
                </a:cxn>
                <a:cxn ang="0">
                  <a:pos x="16" y="8"/>
                </a:cxn>
                <a:cxn ang="0">
                  <a:pos x="16" y="15912"/>
                </a:cxn>
              </a:cxnLst>
              <a:rect l="0" t="0" r="r" b="b"/>
              <a:pathLst>
                <a:path w="12096" h="15920">
                  <a:moveTo>
                    <a:pt x="0" y="8"/>
                  </a:moveTo>
                  <a:cubicBezTo>
                    <a:pt x="0" y="4"/>
                    <a:pt x="4" y="0"/>
                    <a:pt x="8" y="0"/>
                  </a:cubicBezTo>
                  <a:lnTo>
                    <a:pt x="12088" y="0"/>
                  </a:lnTo>
                  <a:cubicBezTo>
                    <a:pt x="12093" y="0"/>
                    <a:pt x="12096" y="4"/>
                    <a:pt x="12096" y="8"/>
                  </a:cubicBezTo>
                  <a:lnTo>
                    <a:pt x="12096" y="15912"/>
                  </a:lnTo>
                  <a:cubicBezTo>
                    <a:pt x="12096" y="15917"/>
                    <a:pt x="12093" y="15920"/>
                    <a:pt x="12088" y="15920"/>
                  </a:cubicBezTo>
                  <a:lnTo>
                    <a:pt x="8" y="15920"/>
                  </a:lnTo>
                  <a:cubicBezTo>
                    <a:pt x="4" y="15920"/>
                    <a:pt x="0" y="15917"/>
                    <a:pt x="0" y="15912"/>
                  </a:cubicBezTo>
                  <a:lnTo>
                    <a:pt x="0" y="8"/>
                  </a:lnTo>
                  <a:close/>
                  <a:moveTo>
                    <a:pt x="16" y="15912"/>
                  </a:moveTo>
                  <a:lnTo>
                    <a:pt x="8" y="15904"/>
                  </a:lnTo>
                  <a:lnTo>
                    <a:pt x="12088" y="15904"/>
                  </a:lnTo>
                  <a:lnTo>
                    <a:pt x="12080" y="15912"/>
                  </a:lnTo>
                  <a:lnTo>
                    <a:pt x="12080" y="8"/>
                  </a:lnTo>
                  <a:lnTo>
                    <a:pt x="12088" y="16"/>
                  </a:lnTo>
                  <a:lnTo>
                    <a:pt x="8" y="16"/>
                  </a:lnTo>
                  <a:lnTo>
                    <a:pt x="16" y="8"/>
                  </a:lnTo>
                  <a:lnTo>
                    <a:pt x="16" y="15912"/>
                  </a:lnTo>
                  <a:close/>
                </a:path>
              </a:pathLst>
            </a:custGeom>
            <a:solidFill>
              <a:srgbClr val="000000"/>
            </a:solidFill>
            <a:ln w="635">
              <a:solidFill>
                <a:srgbClr val="000000"/>
              </a:solidFill>
              <a:round/>
              <a:headEnd/>
              <a:tailEnd/>
            </a:ln>
          </p:spPr>
          <p:txBody>
            <a:bodyPr>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7697788" y="6408738"/>
            <a:ext cx="344487" cy="406400"/>
          </a:xfrm>
          <a:prstGeom prst="rect">
            <a:avLst/>
          </a:prstGeom>
          <a:noFill/>
          <a:ln w="9525">
            <a:noFill/>
            <a:miter lim="800000"/>
            <a:headEnd/>
            <a:tailEnd/>
          </a:ln>
        </p:spPr>
        <p:txBody>
          <a:bodyPr wrap="none" lIns="101370" tIns="50685" rIns="101370" bIns="50685">
            <a:spAutoFit/>
          </a:bodyPr>
          <a:lstStyle/>
          <a:p>
            <a:pPr algn="l" defTabSz="1014413" eaLnBrk="0" hangingPunct="0"/>
            <a:r>
              <a:rPr lang="fr-FR" sz="2000">
                <a:solidFill>
                  <a:schemeClr val="tx1"/>
                </a:solidFill>
                <a:latin typeface="Impress BT"/>
              </a:rPr>
              <a:t>4</a:t>
            </a:r>
          </a:p>
        </p:txBody>
      </p:sp>
      <p:sp>
        <p:nvSpPr>
          <p:cNvPr id="43011" name="Text Box 5"/>
          <p:cNvSpPr txBox="1">
            <a:spLocks noChangeArrowheads="1"/>
          </p:cNvSpPr>
          <p:nvPr/>
        </p:nvSpPr>
        <p:spPr bwMode="auto">
          <a:xfrm>
            <a:off x="6223000" y="6408738"/>
            <a:ext cx="344488" cy="406400"/>
          </a:xfrm>
          <a:prstGeom prst="rect">
            <a:avLst/>
          </a:prstGeom>
          <a:noFill/>
          <a:ln w="9525">
            <a:noFill/>
            <a:miter lim="800000"/>
            <a:headEnd/>
            <a:tailEnd/>
          </a:ln>
        </p:spPr>
        <p:txBody>
          <a:bodyPr wrap="none" lIns="101370" tIns="50685" rIns="101370" bIns="50685">
            <a:spAutoFit/>
          </a:bodyPr>
          <a:lstStyle/>
          <a:p>
            <a:pPr algn="l" defTabSz="1014413" eaLnBrk="0" hangingPunct="0"/>
            <a:r>
              <a:rPr lang="fr-FR" sz="2000">
                <a:solidFill>
                  <a:schemeClr val="tx1"/>
                </a:solidFill>
                <a:latin typeface="Impress BT"/>
              </a:rPr>
              <a:t>3</a:t>
            </a:r>
          </a:p>
        </p:txBody>
      </p:sp>
      <p:sp>
        <p:nvSpPr>
          <p:cNvPr id="43012" name="Text Box 6"/>
          <p:cNvSpPr txBox="1">
            <a:spLocks noChangeArrowheads="1"/>
          </p:cNvSpPr>
          <p:nvPr/>
        </p:nvSpPr>
        <p:spPr bwMode="auto">
          <a:xfrm>
            <a:off x="4668838" y="6408738"/>
            <a:ext cx="344487" cy="406400"/>
          </a:xfrm>
          <a:prstGeom prst="rect">
            <a:avLst/>
          </a:prstGeom>
          <a:noFill/>
          <a:ln w="9525">
            <a:noFill/>
            <a:miter lim="800000"/>
            <a:headEnd/>
            <a:tailEnd/>
          </a:ln>
        </p:spPr>
        <p:txBody>
          <a:bodyPr wrap="none" lIns="101370" tIns="50685" rIns="101370" bIns="50685">
            <a:spAutoFit/>
          </a:bodyPr>
          <a:lstStyle/>
          <a:p>
            <a:pPr algn="l" defTabSz="1014413" eaLnBrk="0" hangingPunct="0"/>
            <a:r>
              <a:rPr lang="fr-FR" sz="2000">
                <a:solidFill>
                  <a:schemeClr val="tx1"/>
                </a:solidFill>
                <a:latin typeface="Impress BT"/>
              </a:rPr>
              <a:t>2</a:t>
            </a:r>
          </a:p>
        </p:txBody>
      </p:sp>
      <p:sp>
        <p:nvSpPr>
          <p:cNvPr id="43013" name="Text Box 7"/>
          <p:cNvSpPr txBox="1">
            <a:spLocks noChangeArrowheads="1"/>
          </p:cNvSpPr>
          <p:nvPr/>
        </p:nvSpPr>
        <p:spPr bwMode="auto">
          <a:xfrm>
            <a:off x="3148013" y="6408738"/>
            <a:ext cx="344487" cy="406400"/>
          </a:xfrm>
          <a:prstGeom prst="rect">
            <a:avLst/>
          </a:prstGeom>
          <a:noFill/>
          <a:ln w="9525">
            <a:noFill/>
            <a:miter lim="800000"/>
            <a:headEnd/>
            <a:tailEnd/>
          </a:ln>
        </p:spPr>
        <p:txBody>
          <a:bodyPr wrap="none" lIns="101370" tIns="50685" rIns="101370" bIns="50685">
            <a:spAutoFit/>
          </a:bodyPr>
          <a:lstStyle/>
          <a:p>
            <a:pPr algn="l" defTabSz="1014413" eaLnBrk="0" hangingPunct="0"/>
            <a:r>
              <a:rPr lang="fr-FR" sz="2000">
                <a:solidFill>
                  <a:schemeClr val="tx1"/>
                </a:solidFill>
                <a:latin typeface="Impress BT"/>
              </a:rPr>
              <a:t>1</a:t>
            </a:r>
          </a:p>
        </p:txBody>
      </p:sp>
      <p:grpSp>
        <p:nvGrpSpPr>
          <p:cNvPr id="2" name="Group 8"/>
          <p:cNvGrpSpPr>
            <a:grpSpLocks/>
          </p:cNvGrpSpPr>
          <p:nvPr/>
        </p:nvGrpSpPr>
        <p:grpSpPr bwMode="auto">
          <a:xfrm>
            <a:off x="1182688" y="1952625"/>
            <a:ext cx="6994525" cy="4375150"/>
            <a:chOff x="776" y="1208"/>
            <a:chExt cx="3969" cy="2491"/>
          </a:xfrm>
        </p:grpSpPr>
        <p:sp>
          <p:nvSpPr>
            <p:cNvPr id="43029" name="Line 9"/>
            <p:cNvSpPr>
              <a:spLocks noChangeShapeType="1"/>
            </p:cNvSpPr>
            <p:nvPr/>
          </p:nvSpPr>
          <p:spPr bwMode="auto">
            <a:xfrm>
              <a:off x="1154" y="1208"/>
              <a:ext cx="0" cy="2391"/>
            </a:xfrm>
            <a:prstGeom prst="line">
              <a:avLst/>
            </a:prstGeom>
            <a:noFill/>
            <a:ln w="38100">
              <a:solidFill>
                <a:schemeClr val="tx1"/>
              </a:solidFill>
              <a:round/>
              <a:headEnd/>
              <a:tailEnd/>
            </a:ln>
          </p:spPr>
          <p:txBody>
            <a:bodyPr wrap="none" anchor="ctr"/>
            <a:lstStyle/>
            <a:p>
              <a:endParaRPr lang="en-US"/>
            </a:p>
          </p:txBody>
        </p:sp>
        <p:sp>
          <p:nvSpPr>
            <p:cNvPr id="43030" name="Line 10"/>
            <p:cNvSpPr>
              <a:spLocks noChangeShapeType="1"/>
            </p:cNvSpPr>
            <p:nvPr/>
          </p:nvSpPr>
          <p:spPr bwMode="auto">
            <a:xfrm>
              <a:off x="1154" y="3599"/>
              <a:ext cx="3591" cy="0"/>
            </a:xfrm>
            <a:prstGeom prst="line">
              <a:avLst/>
            </a:prstGeom>
            <a:noFill/>
            <a:ln w="38100">
              <a:solidFill>
                <a:schemeClr val="tx1"/>
              </a:solidFill>
              <a:round/>
              <a:headEnd/>
              <a:tailEnd/>
            </a:ln>
          </p:spPr>
          <p:txBody>
            <a:bodyPr wrap="none" anchor="ctr"/>
            <a:lstStyle/>
            <a:p>
              <a:endParaRPr lang="en-US"/>
            </a:p>
          </p:txBody>
        </p:sp>
        <p:sp>
          <p:nvSpPr>
            <p:cNvPr id="43031" name="Line 11"/>
            <p:cNvSpPr>
              <a:spLocks noChangeShapeType="1"/>
            </p:cNvSpPr>
            <p:nvPr/>
          </p:nvSpPr>
          <p:spPr bwMode="auto">
            <a:xfrm>
              <a:off x="1045" y="2463"/>
              <a:ext cx="3509" cy="0"/>
            </a:xfrm>
            <a:prstGeom prst="line">
              <a:avLst/>
            </a:prstGeom>
            <a:noFill/>
            <a:ln w="9525">
              <a:solidFill>
                <a:schemeClr val="tx1"/>
              </a:solidFill>
              <a:round/>
              <a:headEnd/>
              <a:tailEnd/>
            </a:ln>
          </p:spPr>
          <p:txBody>
            <a:bodyPr wrap="none" anchor="ctr"/>
            <a:lstStyle/>
            <a:p>
              <a:endParaRPr lang="en-US"/>
            </a:p>
          </p:txBody>
        </p:sp>
        <p:sp>
          <p:nvSpPr>
            <p:cNvPr id="43032" name="Line 12"/>
            <p:cNvSpPr>
              <a:spLocks noChangeShapeType="1"/>
            </p:cNvSpPr>
            <p:nvPr/>
          </p:nvSpPr>
          <p:spPr bwMode="auto">
            <a:xfrm>
              <a:off x="2872" y="1282"/>
              <a:ext cx="0" cy="2417"/>
            </a:xfrm>
            <a:prstGeom prst="line">
              <a:avLst/>
            </a:prstGeom>
            <a:noFill/>
            <a:ln w="9525">
              <a:solidFill>
                <a:schemeClr val="tx1"/>
              </a:solidFill>
              <a:round/>
              <a:headEnd/>
              <a:tailEnd/>
            </a:ln>
          </p:spPr>
          <p:txBody>
            <a:bodyPr wrap="none" anchor="ctr"/>
            <a:lstStyle/>
            <a:p>
              <a:endParaRPr lang="en-US"/>
            </a:p>
          </p:txBody>
        </p:sp>
        <p:sp>
          <p:nvSpPr>
            <p:cNvPr id="43033" name="Line 13"/>
            <p:cNvSpPr>
              <a:spLocks noChangeShapeType="1"/>
            </p:cNvSpPr>
            <p:nvPr/>
          </p:nvSpPr>
          <p:spPr bwMode="auto">
            <a:xfrm>
              <a:off x="1054" y="3026"/>
              <a:ext cx="100" cy="0"/>
            </a:xfrm>
            <a:prstGeom prst="line">
              <a:avLst/>
            </a:prstGeom>
            <a:noFill/>
            <a:ln w="9525">
              <a:solidFill>
                <a:schemeClr val="tx1"/>
              </a:solidFill>
              <a:round/>
              <a:headEnd/>
              <a:tailEnd/>
            </a:ln>
          </p:spPr>
          <p:txBody>
            <a:bodyPr wrap="none" anchor="ctr"/>
            <a:lstStyle/>
            <a:p>
              <a:endParaRPr lang="en-US"/>
            </a:p>
          </p:txBody>
        </p:sp>
        <p:sp>
          <p:nvSpPr>
            <p:cNvPr id="43034" name="Line 14"/>
            <p:cNvSpPr>
              <a:spLocks noChangeShapeType="1"/>
            </p:cNvSpPr>
            <p:nvPr/>
          </p:nvSpPr>
          <p:spPr bwMode="auto">
            <a:xfrm>
              <a:off x="1045" y="1872"/>
              <a:ext cx="100" cy="0"/>
            </a:xfrm>
            <a:prstGeom prst="line">
              <a:avLst/>
            </a:prstGeom>
            <a:noFill/>
            <a:ln w="9525">
              <a:solidFill>
                <a:schemeClr val="tx1"/>
              </a:solidFill>
              <a:round/>
              <a:headEnd/>
              <a:tailEnd/>
            </a:ln>
          </p:spPr>
          <p:txBody>
            <a:bodyPr wrap="none" anchor="ctr"/>
            <a:lstStyle/>
            <a:p>
              <a:endParaRPr lang="en-US"/>
            </a:p>
          </p:txBody>
        </p:sp>
        <p:sp>
          <p:nvSpPr>
            <p:cNvPr id="43035" name="Line 15"/>
            <p:cNvSpPr>
              <a:spLocks noChangeShapeType="1"/>
            </p:cNvSpPr>
            <p:nvPr/>
          </p:nvSpPr>
          <p:spPr bwMode="auto">
            <a:xfrm>
              <a:off x="2018" y="3699"/>
              <a:ext cx="0" cy="0"/>
            </a:xfrm>
            <a:prstGeom prst="line">
              <a:avLst/>
            </a:prstGeom>
            <a:noFill/>
            <a:ln w="9525">
              <a:solidFill>
                <a:schemeClr val="tx1"/>
              </a:solidFill>
              <a:round/>
              <a:headEnd/>
              <a:tailEnd/>
            </a:ln>
          </p:spPr>
          <p:txBody>
            <a:bodyPr wrap="none" anchor="ctr"/>
            <a:lstStyle/>
            <a:p>
              <a:endParaRPr lang="en-US"/>
            </a:p>
          </p:txBody>
        </p:sp>
        <p:sp>
          <p:nvSpPr>
            <p:cNvPr id="43036" name="Line 16"/>
            <p:cNvSpPr>
              <a:spLocks noChangeShapeType="1"/>
            </p:cNvSpPr>
            <p:nvPr/>
          </p:nvSpPr>
          <p:spPr bwMode="auto">
            <a:xfrm>
              <a:off x="2018" y="3699"/>
              <a:ext cx="0" cy="0"/>
            </a:xfrm>
            <a:prstGeom prst="line">
              <a:avLst/>
            </a:prstGeom>
            <a:noFill/>
            <a:ln w="9525">
              <a:solidFill>
                <a:schemeClr val="tx1"/>
              </a:solidFill>
              <a:round/>
              <a:headEnd/>
              <a:tailEnd/>
            </a:ln>
          </p:spPr>
          <p:txBody>
            <a:bodyPr wrap="none" anchor="ctr"/>
            <a:lstStyle/>
            <a:p>
              <a:endParaRPr lang="en-US"/>
            </a:p>
          </p:txBody>
        </p:sp>
        <p:sp>
          <p:nvSpPr>
            <p:cNvPr id="43037" name="Line 17"/>
            <p:cNvSpPr>
              <a:spLocks noChangeShapeType="1"/>
            </p:cNvSpPr>
            <p:nvPr/>
          </p:nvSpPr>
          <p:spPr bwMode="auto">
            <a:xfrm>
              <a:off x="2018" y="3699"/>
              <a:ext cx="0" cy="0"/>
            </a:xfrm>
            <a:prstGeom prst="line">
              <a:avLst/>
            </a:prstGeom>
            <a:noFill/>
            <a:ln w="9525">
              <a:solidFill>
                <a:schemeClr val="tx1"/>
              </a:solidFill>
              <a:round/>
              <a:headEnd/>
              <a:tailEnd/>
            </a:ln>
          </p:spPr>
          <p:txBody>
            <a:bodyPr wrap="none" anchor="ctr"/>
            <a:lstStyle/>
            <a:p>
              <a:endParaRPr lang="en-US"/>
            </a:p>
          </p:txBody>
        </p:sp>
        <p:sp>
          <p:nvSpPr>
            <p:cNvPr id="43038" name="Line 18"/>
            <p:cNvSpPr>
              <a:spLocks noChangeShapeType="1"/>
            </p:cNvSpPr>
            <p:nvPr/>
          </p:nvSpPr>
          <p:spPr bwMode="auto">
            <a:xfrm>
              <a:off x="3763" y="3599"/>
              <a:ext cx="0" cy="100"/>
            </a:xfrm>
            <a:prstGeom prst="line">
              <a:avLst/>
            </a:prstGeom>
            <a:noFill/>
            <a:ln w="9525">
              <a:solidFill>
                <a:schemeClr val="tx1"/>
              </a:solidFill>
              <a:round/>
              <a:headEnd/>
              <a:tailEnd/>
            </a:ln>
          </p:spPr>
          <p:txBody>
            <a:bodyPr wrap="none" anchor="ctr"/>
            <a:lstStyle/>
            <a:p>
              <a:endParaRPr lang="en-US"/>
            </a:p>
          </p:txBody>
        </p:sp>
        <p:sp>
          <p:nvSpPr>
            <p:cNvPr id="43039" name="Line 19"/>
            <p:cNvSpPr>
              <a:spLocks noChangeShapeType="1"/>
            </p:cNvSpPr>
            <p:nvPr/>
          </p:nvSpPr>
          <p:spPr bwMode="auto">
            <a:xfrm>
              <a:off x="2017" y="3699"/>
              <a:ext cx="0" cy="0"/>
            </a:xfrm>
            <a:prstGeom prst="line">
              <a:avLst/>
            </a:prstGeom>
            <a:noFill/>
            <a:ln w="9525">
              <a:solidFill>
                <a:schemeClr val="tx1"/>
              </a:solidFill>
              <a:round/>
              <a:headEnd/>
              <a:tailEnd/>
            </a:ln>
          </p:spPr>
          <p:txBody>
            <a:bodyPr wrap="none" anchor="ctr"/>
            <a:lstStyle/>
            <a:p>
              <a:endParaRPr lang="en-US"/>
            </a:p>
          </p:txBody>
        </p:sp>
        <p:sp>
          <p:nvSpPr>
            <p:cNvPr id="43040" name="Line 20"/>
            <p:cNvSpPr>
              <a:spLocks noChangeShapeType="1"/>
            </p:cNvSpPr>
            <p:nvPr/>
          </p:nvSpPr>
          <p:spPr bwMode="auto">
            <a:xfrm>
              <a:off x="1981" y="3599"/>
              <a:ext cx="0" cy="100"/>
            </a:xfrm>
            <a:prstGeom prst="line">
              <a:avLst/>
            </a:prstGeom>
            <a:noFill/>
            <a:ln w="9525">
              <a:solidFill>
                <a:schemeClr val="tx1"/>
              </a:solidFill>
              <a:round/>
              <a:headEnd/>
              <a:tailEnd/>
            </a:ln>
          </p:spPr>
          <p:txBody>
            <a:bodyPr wrap="none" anchor="ctr"/>
            <a:lstStyle/>
            <a:p>
              <a:endParaRPr lang="en-US"/>
            </a:p>
          </p:txBody>
        </p:sp>
        <p:sp>
          <p:nvSpPr>
            <p:cNvPr id="43041" name="Text Box 21"/>
            <p:cNvSpPr txBox="1">
              <a:spLocks noChangeArrowheads="1"/>
            </p:cNvSpPr>
            <p:nvPr/>
          </p:nvSpPr>
          <p:spPr bwMode="auto">
            <a:xfrm>
              <a:off x="778" y="1223"/>
              <a:ext cx="195" cy="232"/>
            </a:xfrm>
            <a:prstGeom prst="rect">
              <a:avLst/>
            </a:prstGeom>
            <a:noFill/>
            <a:ln w="9525">
              <a:noFill/>
              <a:miter lim="800000"/>
              <a:headEnd/>
              <a:tailEnd/>
            </a:ln>
          </p:spPr>
          <p:txBody>
            <a:bodyPr wrap="none" lIns="101370" tIns="50685" rIns="101370" bIns="50685">
              <a:spAutoFit/>
            </a:bodyPr>
            <a:lstStyle/>
            <a:p>
              <a:pPr algn="l" defTabSz="1014413" eaLnBrk="0" hangingPunct="0"/>
              <a:r>
                <a:rPr lang="fr-FR" sz="2000">
                  <a:solidFill>
                    <a:schemeClr val="tx1"/>
                  </a:solidFill>
                  <a:latin typeface="Impress BT"/>
                </a:rPr>
                <a:t>4</a:t>
              </a:r>
            </a:p>
          </p:txBody>
        </p:sp>
        <p:sp>
          <p:nvSpPr>
            <p:cNvPr id="43042" name="Text Box 22"/>
            <p:cNvSpPr txBox="1">
              <a:spLocks noChangeArrowheads="1"/>
            </p:cNvSpPr>
            <p:nvPr/>
          </p:nvSpPr>
          <p:spPr bwMode="auto">
            <a:xfrm>
              <a:off x="776" y="1801"/>
              <a:ext cx="195" cy="231"/>
            </a:xfrm>
            <a:prstGeom prst="rect">
              <a:avLst/>
            </a:prstGeom>
            <a:noFill/>
            <a:ln w="9525">
              <a:noFill/>
              <a:miter lim="800000"/>
              <a:headEnd/>
              <a:tailEnd/>
            </a:ln>
          </p:spPr>
          <p:txBody>
            <a:bodyPr wrap="none" lIns="101370" tIns="50685" rIns="101370" bIns="50685">
              <a:spAutoFit/>
            </a:bodyPr>
            <a:lstStyle/>
            <a:p>
              <a:pPr algn="l" defTabSz="1014413" eaLnBrk="0" hangingPunct="0"/>
              <a:r>
                <a:rPr lang="fr-FR" sz="2000">
                  <a:solidFill>
                    <a:schemeClr val="tx1"/>
                  </a:solidFill>
                  <a:latin typeface="Impress BT"/>
                </a:rPr>
                <a:t>3</a:t>
              </a:r>
            </a:p>
          </p:txBody>
        </p:sp>
        <p:sp>
          <p:nvSpPr>
            <p:cNvPr id="43043" name="Text Box 23"/>
            <p:cNvSpPr txBox="1">
              <a:spLocks noChangeArrowheads="1"/>
            </p:cNvSpPr>
            <p:nvPr/>
          </p:nvSpPr>
          <p:spPr bwMode="auto">
            <a:xfrm>
              <a:off x="777" y="2388"/>
              <a:ext cx="195" cy="232"/>
            </a:xfrm>
            <a:prstGeom prst="rect">
              <a:avLst/>
            </a:prstGeom>
            <a:noFill/>
            <a:ln w="9525">
              <a:noFill/>
              <a:miter lim="800000"/>
              <a:headEnd/>
              <a:tailEnd/>
            </a:ln>
          </p:spPr>
          <p:txBody>
            <a:bodyPr wrap="none" lIns="101370" tIns="50685" rIns="101370" bIns="50685">
              <a:spAutoFit/>
            </a:bodyPr>
            <a:lstStyle/>
            <a:p>
              <a:pPr algn="l" defTabSz="1014413" eaLnBrk="0" hangingPunct="0"/>
              <a:r>
                <a:rPr lang="fr-FR" sz="2000">
                  <a:solidFill>
                    <a:schemeClr val="tx1"/>
                  </a:solidFill>
                  <a:latin typeface="Impress BT"/>
                </a:rPr>
                <a:t>2</a:t>
              </a:r>
            </a:p>
          </p:txBody>
        </p:sp>
        <p:sp>
          <p:nvSpPr>
            <p:cNvPr id="43044" name="Text Box 24"/>
            <p:cNvSpPr txBox="1">
              <a:spLocks noChangeArrowheads="1"/>
            </p:cNvSpPr>
            <p:nvPr/>
          </p:nvSpPr>
          <p:spPr bwMode="auto">
            <a:xfrm>
              <a:off x="805" y="2912"/>
              <a:ext cx="195" cy="231"/>
            </a:xfrm>
            <a:prstGeom prst="rect">
              <a:avLst/>
            </a:prstGeom>
            <a:noFill/>
            <a:ln w="9525">
              <a:noFill/>
              <a:miter lim="800000"/>
              <a:headEnd/>
              <a:tailEnd/>
            </a:ln>
          </p:spPr>
          <p:txBody>
            <a:bodyPr wrap="none" lIns="101370" tIns="50685" rIns="101370" bIns="50685">
              <a:spAutoFit/>
            </a:bodyPr>
            <a:lstStyle/>
            <a:p>
              <a:pPr algn="l" defTabSz="1014413" eaLnBrk="0" hangingPunct="0"/>
              <a:r>
                <a:rPr lang="fr-FR" sz="2000">
                  <a:solidFill>
                    <a:schemeClr val="tx1"/>
                  </a:solidFill>
                  <a:latin typeface="Impress BT"/>
                </a:rPr>
                <a:t>1</a:t>
              </a:r>
            </a:p>
          </p:txBody>
        </p:sp>
        <p:sp>
          <p:nvSpPr>
            <p:cNvPr id="43045" name="Line 25"/>
            <p:cNvSpPr>
              <a:spLocks noChangeShapeType="1"/>
            </p:cNvSpPr>
            <p:nvPr/>
          </p:nvSpPr>
          <p:spPr bwMode="auto">
            <a:xfrm>
              <a:off x="1042" y="1322"/>
              <a:ext cx="100" cy="0"/>
            </a:xfrm>
            <a:prstGeom prst="line">
              <a:avLst/>
            </a:prstGeom>
            <a:noFill/>
            <a:ln w="9525">
              <a:solidFill>
                <a:schemeClr val="tx1"/>
              </a:solidFill>
              <a:round/>
              <a:headEnd/>
              <a:tailEnd/>
            </a:ln>
          </p:spPr>
          <p:txBody>
            <a:bodyPr wrap="none" anchor="ctr"/>
            <a:lstStyle/>
            <a:p>
              <a:endParaRPr lang="en-US"/>
            </a:p>
          </p:txBody>
        </p:sp>
        <p:sp>
          <p:nvSpPr>
            <p:cNvPr id="43046" name="Line 26"/>
            <p:cNvSpPr>
              <a:spLocks noChangeShapeType="1"/>
            </p:cNvSpPr>
            <p:nvPr/>
          </p:nvSpPr>
          <p:spPr bwMode="auto">
            <a:xfrm>
              <a:off x="4577" y="3599"/>
              <a:ext cx="0" cy="100"/>
            </a:xfrm>
            <a:prstGeom prst="line">
              <a:avLst/>
            </a:prstGeom>
            <a:noFill/>
            <a:ln w="9525">
              <a:solidFill>
                <a:schemeClr val="tx1"/>
              </a:solidFill>
              <a:round/>
              <a:headEnd/>
              <a:tailEnd/>
            </a:ln>
          </p:spPr>
          <p:txBody>
            <a:bodyPr wrap="none" anchor="ctr"/>
            <a:lstStyle/>
            <a:p>
              <a:endParaRPr lang="en-US"/>
            </a:p>
          </p:txBody>
        </p:sp>
      </p:grpSp>
      <p:sp>
        <p:nvSpPr>
          <p:cNvPr id="43015" name="Text Box 31"/>
          <p:cNvSpPr txBox="1">
            <a:spLocks noChangeArrowheads="1"/>
          </p:cNvSpPr>
          <p:nvPr/>
        </p:nvSpPr>
        <p:spPr bwMode="auto">
          <a:xfrm>
            <a:off x="3654425" y="6724650"/>
            <a:ext cx="3052763" cy="406400"/>
          </a:xfrm>
          <a:prstGeom prst="rect">
            <a:avLst/>
          </a:prstGeom>
          <a:noFill/>
          <a:ln w="9525">
            <a:noFill/>
            <a:miter lim="800000"/>
            <a:headEnd/>
            <a:tailEnd/>
          </a:ln>
        </p:spPr>
        <p:txBody>
          <a:bodyPr wrap="none" lIns="101370" tIns="50685" rIns="101370" bIns="50685">
            <a:spAutoFit/>
          </a:bodyPr>
          <a:lstStyle/>
          <a:p>
            <a:pPr algn="l" defTabSz="1014413" eaLnBrk="0" hangingPunct="0"/>
            <a:r>
              <a:rPr lang="fr-FR" sz="2000">
                <a:solidFill>
                  <a:schemeClr val="tx1"/>
                </a:solidFill>
                <a:latin typeface="Impress BT"/>
              </a:rPr>
              <a:t>Score of self-assessment</a:t>
            </a:r>
          </a:p>
        </p:txBody>
      </p:sp>
      <p:sp>
        <p:nvSpPr>
          <p:cNvPr id="43016" name="Text Box 32"/>
          <p:cNvSpPr txBox="1">
            <a:spLocks noChangeArrowheads="1"/>
          </p:cNvSpPr>
          <p:nvPr/>
        </p:nvSpPr>
        <p:spPr bwMode="auto">
          <a:xfrm rot="-5400000">
            <a:off x="-2001043" y="3837781"/>
            <a:ext cx="5797550" cy="376237"/>
          </a:xfrm>
          <a:prstGeom prst="rect">
            <a:avLst/>
          </a:prstGeom>
          <a:noFill/>
          <a:ln w="9525">
            <a:noFill/>
            <a:miter lim="800000"/>
            <a:headEnd/>
            <a:tailEnd/>
          </a:ln>
        </p:spPr>
        <p:txBody>
          <a:bodyPr wrap="none" lIns="101370" tIns="50685" rIns="101370" bIns="50685">
            <a:spAutoFit/>
          </a:bodyPr>
          <a:lstStyle/>
          <a:p>
            <a:pPr algn="l" defTabSz="1014413" eaLnBrk="0" hangingPunct="0"/>
            <a:r>
              <a:rPr lang="fr-FR" sz="1800">
                <a:solidFill>
                  <a:schemeClr val="tx1"/>
                </a:solidFill>
                <a:latin typeface="Impress BT"/>
              </a:rPr>
              <a:t>Priority = combinaison Importance, Feasibility, Urgence</a:t>
            </a:r>
          </a:p>
        </p:txBody>
      </p:sp>
      <p:sp>
        <p:nvSpPr>
          <p:cNvPr id="43017" name="Text Box 17"/>
          <p:cNvSpPr txBox="1">
            <a:spLocks noChangeArrowheads="1"/>
          </p:cNvSpPr>
          <p:nvPr/>
        </p:nvSpPr>
        <p:spPr bwMode="auto">
          <a:xfrm>
            <a:off x="4349750" y="2762250"/>
            <a:ext cx="1536700" cy="508000"/>
          </a:xfrm>
          <a:prstGeom prst="rect">
            <a:avLst/>
          </a:prstGeom>
          <a:solidFill>
            <a:srgbClr val="FFFF66"/>
          </a:solidFill>
          <a:ln w="9525">
            <a:solidFill>
              <a:schemeClr val="tx1"/>
            </a:solidFill>
            <a:miter lim="800000"/>
            <a:headEnd/>
            <a:tailEnd/>
          </a:ln>
        </p:spPr>
        <p:txBody>
          <a:bodyPr wrap="none" lIns="101370" tIns="50685" rIns="101370" bIns="50685">
            <a:spAutoFit/>
          </a:bodyPr>
          <a:lstStyle/>
          <a:p>
            <a:pPr defTabSz="1014413" eaLnBrk="0" hangingPunct="0"/>
            <a:r>
              <a:rPr lang="fr-FR" sz="1300">
                <a:solidFill>
                  <a:schemeClr val="tx1"/>
                </a:solidFill>
                <a:latin typeface="Arial Unicode MS" pitchFamily="34" charset="-128"/>
              </a:rPr>
              <a:t>Budget reflects </a:t>
            </a:r>
          </a:p>
          <a:p>
            <a:pPr defTabSz="1014413" eaLnBrk="0" hangingPunct="0"/>
            <a:r>
              <a:rPr lang="fr-FR" sz="1300">
                <a:solidFill>
                  <a:schemeClr val="tx1"/>
                </a:solidFill>
                <a:latin typeface="Arial Unicode MS" pitchFamily="34" charset="-128"/>
              </a:rPr>
              <a:t>National priorities </a:t>
            </a:r>
          </a:p>
        </p:txBody>
      </p:sp>
      <p:sp>
        <p:nvSpPr>
          <p:cNvPr id="43018" name="Text Box 18"/>
          <p:cNvSpPr txBox="1">
            <a:spLocks noChangeArrowheads="1"/>
          </p:cNvSpPr>
          <p:nvPr/>
        </p:nvSpPr>
        <p:spPr bwMode="auto">
          <a:xfrm>
            <a:off x="2249488" y="2762250"/>
            <a:ext cx="1409700" cy="508000"/>
          </a:xfrm>
          <a:prstGeom prst="rect">
            <a:avLst/>
          </a:prstGeom>
          <a:solidFill>
            <a:srgbClr val="FFFF66"/>
          </a:solidFill>
          <a:ln w="9525">
            <a:solidFill>
              <a:schemeClr val="tx1"/>
            </a:solidFill>
            <a:miter lim="800000"/>
            <a:headEnd/>
            <a:tailEnd/>
          </a:ln>
        </p:spPr>
        <p:txBody>
          <a:bodyPr wrap="none" lIns="101370" tIns="50685" rIns="101370" bIns="50685">
            <a:spAutoFit/>
          </a:bodyPr>
          <a:lstStyle/>
          <a:p>
            <a:pPr defTabSz="1014413" eaLnBrk="0" hangingPunct="0"/>
            <a:r>
              <a:rPr lang="fr-FR" sz="1300">
                <a:solidFill>
                  <a:schemeClr val="tx1"/>
                </a:solidFill>
                <a:latin typeface="Arial Unicode MS" pitchFamily="34" charset="-128"/>
              </a:rPr>
              <a:t>Management of </a:t>
            </a:r>
          </a:p>
          <a:p>
            <a:pPr defTabSz="1014413" eaLnBrk="0" hangingPunct="0"/>
            <a:r>
              <a:rPr lang="fr-FR" sz="1300">
                <a:solidFill>
                  <a:schemeClr val="tx1"/>
                </a:solidFill>
                <a:latin typeface="Arial Unicode MS" pitchFamily="34" charset="-128"/>
              </a:rPr>
              <a:t>change</a:t>
            </a:r>
          </a:p>
        </p:txBody>
      </p:sp>
      <p:sp>
        <p:nvSpPr>
          <p:cNvPr id="43019" name="Text Box 19"/>
          <p:cNvSpPr txBox="1">
            <a:spLocks noChangeArrowheads="1"/>
          </p:cNvSpPr>
          <p:nvPr/>
        </p:nvSpPr>
        <p:spPr bwMode="auto">
          <a:xfrm>
            <a:off x="4908550" y="4870450"/>
            <a:ext cx="1397000" cy="508000"/>
          </a:xfrm>
          <a:prstGeom prst="rect">
            <a:avLst/>
          </a:prstGeom>
          <a:solidFill>
            <a:srgbClr val="FFFF66"/>
          </a:solidFill>
          <a:ln w="9525">
            <a:solidFill>
              <a:schemeClr val="tx1"/>
            </a:solidFill>
            <a:miter lim="800000"/>
            <a:headEnd/>
            <a:tailEnd/>
          </a:ln>
        </p:spPr>
        <p:txBody>
          <a:bodyPr lIns="101370" tIns="50685" rIns="101370" bIns="50685">
            <a:spAutoFit/>
          </a:bodyPr>
          <a:lstStyle/>
          <a:p>
            <a:pPr defTabSz="1014413" eaLnBrk="0" hangingPunct="0"/>
            <a:r>
              <a:rPr lang="fr-FR" sz="1300">
                <a:solidFill>
                  <a:schemeClr val="tx1"/>
                </a:solidFill>
                <a:latin typeface="Arial Unicode MS" pitchFamily="34" charset="-128"/>
              </a:rPr>
              <a:t>Public access to information</a:t>
            </a:r>
          </a:p>
        </p:txBody>
      </p:sp>
      <p:sp>
        <p:nvSpPr>
          <p:cNvPr id="43020" name="Text Box 20"/>
          <p:cNvSpPr txBox="1">
            <a:spLocks noChangeArrowheads="1"/>
          </p:cNvSpPr>
          <p:nvPr/>
        </p:nvSpPr>
        <p:spPr bwMode="auto">
          <a:xfrm>
            <a:off x="2457450" y="3857625"/>
            <a:ext cx="1131888" cy="508000"/>
          </a:xfrm>
          <a:prstGeom prst="rect">
            <a:avLst/>
          </a:prstGeom>
          <a:solidFill>
            <a:srgbClr val="FFFF66"/>
          </a:solidFill>
          <a:ln w="9525">
            <a:solidFill>
              <a:schemeClr val="tx1"/>
            </a:solidFill>
            <a:miter lim="800000"/>
            <a:headEnd/>
            <a:tailEnd/>
          </a:ln>
        </p:spPr>
        <p:txBody>
          <a:bodyPr wrap="none" lIns="101370" tIns="50685" rIns="101370" bIns="50685">
            <a:spAutoFit/>
          </a:bodyPr>
          <a:lstStyle/>
          <a:p>
            <a:pPr defTabSz="1014413" eaLnBrk="0" hangingPunct="0"/>
            <a:r>
              <a:rPr lang="fr-FR" sz="1300">
                <a:solidFill>
                  <a:schemeClr val="tx1"/>
                </a:solidFill>
                <a:latin typeface="Arial Unicode MS" pitchFamily="34" charset="-128"/>
              </a:rPr>
              <a:t>Data quality </a:t>
            </a:r>
          </a:p>
          <a:p>
            <a:pPr defTabSz="1014413" eaLnBrk="0" hangingPunct="0"/>
            <a:r>
              <a:rPr lang="fr-FR" sz="1300">
                <a:solidFill>
                  <a:schemeClr val="tx1"/>
                </a:solidFill>
                <a:latin typeface="Arial Unicode MS" pitchFamily="34" charset="-128"/>
              </a:rPr>
              <a:t>assessment</a:t>
            </a:r>
          </a:p>
        </p:txBody>
      </p:sp>
      <p:sp>
        <p:nvSpPr>
          <p:cNvPr id="43021" name="Text Box 21"/>
          <p:cNvSpPr txBox="1">
            <a:spLocks noChangeArrowheads="1"/>
          </p:cNvSpPr>
          <p:nvPr/>
        </p:nvSpPr>
        <p:spPr bwMode="auto">
          <a:xfrm>
            <a:off x="5005388" y="2003425"/>
            <a:ext cx="1150937" cy="309563"/>
          </a:xfrm>
          <a:prstGeom prst="rect">
            <a:avLst/>
          </a:prstGeom>
          <a:solidFill>
            <a:srgbClr val="FFFF66"/>
          </a:solidFill>
          <a:ln w="9525">
            <a:solidFill>
              <a:schemeClr val="tx1"/>
            </a:solidFill>
            <a:miter lim="800000"/>
            <a:headEnd/>
            <a:tailEnd/>
          </a:ln>
        </p:spPr>
        <p:txBody>
          <a:bodyPr wrap="none" lIns="101370" tIns="50685" rIns="101370" bIns="50685">
            <a:spAutoFit/>
          </a:bodyPr>
          <a:lstStyle/>
          <a:p>
            <a:pPr defTabSz="1014413" eaLnBrk="0" hangingPunct="0"/>
            <a:r>
              <a:rPr lang="fr-FR" sz="1300">
                <a:solidFill>
                  <a:schemeClr val="tx1"/>
                </a:solidFill>
                <a:latin typeface="Arial Unicode MS" pitchFamily="34" charset="-128"/>
              </a:rPr>
              <a:t>Commitment</a:t>
            </a:r>
          </a:p>
        </p:txBody>
      </p:sp>
      <p:sp>
        <p:nvSpPr>
          <p:cNvPr id="43022" name="Text Box 23"/>
          <p:cNvSpPr txBox="1">
            <a:spLocks noChangeArrowheads="1"/>
          </p:cNvSpPr>
          <p:nvPr/>
        </p:nvSpPr>
        <p:spPr bwMode="auto">
          <a:xfrm>
            <a:off x="4908550" y="3857625"/>
            <a:ext cx="1520825" cy="508000"/>
          </a:xfrm>
          <a:prstGeom prst="rect">
            <a:avLst/>
          </a:prstGeom>
          <a:solidFill>
            <a:srgbClr val="FFFF66"/>
          </a:solidFill>
          <a:ln w="9525">
            <a:solidFill>
              <a:schemeClr val="tx1"/>
            </a:solidFill>
            <a:miter lim="800000"/>
            <a:headEnd/>
            <a:tailEnd/>
          </a:ln>
        </p:spPr>
        <p:txBody>
          <a:bodyPr lIns="101370" tIns="50685" rIns="101370" bIns="50685">
            <a:spAutoFit/>
          </a:bodyPr>
          <a:lstStyle/>
          <a:p>
            <a:pPr defTabSz="1014413" eaLnBrk="0" hangingPunct="0"/>
            <a:r>
              <a:rPr lang="fr-FR" sz="1300">
                <a:solidFill>
                  <a:schemeClr val="tx1"/>
                </a:solidFill>
                <a:latin typeface="Arial Unicode MS" pitchFamily="34" charset="-128"/>
              </a:rPr>
              <a:t>MfDR informs policy</a:t>
            </a:r>
          </a:p>
        </p:txBody>
      </p:sp>
      <p:sp>
        <p:nvSpPr>
          <p:cNvPr id="43023" name="Cloud Callout 43"/>
          <p:cNvSpPr>
            <a:spLocks noChangeArrowheads="1"/>
          </p:cNvSpPr>
          <p:nvPr/>
        </p:nvSpPr>
        <p:spPr bwMode="auto">
          <a:xfrm>
            <a:off x="6599238" y="1497013"/>
            <a:ext cx="2622550" cy="1181100"/>
          </a:xfrm>
          <a:prstGeom prst="cloudCallout">
            <a:avLst>
              <a:gd name="adj1" fmla="val -20833"/>
              <a:gd name="adj2" fmla="val 62500"/>
            </a:avLst>
          </a:prstGeom>
          <a:noFill/>
          <a:ln w="25400">
            <a:noFill/>
            <a:round/>
            <a:headEnd/>
            <a:tailEnd/>
          </a:ln>
        </p:spPr>
        <p:txBody>
          <a:bodyPr lIns="101370" tIns="50685" rIns="101370" bIns="50685" anchor="ctr"/>
          <a:lstStyle/>
          <a:p>
            <a:pPr defTabSz="1014413"/>
            <a:r>
              <a:rPr lang="fr-FR" sz="1600" b="1">
                <a:solidFill>
                  <a:srgbClr val="002060"/>
                </a:solidFill>
                <a:latin typeface="Arial Unicode MS" pitchFamily="34" charset="-128"/>
              </a:rPr>
              <a:t>« Quick win » ?</a:t>
            </a:r>
          </a:p>
        </p:txBody>
      </p:sp>
      <p:sp>
        <p:nvSpPr>
          <p:cNvPr id="43024" name="Cloud Callout 44"/>
          <p:cNvSpPr>
            <a:spLocks noChangeArrowheads="1"/>
          </p:cNvSpPr>
          <p:nvPr/>
        </p:nvSpPr>
        <p:spPr bwMode="auto">
          <a:xfrm>
            <a:off x="2179638" y="1204913"/>
            <a:ext cx="2622550" cy="1179512"/>
          </a:xfrm>
          <a:prstGeom prst="cloudCallout">
            <a:avLst>
              <a:gd name="adj1" fmla="val -23245"/>
              <a:gd name="adj2" fmla="val 65880"/>
            </a:avLst>
          </a:prstGeom>
          <a:noFill/>
          <a:ln w="25400">
            <a:noFill/>
            <a:round/>
            <a:headEnd/>
            <a:tailEnd/>
          </a:ln>
        </p:spPr>
        <p:txBody>
          <a:bodyPr lIns="101370" tIns="50685" rIns="101370" bIns="50685" anchor="ctr"/>
          <a:lstStyle/>
          <a:p>
            <a:pPr defTabSz="1014413"/>
            <a:r>
              <a:rPr lang="fr-FR" sz="1600" b="1">
                <a:solidFill>
                  <a:srgbClr val="002060"/>
                </a:solidFill>
                <a:latin typeface="Arial Unicode MS" pitchFamily="34" charset="-128"/>
              </a:rPr>
              <a:t>Action requested</a:t>
            </a:r>
          </a:p>
        </p:txBody>
      </p:sp>
      <p:sp>
        <p:nvSpPr>
          <p:cNvPr id="43025" name="Cloud Callout 46"/>
          <p:cNvSpPr>
            <a:spLocks noChangeArrowheads="1"/>
          </p:cNvSpPr>
          <p:nvPr/>
        </p:nvSpPr>
        <p:spPr bwMode="auto">
          <a:xfrm>
            <a:off x="6853238" y="4532313"/>
            <a:ext cx="2622550" cy="1181100"/>
          </a:xfrm>
          <a:prstGeom prst="cloudCallout">
            <a:avLst>
              <a:gd name="adj1" fmla="val -24880"/>
              <a:gd name="adj2" fmla="val 80509"/>
            </a:avLst>
          </a:prstGeom>
          <a:noFill/>
          <a:ln w="25400">
            <a:noFill/>
            <a:round/>
            <a:headEnd/>
            <a:tailEnd/>
          </a:ln>
        </p:spPr>
        <p:txBody>
          <a:bodyPr lIns="101370" tIns="50685" rIns="101370" bIns="50685" anchor="ctr"/>
          <a:lstStyle/>
          <a:p>
            <a:pPr defTabSz="1014413"/>
            <a:r>
              <a:rPr lang="fr-FR" sz="1600" b="1">
                <a:solidFill>
                  <a:srgbClr val="002060"/>
                </a:solidFill>
                <a:latin typeface="Arial Unicode MS" pitchFamily="34" charset="-128"/>
              </a:rPr>
              <a:t>No urgent action needed</a:t>
            </a:r>
          </a:p>
        </p:txBody>
      </p:sp>
      <p:sp>
        <p:nvSpPr>
          <p:cNvPr id="43026" name="Cloud Callout 47"/>
          <p:cNvSpPr>
            <a:spLocks noChangeArrowheads="1"/>
          </p:cNvSpPr>
          <p:nvPr/>
        </p:nvSpPr>
        <p:spPr bwMode="auto">
          <a:xfrm>
            <a:off x="2116138" y="4702175"/>
            <a:ext cx="2622550" cy="1179513"/>
          </a:xfrm>
          <a:prstGeom prst="cloudCallout">
            <a:avLst>
              <a:gd name="adj1" fmla="val -20833"/>
              <a:gd name="adj2" fmla="val 62500"/>
            </a:avLst>
          </a:prstGeom>
          <a:noFill/>
          <a:ln w="25400">
            <a:noFill/>
            <a:round/>
            <a:headEnd/>
            <a:tailEnd/>
          </a:ln>
        </p:spPr>
        <p:txBody>
          <a:bodyPr lIns="101370" tIns="50685" rIns="101370" bIns="50685" anchor="ctr"/>
          <a:lstStyle/>
          <a:p>
            <a:pPr defTabSz="1014413"/>
            <a:r>
              <a:rPr lang="fr-FR" sz="1600" b="1">
                <a:solidFill>
                  <a:srgbClr val="002060"/>
                </a:solidFill>
                <a:latin typeface="Arial Unicode MS" pitchFamily="34" charset="-128"/>
              </a:rPr>
              <a:t>Efforts without significant returns</a:t>
            </a:r>
          </a:p>
        </p:txBody>
      </p:sp>
      <p:sp>
        <p:nvSpPr>
          <p:cNvPr id="43027" name="Rectangle 38"/>
          <p:cNvSpPr>
            <a:spLocks noChangeArrowheads="1"/>
          </p:cNvSpPr>
          <p:nvPr/>
        </p:nvSpPr>
        <p:spPr bwMode="auto">
          <a:xfrm>
            <a:off x="228600" y="152400"/>
            <a:ext cx="8153400" cy="936625"/>
          </a:xfrm>
          <a:prstGeom prst="rect">
            <a:avLst/>
          </a:prstGeom>
          <a:noFill/>
          <a:ln w="9525">
            <a:noFill/>
            <a:miter lim="800000"/>
            <a:headEnd/>
            <a:tailEnd/>
          </a:ln>
        </p:spPr>
        <p:txBody>
          <a:bodyPr lIns="101370" tIns="50685" rIns="101370" bIns="50685" anchor="ctr"/>
          <a:lstStyle/>
          <a:p>
            <a:pPr algn="l" defTabSz="1014413"/>
            <a:r>
              <a:rPr lang="en-US" sz="2800">
                <a:solidFill>
                  <a:srgbClr val="CC3300"/>
                </a:solidFill>
                <a:latin typeface="Arial Unicode MS" pitchFamily="34" charset="-128"/>
              </a:rPr>
              <a:t>Identification of priorities</a:t>
            </a:r>
          </a:p>
        </p:txBody>
      </p:sp>
      <p:pic>
        <p:nvPicPr>
          <p:cNvPr id="43028" name="Picture 2" descr="drapeau:Mauritanie"/>
          <p:cNvPicPr>
            <a:picLocks noChangeAspect="1" noChangeArrowheads="1"/>
          </p:cNvPicPr>
          <p:nvPr/>
        </p:nvPicPr>
        <p:blipFill>
          <a:blip r:embed="rId3"/>
          <a:srcRect/>
          <a:stretch>
            <a:fillRect/>
          </a:stretch>
        </p:blipFill>
        <p:spPr bwMode="auto">
          <a:xfrm>
            <a:off x="8428038" y="214313"/>
            <a:ext cx="1539875" cy="1028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5" name="Rectangle 4"/>
          <p:cNvSpPr>
            <a:spLocks noChangeArrowheads="1"/>
          </p:cNvSpPr>
          <p:nvPr/>
        </p:nvSpPr>
        <p:spPr bwMode="auto">
          <a:xfrm>
            <a:off x="228600" y="152400"/>
            <a:ext cx="8153400" cy="936625"/>
          </a:xfrm>
          <a:prstGeom prst="rect">
            <a:avLst/>
          </a:prstGeom>
          <a:noFill/>
          <a:ln w="9525">
            <a:noFill/>
            <a:miter lim="800000"/>
            <a:headEnd/>
            <a:tailEnd/>
          </a:ln>
        </p:spPr>
        <p:txBody>
          <a:bodyPr lIns="101370" tIns="50685" rIns="101370" bIns="50685" anchor="ctr"/>
          <a:lstStyle/>
          <a:p>
            <a:pPr algn="l" defTabSz="1014413"/>
            <a:r>
              <a:rPr lang="en-US" sz="2800" dirty="0" smtClean="0">
                <a:solidFill>
                  <a:srgbClr val="CC3300"/>
                </a:solidFill>
                <a:latin typeface="Arial Unicode MS" pitchFamily="34" charset="-128"/>
              </a:rPr>
              <a:t>Action Plan</a:t>
            </a:r>
            <a:endParaRPr lang="en-US" sz="2800" dirty="0">
              <a:solidFill>
                <a:srgbClr val="CC3300"/>
              </a:solidFill>
              <a:latin typeface="Arial Unicode MS" pitchFamily="34" charset="-128"/>
            </a:endParaRPr>
          </a:p>
        </p:txBody>
      </p:sp>
      <p:pic>
        <p:nvPicPr>
          <p:cNvPr id="44036" name="Picture 2" descr="drapeau:Mauritanie"/>
          <p:cNvPicPr>
            <a:picLocks noChangeAspect="1" noChangeArrowheads="1"/>
          </p:cNvPicPr>
          <p:nvPr/>
        </p:nvPicPr>
        <p:blipFill>
          <a:blip r:embed="rId2"/>
          <a:srcRect/>
          <a:stretch>
            <a:fillRect/>
          </a:stretch>
        </p:blipFill>
        <p:spPr bwMode="auto">
          <a:xfrm>
            <a:off x="8428038" y="214313"/>
            <a:ext cx="1539875" cy="1028700"/>
          </a:xfrm>
          <a:prstGeom prst="rect">
            <a:avLst/>
          </a:prstGeom>
          <a:noFill/>
          <a:ln w="9525">
            <a:noFill/>
            <a:miter lim="800000"/>
            <a:headEnd/>
            <a:tailEnd/>
          </a:ln>
        </p:spPr>
      </p:pic>
      <p:graphicFrame>
        <p:nvGraphicFramePr>
          <p:cNvPr id="6" name="Group 507"/>
          <p:cNvGraphicFramePr>
            <a:graphicFrameLocks noGrp="1"/>
          </p:cNvGraphicFramePr>
          <p:nvPr/>
        </p:nvGraphicFramePr>
        <p:xfrm>
          <a:off x="274637" y="1432719"/>
          <a:ext cx="8196159" cy="8718960"/>
        </p:xfrm>
        <a:graphic>
          <a:graphicData uri="http://schemas.openxmlformats.org/drawingml/2006/table">
            <a:tbl>
              <a:tblPr/>
              <a:tblGrid>
                <a:gridCol w="627356"/>
                <a:gridCol w="1566628"/>
                <a:gridCol w="560391"/>
                <a:gridCol w="558628"/>
                <a:gridCol w="560391"/>
                <a:gridCol w="447608"/>
                <a:gridCol w="447608"/>
                <a:gridCol w="447608"/>
                <a:gridCol w="595636"/>
                <a:gridCol w="447608"/>
                <a:gridCol w="445846"/>
                <a:gridCol w="445845"/>
                <a:gridCol w="1045006"/>
              </a:tblGrid>
              <a:tr h="252995">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9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Dimension</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9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Programmed actions</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9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Indicator/</a:t>
                      </a:r>
                      <a:endParaRPr kumimoji="0" lang="en-US" sz="1100" b="0" i="0" u="none" strike="noStrike" cap="none" normalizeH="0" baseline="0">
                        <a:ln>
                          <a:noFill/>
                        </a:ln>
                        <a:solidFill>
                          <a:schemeClr val="tx1"/>
                        </a:solidFill>
                        <a:effectLst/>
                        <a:latin typeface="Arial" pitchFamily="25" charset="0"/>
                        <a:ea typeface="Times New Roman" pitchFamily="25" charset="0"/>
                        <a:cs typeface="Times New Roman" pitchFamily="25"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9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Monitor-ing</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9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Reference</a:t>
                      </a:r>
                      <a:endParaRPr kumimoji="0" lang="en-US" sz="1100" b="0" i="0" u="none" strike="noStrike" cap="none" normalizeH="0" baseline="0">
                        <a:ln>
                          <a:noFill/>
                        </a:ln>
                        <a:solidFill>
                          <a:schemeClr val="tx1"/>
                        </a:solidFill>
                        <a:effectLst/>
                        <a:latin typeface="Arial" pitchFamily="25" charset="0"/>
                        <a:ea typeface="Times New Roman" pitchFamily="25" charset="0"/>
                        <a:cs typeface="Times New Roman" pitchFamily="25"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9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situation</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9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Target situation Schedule</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Financing</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Resp. Exec.</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Prep-aration</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Exe-cution</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Prior-ity</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en-US" sz="1000" b="0" i="0" u="none" strike="noStrike" cap="none" normalizeH="0" baseline="0" dirty="0" err="1">
                          <a:ln>
                            <a:noFill/>
                          </a:ln>
                          <a:solidFill>
                            <a:schemeClr val="tx1"/>
                          </a:solidFill>
                          <a:effectLst/>
                          <a:latin typeface="Calibri" pitchFamily="25" charset="0"/>
                          <a:ea typeface="Times New Roman" pitchFamily="25" charset="0"/>
                          <a:cs typeface="Times New Roman" pitchFamily="25" charset="0"/>
                        </a:rPr>
                        <a:t>Comment/Connec-tion</a:t>
                      </a:r>
                      <a:r>
                        <a:rPr kumimoji="0" lang="en-US" sz="1000" b="0" i="0" u="none" strike="noStrike" cap="none" normalizeH="0" baseline="0" dirty="0">
                          <a:ln>
                            <a:noFill/>
                          </a:ln>
                          <a:solidFill>
                            <a:schemeClr val="tx1"/>
                          </a:solidFill>
                          <a:effectLst/>
                          <a:latin typeface="Calibri" pitchFamily="25" charset="0"/>
                          <a:ea typeface="Times New Roman" pitchFamily="25" charset="0"/>
                          <a:cs typeface="Times New Roman" pitchFamily="25" charset="0"/>
                        </a:rPr>
                        <a:t> with existing action</a:t>
                      </a:r>
                      <a:endParaRPr kumimoji="0" lang="en-US" sz="2000" b="0" i="0" u="none" strike="noStrike" cap="none" normalizeH="0" baseline="0" dirty="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52285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9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Obtain-ed</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9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Obtain-able</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9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Source</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69861">
                <a:tc gridSpan="13">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1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Leadership</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3454">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1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Commitment</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9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CAP-Scan</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1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3.0</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1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1</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r>
              <a:tr h="708385">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1.1.1</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en-US"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Promulgate law organizing the monitoring and evaluation system of the CSLP</a:t>
                      </a:r>
                      <a:endParaRPr kumimoji="0" lang="en-US"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Law adopted</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TO + 6 months</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MEF</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8385">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1.1.2</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en-US"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Extend the sector CDMST: MFPMA, MPEFP, MC</a:t>
                      </a:r>
                      <a:endParaRPr kumimoji="0" lang="en-US"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No. depts. CDMT</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7</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10 to</a:t>
                      </a:r>
                      <a:endParaRPr kumimoji="0" lang="en-US" sz="1100" b="0" i="0" u="none" strike="noStrike" cap="none" normalizeH="0" baseline="0">
                        <a:ln>
                          <a:noFill/>
                        </a:ln>
                        <a:solidFill>
                          <a:schemeClr val="tx1"/>
                        </a:solidFill>
                        <a:effectLst/>
                        <a:latin typeface="Arial" pitchFamily="25" charset="0"/>
                        <a:ea typeface="Times New Roman" pitchFamily="25" charset="0"/>
                        <a:cs typeface="Times New Roman" pitchFamily="25"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TO + 1 yr</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MEF/</a:t>
                      </a:r>
                      <a:endParaRPr kumimoji="0" lang="en-US" sz="1100" b="0" i="0" u="none" strike="noStrike" cap="none" normalizeH="0" baseline="0">
                        <a:ln>
                          <a:noFill/>
                        </a:ln>
                        <a:solidFill>
                          <a:schemeClr val="tx1"/>
                        </a:solidFill>
                        <a:effectLst/>
                        <a:latin typeface="Arial" pitchFamily="25" charset="0"/>
                        <a:ea typeface="Times New Roman" pitchFamily="25" charset="0"/>
                        <a:cs typeface="Times New Roman" pitchFamily="25"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other </a:t>
                      </a:r>
                      <a:endParaRPr kumimoji="0" lang="en-US" sz="1100" b="0" i="0" u="none" strike="noStrike" cap="none" normalizeH="0" baseline="0">
                        <a:ln>
                          <a:noFill/>
                        </a:ln>
                        <a:solidFill>
                          <a:schemeClr val="tx1"/>
                        </a:solidFill>
                        <a:effectLst/>
                        <a:latin typeface="Arial" pitchFamily="25" charset="0"/>
                        <a:ea typeface="Times New Roman" pitchFamily="25" charset="0"/>
                        <a:cs typeface="Times New Roman" pitchFamily="25"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depart-ments</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165">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1.1.3</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en-US"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Study of capacity-strengthening needs of the coordination structure for governmental action (DG of Interministerial Coordination) to ensure performance of the coordination, facilitation and support roles at the interministerial level.</a:t>
                      </a:r>
                      <a:endParaRPr kumimoji="0" lang="en-US"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en-US"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MEF for submiss-ion to PM</a:t>
                      </a:r>
                      <a:endParaRPr kumimoji="0" lang="en-US"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0182">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1.1.4</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en-US"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General introduction of a specialized body or unit responsible for strategic programming in the MPM and MC.</a:t>
                      </a:r>
                      <a:endParaRPr kumimoji="0" lang="en-US"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 direct/</a:t>
                      </a:r>
                      <a:endParaRPr kumimoji="0" lang="en-US" sz="1100" b="0" i="0" u="none" strike="noStrike" cap="none" normalizeH="0" baseline="0">
                        <a:ln>
                          <a:noFill/>
                        </a:ln>
                        <a:solidFill>
                          <a:schemeClr val="tx1"/>
                        </a:solidFill>
                        <a:effectLst/>
                        <a:latin typeface="Arial" pitchFamily="25" charset="0"/>
                        <a:ea typeface="Times New Roman" pitchFamily="25" charset="0"/>
                        <a:cs typeface="Times New Roman" pitchFamily="25"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Dept</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60%</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100% by TO + 6 months</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Ministry submits to PM</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Adjustment of organization charts</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3454">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en-US"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Clarity and articulation of vision</a:t>
                      </a:r>
                      <a:endParaRPr kumimoji="0" lang="en-US"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9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CAP-Scan</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3.0</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1</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r>
              <a:tr h="860182">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1.2.1</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en-US"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Make the different programming tools consistent:  analysis to harmonize terminology, structure and actions.</a:t>
                      </a:r>
                      <a:endParaRPr kumimoji="0" lang="en-US"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TO + 6 months</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MEF/DGCI</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MEF/</a:t>
                      </a:r>
                      <a:endParaRPr kumimoji="0" lang="en-US" sz="1100" b="0" i="0" u="none" strike="noStrike" cap="none" normalizeH="0" baseline="0">
                        <a:ln>
                          <a:noFill/>
                        </a:ln>
                        <a:solidFill>
                          <a:schemeClr val="tx1"/>
                        </a:solidFill>
                        <a:effectLst/>
                        <a:latin typeface="Arial" pitchFamily="25" charset="0"/>
                        <a:ea typeface="Times New Roman" pitchFamily="25" charset="0"/>
                        <a:cs typeface="Times New Roman" pitchFamily="25"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DGCIM</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3454">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Human Resource Management</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9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CAP-Scan</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1.25</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2</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r>
              <a:tr h="1163775">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fr-FR"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1.8.1</a:t>
                      </a:r>
                      <a:endParaRPr kumimoji="0" lang="fr-FR"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en-US"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Establishment of performance-evaluation tools for civil servants and government employees:  pilot perimeter on the staff of the M&amp;E units in the DEPs.</a:t>
                      </a:r>
                      <a:endParaRPr kumimoji="0" lang="en-US"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en-US" sz="9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3-Year Plan indicator: % of officials evaluated</a:t>
                      </a:r>
                      <a:endParaRPr kumimoji="0" lang="en-US"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800100" algn="l"/>
                          <a:tab pos="1143000" algn="l"/>
                          <a:tab pos="1371600" algn="l"/>
                        </a:tabLst>
                      </a:pPr>
                      <a:r>
                        <a:rPr kumimoji="0" lang="en-US" sz="1000" b="0" i="0" u="none" strike="noStrike" cap="none" normalizeH="0" baseline="0">
                          <a:ln>
                            <a:noFill/>
                          </a:ln>
                          <a:solidFill>
                            <a:schemeClr val="tx1"/>
                          </a:solidFill>
                          <a:effectLst/>
                          <a:latin typeface="Calibri" pitchFamily="25" charset="0"/>
                          <a:ea typeface="Times New Roman" pitchFamily="25" charset="0"/>
                          <a:cs typeface="Times New Roman" pitchFamily="25" charset="0"/>
                        </a:rPr>
                        <a:t>100% on the perimeter by TO + 1 yr</a:t>
                      </a:r>
                      <a:endParaRPr kumimoji="0" lang="en-US" sz="20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3100" b="0" i="0" u="none" strike="noStrike" cap="none" normalizeH="0" baseline="0" dirty="0">
                        <a:ln>
                          <a:noFill/>
                        </a:ln>
                        <a:solidFill>
                          <a:schemeClr val="tx1"/>
                        </a:solidFill>
                        <a:effectLst/>
                        <a:latin typeface="Arial" pitchFamily="25" charset="0"/>
                        <a:ea typeface="Arial" pitchFamily="25" charset="0"/>
                        <a:cs typeface="Arial" pitchFamily="25" charset="0"/>
                      </a:endParaRPr>
                    </a:p>
                  </a:txBody>
                  <a:tcPr marL="101505" marR="101505" marT="50599" marB="505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p:txBody>
          <a:bodyPr/>
          <a:lstStyle/>
          <a:p>
            <a:pPr eaLnBrk="1" hangingPunct="1">
              <a:lnSpc>
                <a:spcPct val="80000"/>
              </a:lnSpc>
              <a:spcBef>
                <a:spcPct val="0"/>
              </a:spcBef>
              <a:spcAft>
                <a:spcPct val="50000"/>
              </a:spcAft>
              <a:buFont typeface="Wingdings" pitchFamily="2" charset="2"/>
              <a:buBlip>
                <a:blip r:embed="rId2"/>
              </a:buBlip>
            </a:pPr>
            <a:r>
              <a:rPr lang="en-US" sz="2800" smtClean="0"/>
              <a:t>Six priority areas were identified</a:t>
            </a:r>
          </a:p>
          <a:p>
            <a:pPr eaLnBrk="1" hangingPunct="1">
              <a:lnSpc>
                <a:spcPct val="80000"/>
              </a:lnSpc>
              <a:spcBef>
                <a:spcPct val="0"/>
              </a:spcBef>
              <a:spcAft>
                <a:spcPct val="50000"/>
              </a:spcAft>
              <a:buFont typeface="Wingdings" pitchFamily="2" charset="2"/>
              <a:buBlip>
                <a:blip r:embed="rId2"/>
              </a:buBlip>
            </a:pPr>
            <a:r>
              <a:rPr lang="en-US" sz="2800" smtClean="0"/>
              <a:t>Actions were developed in a full group discussion, including all key ministries</a:t>
            </a:r>
          </a:p>
          <a:p>
            <a:pPr eaLnBrk="1" hangingPunct="1">
              <a:lnSpc>
                <a:spcPct val="80000"/>
              </a:lnSpc>
              <a:spcBef>
                <a:spcPct val="0"/>
              </a:spcBef>
              <a:spcAft>
                <a:spcPct val="50000"/>
              </a:spcAft>
              <a:buFont typeface="Wingdings" pitchFamily="2" charset="2"/>
              <a:buBlip>
                <a:blip r:embed="rId2"/>
              </a:buBlip>
            </a:pPr>
            <a:r>
              <a:rPr lang="en-US" sz="2800" smtClean="0"/>
              <a:t>Actions focused on new action areas and refining existing projects</a:t>
            </a:r>
          </a:p>
          <a:p>
            <a:pPr eaLnBrk="1" hangingPunct="1">
              <a:lnSpc>
                <a:spcPct val="80000"/>
              </a:lnSpc>
              <a:spcBef>
                <a:spcPct val="0"/>
              </a:spcBef>
              <a:spcAft>
                <a:spcPct val="50000"/>
              </a:spcAft>
              <a:buFont typeface="Wingdings" pitchFamily="2" charset="2"/>
              <a:buBlip>
                <a:blip r:embed="rId2"/>
              </a:buBlip>
            </a:pPr>
            <a:r>
              <a:rPr lang="en-US" sz="2800" smtClean="0"/>
              <a:t>The Director General of the Development and Economic Cooperation of the MOF agreed to take the lead on follow-up actions</a:t>
            </a:r>
          </a:p>
          <a:p>
            <a:pPr eaLnBrk="1" hangingPunct="1">
              <a:lnSpc>
                <a:spcPct val="80000"/>
              </a:lnSpc>
              <a:spcBef>
                <a:spcPct val="0"/>
              </a:spcBef>
              <a:spcAft>
                <a:spcPct val="50000"/>
              </a:spcAft>
              <a:buFont typeface="Wingdings" pitchFamily="2" charset="2"/>
              <a:buBlip>
                <a:blip r:embed="rId2"/>
              </a:buBlip>
            </a:pPr>
            <a:r>
              <a:rPr lang="en-US" sz="2800" smtClean="0"/>
              <a:t>The Action Plan was disseminated to donors in-country to support the actions</a:t>
            </a:r>
          </a:p>
          <a:p>
            <a:pPr eaLnBrk="1" hangingPunct="1">
              <a:lnSpc>
                <a:spcPct val="80000"/>
              </a:lnSpc>
            </a:pPr>
            <a:endParaRPr lang="en-US" sz="2800" smtClean="0"/>
          </a:p>
        </p:txBody>
      </p:sp>
      <p:sp>
        <p:nvSpPr>
          <p:cNvPr id="44035" name="Rectangle 4"/>
          <p:cNvSpPr>
            <a:spLocks noChangeArrowheads="1"/>
          </p:cNvSpPr>
          <p:nvPr/>
        </p:nvSpPr>
        <p:spPr bwMode="auto">
          <a:xfrm>
            <a:off x="228600" y="152400"/>
            <a:ext cx="8153400" cy="936625"/>
          </a:xfrm>
          <a:prstGeom prst="rect">
            <a:avLst/>
          </a:prstGeom>
          <a:noFill/>
          <a:ln w="9525">
            <a:noFill/>
            <a:miter lim="800000"/>
            <a:headEnd/>
            <a:tailEnd/>
          </a:ln>
        </p:spPr>
        <p:txBody>
          <a:bodyPr lIns="101370" tIns="50685" rIns="101370" bIns="50685" anchor="ctr"/>
          <a:lstStyle/>
          <a:p>
            <a:pPr algn="l" defTabSz="1014413"/>
            <a:r>
              <a:rPr lang="en-US" sz="2800" dirty="0" smtClean="0">
                <a:solidFill>
                  <a:srgbClr val="CC3300"/>
                </a:solidFill>
                <a:latin typeface="Arial Unicode MS" pitchFamily="34" charset="-128"/>
              </a:rPr>
              <a:t>Action Plan and dissemination</a:t>
            </a:r>
            <a:endParaRPr lang="en-US" sz="2800" dirty="0">
              <a:solidFill>
                <a:srgbClr val="CC3300"/>
              </a:solidFill>
              <a:latin typeface="Arial Unicode MS" pitchFamily="34" charset="-128"/>
            </a:endParaRPr>
          </a:p>
        </p:txBody>
      </p:sp>
      <p:pic>
        <p:nvPicPr>
          <p:cNvPr id="44036" name="Picture 2" descr="drapeau:Mauritanie"/>
          <p:cNvPicPr>
            <a:picLocks noChangeAspect="1" noChangeArrowheads="1"/>
          </p:cNvPicPr>
          <p:nvPr/>
        </p:nvPicPr>
        <p:blipFill>
          <a:blip r:embed="rId3"/>
          <a:srcRect/>
          <a:stretch>
            <a:fillRect/>
          </a:stretch>
        </p:blipFill>
        <p:spPr bwMode="auto">
          <a:xfrm>
            <a:off x="8428038" y="214313"/>
            <a:ext cx="1539875" cy="1028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a:srcRect/>
          <a:stretch>
            <a:fillRect/>
          </a:stretch>
        </p:blipFill>
        <p:spPr bwMode="auto">
          <a:xfrm>
            <a:off x="4144963" y="842963"/>
            <a:ext cx="1606550" cy="1209675"/>
          </a:xfrm>
          <a:prstGeom prst="rect">
            <a:avLst/>
          </a:prstGeom>
          <a:noFill/>
          <a:ln w="9525">
            <a:noFill/>
            <a:miter lim="800000"/>
            <a:headEnd/>
            <a:tailEnd/>
          </a:ln>
        </p:spPr>
      </p:pic>
      <p:pic>
        <p:nvPicPr>
          <p:cNvPr id="125956" name="Content Placeholder 4" descr="discussion_importance.jpg"/>
          <p:cNvPicPr>
            <a:picLocks noChangeAspect="1"/>
          </p:cNvPicPr>
          <p:nvPr/>
        </p:nvPicPr>
        <p:blipFill>
          <a:blip r:embed="rId3"/>
          <a:srcRect/>
          <a:stretch>
            <a:fillRect/>
          </a:stretch>
        </p:blipFill>
        <p:spPr bwMode="auto">
          <a:xfrm>
            <a:off x="254000" y="842963"/>
            <a:ext cx="1606550" cy="1201737"/>
          </a:xfrm>
          <a:prstGeom prst="rect">
            <a:avLst/>
          </a:prstGeom>
          <a:noFill/>
          <a:ln w="9525">
            <a:noFill/>
            <a:miter lim="800000"/>
            <a:headEnd/>
            <a:tailEnd/>
          </a:ln>
        </p:spPr>
      </p:pic>
      <p:sp>
        <p:nvSpPr>
          <p:cNvPr id="125957" name="Text Box 5"/>
          <p:cNvSpPr txBox="1">
            <a:spLocks noChangeArrowheads="1"/>
          </p:cNvSpPr>
          <p:nvPr/>
        </p:nvSpPr>
        <p:spPr bwMode="auto">
          <a:xfrm>
            <a:off x="169863" y="1771650"/>
            <a:ext cx="9726612" cy="4749786"/>
          </a:xfrm>
          <a:prstGeom prst="rect">
            <a:avLst/>
          </a:prstGeom>
          <a:noFill/>
          <a:ln w="9525">
            <a:noFill/>
            <a:miter lim="800000"/>
            <a:headEnd/>
            <a:tailEnd/>
          </a:ln>
        </p:spPr>
        <p:txBody>
          <a:bodyPr lIns="101370" tIns="50685" rIns="101370" bIns="50685">
            <a:spAutoFit/>
          </a:bodyPr>
          <a:lstStyle/>
          <a:p>
            <a:pPr defTabSz="1014413"/>
            <a:r>
              <a:rPr lang="en-US" sz="4000" b="1" dirty="0">
                <a:solidFill>
                  <a:srgbClr val="003366"/>
                </a:solidFill>
              </a:rPr>
              <a:t>		</a:t>
            </a:r>
          </a:p>
          <a:p>
            <a:pPr defTabSz="1014413"/>
            <a:endParaRPr lang="en-US" sz="5300" b="1" dirty="0">
              <a:solidFill>
                <a:srgbClr val="003366"/>
              </a:solidFill>
              <a:latin typeface="Arial Unicode MS" pitchFamily="34" charset="-128"/>
            </a:endParaRPr>
          </a:p>
          <a:p>
            <a:pPr defTabSz="1014413"/>
            <a:r>
              <a:rPr lang="en-US" sz="5300" b="1" dirty="0" err="1">
                <a:solidFill>
                  <a:srgbClr val="003366"/>
                </a:solidFill>
                <a:latin typeface="Arial Unicode MS" pitchFamily="34" charset="-128"/>
              </a:rPr>
              <a:t>MfDR</a:t>
            </a:r>
            <a:r>
              <a:rPr lang="en-US" sz="5300" b="1" dirty="0">
                <a:solidFill>
                  <a:srgbClr val="003366"/>
                </a:solidFill>
                <a:latin typeface="Arial Unicode MS" pitchFamily="34" charset="-128"/>
              </a:rPr>
              <a:t> CAP-Scan</a:t>
            </a:r>
            <a:r>
              <a:rPr lang="en-US" sz="2000" dirty="0">
                <a:solidFill>
                  <a:schemeClr val="tx1"/>
                </a:solidFill>
                <a:latin typeface="Arial Unicode MS" pitchFamily="34" charset="-128"/>
              </a:rPr>
              <a:t> </a:t>
            </a:r>
          </a:p>
          <a:p>
            <a:pPr defTabSz="1014413"/>
            <a:endParaRPr lang="en-US" sz="2000" dirty="0">
              <a:solidFill>
                <a:schemeClr val="tx1"/>
              </a:solidFill>
              <a:latin typeface="Arial Unicode MS" pitchFamily="34" charset="-128"/>
            </a:endParaRPr>
          </a:p>
          <a:p>
            <a:pPr defTabSz="1014413"/>
            <a:r>
              <a:rPr lang="en-US" sz="2700" b="1" dirty="0">
                <a:solidFill>
                  <a:srgbClr val="CC3300"/>
                </a:solidFill>
              </a:rPr>
              <a:t>Workshop </a:t>
            </a:r>
            <a:r>
              <a:rPr lang="en-US" sz="2800" b="1" dirty="0">
                <a:solidFill>
                  <a:srgbClr val="CC3300"/>
                </a:solidFill>
              </a:rPr>
              <a:t>Civil Service College, Singapore </a:t>
            </a:r>
            <a:r>
              <a:rPr lang="en-US" sz="2800" b="1" dirty="0" smtClean="0">
                <a:solidFill>
                  <a:srgbClr val="CC3300"/>
                </a:solidFill>
              </a:rPr>
              <a:t>2009</a:t>
            </a:r>
            <a:endParaRPr lang="en-US" sz="2700" b="1" dirty="0">
              <a:solidFill>
                <a:srgbClr val="CC3300"/>
              </a:solidFill>
            </a:endParaRPr>
          </a:p>
          <a:p>
            <a:pPr defTabSz="1014413"/>
            <a:endParaRPr lang="en-US" sz="2700" b="1" dirty="0">
              <a:solidFill>
                <a:srgbClr val="CC3300"/>
              </a:solidFill>
            </a:endParaRPr>
          </a:p>
          <a:p>
            <a:pPr algn="l" defTabSz="1014413"/>
            <a:endParaRPr lang="en-US" sz="2700" b="1" dirty="0">
              <a:solidFill>
                <a:srgbClr val="CC3300"/>
              </a:solidFill>
            </a:endParaRPr>
          </a:p>
          <a:p>
            <a:pPr algn="l" defTabSz="1014413"/>
            <a:endParaRPr lang="en-US" sz="2700" b="1" dirty="0">
              <a:solidFill>
                <a:srgbClr val="CC3300"/>
              </a:solidFill>
            </a:endParaRPr>
          </a:p>
          <a:p>
            <a:pPr algn="l" defTabSz="1014413"/>
            <a:r>
              <a:rPr lang="en-US" sz="2700" b="1" dirty="0" err="1" smtClean="0">
                <a:solidFill>
                  <a:srgbClr val="CC3300"/>
                </a:solidFill>
              </a:rPr>
              <a:t>Ingwell</a:t>
            </a:r>
            <a:r>
              <a:rPr lang="en-US" sz="2700" b="1" dirty="0" smtClean="0">
                <a:solidFill>
                  <a:srgbClr val="CC3300"/>
                </a:solidFill>
              </a:rPr>
              <a:t> </a:t>
            </a:r>
            <a:r>
              <a:rPr lang="en-US" sz="2700" b="1" dirty="0" err="1" smtClean="0">
                <a:solidFill>
                  <a:srgbClr val="CC3300"/>
                </a:solidFill>
              </a:rPr>
              <a:t>Kuil</a:t>
            </a:r>
            <a:r>
              <a:rPr lang="en-US" sz="2700" b="1" dirty="0" smtClean="0">
                <a:solidFill>
                  <a:srgbClr val="CC3300"/>
                </a:solidFill>
              </a:rPr>
              <a:t> &amp; Abdel Aziz </a:t>
            </a:r>
            <a:r>
              <a:rPr lang="en-US" sz="2700" b="1" dirty="0" err="1" smtClean="0">
                <a:solidFill>
                  <a:srgbClr val="CC3300"/>
                </a:solidFill>
              </a:rPr>
              <a:t>Ould</a:t>
            </a:r>
            <a:r>
              <a:rPr lang="en-US" sz="2700" b="1" dirty="0" smtClean="0">
                <a:solidFill>
                  <a:srgbClr val="CC3300"/>
                </a:solidFill>
              </a:rPr>
              <a:t> </a:t>
            </a:r>
            <a:r>
              <a:rPr lang="en-US" sz="2700" b="1" dirty="0" err="1" smtClean="0">
                <a:solidFill>
                  <a:srgbClr val="CC3300"/>
                </a:solidFill>
              </a:rPr>
              <a:t>Dahi</a:t>
            </a:r>
            <a:endParaRPr lang="en-US" sz="2000" b="1" dirty="0">
              <a:solidFill>
                <a:srgbClr val="CC3300"/>
              </a:solidFill>
              <a:latin typeface="Arial Unicode MS" pitchFamily="34" charset="-128"/>
            </a:endParaRPr>
          </a:p>
        </p:txBody>
      </p:sp>
      <p:sp>
        <p:nvSpPr>
          <p:cNvPr id="125958" name="Line 6"/>
          <p:cNvSpPr>
            <a:spLocks noChangeShapeType="1"/>
          </p:cNvSpPr>
          <p:nvPr/>
        </p:nvSpPr>
        <p:spPr bwMode="auto">
          <a:xfrm>
            <a:off x="169863" y="4216400"/>
            <a:ext cx="9726612" cy="0"/>
          </a:xfrm>
          <a:prstGeom prst="line">
            <a:avLst/>
          </a:prstGeom>
          <a:noFill/>
          <a:ln w="28575">
            <a:solidFill>
              <a:srgbClr val="000080"/>
            </a:solidFill>
            <a:round/>
            <a:headEnd/>
            <a:tailEnd/>
          </a:ln>
        </p:spPr>
        <p:txBody>
          <a:bodyPr/>
          <a:lstStyle/>
          <a:p>
            <a:endParaRPr lang="en-US"/>
          </a:p>
        </p:txBody>
      </p:sp>
      <p:pic>
        <p:nvPicPr>
          <p:cNvPr id="125959" name="Picture 7"/>
          <p:cNvPicPr>
            <a:picLocks noChangeAspect="1" noChangeArrowheads="1"/>
          </p:cNvPicPr>
          <p:nvPr/>
        </p:nvPicPr>
        <p:blipFill>
          <a:blip r:embed="rId4"/>
          <a:srcRect/>
          <a:stretch>
            <a:fillRect/>
          </a:stretch>
        </p:blipFill>
        <p:spPr bwMode="auto">
          <a:xfrm>
            <a:off x="2114550" y="842963"/>
            <a:ext cx="1692275" cy="1301750"/>
          </a:xfrm>
          <a:prstGeom prst="rect">
            <a:avLst/>
          </a:prstGeom>
          <a:noFill/>
          <a:ln w="9525">
            <a:noFill/>
            <a:miter lim="800000"/>
            <a:headEnd/>
            <a:tailEnd/>
          </a:ln>
        </p:spPr>
      </p:pic>
      <p:pic>
        <p:nvPicPr>
          <p:cNvPr id="125960" name="Picture 8"/>
          <p:cNvPicPr>
            <a:picLocks noChangeAspect="1" noChangeArrowheads="1"/>
          </p:cNvPicPr>
          <p:nvPr/>
        </p:nvPicPr>
        <p:blipFill>
          <a:blip r:embed="rId5"/>
          <a:srcRect/>
          <a:stretch>
            <a:fillRect/>
          </a:stretch>
        </p:blipFill>
        <p:spPr bwMode="auto">
          <a:xfrm>
            <a:off x="6523037" y="823119"/>
            <a:ext cx="1031875" cy="1265237"/>
          </a:xfrm>
          <a:prstGeom prst="rect">
            <a:avLst/>
          </a:prstGeom>
          <a:noFill/>
          <a:ln w="9525">
            <a:noFill/>
            <a:miter lim="800000"/>
            <a:headEnd/>
            <a:tailEnd/>
          </a:ln>
        </p:spPr>
      </p:pic>
      <p:pic>
        <p:nvPicPr>
          <p:cNvPr id="9" name="Picture 8" descr="078.JPG"/>
          <p:cNvPicPr>
            <a:picLocks noChangeAspect="1"/>
          </p:cNvPicPr>
          <p:nvPr/>
        </p:nvPicPr>
        <p:blipFill>
          <a:blip r:embed="rId6"/>
          <a:stretch>
            <a:fillRect/>
          </a:stretch>
        </p:blipFill>
        <p:spPr>
          <a:xfrm>
            <a:off x="8047037" y="823119"/>
            <a:ext cx="1600200" cy="120015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Slide Number Placeholder 3"/>
          <p:cNvSpPr>
            <a:spLocks noGrp="1"/>
          </p:cNvSpPr>
          <p:nvPr>
            <p:ph type="sldNum" sz="quarter" idx="10"/>
          </p:nvPr>
        </p:nvSpPr>
        <p:spPr bwMode="auto">
          <a:noFill/>
          <a:ln>
            <a:miter lim="800000"/>
            <a:headEnd/>
            <a:tailEnd/>
          </a:ln>
        </p:spPr>
        <p:txBody>
          <a:bodyPr/>
          <a:lstStyle/>
          <a:p>
            <a:fld id="{6E14D892-96B2-40D5-B66D-58DD7AECA2F9}" type="slidenum">
              <a:rPr lang="en-US"/>
              <a:pPr/>
              <a:t>26</a:t>
            </a:fld>
            <a:endParaRPr lang="en-US"/>
          </a:p>
        </p:txBody>
      </p:sp>
      <p:sp>
        <p:nvSpPr>
          <p:cNvPr id="128003" name="Rectangle 5"/>
          <p:cNvSpPr>
            <a:spLocks noChangeArrowheads="1"/>
          </p:cNvSpPr>
          <p:nvPr/>
        </p:nvSpPr>
        <p:spPr bwMode="auto">
          <a:xfrm>
            <a:off x="228600" y="152400"/>
            <a:ext cx="8153400" cy="936625"/>
          </a:xfrm>
          <a:prstGeom prst="rect">
            <a:avLst/>
          </a:prstGeom>
          <a:noFill/>
          <a:ln w="9525">
            <a:noFill/>
            <a:miter lim="800000"/>
            <a:headEnd/>
            <a:tailEnd/>
          </a:ln>
        </p:spPr>
        <p:txBody>
          <a:bodyPr lIns="101370" tIns="50685" rIns="101370" bIns="50685" anchor="ctr"/>
          <a:lstStyle/>
          <a:p>
            <a:pPr algn="l" defTabSz="1014413"/>
            <a:r>
              <a:rPr lang="en-US" sz="2800" dirty="0" smtClean="0">
                <a:solidFill>
                  <a:srgbClr val="CC3300"/>
                </a:solidFill>
                <a:latin typeface="Arial Unicode MS" pitchFamily="34" charset="-128"/>
              </a:rPr>
              <a:t>Workshop process</a:t>
            </a:r>
            <a:endParaRPr lang="en-US" sz="2800" dirty="0">
              <a:solidFill>
                <a:srgbClr val="CC3300"/>
              </a:solidFill>
              <a:latin typeface="Arial Unicode MS" pitchFamily="34" charset="-128"/>
            </a:endParaRPr>
          </a:p>
        </p:txBody>
      </p:sp>
      <p:sp>
        <p:nvSpPr>
          <p:cNvPr id="6" name="Rectangle 3"/>
          <p:cNvSpPr txBox="1">
            <a:spLocks noChangeArrowheads="1"/>
          </p:cNvSpPr>
          <p:nvPr/>
        </p:nvSpPr>
        <p:spPr bwMode="auto">
          <a:xfrm>
            <a:off x="396875" y="1814513"/>
            <a:ext cx="9753600" cy="4176712"/>
          </a:xfrm>
          <a:prstGeom prst="rect">
            <a:avLst/>
          </a:prstGeom>
          <a:noFill/>
          <a:ln w="9525">
            <a:noFill/>
            <a:miter lim="800000"/>
            <a:headEnd/>
            <a:tailEnd/>
          </a:ln>
          <a:effectLst/>
        </p:spPr>
        <p:txBody>
          <a:bodyPr lIns="101370" tIns="50685" rIns="101370" bIns="50685"/>
          <a:lstStyle/>
          <a:p>
            <a:pPr marL="514350" indent="-514350" algn="l" defTabSz="1014413">
              <a:spcAft>
                <a:spcPct val="50000"/>
              </a:spcAft>
              <a:buFontTx/>
              <a:buAutoNum type="arabicPeriod"/>
            </a:pPr>
            <a:r>
              <a:rPr lang="en-US" sz="2800" dirty="0">
                <a:solidFill>
                  <a:srgbClr val="494949"/>
                </a:solidFill>
                <a:latin typeface="Arial Unicode MS" pitchFamily="34" charset="-128"/>
              </a:rPr>
              <a:t>Use the </a:t>
            </a:r>
            <a:r>
              <a:rPr lang="en-US" sz="2800" dirty="0" smtClean="0">
                <a:solidFill>
                  <a:srgbClr val="0000FF"/>
                </a:solidFill>
                <a:latin typeface="Arial Unicode MS" pitchFamily="34" charset="-128"/>
              </a:rPr>
              <a:t>‘matrix</a:t>
            </a:r>
            <a:r>
              <a:rPr lang="en-US" sz="2800" dirty="0">
                <a:solidFill>
                  <a:srgbClr val="0000FF"/>
                </a:solidFill>
                <a:latin typeface="Arial Unicode MS" pitchFamily="34" charset="-128"/>
              </a:rPr>
              <a:t>’ </a:t>
            </a:r>
            <a:r>
              <a:rPr lang="en-US" sz="2800" dirty="0">
                <a:solidFill>
                  <a:srgbClr val="494949"/>
                </a:solidFill>
                <a:latin typeface="Arial Unicode MS" pitchFamily="34" charset="-128"/>
              </a:rPr>
              <a:t>to discuss the stage of development regarding</a:t>
            </a:r>
            <a:r>
              <a:rPr lang="en-US" sz="2800" dirty="0" smtClean="0">
                <a:solidFill>
                  <a:srgbClr val="494949"/>
                </a:solidFill>
                <a:latin typeface="Arial Unicode MS" pitchFamily="34" charset="-128"/>
              </a:rPr>
              <a:t> the </a:t>
            </a:r>
            <a:r>
              <a:rPr lang="en-US" sz="2800" dirty="0" err="1" smtClean="0">
                <a:solidFill>
                  <a:srgbClr val="494949"/>
                </a:solidFill>
                <a:latin typeface="Arial Unicode MS" pitchFamily="34" charset="-128"/>
              </a:rPr>
              <a:t>MfDR</a:t>
            </a:r>
            <a:r>
              <a:rPr lang="en-US" sz="2800" dirty="0" smtClean="0">
                <a:solidFill>
                  <a:srgbClr val="494949"/>
                </a:solidFill>
                <a:latin typeface="Arial Unicode MS" pitchFamily="34" charset="-128"/>
              </a:rPr>
              <a:t> system </a:t>
            </a:r>
            <a:r>
              <a:rPr lang="en-US" sz="2800" dirty="0">
                <a:solidFill>
                  <a:srgbClr val="494949"/>
                </a:solidFill>
                <a:latin typeface="Arial Unicode MS" pitchFamily="34" charset="-128"/>
              </a:rPr>
              <a:t>in your country</a:t>
            </a:r>
          </a:p>
          <a:p>
            <a:pPr marL="514350" indent="-514350" algn="l" defTabSz="1014413">
              <a:spcAft>
                <a:spcPct val="50000"/>
              </a:spcAft>
              <a:buFontTx/>
              <a:buAutoNum type="arabicPeriod"/>
            </a:pPr>
            <a:r>
              <a:rPr lang="en-US" sz="2800" dirty="0">
                <a:solidFill>
                  <a:srgbClr val="494949"/>
                </a:solidFill>
                <a:latin typeface="Arial Unicode MS" pitchFamily="34" charset="-128"/>
              </a:rPr>
              <a:t>Describe the main arguments of your discussion in the </a:t>
            </a:r>
            <a:r>
              <a:rPr lang="en-US" sz="2800" dirty="0" smtClean="0">
                <a:solidFill>
                  <a:srgbClr val="0000FF"/>
                </a:solidFill>
                <a:latin typeface="Arial Unicode MS" pitchFamily="34" charset="-128"/>
              </a:rPr>
              <a:t>‘journal</a:t>
            </a:r>
            <a:r>
              <a:rPr lang="en-US" sz="2800" dirty="0">
                <a:solidFill>
                  <a:srgbClr val="0000FF"/>
                </a:solidFill>
                <a:latin typeface="Arial Unicode MS" pitchFamily="34" charset="-128"/>
              </a:rPr>
              <a:t>’ </a:t>
            </a:r>
            <a:r>
              <a:rPr lang="en-US" sz="2800" dirty="0">
                <a:solidFill>
                  <a:srgbClr val="494949"/>
                </a:solidFill>
              </a:rPr>
              <a:t>and quantify the results</a:t>
            </a:r>
            <a:endParaRPr lang="en-US" sz="2800" dirty="0">
              <a:solidFill>
                <a:srgbClr val="0000FF"/>
              </a:solidFill>
              <a:latin typeface="Arial Unicode MS" pitchFamily="34" charset="-128"/>
            </a:endParaRPr>
          </a:p>
          <a:p>
            <a:pPr marL="514350" indent="-514350" algn="l" defTabSz="1014413">
              <a:spcAft>
                <a:spcPct val="50000"/>
              </a:spcAft>
              <a:buFontTx/>
              <a:buAutoNum type="arabicPeriod"/>
            </a:pPr>
            <a:r>
              <a:rPr lang="en-US" sz="2800" dirty="0">
                <a:solidFill>
                  <a:srgbClr val="494949"/>
                </a:solidFill>
                <a:latin typeface="Arial Unicode MS" pitchFamily="34" charset="-128"/>
              </a:rPr>
              <a:t>Graph the quantitative results in the </a:t>
            </a:r>
            <a:r>
              <a:rPr lang="en-US" sz="2800" dirty="0" smtClean="0">
                <a:solidFill>
                  <a:srgbClr val="0000FF"/>
                </a:solidFill>
                <a:latin typeface="Arial Unicode MS" pitchFamily="34" charset="-128"/>
              </a:rPr>
              <a:t>‘profile</a:t>
            </a:r>
            <a:r>
              <a:rPr lang="en-US" sz="2800" dirty="0">
                <a:solidFill>
                  <a:srgbClr val="0000FF"/>
                </a:solidFill>
                <a:latin typeface="Arial Unicode MS" pitchFamily="34" charset="-128"/>
              </a:rPr>
              <a:t>’</a:t>
            </a:r>
          </a:p>
          <a:p>
            <a:pPr marL="514350" indent="-514350" algn="l" defTabSz="1014413">
              <a:spcAft>
                <a:spcPct val="50000"/>
              </a:spcAft>
              <a:buFontTx/>
              <a:buAutoNum type="arabicPeriod"/>
            </a:pPr>
            <a:r>
              <a:rPr lang="en-US" sz="2800" dirty="0">
                <a:solidFill>
                  <a:srgbClr val="494949"/>
                </a:solidFill>
                <a:latin typeface="Arial Unicode MS" pitchFamily="34" charset="-128"/>
              </a:rPr>
              <a:t>Prioritize the results you’ve identified in the </a:t>
            </a:r>
            <a:r>
              <a:rPr lang="en-US" sz="2800" dirty="0" smtClean="0">
                <a:solidFill>
                  <a:srgbClr val="0000FF"/>
                </a:solidFill>
                <a:latin typeface="Arial Unicode MS" pitchFamily="34" charset="-128"/>
              </a:rPr>
              <a:t>‘prioritization </a:t>
            </a:r>
            <a:r>
              <a:rPr lang="en-US" sz="2800" dirty="0">
                <a:solidFill>
                  <a:srgbClr val="0000FF"/>
                </a:solidFill>
                <a:latin typeface="Arial Unicode MS" pitchFamily="34" charset="-128"/>
              </a:rPr>
              <a:t>matrix’</a:t>
            </a:r>
          </a:p>
          <a:p>
            <a:pPr marL="514350" indent="-514350" algn="l" defTabSz="1014413">
              <a:spcAft>
                <a:spcPct val="50000"/>
              </a:spcAft>
              <a:buFontTx/>
              <a:buAutoNum type="arabicPeriod"/>
            </a:pPr>
            <a:r>
              <a:rPr lang="en-US" sz="2800" dirty="0">
                <a:solidFill>
                  <a:srgbClr val="494949"/>
                </a:solidFill>
                <a:latin typeface="Arial Unicode MS" pitchFamily="34" charset="-128"/>
              </a:rPr>
              <a:t>Use the prioritization matrix to make an </a:t>
            </a:r>
            <a:r>
              <a:rPr lang="en-US" sz="2800" dirty="0">
                <a:solidFill>
                  <a:srgbClr val="0000FF"/>
                </a:solidFill>
                <a:latin typeface="Arial Unicode MS" pitchFamily="34" charset="-128"/>
              </a:rPr>
              <a:t>‘action plan’ </a:t>
            </a:r>
            <a:endParaRPr lang="en-US" sz="2800" dirty="0">
              <a:solidFill>
                <a:schemeClr val="tx1"/>
              </a:solidFill>
              <a:latin typeface="Arial Unicode MS" pitchFamily="34" charset="-128"/>
            </a:endParaRPr>
          </a:p>
          <a:p>
            <a:pPr marL="514350" indent="-514350" algn="l" defTabSz="1014413">
              <a:spcBef>
                <a:spcPct val="20000"/>
              </a:spcBef>
              <a:buFontTx/>
              <a:buChar char="•"/>
            </a:pPr>
            <a:endParaRPr lang="en-US" sz="2800" dirty="0">
              <a:solidFill>
                <a:srgbClr val="494949"/>
              </a:solidFill>
              <a:latin typeface="Arial Unicode MS" pitchFamily="34" charset="-128"/>
            </a:endParaRPr>
          </a:p>
        </p:txBody>
      </p:sp>
      <p:pic>
        <p:nvPicPr>
          <p:cNvPr id="128005" name="Picture 2"/>
          <p:cNvPicPr>
            <a:picLocks noChangeAspect="1" noChangeArrowheads="1"/>
          </p:cNvPicPr>
          <p:nvPr/>
        </p:nvPicPr>
        <p:blipFill>
          <a:blip r:embed="rId2"/>
          <a:srcRect/>
          <a:stretch>
            <a:fillRect/>
          </a:stretch>
        </p:blipFill>
        <p:spPr bwMode="auto">
          <a:xfrm>
            <a:off x="8351838" y="214313"/>
            <a:ext cx="1606550" cy="1209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9026" name="Picture 3"/>
          <p:cNvPicPr>
            <a:picLocks noChangeAspect="1" noChangeArrowheads="1"/>
          </p:cNvPicPr>
          <p:nvPr/>
        </p:nvPicPr>
        <p:blipFill>
          <a:blip r:embed="rId3"/>
          <a:srcRect/>
          <a:stretch>
            <a:fillRect/>
          </a:stretch>
        </p:blipFill>
        <p:spPr bwMode="auto">
          <a:xfrm>
            <a:off x="5329238" y="674688"/>
            <a:ext cx="3382962" cy="1447800"/>
          </a:xfrm>
          <a:prstGeom prst="rect">
            <a:avLst/>
          </a:prstGeom>
          <a:noFill/>
          <a:ln w="9525">
            <a:noFill/>
            <a:miter lim="800000"/>
            <a:headEnd/>
            <a:tailEnd/>
          </a:ln>
        </p:spPr>
      </p:pic>
      <p:grpSp>
        <p:nvGrpSpPr>
          <p:cNvPr id="2" name="Group 4"/>
          <p:cNvGrpSpPr>
            <a:grpSpLocks/>
          </p:cNvGrpSpPr>
          <p:nvPr/>
        </p:nvGrpSpPr>
        <p:grpSpPr bwMode="auto">
          <a:xfrm>
            <a:off x="508000" y="900113"/>
            <a:ext cx="4448175" cy="3476625"/>
            <a:chOff x="288" y="512"/>
            <a:chExt cx="2524" cy="1979"/>
          </a:xfrm>
        </p:grpSpPr>
        <p:sp>
          <p:nvSpPr>
            <p:cNvPr id="129040" name="AutoShape 5"/>
            <p:cNvSpPr>
              <a:spLocks noChangeArrowheads="1"/>
            </p:cNvSpPr>
            <p:nvPr/>
          </p:nvSpPr>
          <p:spPr bwMode="auto">
            <a:xfrm rot="10800000">
              <a:off x="1756" y="512"/>
              <a:ext cx="105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1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fr-FR"/>
            </a:p>
          </p:txBody>
        </p:sp>
        <p:pic>
          <p:nvPicPr>
            <p:cNvPr id="129041" name="Picture 6"/>
            <p:cNvPicPr>
              <a:picLocks noChangeAspect="1" noChangeArrowheads="1"/>
            </p:cNvPicPr>
            <p:nvPr/>
          </p:nvPicPr>
          <p:blipFill>
            <a:blip r:embed="rId4"/>
            <a:srcRect/>
            <a:stretch>
              <a:fillRect/>
            </a:stretch>
          </p:blipFill>
          <p:spPr bwMode="auto">
            <a:xfrm>
              <a:off x="288" y="1392"/>
              <a:ext cx="2352" cy="1099"/>
            </a:xfrm>
            <a:prstGeom prst="rect">
              <a:avLst/>
            </a:prstGeom>
            <a:noFill/>
            <a:ln w="9525">
              <a:noFill/>
              <a:miter lim="800000"/>
              <a:headEnd/>
              <a:tailEnd/>
            </a:ln>
          </p:spPr>
        </p:pic>
      </p:grpSp>
      <p:grpSp>
        <p:nvGrpSpPr>
          <p:cNvPr id="3" name="Group 7"/>
          <p:cNvGrpSpPr>
            <a:grpSpLocks/>
          </p:cNvGrpSpPr>
          <p:nvPr/>
        </p:nvGrpSpPr>
        <p:grpSpPr bwMode="auto">
          <a:xfrm>
            <a:off x="2941638" y="3948113"/>
            <a:ext cx="4906962" cy="3376612"/>
            <a:chOff x="1669" y="2247"/>
            <a:chExt cx="2785" cy="1922"/>
          </a:xfrm>
        </p:grpSpPr>
        <p:sp>
          <p:nvSpPr>
            <p:cNvPr id="129038" name="AutoShape 8"/>
            <p:cNvSpPr>
              <a:spLocks noChangeArrowheads="1"/>
            </p:cNvSpPr>
            <p:nvPr/>
          </p:nvSpPr>
          <p:spPr bwMode="auto">
            <a:xfrm rot="5400000">
              <a:off x="1741" y="2565"/>
              <a:ext cx="1128" cy="12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17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fr-FR"/>
            </a:p>
          </p:txBody>
        </p:sp>
        <p:pic>
          <p:nvPicPr>
            <p:cNvPr id="129039" name="Picture 9"/>
            <p:cNvPicPr>
              <a:picLocks noChangeAspect="1" noChangeArrowheads="1"/>
            </p:cNvPicPr>
            <p:nvPr/>
          </p:nvPicPr>
          <p:blipFill>
            <a:blip r:embed="rId5"/>
            <a:srcRect/>
            <a:stretch>
              <a:fillRect/>
            </a:stretch>
          </p:blipFill>
          <p:spPr bwMode="auto">
            <a:xfrm>
              <a:off x="3269" y="2247"/>
              <a:ext cx="1185" cy="1922"/>
            </a:xfrm>
            <a:prstGeom prst="rect">
              <a:avLst/>
            </a:prstGeom>
            <a:noFill/>
            <a:ln w="9525">
              <a:noFill/>
              <a:miter lim="800000"/>
              <a:headEnd/>
              <a:tailEnd/>
            </a:ln>
          </p:spPr>
        </p:pic>
      </p:grpSp>
      <p:sp>
        <p:nvSpPr>
          <p:cNvPr id="10" name="Rectangle 2"/>
          <p:cNvSpPr txBox="1">
            <a:spLocks noChangeArrowheads="1"/>
          </p:cNvSpPr>
          <p:nvPr/>
        </p:nvSpPr>
        <p:spPr bwMode="auto">
          <a:xfrm>
            <a:off x="5380038" y="214313"/>
            <a:ext cx="4483100" cy="533400"/>
          </a:xfrm>
          <a:prstGeom prst="rect">
            <a:avLst/>
          </a:prstGeom>
          <a:noFill/>
          <a:ln w="9525">
            <a:noFill/>
            <a:miter lim="800000"/>
            <a:headEnd/>
            <a:tailEnd/>
          </a:ln>
          <a:effectLst/>
        </p:spPr>
        <p:txBody>
          <a:bodyPr lIns="101370" tIns="50685" rIns="101370" bIns="50685" anchor="ctr"/>
          <a:lstStyle/>
          <a:p>
            <a:pPr algn="l" defTabSz="1014413"/>
            <a:r>
              <a:rPr lang="en-US" sz="2700" b="1">
                <a:solidFill>
                  <a:schemeClr val="accent2"/>
                </a:solidFill>
                <a:latin typeface="Arial Unicode MS" pitchFamily="34" charset="-128"/>
              </a:rPr>
              <a:t>1. CAP-Scan matrix</a:t>
            </a:r>
          </a:p>
        </p:txBody>
      </p:sp>
      <p:sp>
        <p:nvSpPr>
          <p:cNvPr id="11" name="Rectangle 2"/>
          <p:cNvSpPr txBox="1">
            <a:spLocks noChangeArrowheads="1"/>
          </p:cNvSpPr>
          <p:nvPr/>
        </p:nvSpPr>
        <p:spPr bwMode="auto">
          <a:xfrm>
            <a:off x="503238" y="1890713"/>
            <a:ext cx="4483100" cy="533400"/>
          </a:xfrm>
          <a:prstGeom prst="rect">
            <a:avLst/>
          </a:prstGeom>
          <a:noFill/>
          <a:ln w="9525">
            <a:noFill/>
            <a:miter lim="800000"/>
            <a:headEnd/>
            <a:tailEnd/>
          </a:ln>
          <a:effectLst/>
        </p:spPr>
        <p:txBody>
          <a:bodyPr lIns="101370" tIns="50685" rIns="101370" bIns="50685" anchor="ctr"/>
          <a:lstStyle/>
          <a:p>
            <a:pPr algn="l" defTabSz="1014413"/>
            <a:r>
              <a:rPr lang="en-US" sz="2700" b="1">
                <a:solidFill>
                  <a:schemeClr val="accent2"/>
                </a:solidFill>
                <a:latin typeface="Arial Unicode MS" pitchFamily="34" charset="-128"/>
              </a:rPr>
              <a:t>2. CAP-Scan journal</a:t>
            </a:r>
          </a:p>
        </p:txBody>
      </p:sp>
      <p:sp>
        <p:nvSpPr>
          <p:cNvPr id="13" name="Rectangle 2"/>
          <p:cNvSpPr txBox="1">
            <a:spLocks noChangeArrowheads="1"/>
          </p:cNvSpPr>
          <p:nvPr/>
        </p:nvSpPr>
        <p:spPr bwMode="auto">
          <a:xfrm>
            <a:off x="5761038" y="3186113"/>
            <a:ext cx="3797300" cy="533400"/>
          </a:xfrm>
          <a:prstGeom prst="rect">
            <a:avLst/>
          </a:prstGeom>
          <a:noFill/>
          <a:ln w="9525">
            <a:noFill/>
            <a:miter lim="800000"/>
            <a:headEnd/>
            <a:tailEnd/>
          </a:ln>
          <a:effectLst/>
        </p:spPr>
        <p:txBody>
          <a:bodyPr lIns="101370" tIns="50685" rIns="101370" bIns="50685" anchor="ctr"/>
          <a:lstStyle/>
          <a:p>
            <a:pPr algn="l" defTabSz="1014413"/>
            <a:r>
              <a:rPr lang="en-US" sz="2700" b="1">
                <a:solidFill>
                  <a:schemeClr val="accent2"/>
                </a:solidFill>
                <a:latin typeface="Arial Unicode MS" pitchFamily="34" charset="-128"/>
              </a:rPr>
              <a:t>3. CAP-Scan profile</a:t>
            </a:r>
          </a:p>
        </p:txBody>
      </p:sp>
      <p:cxnSp>
        <p:nvCxnSpPr>
          <p:cNvPr id="129032" name="Straight Arrow Connector 14"/>
          <p:cNvCxnSpPr>
            <a:cxnSpLocks noChangeShapeType="1"/>
          </p:cNvCxnSpPr>
          <p:nvPr/>
        </p:nvCxnSpPr>
        <p:spPr bwMode="auto">
          <a:xfrm rot="10800000" flipV="1">
            <a:off x="2027238" y="1662113"/>
            <a:ext cx="4343400" cy="2133600"/>
          </a:xfrm>
          <a:prstGeom prst="straightConnector1">
            <a:avLst/>
          </a:prstGeom>
          <a:noFill/>
          <a:ln w="9525">
            <a:solidFill>
              <a:schemeClr val="tx1"/>
            </a:solidFill>
            <a:round/>
            <a:headEnd/>
            <a:tailEnd type="arrow" w="med" len="med"/>
          </a:ln>
        </p:spPr>
      </p:cxnSp>
      <p:cxnSp>
        <p:nvCxnSpPr>
          <p:cNvPr id="129033" name="Straight Arrow Connector 22"/>
          <p:cNvCxnSpPr>
            <a:cxnSpLocks noChangeShapeType="1"/>
          </p:cNvCxnSpPr>
          <p:nvPr/>
        </p:nvCxnSpPr>
        <p:spPr bwMode="auto">
          <a:xfrm rot="10800000" flipV="1">
            <a:off x="1951038" y="1509713"/>
            <a:ext cx="5486400" cy="1981200"/>
          </a:xfrm>
          <a:prstGeom prst="straightConnector1">
            <a:avLst/>
          </a:prstGeom>
          <a:noFill/>
          <a:ln w="9525">
            <a:solidFill>
              <a:schemeClr val="tx1"/>
            </a:solidFill>
            <a:round/>
            <a:headEnd/>
            <a:tailEnd type="arrow" w="med" len="med"/>
          </a:ln>
        </p:spPr>
      </p:cxnSp>
      <p:cxnSp>
        <p:nvCxnSpPr>
          <p:cNvPr id="129034" name="Straight Arrow Connector 24"/>
          <p:cNvCxnSpPr>
            <a:cxnSpLocks noChangeShapeType="1"/>
          </p:cNvCxnSpPr>
          <p:nvPr/>
        </p:nvCxnSpPr>
        <p:spPr bwMode="auto">
          <a:xfrm rot="10800000" flipV="1">
            <a:off x="2027238" y="1890713"/>
            <a:ext cx="4800600" cy="2209800"/>
          </a:xfrm>
          <a:prstGeom prst="straightConnector1">
            <a:avLst/>
          </a:prstGeom>
          <a:noFill/>
          <a:ln w="9525">
            <a:solidFill>
              <a:schemeClr val="tx1"/>
            </a:solidFill>
            <a:round/>
            <a:headEnd/>
            <a:tailEnd type="arrow" w="med" len="med"/>
          </a:ln>
        </p:spPr>
      </p:cxnSp>
      <p:cxnSp>
        <p:nvCxnSpPr>
          <p:cNvPr id="129035" name="Straight Arrow Connector 26"/>
          <p:cNvCxnSpPr>
            <a:cxnSpLocks noChangeShapeType="1"/>
          </p:cNvCxnSpPr>
          <p:nvPr/>
        </p:nvCxnSpPr>
        <p:spPr bwMode="auto">
          <a:xfrm>
            <a:off x="2103438" y="4100513"/>
            <a:ext cx="3962400" cy="1143000"/>
          </a:xfrm>
          <a:prstGeom prst="straightConnector1">
            <a:avLst/>
          </a:prstGeom>
          <a:noFill/>
          <a:ln w="9525">
            <a:solidFill>
              <a:schemeClr val="tx1"/>
            </a:solidFill>
            <a:round/>
            <a:headEnd/>
            <a:tailEnd type="arrow" w="med" len="med"/>
          </a:ln>
        </p:spPr>
      </p:cxnSp>
      <p:cxnSp>
        <p:nvCxnSpPr>
          <p:cNvPr id="129036" name="Straight Arrow Connector 31"/>
          <p:cNvCxnSpPr>
            <a:cxnSpLocks noChangeShapeType="1"/>
          </p:cNvCxnSpPr>
          <p:nvPr/>
        </p:nvCxnSpPr>
        <p:spPr bwMode="auto">
          <a:xfrm>
            <a:off x="2103438" y="3490913"/>
            <a:ext cx="4114800" cy="990600"/>
          </a:xfrm>
          <a:prstGeom prst="straightConnector1">
            <a:avLst/>
          </a:prstGeom>
          <a:noFill/>
          <a:ln w="9525">
            <a:solidFill>
              <a:schemeClr val="tx1"/>
            </a:solidFill>
            <a:round/>
            <a:headEnd/>
            <a:tailEnd type="arrow" w="med" len="med"/>
          </a:ln>
        </p:spPr>
      </p:cxnSp>
      <p:cxnSp>
        <p:nvCxnSpPr>
          <p:cNvPr id="129037" name="Straight Arrow Connector 33"/>
          <p:cNvCxnSpPr>
            <a:cxnSpLocks noChangeShapeType="1"/>
          </p:cNvCxnSpPr>
          <p:nvPr/>
        </p:nvCxnSpPr>
        <p:spPr bwMode="auto">
          <a:xfrm>
            <a:off x="2103438" y="3795713"/>
            <a:ext cx="4114800" cy="1066800"/>
          </a:xfrm>
          <a:prstGeom prst="straightConnector1">
            <a:avLst/>
          </a:prstGeom>
          <a:noFill/>
          <a:ln w="9525">
            <a:solidFill>
              <a:schemeClr val="tx1"/>
            </a:solidFill>
            <a:round/>
            <a:headEnd/>
            <a:tailEnd type="arrow" w="med" len="med"/>
          </a:ln>
        </p:spPr>
      </p:cxn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1074" name="Picture 45"/>
          <p:cNvPicPr>
            <a:picLocks noChangeAspect="1" noChangeArrowheads="1"/>
          </p:cNvPicPr>
          <p:nvPr/>
        </p:nvPicPr>
        <p:blipFill>
          <a:blip r:embed="rId3"/>
          <a:srcRect/>
          <a:stretch>
            <a:fillRect/>
          </a:stretch>
        </p:blipFill>
        <p:spPr bwMode="auto">
          <a:xfrm>
            <a:off x="5151438" y="1281113"/>
            <a:ext cx="4060825" cy="1554162"/>
          </a:xfrm>
          <a:prstGeom prst="rect">
            <a:avLst/>
          </a:prstGeom>
          <a:noFill/>
          <a:ln w="9525">
            <a:noFill/>
            <a:miter lim="800000"/>
            <a:headEnd/>
            <a:tailEnd/>
          </a:ln>
        </p:spPr>
      </p:pic>
      <p:grpSp>
        <p:nvGrpSpPr>
          <p:cNvPr id="2" name="Group 79"/>
          <p:cNvGrpSpPr>
            <a:grpSpLocks/>
          </p:cNvGrpSpPr>
          <p:nvPr/>
        </p:nvGrpSpPr>
        <p:grpSpPr bwMode="auto">
          <a:xfrm>
            <a:off x="3703638" y="4064000"/>
            <a:ext cx="4989512" cy="3525838"/>
            <a:chOff x="1455" y="1075"/>
            <a:chExt cx="4136" cy="3060"/>
          </a:xfrm>
        </p:grpSpPr>
        <p:grpSp>
          <p:nvGrpSpPr>
            <p:cNvPr id="3" name="Group 80"/>
            <p:cNvGrpSpPr>
              <a:grpSpLocks/>
            </p:cNvGrpSpPr>
            <p:nvPr/>
          </p:nvGrpSpPr>
          <p:grpSpPr bwMode="auto">
            <a:xfrm>
              <a:off x="1455" y="1075"/>
              <a:ext cx="3990" cy="2827"/>
              <a:chOff x="755" y="1208"/>
              <a:chExt cx="3990" cy="2827"/>
            </a:xfrm>
          </p:grpSpPr>
          <p:sp>
            <p:nvSpPr>
              <p:cNvPr id="131091" name="Text Box 81"/>
              <p:cNvSpPr txBox="1">
                <a:spLocks noChangeArrowheads="1"/>
              </p:cNvSpPr>
              <p:nvPr/>
            </p:nvSpPr>
            <p:spPr bwMode="auto">
              <a:xfrm>
                <a:off x="4453" y="3808"/>
                <a:ext cx="218" cy="227"/>
              </a:xfrm>
              <a:prstGeom prst="rect">
                <a:avLst/>
              </a:prstGeom>
              <a:noFill/>
              <a:ln w="9525">
                <a:noFill/>
                <a:miter lim="800000"/>
                <a:headEnd/>
                <a:tailEnd/>
              </a:ln>
            </p:spPr>
            <p:txBody>
              <a:bodyPr wrap="none">
                <a:spAutoFit/>
              </a:bodyPr>
              <a:lstStyle/>
              <a:p>
                <a:pPr eaLnBrk="0" hangingPunct="0"/>
                <a:r>
                  <a:rPr lang="en-US" sz="1100">
                    <a:latin typeface="Impress BT"/>
                  </a:rPr>
                  <a:t>4</a:t>
                </a:r>
              </a:p>
            </p:txBody>
          </p:sp>
          <p:sp>
            <p:nvSpPr>
              <p:cNvPr id="131092" name="Text Box 82"/>
              <p:cNvSpPr txBox="1">
                <a:spLocks noChangeArrowheads="1"/>
              </p:cNvSpPr>
              <p:nvPr/>
            </p:nvSpPr>
            <p:spPr bwMode="auto">
              <a:xfrm>
                <a:off x="3615" y="3808"/>
                <a:ext cx="218" cy="227"/>
              </a:xfrm>
              <a:prstGeom prst="rect">
                <a:avLst/>
              </a:prstGeom>
              <a:noFill/>
              <a:ln w="9525">
                <a:noFill/>
                <a:miter lim="800000"/>
                <a:headEnd/>
                <a:tailEnd/>
              </a:ln>
            </p:spPr>
            <p:txBody>
              <a:bodyPr wrap="none">
                <a:spAutoFit/>
              </a:bodyPr>
              <a:lstStyle/>
              <a:p>
                <a:pPr eaLnBrk="0" hangingPunct="0"/>
                <a:r>
                  <a:rPr lang="en-US" sz="1100">
                    <a:latin typeface="Impress BT"/>
                  </a:rPr>
                  <a:t>3</a:t>
                </a:r>
              </a:p>
            </p:txBody>
          </p:sp>
          <p:sp>
            <p:nvSpPr>
              <p:cNvPr id="131093" name="Text Box 83"/>
              <p:cNvSpPr txBox="1">
                <a:spLocks noChangeArrowheads="1"/>
              </p:cNvSpPr>
              <p:nvPr/>
            </p:nvSpPr>
            <p:spPr bwMode="auto">
              <a:xfrm>
                <a:off x="2735" y="3808"/>
                <a:ext cx="218" cy="227"/>
              </a:xfrm>
              <a:prstGeom prst="rect">
                <a:avLst/>
              </a:prstGeom>
              <a:noFill/>
              <a:ln w="9525">
                <a:noFill/>
                <a:miter lim="800000"/>
                <a:headEnd/>
                <a:tailEnd/>
              </a:ln>
            </p:spPr>
            <p:txBody>
              <a:bodyPr wrap="none">
                <a:spAutoFit/>
              </a:bodyPr>
              <a:lstStyle/>
              <a:p>
                <a:pPr eaLnBrk="0" hangingPunct="0"/>
                <a:r>
                  <a:rPr lang="en-US" sz="1100">
                    <a:latin typeface="Impress BT"/>
                  </a:rPr>
                  <a:t>2</a:t>
                </a:r>
              </a:p>
            </p:txBody>
          </p:sp>
          <p:sp>
            <p:nvSpPr>
              <p:cNvPr id="131094" name="Text Box 84"/>
              <p:cNvSpPr txBox="1">
                <a:spLocks noChangeArrowheads="1"/>
              </p:cNvSpPr>
              <p:nvPr/>
            </p:nvSpPr>
            <p:spPr bwMode="auto">
              <a:xfrm>
                <a:off x="1871" y="3808"/>
                <a:ext cx="218" cy="227"/>
              </a:xfrm>
              <a:prstGeom prst="rect">
                <a:avLst/>
              </a:prstGeom>
              <a:noFill/>
              <a:ln w="9525">
                <a:noFill/>
                <a:miter lim="800000"/>
                <a:headEnd/>
                <a:tailEnd/>
              </a:ln>
            </p:spPr>
            <p:txBody>
              <a:bodyPr wrap="none">
                <a:spAutoFit/>
              </a:bodyPr>
              <a:lstStyle/>
              <a:p>
                <a:pPr eaLnBrk="0" hangingPunct="0"/>
                <a:r>
                  <a:rPr lang="en-US" sz="1100">
                    <a:latin typeface="Impress BT"/>
                  </a:rPr>
                  <a:t>1</a:t>
                </a:r>
              </a:p>
            </p:txBody>
          </p:sp>
          <p:grpSp>
            <p:nvGrpSpPr>
              <p:cNvPr id="4" name="Group 85"/>
              <p:cNvGrpSpPr>
                <a:grpSpLocks/>
              </p:cNvGrpSpPr>
              <p:nvPr/>
            </p:nvGrpSpPr>
            <p:grpSpPr bwMode="auto">
              <a:xfrm>
                <a:off x="755" y="1208"/>
                <a:ext cx="3990" cy="2491"/>
                <a:chOff x="755" y="1208"/>
                <a:chExt cx="3990" cy="2491"/>
              </a:xfrm>
            </p:grpSpPr>
            <p:sp>
              <p:nvSpPr>
                <p:cNvPr id="131096" name="Line 86"/>
                <p:cNvSpPr>
                  <a:spLocks noChangeShapeType="1"/>
                </p:cNvSpPr>
                <p:nvPr/>
              </p:nvSpPr>
              <p:spPr bwMode="auto">
                <a:xfrm>
                  <a:off x="1154" y="1208"/>
                  <a:ext cx="0" cy="2391"/>
                </a:xfrm>
                <a:prstGeom prst="line">
                  <a:avLst/>
                </a:prstGeom>
                <a:noFill/>
                <a:ln w="38100">
                  <a:solidFill>
                    <a:schemeClr val="tx1"/>
                  </a:solidFill>
                  <a:round/>
                  <a:headEnd/>
                  <a:tailEnd/>
                </a:ln>
              </p:spPr>
              <p:txBody>
                <a:bodyPr wrap="none" anchor="ctr"/>
                <a:lstStyle/>
                <a:p>
                  <a:endParaRPr lang="en-US"/>
                </a:p>
              </p:txBody>
            </p:sp>
            <p:sp>
              <p:nvSpPr>
                <p:cNvPr id="131097" name="Line 87"/>
                <p:cNvSpPr>
                  <a:spLocks noChangeShapeType="1"/>
                </p:cNvSpPr>
                <p:nvPr/>
              </p:nvSpPr>
              <p:spPr bwMode="auto">
                <a:xfrm>
                  <a:off x="1154" y="3599"/>
                  <a:ext cx="3591" cy="0"/>
                </a:xfrm>
                <a:prstGeom prst="line">
                  <a:avLst/>
                </a:prstGeom>
                <a:noFill/>
                <a:ln w="38100">
                  <a:solidFill>
                    <a:schemeClr val="tx1"/>
                  </a:solidFill>
                  <a:round/>
                  <a:headEnd/>
                  <a:tailEnd/>
                </a:ln>
              </p:spPr>
              <p:txBody>
                <a:bodyPr wrap="none" anchor="ctr"/>
                <a:lstStyle/>
                <a:p>
                  <a:endParaRPr lang="en-US"/>
                </a:p>
              </p:txBody>
            </p:sp>
            <p:sp>
              <p:nvSpPr>
                <p:cNvPr id="131098" name="Line 88"/>
                <p:cNvSpPr>
                  <a:spLocks noChangeShapeType="1"/>
                </p:cNvSpPr>
                <p:nvPr/>
              </p:nvSpPr>
              <p:spPr bwMode="auto">
                <a:xfrm>
                  <a:off x="1045" y="2463"/>
                  <a:ext cx="3509" cy="0"/>
                </a:xfrm>
                <a:prstGeom prst="line">
                  <a:avLst/>
                </a:prstGeom>
                <a:noFill/>
                <a:ln w="9525">
                  <a:solidFill>
                    <a:schemeClr val="tx1"/>
                  </a:solidFill>
                  <a:round/>
                  <a:headEnd/>
                  <a:tailEnd/>
                </a:ln>
              </p:spPr>
              <p:txBody>
                <a:bodyPr wrap="none" anchor="ctr"/>
                <a:lstStyle/>
                <a:p>
                  <a:endParaRPr lang="en-US"/>
                </a:p>
              </p:txBody>
            </p:sp>
            <p:sp>
              <p:nvSpPr>
                <p:cNvPr id="131099" name="Line 89"/>
                <p:cNvSpPr>
                  <a:spLocks noChangeShapeType="1"/>
                </p:cNvSpPr>
                <p:nvPr/>
              </p:nvSpPr>
              <p:spPr bwMode="auto">
                <a:xfrm>
                  <a:off x="2872" y="1282"/>
                  <a:ext cx="0" cy="2417"/>
                </a:xfrm>
                <a:prstGeom prst="line">
                  <a:avLst/>
                </a:prstGeom>
                <a:noFill/>
                <a:ln w="9525">
                  <a:solidFill>
                    <a:schemeClr val="tx1"/>
                  </a:solidFill>
                  <a:round/>
                  <a:headEnd/>
                  <a:tailEnd/>
                </a:ln>
              </p:spPr>
              <p:txBody>
                <a:bodyPr wrap="none" anchor="ctr"/>
                <a:lstStyle/>
                <a:p>
                  <a:endParaRPr lang="en-US"/>
                </a:p>
              </p:txBody>
            </p:sp>
            <p:sp>
              <p:nvSpPr>
                <p:cNvPr id="131100" name="Line 90"/>
                <p:cNvSpPr>
                  <a:spLocks noChangeShapeType="1"/>
                </p:cNvSpPr>
                <p:nvPr/>
              </p:nvSpPr>
              <p:spPr bwMode="auto">
                <a:xfrm>
                  <a:off x="1054" y="3026"/>
                  <a:ext cx="100" cy="0"/>
                </a:xfrm>
                <a:prstGeom prst="line">
                  <a:avLst/>
                </a:prstGeom>
                <a:noFill/>
                <a:ln w="9525">
                  <a:solidFill>
                    <a:schemeClr val="tx1"/>
                  </a:solidFill>
                  <a:round/>
                  <a:headEnd/>
                  <a:tailEnd/>
                </a:ln>
              </p:spPr>
              <p:txBody>
                <a:bodyPr wrap="none" anchor="ctr"/>
                <a:lstStyle/>
                <a:p>
                  <a:endParaRPr lang="en-US"/>
                </a:p>
              </p:txBody>
            </p:sp>
            <p:sp>
              <p:nvSpPr>
                <p:cNvPr id="131101" name="Line 91"/>
                <p:cNvSpPr>
                  <a:spLocks noChangeShapeType="1"/>
                </p:cNvSpPr>
                <p:nvPr/>
              </p:nvSpPr>
              <p:spPr bwMode="auto">
                <a:xfrm>
                  <a:off x="1045" y="1872"/>
                  <a:ext cx="100" cy="0"/>
                </a:xfrm>
                <a:prstGeom prst="line">
                  <a:avLst/>
                </a:prstGeom>
                <a:noFill/>
                <a:ln w="9525">
                  <a:solidFill>
                    <a:schemeClr val="tx1"/>
                  </a:solidFill>
                  <a:round/>
                  <a:headEnd/>
                  <a:tailEnd/>
                </a:ln>
              </p:spPr>
              <p:txBody>
                <a:bodyPr wrap="none" anchor="ctr"/>
                <a:lstStyle/>
                <a:p>
                  <a:endParaRPr lang="en-US"/>
                </a:p>
              </p:txBody>
            </p:sp>
            <p:sp>
              <p:nvSpPr>
                <p:cNvPr id="131102" name="Line 92"/>
                <p:cNvSpPr>
                  <a:spLocks noChangeShapeType="1"/>
                </p:cNvSpPr>
                <p:nvPr/>
              </p:nvSpPr>
              <p:spPr bwMode="auto">
                <a:xfrm>
                  <a:off x="2018" y="3699"/>
                  <a:ext cx="0" cy="0"/>
                </a:xfrm>
                <a:prstGeom prst="line">
                  <a:avLst/>
                </a:prstGeom>
                <a:noFill/>
                <a:ln w="9525">
                  <a:solidFill>
                    <a:schemeClr val="tx1"/>
                  </a:solidFill>
                  <a:round/>
                  <a:headEnd/>
                  <a:tailEnd/>
                </a:ln>
              </p:spPr>
              <p:txBody>
                <a:bodyPr wrap="none" anchor="ctr"/>
                <a:lstStyle/>
                <a:p>
                  <a:endParaRPr lang="en-US"/>
                </a:p>
              </p:txBody>
            </p:sp>
            <p:sp>
              <p:nvSpPr>
                <p:cNvPr id="131103" name="Line 93"/>
                <p:cNvSpPr>
                  <a:spLocks noChangeShapeType="1"/>
                </p:cNvSpPr>
                <p:nvPr/>
              </p:nvSpPr>
              <p:spPr bwMode="auto">
                <a:xfrm>
                  <a:off x="2018" y="3699"/>
                  <a:ext cx="0" cy="0"/>
                </a:xfrm>
                <a:prstGeom prst="line">
                  <a:avLst/>
                </a:prstGeom>
                <a:noFill/>
                <a:ln w="9525">
                  <a:solidFill>
                    <a:schemeClr val="tx1"/>
                  </a:solidFill>
                  <a:round/>
                  <a:headEnd/>
                  <a:tailEnd/>
                </a:ln>
              </p:spPr>
              <p:txBody>
                <a:bodyPr wrap="none" anchor="ctr"/>
                <a:lstStyle/>
                <a:p>
                  <a:endParaRPr lang="en-US"/>
                </a:p>
              </p:txBody>
            </p:sp>
            <p:sp>
              <p:nvSpPr>
                <p:cNvPr id="131104" name="Line 94"/>
                <p:cNvSpPr>
                  <a:spLocks noChangeShapeType="1"/>
                </p:cNvSpPr>
                <p:nvPr/>
              </p:nvSpPr>
              <p:spPr bwMode="auto">
                <a:xfrm>
                  <a:off x="2018" y="3699"/>
                  <a:ext cx="0" cy="0"/>
                </a:xfrm>
                <a:prstGeom prst="line">
                  <a:avLst/>
                </a:prstGeom>
                <a:noFill/>
                <a:ln w="9525">
                  <a:solidFill>
                    <a:schemeClr val="tx1"/>
                  </a:solidFill>
                  <a:round/>
                  <a:headEnd/>
                  <a:tailEnd/>
                </a:ln>
              </p:spPr>
              <p:txBody>
                <a:bodyPr wrap="none" anchor="ctr"/>
                <a:lstStyle/>
                <a:p>
                  <a:endParaRPr lang="en-US"/>
                </a:p>
              </p:txBody>
            </p:sp>
            <p:sp>
              <p:nvSpPr>
                <p:cNvPr id="131105" name="Line 95"/>
                <p:cNvSpPr>
                  <a:spLocks noChangeShapeType="1"/>
                </p:cNvSpPr>
                <p:nvPr/>
              </p:nvSpPr>
              <p:spPr bwMode="auto">
                <a:xfrm>
                  <a:off x="3763" y="3599"/>
                  <a:ext cx="0" cy="100"/>
                </a:xfrm>
                <a:prstGeom prst="line">
                  <a:avLst/>
                </a:prstGeom>
                <a:noFill/>
                <a:ln w="9525">
                  <a:solidFill>
                    <a:schemeClr val="tx1"/>
                  </a:solidFill>
                  <a:round/>
                  <a:headEnd/>
                  <a:tailEnd/>
                </a:ln>
              </p:spPr>
              <p:txBody>
                <a:bodyPr wrap="none" anchor="ctr"/>
                <a:lstStyle/>
                <a:p>
                  <a:endParaRPr lang="en-US"/>
                </a:p>
              </p:txBody>
            </p:sp>
            <p:sp>
              <p:nvSpPr>
                <p:cNvPr id="131106" name="Line 96"/>
                <p:cNvSpPr>
                  <a:spLocks noChangeShapeType="1"/>
                </p:cNvSpPr>
                <p:nvPr/>
              </p:nvSpPr>
              <p:spPr bwMode="auto">
                <a:xfrm>
                  <a:off x="2017" y="3699"/>
                  <a:ext cx="0" cy="0"/>
                </a:xfrm>
                <a:prstGeom prst="line">
                  <a:avLst/>
                </a:prstGeom>
                <a:noFill/>
                <a:ln w="9525">
                  <a:solidFill>
                    <a:schemeClr val="tx1"/>
                  </a:solidFill>
                  <a:round/>
                  <a:headEnd/>
                  <a:tailEnd/>
                </a:ln>
              </p:spPr>
              <p:txBody>
                <a:bodyPr wrap="none" anchor="ctr"/>
                <a:lstStyle/>
                <a:p>
                  <a:endParaRPr lang="en-US"/>
                </a:p>
              </p:txBody>
            </p:sp>
            <p:sp>
              <p:nvSpPr>
                <p:cNvPr id="131107" name="Line 97"/>
                <p:cNvSpPr>
                  <a:spLocks noChangeShapeType="1"/>
                </p:cNvSpPr>
                <p:nvPr/>
              </p:nvSpPr>
              <p:spPr bwMode="auto">
                <a:xfrm>
                  <a:off x="1981" y="3599"/>
                  <a:ext cx="0" cy="100"/>
                </a:xfrm>
                <a:prstGeom prst="line">
                  <a:avLst/>
                </a:prstGeom>
                <a:noFill/>
                <a:ln w="9525">
                  <a:solidFill>
                    <a:schemeClr val="tx1"/>
                  </a:solidFill>
                  <a:round/>
                  <a:headEnd/>
                  <a:tailEnd/>
                </a:ln>
              </p:spPr>
              <p:txBody>
                <a:bodyPr wrap="none" anchor="ctr"/>
                <a:lstStyle/>
                <a:p>
                  <a:endParaRPr lang="en-US"/>
                </a:p>
              </p:txBody>
            </p:sp>
            <p:sp>
              <p:nvSpPr>
                <p:cNvPr id="131108" name="Text Box 98"/>
                <p:cNvSpPr txBox="1">
                  <a:spLocks noChangeArrowheads="1"/>
                </p:cNvSpPr>
                <p:nvPr/>
              </p:nvSpPr>
              <p:spPr bwMode="auto">
                <a:xfrm>
                  <a:off x="758" y="1286"/>
                  <a:ext cx="218" cy="227"/>
                </a:xfrm>
                <a:prstGeom prst="rect">
                  <a:avLst/>
                </a:prstGeom>
                <a:noFill/>
                <a:ln w="9525">
                  <a:noFill/>
                  <a:miter lim="800000"/>
                  <a:headEnd/>
                  <a:tailEnd/>
                </a:ln>
              </p:spPr>
              <p:txBody>
                <a:bodyPr wrap="none">
                  <a:spAutoFit/>
                </a:bodyPr>
                <a:lstStyle/>
                <a:p>
                  <a:pPr eaLnBrk="0" hangingPunct="0"/>
                  <a:r>
                    <a:rPr lang="en-US" sz="1100">
                      <a:latin typeface="Impress BT"/>
                    </a:rPr>
                    <a:t>4</a:t>
                  </a:r>
                </a:p>
              </p:txBody>
            </p:sp>
            <p:sp>
              <p:nvSpPr>
                <p:cNvPr id="131109" name="Text Box 99"/>
                <p:cNvSpPr txBox="1">
                  <a:spLocks noChangeArrowheads="1"/>
                </p:cNvSpPr>
                <p:nvPr/>
              </p:nvSpPr>
              <p:spPr bwMode="auto">
                <a:xfrm>
                  <a:off x="755" y="1864"/>
                  <a:ext cx="218" cy="227"/>
                </a:xfrm>
                <a:prstGeom prst="rect">
                  <a:avLst/>
                </a:prstGeom>
                <a:noFill/>
                <a:ln w="9525">
                  <a:noFill/>
                  <a:miter lim="800000"/>
                  <a:headEnd/>
                  <a:tailEnd/>
                </a:ln>
              </p:spPr>
              <p:txBody>
                <a:bodyPr wrap="none">
                  <a:spAutoFit/>
                </a:bodyPr>
                <a:lstStyle/>
                <a:p>
                  <a:pPr eaLnBrk="0" hangingPunct="0"/>
                  <a:r>
                    <a:rPr lang="en-US" sz="1100">
                      <a:latin typeface="Impress BT"/>
                    </a:rPr>
                    <a:t>3</a:t>
                  </a:r>
                </a:p>
              </p:txBody>
            </p:sp>
            <p:sp>
              <p:nvSpPr>
                <p:cNvPr id="131110" name="Text Box 100"/>
                <p:cNvSpPr txBox="1">
                  <a:spLocks noChangeArrowheads="1"/>
                </p:cNvSpPr>
                <p:nvPr/>
              </p:nvSpPr>
              <p:spPr bwMode="auto">
                <a:xfrm>
                  <a:off x="756" y="2450"/>
                  <a:ext cx="218" cy="227"/>
                </a:xfrm>
                <a:prstGeom prst="rect">
                  <a:avLst/>
                </a:prstGeom>
                <a:noFill/>
                <a:ln w="9525">
                  <a:noFill/>
                  <a:miter lim="800000"/>
                  <a:headEnd/>
                  <a:tailEnd/>
                </a:ln>
              </p:spPr>
              <p:txBody>
                <a:bodyPr wrap="none">
                  <a:spAutoFit/>
                </a:bodyPr>
                <a:lstStyle/>
                <a:p>
                  <a:pPr eaLnBrk="0" hangingPunct="0"/>
                  <a:r>
                    <a:rPr lang="en-US" sz="1100">
                      <a:latin typeface="Impress BT"/>
                    </a:rPr>
                    <a:t>2</a:t>
                  </a:r>
                </a:p>
              </p:txBody>
            </p:sp>
            <p:sp>
              <p:nvSpPr>
                <p:cNvPr id="131111" name="Text Box 101"/>
                <p:cNvSpPr txBox="1">
                  <a:spLocks noChangeArrowheads="1"/>
                </p:cNvSpPr>
                <p:nvPr/>
              </p:nvSpPr>
              <p:spPr bwMode="auto">
                <a:xfrm>
                  <a:off x="786" y="2973"/>
                  <a:ext cx="218" cy="227"/>
                </a:xfrm>
                <a:prstGeom prst="rect">
                  <a:avLst/>
                </a:prstGeom>
                <a:noFill/>
                <a:ln w="9525">
                  <a:noFill/>
                  <a:miter lim="800000"/>
                  <a:headEnd/>
                  <a:tailEnd/>
                </a:ln>
              </p:spPr>
              <p:txBody>
                <a:bodyPr wrap="none">
                  <a:spAutoFit/>
                </a:bodyPr>
                <a:lstStyle/>
                <a:p>
                  <a:pPr eaLnBrk="0" hangingPunct="0"/>
                  <a:r>
                    <a:rPr lang="en-US" sz="1100">
                      <a:latin typeface="Impress BT"/>
                    </a:rPr>
                    <a:t>1</a:t>
                  </a:r>
                </a:p>
              </p:txBody>
            </p:sp>
            <p:sp>
              <p:nvSpPr>
                <p:cNvPr id="131112" name="Line 102"/>
                <p:cNvSpPr>
                  <a:spLocks noChangeShapeType="1"/>
                </p:cNvSpPr>
                <p:nvPr/>
              </p:nvSpPr>
              <p:spPr bwMode="auto">
                <a:xfrm>
                  <a:off x="1042" y="1322"/>
                  <a:ext cx="100" cy="0"/>
                </a:xfrm>
                <a:prstGeom prst="line">
                  <a:avLst/>
                </a:prstGeom>
                <a:noFill/>
                <a:ln w="9525">
                  <a:solidFill>
                    <a:schemeClr val="tx1"/>
                  </a:solidFill>
                  <a:round/>
                  <a:headEnd/>
                  <a:tailEnd/>
                </a:ln>
              </p:spPr>
              <p:txBody>
                <a:bodyPr wrap="none" anchor="ctr"/>
                <a:lstStyle/>
                <a:p>
                  <a:endParaRPr lang="en-US"/>
                </a:p>
              </p:txBody>
            </p:sp>
            <p:sp>
              <p:nvSpPr>
                <p:cNvPr id="131113" name="Line 103"/>
                <p:cNvSpPr>
                  <a:spLocks noChangeShapeType="1"/>
                </p:cNvSpPr>
                <p:nvPr/>
              </p:nvSpPr>
              <p:spPr bwMode="auto">
                <a:xfrm>
                  <a:off x="4577" y="3599"/>
                  <a:ext cx="0" cy="100"/>
                </a:xfrm>
                <a:prstGeom prst="line">
                  <a:avLst/>
                </a:prstGeom>
                <a:noFill/>
                <a:ln w="9525">
                  <a:solidFill>
                    <a:schemeClr val="tx1"/>
                  </a:solidFill>
                  <a:round/>
                  <a:headEnd/>
                  <a:tailEnd/>
                </a:ln>
              </p:spPr>
              <p:txBody>
                <a:bodyPr wrap="none" anchor="ctr"/>
                <a:lstStyle/>
                <a:p>
                  <a:endParaRPr lang="en-US"/>
                </a:p>
              </p:txBody>
            </p:sp>
          </p:grpSp>
        </p:grpSp>
        <p:sp>
          <p:nvSpPr>
            <p:cNvPr id="131085" name="Text Box 104"/>
            <p:cNvSpPr txBox="1">
              <a:spLocks noChangeArrowheads="1"/>
            </p:cNvSpPr>
            <p:nvPr/>
          </p:nvSpPr>
          <p:spPr bwMode="auto">
            <a:xfrm>
              <a:off x="2879" y="3841"/>
              <a:ext cx="1968" cy="294"/>
            </a:xfrm>
            <a:prstGeom prst="rect">
              <a:avLst/>
            </a:prstGeom>
            <a:noFill/>
            <a:ln w="9525">
              <a:noFill/>
              <a:miter lim="800000"/>
              <a:headEnd/>
              <a:tailEnd/>
            </a:ln>
          </p:spPr>
          <p:txBody>
            <a:bodyPr wrap="none">
              <a:spAutoFit/>
            </a:bodyPr>
            <a:lstStyle/>
            <a:p>
              <a:pPr eaLnBrk="0" hangingPunct="0"/>
              <a:r>
                <a:rPr lang="en-US" sz="1600">
                  <a:latin typeface="Impress BT"/>
                </a:rPr>
                <a:t>Matrix Progress Scoring</a:t>
              </a:r>
            </a:p>
          </p:txBody>
        </p:sp>
        <p:sp>
          <p:nvSpPr>
            <p:cNvPr id="131086" name="AutoShape 106"/>
            <p:cNvSpPr>
              <a:spLocks noChangeArrowheads="1"/>
            </p:cNvSpPr>
            <p:nvPr/>
          </p:nvSpPr>
          <p:spPr bwMode="auto">
            <a:xfrm>
              <a:off x="2276" y="1171"/>
              <a:ext cx="1770" cy="733"/>
            </a:xfrm>
            <a:prstGeom prst="wedgeEllipseCallout">
              <a:avLst>
                <a:gd name="adj1" fmla="val -36028"/>
                <a:gd name="adj2" fmla="val 75477"/>
              </a:avLst>
            </a:prstGeom>
            <a:solidFill>
              <a:schemeClr val="folHlink"/>
            </a:solidFill>
            <a:ln w="9525">
              <a:solidFill>
                <a:schemeClr val="tx1"/>
              </a:solidFill>
              <a:miter lim="800000"/>
              <a:headEnd/>
              <a:tailEnd/>
            </a:ln>
          </p:spPr>
          <p:txBody>
            <a:bodyPr wrap="none" anchor="ctr">
              <a:spAutoFit/>
            </a:bodyPr>
            <a:lstStyle/>
            <a:p>
              <a:pPr eaLnBrk="0" hangingPunct="0"/>
              <a:r>
                <a:rPr lang="en-US" sz="1100" b="1">
                  <a:latin typeface="Technical" pitchFamily="2" charset="0"/>
                </a:rPr>
                <a:t>Quadrant indicating</a:t>
              </a:r>
              <a:br>
                <a:rPr lang="en-US" sz="1100" b="1">
                  <a:latin typeface="Technical" pitchFamily="2" charset="0"/>
                </a:rPr>
              </a:br>
              <a:r>
                <a:rPr lang="en-US" sz="1100" b="1">
                  <a:latin typeface="Technical" pitchFamily="2" charset="0"/>
                </a:rPr>
                <a:t>areas needing most</a:t>
              </a:r>
              <a:br>
                <a:rPr lang="en-US" sz="1100" b="1">
                  <a:latin typeface="Technical" pitchFamily="2" charset="0"/>
                </a:rPr>
              </a:br>
              <a:r>
                <a:rPr lang="en-US" sz="1100" b="1">
                  <a:latin typeface="Technical" pitchFamily="2" charset="0"/>
                </a:rPr>
                <a:t>urgent attention</a:t>
              </a:r>
              <a:endParaRPr lang="en-US" sz="1100">
                <a:latin typeface="Times New Roman" pitchFamily="18" charset="0"/>
              </a:endParaRPr>
            </a:p>
          </p:txBody>
        </p:sp>
        <p:sp>
          <p:nvSpPr>
            <p:cNvPr id="131087" name="Text Box 109"/>
            <p:cNvSpPr txBox="1">
              <a:spLocks noChangeArrowheads="1"/>
            </p:cNvSpPr>
            <p:nvPr/>
          </p:nvSpPr>
          <p:spPr bwMode="auto">
            <a:xfrm>
              <a:off x="4140" y="1566"/>
              <a:ext cx="608" cy="521"/>
            </a:xfrm>
            <a:prstGeom prst="rect">
              <a:avLst/>
            </a:prstGeom>
            <a:noFill/>
            <a:ln w="9525">
              <a:solidFill>
                <a:schemeClr val="tx1"/>
              </a:solidFill>
              <a:miter lim="800000"/>
              <a:headEnd/>
              <a:tailEnd/>
            </a:ln>
          </p:spPr>
          <p:txBody>
            <a:bodyPr wrap="none">
              <a:spAutoFit/>
            </a:bodyPr>
            <a:lstStyle/>
            <a:p>
              <a:pPr eaLnBrk="0" hangingPunct="0"/>
              <a:r>
                <a:rPr lang="en-US" sz="1100">
                  <a:latin typeface="Impress BT"/>
                </a:rPr>
                <a:t>M&amp;E</a:t>
              </a:r>
            </a:p>
            <a:p>
              <a:pPr eaLnBrk="0" hangingPunct="0"/>
              <a:r>
                <a:rPr lang="en-US" sz="1100">
                  <a:latin typeface="Impress BT"/>
                </a:rPr>
                <a:t>Capacity</a:t>
              </a:r>
            </a:p>
            <a:p>
              <a:pPr eaLnBrk="0" hangingPunct="0"/>
              <a:r>
                <a:rPr lang="en-US" sz="1100">
                  <a:latin typeface="Impress BT"/>
                </a:rPr>
                <a:t> (3)</a:t>
              </a:r>
            </a:p>
          </p:txBody>
        </p:sp>
        <p:sp>
          <p:nvSpPr>
            <p:cNvPr id="131088" name="Text Box 110"/>
            <p:cNvSpPr txBox="1">
              <a:spLocks noChangeArrowheads="1"/>
            </p:cNvSpPr>
            <p:nvPr/>
          </p:nvSpPr>
          <p:spPr bwMode="auto">
            <a:xfrm>
              <a:off x="4086" y="2046"/>
              <a:ext cx="803" cy="521"/>
            </a:xfrm>
            <a:prstGeom prst="rect">
              <a:avLst/>
            </a:prstGeom>
            <a:noFill/>
            <a:ln w="9525">
              <a:solidFill>
                <a:schemeClr val="tx1"/>
              </a:solidFill>
              <a:miter lim="800000"/>
              <a:headEnd/>
              <a:tailEnd/>
            </a:ln>
          </p:spPr>
          <p:txBody>
            <a:bodyPr wrap="none">
              <a:spAutoFit/>
            </a:bodyPr>
            <a:lstStyle/>
            <a:p>
              <a:pPr eaLnBrk="0" hangingPunct="0"/>
              <a:r>
                <a:rPr lang="en-US" sz="1100">
                  <a:latin typeface="Impress BT"/>
                </a:rPr>
                <a:t>Public</a:t>
              </a:r>
            </a:p>
            <a:p>
              <a:pPr eaLnBrk="0" hangingPunct="0"/>
              <a:r>
                <a:rPr lang="en-US" sz="1100">
                  <a:latin typeface="Impress BT"/>
                </a:rPr>
                <a:t>Consultation</a:t>
              </a:r>
            </a:p>
            <a:p>
              <a:pPr eaLnBrk="0" hangingPunct="0"/>
              <a:r>
                <a:rPr lang="en-US" sz="1100">
                  <a:latin typeface="Impress BT"/>
                </a:rPr>
                <a:t>(3)</a:t>
              </a:r>
            </a:p>
          </p:txBody>
        </p:sp>
        <p:sp>
          <p:nvSpPr>
            <p:cNvPr id="131089" name="Text Box 111"/>
            <p:cNvSpPr txBox="1">
              <a:spLocks noChangeArrowheads="1"/>
            </p:cNvSpPr>
            <p:nvPr/>
          </p:nvSpPr>
          <p:spPr bwMode="auto">
            <a:xfrm>
              <a:off x="2313" y="2717"/>
              <a:ext cx="699" cy="521"/>
            </a:xfrm>
            <a:prstGeom prst="rect">
              <a:avLst/>
            </a:prstGeom>
            <a:noFill/>
            <a:ln w="9525">
              <a:solidFill>
                <a:schemeClr val="tx1"/>
              </a:solidFill>
              <a:miter lim="800000"/>
              <a:headEnd/>
              <a:tailEnd/>
            </a:ln>
          </p:spPr>
          <p:txBody>
            <a:bodyPr wrap="none">
              <a:spAutoFit/>
            </a:bodyPr>
            <a:lstStyle/>
            <a:p>
              <a:pPr eaLnBrk="0" hangingPunct="0"/>
              <a:r>
                <a:rPr lang="en-US" sz="1100">
                  <a:latin typeface="Impress BT"/>
                </a:rPr>
                <a:t>Results </a:t>
              </a:r>
            </a:p>
            <a:p>
              <a:pPr eaLnBrk="0" hangingPunct="0"/>
              <a:r>
                <a:rPr lang="en-US" sz="1100">
                  <a:latin typeface="Impress BT"/>
                </a:rPr>
                <a:t>Related to</a:t>
              </a:r>
            </a:p>
            <a:p>
              <a:pPr eaLnBrk="0" hangingPunct="0"/>
              <a:r>
                <a:rPr lang="en-US" sz="1100">
                  <a:latin typeface="Impress BT"/>
                </a:rPr>
                <a:t>Budget (1)</a:t>
              </a:r>
            </a:p>
          </p:txBody>
        </p:sp>
        <p:sp>
          <p:nvSpPr>
            <p:cNvPr id="131090" name="Text Box 112"/>
            <p:cNvSpPr txBox="1">
              <a:spLocks noChangeArrowheads="1"/>
            </p:cNvSpPr>
            <p:nvPr/>
          </p:nvSpPr>
          <p:spPr bwMode="auto">
            <a:xfrm>
              <a:off x="4951" y="2717"/>
              <a:ext cx="640" cy="521"/>
            </a:xfrm>
            <a:prstGeom prst="rect">
              <a:avLst/>
            </a:prstGeom>
            <a:noFill/>
            <a:ln w="9525">
              <a:solidFill>
                <a:schemeClr val="tx1"/>
              </a:solidFill>
              <a:miter lim="800000"/>
              <a:headEnd/>
              <a:tailEnd/>
            </a:ln>
          </p:spPr>
          <p:txBody>
            <a:bodyPr wrap="none">
              <a:spAutoFit/>
            </a:bodyPr>
            <a:lstStyle/>
            <a:p>
              <a:pPr eaLnBrk="0" hangingPunct="0"/>
              <a:endParaRPr lang="en-US" sz="1100">
                <a:latin typeface="Impress BT"/>
              </a:endParaRPr>
            </a:p>
            <a:p>
              <a:pPr eaLnBrk="0" hangingPunct="0"/>
              <a:r>
                <a:rPr lang="en-US" sz="1100">
                  <a:latin typeface="Impress BT"/>
                </a:rPr>
                <a:t>Informs</a:t>
              </a:r>
            </a:p>
            <a:p>
              <a:pPr eaLnBrk="0" hangingPunct="0"/>
              <a:r>
                <a:rPr lang="en-US" sz="1100">
                  <a:latin typeface="Impress BT"/>
                </a:rPr>
                <a:t>Policy (3)</a:t>
              </a:r>
            </a:p>
          </p:txBody>
        </p:sp>
      </p:grpSp>
      <p:pic>
        <p:nvPicPr>
          <p:cNvPr id="131076" name="Picture 9"/>
          <p:cNvPicPr>
            <a:picLocks noChangeAspect="1" noChangeArrowheads="1"/>
          </p:cNvPicPr>
          <p:nvPr/>
        </p:nvPicPr>
        <p:blipFill>
          <a:blip r:embed="rId4"/>
          <a:srcRect/>
          <a:stretch>
            <a:fillRect/>
          </a:stretch>
        </p:blipFill>
        <p:spPr bwMode="auto">
          <a:xfrm>
            <a:off x="655638" y="976313"/>
            <a:ext cx="2087562" cy="3376612"/>
          </a:xfrm>
          <a:prstGeom prst="rect">
            <a:avLst/>
          </a:prstGeom>
          <a:noFill/>
          <a:ln w="9525">
            <a:noFill/>
            <a:miter lim="800000"/>
            <a:headEnd/>
            <a:tailEnd/>
          </a:ln>
        </p:spPr>
      </p:pic>
      <p:sp>
        <p:nvSpPr>
          <p:cNvPr id="45" name="Rectangle 2"/>
          <p:cNvSpPr txBox="1">
            <a:spLocks noChangeArrowheads="1"/>
          </p:cNvSpPr>
          <p:nvPr/>
        </p:nvSpPr>
        <p:spPr bwMode="auto">
          <a:xfrm>
            <a:off x="503238" y="290513"/>
            <a:ext cx="3797300" cy="533400"/>
          </a:xfrm>
          <a:prstGeom prst="rect">
            <a:avLst/>
          </a:prstGeom>
          <a:noFill/>
          <a:ln w="9525">
            <a:noFill/>
            <a:miter lim="800000"/>
            <a:headEnd/>
            <a:tailEnd/>
          </a:ln>
          <a:effectLst/>
        </p:spPr>
        <p:txBody>
          <a:bodyPr lIns="101370" tIns="50685" rIns="101370" bIns="50685" anchor="ctr"/>
          <a:lstStyle/>
          <a:p>
            <a:pPr algn="l" defTabSz="1014413"/>
            <a:r>
              <a:rPr lang="en-US" sz="2700" b="1">
                <a:solidFill>
                  <a:schemeClr val="accent2"/>
                </a:solidFill>
                <a:latin typeface="Arial Unicode MS" pitchFamily="34" charset="-128"/>
              </a:rPr>
              <a:t>3. CAP-Scan profile</a:t>
            </a:r>
          </a:p>
        </p:txBody>
      </p:sp>
      <p:sp>
        <p:nvSpPr>
          <p:cNvPr id="131078" name="AutoShape 8"/>
          <p:cNvSpPr>
            <a:spLocks noChangeArrowheads="1"/>
          </p:cNvSpPr>
          <p:nvPr/>
        </p:nvSpPr>
        <p:spPr bwMode="auto">
          <a:xfrm rot="5400000">
            <a:off x="1243013" y="4427538"/>
            <a:ext cx="1981200" cy="22415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17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fr-FR"/>
          </a:p>
        </p:txBody>
      </p:sp>
      <p:sp>
        <p:nvSpPr>
          <p:cNvPr id="47" name="Rectangle 2"/>
          <p:cNvSpPr txBox="1">
            <a:spLocks noChangeArrowheads="1"/>
          </p:cNvSpPr>
          <p:nvPr/>
        </p:nvSpPr>
        <p:spPr bwMode="auto">
          <a:xfrm>
            <a:off x="4160838" y="3338513"/>
            <a:ext cx="4254500" cy="533400"/>
          </a:xfrm>
          <a:prstGeom prst="rect">
            <a:avLst/>
          </a:prstGeom>
          <a:noFill/>
          <a:ln w="9525">
            <a:noFill/>
            <a:miter lim="800000"/>
            <a:headEnd/>
            <a:tailEnd/>
          </a:ln>
          <a:effectLst/>
        </p:spPr>
        <p:txBody>
          <a:bodyPr lIns="101370" tIns="50685" rIns="101370" bIns="50685" anchor="ctr"/>
          <a:lstStyle/>
          <a:p>
            <a:pPr algn="l" defTabSz="1014413"/>
            <a:r>
              <a:rPr lang="en-US" sz="2700" b="1">
                <a:solidFill>
                  <a:schemeClr val="accent2"/>
                </a:solidFill>
                <a:latin typeface="Arial Unicode MS" pitchFamily="34" charset="-128"/>
              </a:rPr>
              <a:t>4. CAP-Scan prioritization</a:t>
            </a:r>
          </a:p>
        </p:txBody>
      </p:sp>
      <p:sp>
        <p:nvSpPr>
          <p:cNvPr id="131080" name="AutoShape 5"/>
          <p:cNvSpPr>
            <a:spLocks noChangeArrowheads="1"/>
          </p:cNvSpPr>
          <p:nvPr/>
        </p:nvSpPr>
        <p:spPr bwMode="auto">
          <a:xfrm>
            <a:off x="7894638" y="3262313"/>
            <a:ext cx="1860550" cy="10112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1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fr-FR"/>
          </a:p>
        </p:txBody>
      </p:sp>
      <p:sp>
        <p:nvSpPr>
          <p:cNvPr id="49" name="Rectangle 2"/>
          <p:cNvSpPr txBox="1">
            <a:spLocks noChangeArrowheads="1"/>
          </p:cNvSpPr>
          <p:nvPr/>
        </p:nvSpPr>
        <p:spPr bwMode="auto">
          <a:xfrm>
            <a:off x="5151438" y="595313"/>
            <a:ext cx="4999037" cy="533400"/>
          </a:xfrm>
          <a:prstGeom prst="rect">
            <a:avLst/>
          </a:prstGeom>
          <a:noFill/>
          <a:ln w="9525">
            <a:noFill/>
            <a:miter lim="800000"/>
            <a:headEnd/>
            <a:tailEnd/>
          </a:ln>
          <a:effectLst/>
        </p:spPr>
        <p:txBody>
          <a:bodyPr lIns="101370" tIns="50685" rIns="101370" bIns="50685" anchor="ctr"/>
          <a:lstStyle/>
          <a:p>
            <a:pPr algn="l" defTabSz="1014413"/>
            <a:r>
              <a:rPr lang="en-US" sz="2700" b="1">
                <a:solidFill>
                  <a:schemeClr val="accent2"/>
                </a:solidFill>
                <a:latin typeface="Arial Unicode MS" pitchFamily="34" charset="-128"/>
              </a:rPr>
              <a:t>5. CAP-Scan action plan</a:t>
            </a:r>
          </a:p>
        </p:txBody>
      </p:sp>
      <p:sp>
        <p:nvSpPr>
          <p:cNvPr id="50" name="Rectangle 2"/>
          <p:cNvSpPr txBox="1">
            <a:spLocks noChangeArrowheads="1"/>
          </p:cNvSpPr>
          <p:nvPr/>
        </p:nvSpPr>
        <p:spPr bwMode="auto">
          <a:xfrm>
            <a:off x="4160838" y="7056438"/>
            <a:ext cx="4254500" cy="533400"/>
          </a:xfrm>
          <a:prstGeom prst="rect">
            <a:avLst/>
          </a:prstGeom>
          <a:noFill/>
          <a:ln w="9525">
            <a:noFill/>
            <a:miter lim="800000"/>
            <a:headEnd/>
            <a:tailEnd/>
          </a:ln>
          <a:effectLst/>
        </p:spPr>
        <p:txBody>
          <a:bodyPr lIns="101370" tIns="50685" rIns="101370" bIns="50685" anchor="ctr"/>
          <a:lstStyle/>
          <a:p>
            <a:pPr algn="l" defTabSz="1014413"/>
            <a:r>
              <a:rPr lang="en-US" sz="1200">
                <a:solidFill>
                  <a:schemeClr val="tx1"/>
                </a:solidFill>
                <a:latin typeface="Arial Unicode MS" pitchFamily="34" charset="-128"/>
              </a:rPr>
              <a:t>Matrix Progress Scoring	2	3                   4</a:t>
            </a:r>
          </a:p>
        </p:txBody>
      </p:sp>
      <p:sp>
        <p:nvSpPr>
          <p:cNvPr id="51" name="Rectangle 2"/>
          <p:cNvSpPr txBox="1">
            <a:spLocks noChangeArrowheads="1"/>
          </p:cNvSpPr>
          <p:nvPr/>
        </p:nvSpPr>
        <p:spPr bwMode="auto">
          <a:xfrm rot="16200000">
            <a:off x="1836738" y="4672013"/>
            <a:ext cx="3810000" cy="533400"/>
          </a:xfrm>
          <a:prstGeom prst="rect">
            <a:avLst/>
          </a:prstGeom>
          <a:noFill/>
          <a:ln w="9525">
            <a:noFill/>
            <a:miter lim="800000"/>
            <a:headEnd/>
            <a:tailEnd/>
          </a:ln>
          <a:effectLst/>
        </p:spPr>
        <p:txBody>
          <a:bodyPr lIns="101370" tIns="50685" rIns="101370" bIns="50685" anchor="ctr"/>
          <a:lstStyle/>
          <a:p>
            <a:pPr algn="l" defTabSz="1014413"/>
            <a:r>
              <a:rPr lang="en-US" sz="1200">
                <a:solidFill>
                  <a:schemeClr val="tx1"/>
                </a:solidFill>
                <a:latin typeface="Arial Unicode MS" pitchFamily="34" charset="-128"/>
              </a:rPr>
              <a:t>MfDR Priority Ranking        3             4</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2800" b="0" dirty="0" smtClean="0">
                <a:solidFill>
                  <a:srgbClr val="CC3300"/>
                </a:solidFill>
              </a:rPr>
              <a:t>Guiding Principles</a:t>
            </a:r>
          </a:p>
        </p:txBody>
      </p:sp>
      <p:sp>
        <p:nvSpPr>
          <p:cNvPr id="31747" name="Rectangle 3"/>
          <p:cNvSpPr>
            <a:spLocks noGrp="1" noChangeArrowheads="1"/>
          </p:cNvSpPr>
          <p:nvPr>
            <p:ph type="body" idx="1"/>
          </p:nvPr>
        </p:nvSpPr>
        <p:spPr/>
        <p:txBody>
          <a:bodyPr/>
          <a:lstStyle/>
          <a:p>
            <a:pPr eaLnBrk="1" hangingPunct="1">
              <a:spcBef>
                <a:spcPct val="0"/>
              </a:spcBef>
              <a:spcAft>
                <a:spcPct val="50000"/>
              </a:spcAft>
              <a:buFont typeface="Wingdings" pitchFamily="2" charset="2"/>
              <a:buBlip>
                <a:blip r:embed="rId2"/>
              </a:buBlip>
            </a:pPr>
            <a:r>
              <a:rPr lang="en-US" sz="2800" dirty="0" smtClean="0"/>
              <a:t>South-South knowledge sharing</a:t>
            </a:r>
          </a:p>
          <a:p>
            <a:pPr eaLnBrk="1" hangingPunct="1">
              <a:spcBef>
                <a:spcPct val="0"/>
              </a:spcBef>
              <a:spcAft>
                <a:spcPct val="50000"/>
              </a:spcAft>
              <a:buFont typeface="Wingdings" pitchFamily="2" charset="2"/>
              <a:buBlip>
                <a:blip r:embed="rId2"/>
              </a:buBlip>
            </a:pPr>
            <a:r>
              <a:rPr lang="en-US" sz="2800" dirty="0" smtClean="0"/>
              <a:t>Ongoing improvements to methodology</a:t>
            </a:r>
            <a:br>
              <a:rPr lang="en-US" sz="2800" dirty="0" smtClean="0"/>
            </a:br>
            <a:endParaRPr lang="en-US" sz="2800" dirty="0" smtClean="0"/>
          </a:p>
          <a:p>
            <a:pPr eaLnBrk="1" hangingPunct="1">
              <a:spcBef>
                <a:spcPct val="0"/>
              </a:spcBef>
              <a:spcAft>
                <a:spcPct val="50000"/>
              </a:spcAft>
              <a:buFont typeface="Wingdings" pitchFamily="2" charset="2"/>
              <a:buBlip>
                <a:blip r:embed="rId2"/>
              </a:buBlip>
            </a:pPr>
            <a:r>
              <a:rPr lang="en-US" sz="2800" dirty="0" smtClean="0"/>
              <a:t>Theoretical: How it works</a:t>
            </a:r>
          </a:p>
          <a:p>
            <a:pPr eaLnBrk="1" hangingPunct="1">
              <a:spcBef>
                <a:spcPct val="0"/>
              </a:spcBef>
              <a:spcAft>
                <a:spcPct val="50000"/>
              </a:spcAft>
              <a:buFont typeface="Wingdings" pitchFamily="2" charset="2"/>
              <a:buBlip>
                <a:blip r:embed="rId2"/>
              </a:buBlip>
            </a:pPr>
            <a:r>
              <a:rPr lang="en-US" sz="2800" dirty="0" smtClean="0"/>
              <a:t>Practice: How to get it done </a:t>
            </a:r>
          </a:p>
          <a:p>
            <a:pPr eaLnBrk="1" hangingPunct="1">
              <a:spcBef>
                <a:spcPct val="0"/>
              </a:spcBef>
              <a:spcAft>
                <a:spcPct val="50000"/>
              </a:spcAft>
              <a:buBlip>
                <a:blip r:embed="rId2"/>
              </a:buBlip>
            </a:pPr>
            <a:r>
              <a:rPr lang="en-US" sz="2800" dirty="0" smtClean="0"/>
              <a:t>Realistic: Continuous effort in country</a:t>
            </a:r>
          </a:p>
        </p:txBody>
      </p:sp>
      <p:pic>
        <p:nvPicPr>
          <p:cNvPr id="31748" name="Picture 2"/>
          <p:cNvPicPr>
            <a:picLocks noChangeAspect="1" noChangeArrowheads="1"/>
          </p:cNvPicPr>
          <p:nvPr/>
        </p:nvPicPr>
        <p:blipFill>
          <a:blip r:embed="rId3"/>
          <a:srcRect/>
          <a:stretch>
            <a:fillRect/>
          </a:stretch>
        </p:blipFill>
        <p:spPr bwMode="auto">
          <a:xfrm>
            <a:off x="8351838" y="214313"/>
            <a:ext cx="1606550" cy="1209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2800" b="0" dirty="0" smtClean="0">
                <a:solidFill>
                  <a:srgbClr val="CC3300"/>
                </a:solidFill>
              </a:rPr>
              <a:t>Managing for Development Results</a:t>
            </a:r>
          </a:p>
        </p:txBody>
      </p:sp>
      <p:sp>
        <p:nvSpPr>
          <p:cNvPr id="31747" name="Rectangle 3"/>
          <p:cNvSpPr>
            <a:spLocks noGrp="1" noChangeArrowheads="1"/>
          </p:cNvSpPr>
          <p:nvPr>
            <p:ph type="body" idx="1"/>
          </p:nvPr>
        </p:nvSpPr>
        <p:spPr/>
        <p:txBody>
          <a:bodyPr/>
          <a:lstStyle/>
          <a:p>
            <a:pPr eaLnBrk="1" hangingPunct="1">
              <a:spcBef>
                <a:spcPct val="0"/>
              </a:spcBef>
              <a:spcAft>
                <a:spcPct val="50000"/>
              </a:spcAft>
              <a:buFont typeface="Wingdings" pitchFamily="2" charset="2"/>
              <a:buBlip>
                <a:blip r:embed="rId2"/>
              </a:buBlip>
            </a:pPr>
            <a:r>
              <a:rPr lang="en-US" sz="2800" dirty="0" smtClean="0"/>
              <a:t>Development of a results culture</a:t>
            </a:r>
          </a:p>
          <a:p>
            <a:pPr eaLnBrk="1" hangingPunct="1">
              <a:spcBef>
                <a:spcPct val="0"/>
              </a:spcBef>
              <a:spcAft>
                <a:spcPct val="50000"/>
              </a:spcAft>
              <a:buFont typeface="Wingdings" pitchFamily="2" charset="2"/>
              <a:buBlip>
                <a:blip r:embed="rId2"/>
              </a:buBlip>
            </a:pPr>
            <a:r>
              <a:rPr lang="en-US" sz="2800" dirty="0" smtClean="0"/>
              <a:t>Shift from focusing on inputs to performance</a:t>
            </a:r>
          </a:p>
          <a:p>
            <a:pPr eaLnBrk="1" hangingPunct="1">
              <a:spcBef>
                <a:spcPct val="0"/>
              </a:spcBef>
              <a:spcAft>
                <a:spcPct val="50000"/>
              </a:spcAft>
              <a:buBlip>
                <a:blip r:embed="rId2"/>
              </a:buBlip>
            </a:pPr>
            <a:r>
              <a:rPr lang="en-US" sz="2800" dirty="0" smtClean="0"/>
              <a:t>Evidence-based decision making</a:t>
            </a:r>
          </a:p>
          <a:p>
            <a:pPr eaLnBrk="1" hangingPunct="1">
              <a:spcBef>
                <a:spcPct val="0"/>
              </a:spcBef>
              <a:spcAft>
                <a:spcPct val="50000"/>
              </a:spcAft>
              <a:buFont typeface="Wingdings" pitchFamily="2" charset="2"/>
              <a:buBlip>
                <a:blip r:embed="rId2"/>
              </a:buBlip>
            </a:pPr>
            <a:r>
              <a:rPr lang="en-US" sz="2800" dirty="0" smtClean="0"/>
              <a:t>Clear goals, monitoring and evaluation</a:t>
            </a:r>
          </a:p>
          <a:p>
            <a:pPr eaLnBrk="1" hangingPunct="1">
              <a:spcBef>
                <a:spcPct val="0"/>
              </a:spcBef>
              <a:spcAft>
                <a:spcPct val="50000"/>
              </a:spcAft>
              <a:buFont typeface="Wingdings" pitchFamily="2" charset="2"/>
              <a:buBlip>
                <a:blip r:embed="rId2"/>
              </a:buBlip>
            </a:pPr>
            <a:r>
              <a:rPr lang="en-US" sz="2800" dirty="0" smtClean="0"/>
              <a:t>Accountability to deliver results</a:t>
            </a:r>
          </a:p>
        </p:txBody>
      </p:sp>
      <p:pic>
        <p:nvPicPr>
          <p:cNvPr id="31748" name="Picture 2"/>
          <p:cNvPicPr>
            <a:picLocks noChangeAspect="1" noChangeArrowheads="1"/>
          </p:cNvPicPr>
          <p:nvPr/>
        </p:nvPicPr>
        <p:blipFill>
          <a:blip r:embed="rId3"/>
          <a:srcRect/>
          <a:stretch>
            <a:fillRect/>
          </a:stretch>
        </p:blipFill>
        <p:spPr bwMode="auto">
          <a:xfrm>
            <a:off x="8351838" y="214313"/>
            <a:ext cx="1606550" cy="1209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2800" b="0" dirty="0" smtClean="0">
                <a:solidFill>
                  <a:srgbClr val="CC3300"/>
                </a:solidFill>
              </a:rPr>
              <a:t>A global urgency to focus on Results</a:t>
            </a:r>
          </a:p>
        </p:txBody>
      </p:sp>
      <p:sp>
        <p:nvSpPr>
          <p:cNvPr id="31747" name="Rectangle 3"/>
          <p:cNvSpPr>
            <a:spLocks noGrp="1" noChangeArrowheads="1"/>
          </p:cNvSpPr>
          <p:nvPr>
            <p:ph type="body" idx="1"/>
          </p:nvPr>
        </p:nvSpPr>
        <p:spPr/>
        <p:txBody>
          <a:bodyPr/>
          <a:lstStyle/>
          <a:p>
            <a:pPr eaLnBrk="1" hangingPunct="1">
              <a:spcBef>
                <a:spcPct val="0"/>
              </a:spcBef>
              <a:spcAft>
                <a:spcPct val="50000"/>
              </a:spcAft>
              <a:buFont typeface="Wingdings" pitchFamily="2" charset="2"/>
              <a:buBlip>
                <a:blip r:embed="rId2"/>
              </a:buBlip>
            </a:pPr>
            <a:r>
              <a:rPr lang="en-US" sz="2800" dirty="0" smtClean="0"/>
              <a:t>Improve development outcomes and results on the ground </a:t>
            </a:r>
          </a:p>
          <a:p>
            <a:pPr eaLnBrk="1" hangingPunct="1">
              <a:spcBef>
                <a:spcPct val="0"/>
              </a:spcBef>
              <a:spcAft>
                <a:spcPct val="50000"/>
              </a:spcAft>
              <a:buFont typeface="Wingdings" pitchFamily="2" charset="2"/>
              <a:buBlip>
                <a:blip r:embed="rId2"/>
              </a:buBlip>
            </a:pPr>
            <a:r>
              <a:rPr lang="en-US" sz="2800" dirty="0" smtClean="0"/>
              <a:t>Improve country systems to Manage for Development Results</a:t>
            </a:r>
          </a:p>
          <a:p>
            <a:pPr eaLnBrk="1" hangingPunct="1">
              <a:spcBef>
                <a:spcPct val="0"/>
              </a:spcBef>
              <a:spcAft>
                <a:spcPct val="50000"/>
              </a:spcAft>
              <a:buBlip>
                <a:blip r:embed="rId2"/>
              </a:buBlip>
            </a:pPr>
            <a:r>
              <a:rPr lang="en-US" sz="2800" dirty="0" smtClean="0"/>
              <a:t>Implement Results Based approaches</a:t>
            </a:r>
            <a:br>
              <a:rPr lang="en-US" sz="2800" dirty="0" smtClean="0"/>
            </a:br>
            <a:endParaRPr lang="en-US" sz="2800" dirty="0" smtClean="0"/>
          </a:p>
          <a:p>
            <a:pPr eaLnBrk="1" hangingPunct="1">
              <a:spcBef>
                <a:spcPct val="0"/>
              </a:spcBef>
              <a:spcAft>
                <a:spcPct val="50000"/>
              </a:spcAft>
              <a:buBlip>
                <a:blip r:embed="rId2"/>
              </a:buBlip>
            </a:pPr>
            <a:r>
              <a:rPr lang="en-US" sz="2800" dirty="0" err="1" smtClean="0"/>
              <a:t>MDGs</a:t>
            </a:r>
            <a:r>
              <a:rPr lang="en-US" sz="2800" dirty="0" smtClean="0"/>
              <a:t>, Paris Declaration, Accra Agenda for Action</a:t>
            </a:r>
          </a:p>
          <a:p>
            <a:pPr eaLnBrk="1" hangingPunct="1">
              <a:spcBef>
                <a:spcPct val="0"/>
              </a:spcBef>
              <a:spcAft>
                <a:spcPct val="50000"/>
              </a:spcAft>
              <a:buBlip>
                <a:blip r:embed="rId2"/>
              </a:buBlip>
            </a:pPr>
            <a:r>
              <a:rPr lang="en-US" sz="2800" dirty="0" smtClean="0"/>
              <a:t>Korea 2011 4</a:t>
            </a:r>
            <a:r>
              <a:rPr lang="en-US" sz="2800" baseline="30000" dirty="0" smtClean="0"/>
              <a:t>th</a:t>
            </a:r>
            <a:r>
              <a:rPr lang="en-US" sz="2800" dirty="0" smtClean="0"/>
              <a:t> High Level Forum</a:t>
            </a:r>
          </a:p>
          <a:p>
            <a:pPr eaLnBrk="1" hangingPunct="1"/>
            <a:endParaRPr lang="en-US" sz="2800" dirty="0" smtClean="0"/>
          </a:p>
        </p:txBody>
      </p:sp>
      <p:pic>
        <p:nvPicPr>
          <p:cNvPr id="31748" name="Picture 2"/>
          <p:cNvPicPr>
            <a:picLocks noChangeAspect="1" noChangeArrowheads="1"/>
          </p:cNvPicPr>
          <p:nvPr/>
        </p:nvPicPr>
        <p:blipFill>
          <a:blip r:embed="rId3"/>
          <a:srcRect/>
          <a:stretch>
            <a:fillRect/>
          </a:stretch>
        </p:blipFill>
        <p:spPr bwMode="auto">
          <a:xfrm>
            <a:off x="8351838" y="214313"/>
            <a:ext cx="1606550" cy="1209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2800" b="0" dirty="0" smtClean="0">
                <a:solidFill>
                  <a:srgbClr val="CC3300"/>
                </a:solidFill>
              </a:rPr>
              <a:t>Development of CAP-Scan</a:t>
            </a:r>
            <a:r>
              <a:rPr lang="en-US" b="0" dirty="0" smtClean="0">
                <a:solidFill>
                  <a:srgbClr val="CC3300"/>
                </a:solidFill>
              </a:rPr>
              <a:t> </a:t>
            </a:r>
          </a:p>
        </p:txBody>
      </p:sp>
      <p:sp>
        <p:nvSpPr>
          <p:cNvPr id="32771" name="Rectangle 3"/>
          <p:cNvSpPr>
            <a:spLocks noGrp="1" noChangeArrowheads="1"/>
          </p:cNvSpPr>
          <p:nvPr>
            <p:ph type="body" idx="1"/>
          </p:nvPr>
        </p:nvSpPr>
        <p:spPr>
          <a:xfrm>
            <a:off x="396875" y="1814513"/>
            <a:ext cx="9753600" cy="3657600"/>
          </a:xfrm>
        </p:spPr>
        <p:txBody>
          <a:bodyPr/>
          <a:lstStyle/>
          <a:p>
            <a:pPr eaLnBrk="1" hangingPunct="1">
              <a:spcBef>
                <a:spcPct val="0"/>
              </a:spcBef>
              <a:spcAft>
                <a:spcPct val="50000"/>
              </a:spcAft>
              <a:buFont typeface="Wingdings" pitchFamily="2" charset="2"/>
              <a:buBlip>
                <a:blip r:embed="rId2"/>
              </a:buBlip>
            </a:pPr>
            <a:r>
              <a:rPr lang="en-US" sz="2800" dirty="0" smtClean="0"/>
              <a:t>Roundtable on </a:t>
            </a:r>
            <a:r>
              <a:rPr lang="en-US" sz="2800" dirty="0" err="1" smtClean="0"/>
              <a:t>MfDR</a:t>
            </a:r>
            <a:r>
              <a:rPr lang="en-US" sz="2800" dirty="0" smtClean="0"/>
              <a:t> in Hanoi (2007)</a:t>
            </a:r>
          </a:p>
          <a:p>
            <a:pPr eaLnBrk="1" hangingPunct="1">
              <a:spcBef>
                <a:spcPct val="0"/>
              </a:spcBef>
              <a:spcAft>
                <a:spcPct val="50000"/>
              </a:spcAft>
              <a:buFont typeface="Wingdings" pitchFamily="2" charset="2"/>
              <a:buBlip>
                <a:blip r:embed="rId2"/>
              </a:buBlip>
            </a:pPr>
            <a:r>
              <a:rPr lang="en-US" sz="2800" dirty="0" smtClean="0"/>
              <a:t>OECD/DAC Joint Venture on </a:t>
            </a:r>
            <a:r>
              <a:rPr lang="en-US" sz="2800" dirty="0" err="1" smtClean="0"/>
              <a:t>MfDR</a:t>
            </a:r>
            <a:endParaRPr lang="en-US" sz="2800" dirty="0" smtClean="0"/>
          </a:p>
          <a:p>
            <a:pPr eaLnBrk="1" hangingPunct="1">
              <a:spcBef>
                <a:spcPct val="0"/>
              </a:spcBef>
              <a:spcAft>
                <a:spcPct val="50000"/>
              </a:spcAft>
              <a:buFont typeface="Wingdings" pitchFamily="2" charset="2"/>
              <a:buBlip>
                <a:blip r:embed="rId2"/>
              </a:buBlip>
            </a:pPr>
            <a:r>
              <a:rPr lang="en-US" sz="2800" dirty="0" smtClean="0"/>
              <a:t>Working group of </a:t>
            </a:r>
            <a:r>
              <a:rPr lang="en-US" sz="2800" dirty="0" err="1" smtClean="0"/>
              <a:t>AsDB</a:t>
            </a:r>
            <a:r>
              <a:rPr lang="en-US" sz="2800" dirty="0" smtClean="0"/>
              <a:t>, </a:t>
            </a:r>
            <a:r>
              <a:rPr lang="en-US" sz="2800" dirty="0" err="1" smtClean="0"/>
              <a:t>AfDB</a:t>
            </a:r>
            <a:r>
              <a:rPr lang="en-US" sz="2800" dirty="0" smtClean="0"/>
              <a:t>, CIDA, EC, IADB, MSI, MCC, UNDP, USAID, World Bank, partner countries</a:t>
            </a:r>
          </a:p>
          <a:p>
            <a:pPr eaLnBrk="1" hangingPunct="1">
              <a:spcBef>
                <a:spcPct val="0"/>
              </a:spcBef>
              <a:spcAft>
                <a:spcPct val="50000"/>
              </a:spcAft>
              <a:buBlip>
                <a:blip r:embed="rId2"/>
              </a:buBlip>
            </a:pPr>
            <a:r>
              <a:rPr lang="en-US" sz="2800" dirty="0" smtClean="0">
                <a:solidFill>
                  <a:schemeClr val="tx2">
                    <a:lumMod val="65000"/>
                    <a:lumOff val="35000"/>
                  </a:schemeClr>
                </a:solidFill>
              </a:rPr>
              <a:t>Methodological sources:</a:t>
            </a:r>
            <a:br>
              <a:rPr lang="en-US" sz="2800" dirty="0" smtClean="0">
                <a:solidFill>
                  <a:schemeClr val="tx2">
                    <a:lumMod val="65000"/>
                    <a:lumOff val="35000"/>
                  </a:schemeClr>
                </a:solidFill>
              </a:rPr>
            </a:br>
            <a:r>
              <a:rPr lang="en-US" sz="2800" dirty="0" smtClean="0">
                <a:solidFill>
                  <a:schemeClr val="tx2">
                    <a:lumMod val="65000"/>
                    <a:lumOff val="35000"/>
                  </a:schemeClr>
                </a:solidFill>
              </a:rPr>
              <a:t>UNDP: Capacity Assessment </a:t>
            </a:r>
            <a:r>
              <a:rPr lang="en-US" sz="2800" dirty="0" smtClean="0"/>
              <a:t>Tool; CIDA: Capacity self-assessment tool; EC: Institutional Assessment and Capacity Development; WB: PEFA; Etc.   </a:t>
            </a:r>
          </a:p>
          <a:p>
            <a:pPr eaLnBrk="1" hangingPunct="1">
              <a:spcBef>
                <a:spcPct val="0"/>
              </a:spcBef>
              <a:spcAft>
                <a:spcPct val="50000"/>
              </a:spcAft>
              <a:buFont typeface="Wingdings" pitchFamily="2" charset="2"/>
              <a:buBlip>
                <a:blip r:embed="rId2"/>
              </a:buBlip>
            </a:pPr>
            <a:r>
              <a:rPr lang="en-US" sz="2800" dirty="0" smtClean="0"/>
              <a:t>Experiences in Mauritania, Niger, Senegal</a:t>
            </a:r>
          </a:p>
        </p:txBody>
      </p:sp>
      <p:pic>
        <p:nvPicPr>
          <p:cNvPr id="32772" name="Picture 2"/>
          <p:cNvPicPr>
            <a:picLocks noChangeAspect="1" noChangeArrowheads="1"/>
          </p:cNvPicPr>
          <p:nvPr/>
        </p:nvPicPr>
        <p:blipFill>
          <a:blip r:embed="rId3"/>
          <a:srcRect/>
          <a:stretch>
            <a:fillRect/>
          </a:stretch>
        </p:blipFill>
        <p:spPr bwMode="auto">
          <a:xfrm>
            <a:off x="8351838" y="214313"/>
            <a:ext cx="1606550" cy="1209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2800" b="0" dirty="0" smtClean="0">
                <a:solidFill>
                  <a:srgbClr val="CC3300"/>
                </a:solidFill>
              </a:rPr>
              <a:t>CAP-Scan instrument</a:t>
            </a:r>
          </a:p>
        </p:txBody>
      </p:sp>
      <p:sp>
        <p:nvSpPr>
          <p:cNvPr id="34819" name="Rectangle 3"/>
          <p:cNvSpPr>
            <a:spLocks noGrp="1" noChangeArrowheads="1"/>
          </p:cNvSpPr>
          <p:nvPr>
            <p:ph type="body" sz="half" idx="1"/>
          </p:nvPr>
        </p:nvSpPr>
        <p:spPr>
          <a:xfrm>
            <a:off x="350838" y="1814513"/>
            <a:ext cx="9326562" cy="5105400"/>
          </a:xfrm>
        </p:spPr>
        <p:txBody>
          <a:bodyPr/>
          <a:lstStyle/>
          <a:p>
            <a:pPr eaLnBrk="1" hangingPunct="1">
              <a:lnSpc>
                <a:spcPct val="80000"/>
              </a:lnSpc>
              <a:spcBef>
                <a:spcPct val="0"/>
              </a:spcBef>
              <a:spcAft>
                <a:spcPct val="50000"/>
              </a:spcAft>
              <a:buFont typeface="Wingdings" pitchFamily="2" charset="2"/>
              <a:buBlip>
                <a:blip r:embed="rId2"/>
              </a:buBlip>
            </a:pPr>
            <a:r>
              <a:rPr lang="en-US" sz="2800" dirty="0" smtClean="0"/>
              <a:t>Broad-based, high-level, short-term, low-cost </a:t>
            </a:r>
            <a:r>
              <a:rPr lang="en-US" sz="2800" dirty="0" smtClean="0">
                <a:solidFill>
                  <a:srgbClr val="0000FF"/>
                </a:solidFill>
              </a:rPr>
              <a:t>self-assessment</a:t>
            </a:r>
            <a:r>
              <a:rPr lang="en-US" sz="2800" dirty="0" smtClean="0"/>
              <a:t> by governments to identify strengths and </a:t>
            </a:r>
            <a:r>
              <a:rPr lang="en-US" sz="2800" dirty="0" smtClean="0">
                <a:solidFill>
                  <a:srgbClr val="0000FF"/>
                </a:solidFill>
              </a:rPr>
              <a:t>capacity needs</a:t>
            </a:r>
            <a:r>
              <a:rPr lang="en-US" sz="2800" dirty="0" smtClean="0"/>
              <a:t>, develop actions to address resource needs, and target donor support:</a:t>
            </a:r>
            <a:br>
              <a:rPr lang="en-US" sz="2800" dirty="0" smtClean="0"/>
            </a:br>
            <a:endParaRPr lang="en-US" sz="2800" dirty="0" smtClean="0"/>
          </a:p>
          <a:p>
            <a:pPr eaLnBrk="1" hangingPunct="1">
              <a:lnSpc>
                <a:spcPct val="80000"/>
              </a:lnSpc>
              <a:spcBef>
                <a:spcPct val="0"/>
              </a:spcBef>
              <a:spcAft>
                <a:spcPct val="50000"/>
              </a:spcAft>
              <a:buBlip>
                <a:blip r:embed="rId2"/>
              </a:buBlip>
            </a:pPr>
            <a:r>
              <a:rPr lang="fr-FR" sz="2800" dirty="0" smtClean="0"/>
              <a:t>A </a:t>
            </a:r>
            <a:r>
              <a:rPr lang="fr-FR" sz="2800" dirty="0" err="1" smtClean="0"/>
              <a:t>framework</a:t>
            </a:r>
            <a:r>
              <a:rPr lang="fr-FR" sz="2800" dirty="0" smtClean="0"/>
              <a:t> on </a:t>
            </a:r>
            <a:r>
              <a:rPr lang="fr-FR" sz="2800" b="1" dirty="0" err="1" smtClean="0">
                <a:solidFill>
                  <a:srgbClr val="0000FF"/>
                </a:solidFill>
              </a:rPr>
              <a:t>development</a:t>
            </a:r>
            <a:r>
              <a:rPr lang="fr-FR" sz="2800" b="1" dirty="0" smtClean="0">
                <a:solidFill>
                  <a:srgbClr val="0000FF"/>
                </a:solidFill>
              </a:rPr>
              <a:t> performance</a:t>
            </a:r>
          </a:p>
          <a:p>
            <a:pPr eaLnBrk="1" hangingPunct="1">
              <a:lnSpc>
                <a:spcPct val="80000"/>
              </a:lnSpc>
              <a:spcBef>
                <a:spcPct val="0"/>
              </a:spcBef>
              <a:spcAft>
                <a:spcPct val="50000"/>
              </a:spcAft>
              <a:buBlip>
                <a:blip r:embed="rId2"/>
              </a:buBlip>
            </a:pPr>
            <a:r>
              <a:rPr lang="fr-FR" sz="2800" dirty="0" err="1" smtClean="0"/>
              <a:t>Evidence-based</a:t>
            </a:r>
            <a:r>
              <a:rPr lang="fr-FR" sz="2800" dirty="0" smtClean="0"/>
              <a:t> </a:t>
            </a:r>
            <a:r>
              <a:rPr lang="fr-FR" sz="2800" b="1" dirty="0" err="1" smtClean="0">
                <a:solidFill>
                  <a:srgbClr val="0000FF"/>
                </a:solidFill>
              </a:rPr>
              <a:t>decision-making</a:t>
            </a:r>
            <a:r>
              <a:rPr lang="fr-FR" sz="2800" b="1" dirty="0" smtClean="0">
                <a:solidFill>
                  <a:srgbClr val="0000FF"/>
                </a:solidFill>
              </a:rPr>
              <a:t> </a:t>
            </a:r>
            <a:r>
              <a:rPr lang="fr-FR" sz="2800" b="1" dirty="0" err="1" smtClean="0">
                <a:solidFill>
                  <a:srgbClr val="0000FF"/>
                </a:solidFill>
              </a:rPr>
              <a:t>tool</a:t>
            </a:r>
            <a:endParaRPr lang="fr-FR" sz="2800" b="1" dirty="0" smtClean="0">
              <a:solidFill>
                <a:srgbClr val="0000FF"/>
              </a:solidFill>
            </a:endParaRPr>
          </a:p>
          <a:p>
            <a:pPr eaLnBrk="1" hangingPunct="1">
              <a:lnSpc>
                <a:spcPct val="80000"/>
              </a:lnSpc>
              <a:spcBef>
                <a:spcPct val="0"/>
              </a:spcBef>
              <a:spcAft>
                <a:spcPct val="50000"/>
              </a:spcAft>
              <a:buBlip>
                <a:blip r:embed="rId2"/>
              </a:buBlip>
            </a:pPr>
            <a:r>
              <a:rPr lang="fr-FR" sz="2800" b="1" dirty="0" smtClean="0">
                <a:solidFill>
                  <a:srgbClr val="0000FF"/>
                </a:solidFill>
              </a:rPr>
              <a:t>Simple and </a:t>
            </a:r>
            <a:r>
              <a:rPr lang="fr-FR" sz="2800" b="1" dirty="0" err="1" smtClean="0">
                <a:solidFill>
                  <a:srgbClr val="0000FF"/>
                </a:solidFill>
              </a:rPr>
              <a:t>practical</a:t>
            </a:r>
            <a:r>
              <a:rPr lang="fr-FR" sz="2800" b="1" dirty="0" smtClean="0">
                <a:solidFill>
                  <a:srgbClr val="0000FF"/>
                </a:solidFill>
              </a:rPr>
              <a:t> </a:t>
            </a:r>
            <a:r>
              <a:rPr lang="fr-FR" sz="2800" b="1" dirty="0" err="1" smtClean="0">
                <a:solidFill>
                  <a:srgbClr val="0000FF"/>
                </a:solidFill>
              </a:rPr>
              <a:t>tool</a:t>
            </a:r>
            <a:r>
              <a:rPr lang="fr-FR" sz="2800" b="1" dirty="0" smtClean="0">
                <a:solidFill>
                  <a:srgbClr val="0000FF"/>
                </a:solidFill>
              </a:rPr>
              <a:t> </a:t>
            </a:r>
            <a:r>
              <a:rPr lang="fr-FR" sz="2800" dirty="0" smtClean="0"/>
              <a:t>for </a:t>
            </a:r>
            <a:r>
              <a:rPr lang="fr-FR" sz="2800" dirty="0" err="1" smtClean="0"/>
              <a:t>strategic</a:t>
            </a:r>
            <a:r>
              <a:rPr lang="fr-FR" sz="2800" dirty="0" smtClean="0"/>
              <a:t> planning, </a:t>
            </a:r>
            <a:r>
              <a:rPr lang="fr-FR" sz="2800" dirty="0" err="1" smtClean="0"/>
              <a:t>risk</a:t>
            </a:r>
            <a:r>
              <a:rPr lang="fr-FR" sz="2800" dirty="0" smtClean="0"/>
              <a:t> management, and monitoring and </a:t>
            </a:r>
            <a:r>
              <a:rPr lang="fr-FR" sz="2800" dirty="0" err="1" smtClean="0"/>
              <a:t>evaluation</a:t>
            </a:r>
            <a:r>
              <a:rPr lang="fr-FR" sz="2800" dirty="0" smtClean="0"/>
              <a:t> of </a:t>
            </a:r>
            <a:r>
              <a:rPr lang="fr-FR" sz="2800" dirty="0" err="1" smtClean="0"/>
              <a:t>results</a:t>
            </a:r>
            <a:endParaRPr lang="en-US" sz="2800" dirty="0" smtClean="0"/>
          </a:p>
        </p:txBody>
      </p:sp>
      <p:pic>
        <p:nvPicPr>
          <p:cNvPr id="34820" name="Picture 2"/>
          <p:cNvPicPr>
            <a:picLocks noChangeAspect="1" noChangeArrowheads="1"/>
          </p:cNvPicPr>
          <p:nvPr/>
        </p:nvPicPr>
        <p:blipFill>
          <a:blip r:embed="rId3"/>
          <a:srcRect/>
          <a:stretch>
            <a:fillRect/>
          </a:stretch>
        </p:blipFill>
        <p:spPr bwMode="auto">
          <a:xfrm>
            <a:off x="8351838" y="214313"/>
            <a:ext cx="1606550" cy="1209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2800" b="0" dirty="0" smtClean="0">
                <a:solidFill>
                  <a:srgbClr val="CC3300"/>
                </a:solidFill>
              </a:rPr>
              <a:t>Scope</a:t>
            </a:r>
          </a:p>
        </p:txBody>
      </p:sp>
      <p:sp>
        <p:nvSpPr>
          <p:cNvPr id="34819" name="Rectangle 3"/>
          <p:cNvSpPr>
            <a:spLocks noGrp="1" noChangeArrowheads="1"/>
          </p:cNvSpPr>
          <p:nvPr>
            <p:ph type="body" sz="half" idx="1"/>
          </p:nvPr>
        </p:nvSpPr>
        <p:spPr>
          <a:xfrm>
            <a:off x="350838" y="1814513"/>
            <a:ext cx="9326562" cy="5105400"/>
          </a:xfrm>
        </p:spPr>
        <p:txBody>
          <a:bodyPr/>
          <a:lstStyle/>
          <a:p>
            <a:pPr eaLnBrk="1" hangingPunct="1">
              <a:lnSpc>
                <a:spcPct val="80000"/>
              </a:lnSpc>
              <a:spcBef>
                <a:spcPct val="0"/>
              </a:spcBef>
              <a:spcAft>
                <a:spcPct val="50000"/>
              </a:spcAft>
              <a:buNone/>
            </a:pPr>
            <a:r>
              <a:rPr lang="en-US" sz="2800" dirty="0" smtClean="0"/>
              <a:t>Focus on the </a:t>
            </a:r>
            <a:r>
              <a:rPr lang="en-US" sz="2800" dirty="0" smtClean="0">
                <a:solidFill>
                  <a:srgbClr val="0000FF"/>
                </a:solidFill>
              </a:rPr>
              <a:t>five </a:t>
            </a:r>
            <a:r>
              <a:rPr lang="en-US" sz="2800" dirty="0" err="1" smtClean="0">
                <a:solidFill>
                  <a:srgbClr val="0000FF"/>
                </a:solidFill>
              </a:rPr>
              <a:t>MfDR</a:t>
            </a:r>
            <a:r>
              <a:rPr lang="en-US" sz="2800" dirty="0" smtClean="0">
                <a:solidFill>
                  <a:srgbClr val="0000FF"/>
                </a:solidFill>
              </a:rPr>
              <a:t> pillars</a:t>
            </a:r>
            <a:r>
              <a:rPr lang="en-US" sz="2800" dirty="0" smtClean="0"/>
              <a:t>: </a:t>
            </a:r>
            <a:br>
              <a:rPr lang="en-US" sz="2800" dirty="0" smtClean="0"/>
            </a:br>
            <a:endParaRPr lang="en-US" sz="2800" dirty="0" smtClean="0"/>
          </a:p>
          <a:p>
            <a:pPr marL="514350" indent="-514350" eaLnBrk="1" hangingPunct="1">
              <a:lnSpc>
                <a:spcPct val="80000"/>
              </a:lnSpc>
              <a:spcBef>
                <a:spcPct val="0"/>
              </a:spcBef>
              <a:spcAft>
                <a:spcPct val="50000"/>
              </a:spcAft>
              <a:buAutoNum type="arabicPlain"/>
            </a:pPr>
            <a:r>
              <a:rPr lang="en-US" sz="2800" dirty="0" smtClean="0"/>
              <a:t>Leadership, </a:t>
            </a:r>
          </a:p>
          <a:p>
            <a:pPr marL="514350" indent="-514350" eaLnBrk="1" hangingPunct="1">
              <a:lnSpc>
                <a:spcPct val="80000"/>
              </a:lnSpc>
              <a:spcBef>
                <a:spcPct val="0"/>
              </a:spcBef>
              <a:spcAft>
                <a:spcPct val="50000"/>
              </a:spcAft>
              <a:buAutoNum type="arabicPlain"/>
            </a:pPr>
            <a:r>
              <a:rPr lang="en-US" sz="2800" dirty="0" smtClean="0"/>
              <a:t>Evaluation &amp; Monitoring, </a:t>
            </a:r>
          </a:p>
          <a:p>
            <a:pPr marL="514350" indent="-514350" eaLnBrk="1" hangingPunct="1">
              <a:lnSpc>
                <a:spcPct val="80000"/>
              </a:lnSpc>
              <a:spcBef>
                <a:spcPct val="0"/>
              </a:spcBef>
              <a:spcAft>
                <a:spcPct val="50000"/>
              </a:spcAft>
              <a:buAutoNum type="arabicPlain"/>
            </a:pPr>
            <a:r>
              <a:rPr lang="en-US" sz="2800" dirty="0" smtClean="0"/>
              <a:t>Accountability &amp; Partnerships, </a:t>
            </a:r>
          </a:p>
          <a:p>
            <a:pPr marL="514350" indent="-514350" eaLnBrk="1" hangingPunct="1">
              <a:lnSpc>
                <a:spcPct val="80000"/>
              </a:lnSpc>
              <a:spcBef>
                <a:spcPct val="0"/>
              </a:spcBef>
              <a:spcAft>
                <a:spcPct val="50000"/>
              </a:spcAft>
              <a:buAutoNum type="arabicPlain"/>
            </a:pPr>
            <a:r>
              <a:rPr lang="en-US" sz="2800" dirty="0" smtClean="0"/>
              <a:t>Planning &amp; Budgeting, </a:t>
            </a:r>
          </a:p>
          <a:p>
            <a:pPr marL="514350" indent="-514350" eaLnBrk="1" hangingPunct="1">
              <a:lnSpc>
                <a:spcPct val="80000"/>
              </a:lnSpc>
              <a:spcBef>
                <a:spcPct val="0"/>
              </a:spcBef>
              <a:spcAft>
                <a:spcPct val="50000"/>
              </a:spcAft>
              <a:buAutoNum type="arabicPlain"/>
            </a:pPr>
            <a:r>
              <a:rPr lang="en-US" sz="2800" dirty="0" smtClean="0"/>
              <a:t>Statistics</a:t>
            </a:r>
          </a:p>
        </p:txBody>
      </p:sp>
      <p:pic>
        <p:nvPicPr>
          <p:cNvPr id="34820" name="Picture 2"/>
          <p:cNvPicPr>
            <a:picLocks noChangeAspect="1" noChangeArrowheads="1"/>
          </p:cNvPicPr>
          <p:nvPr/>
        </p:nvPicPr>
        <p:blipFill>
          <a:blip r:embed="rId2"/>
          <a:srcRect/>
          <a:stretch>
            <a:fillRect/>
          </a:stretch>
        </p:blipFill>
        <p:spPr bwMode="auto">
          <a:xfrm>
            <a:off x="8351838" y="214313"/>
            <a:ext cx="1606550" cy="1209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9090" name="Picture 5"/>
          <p:cNvPicPr>
            <a:picLocks noChangeAspect="1" noChangeArrowheads="1"/>
          </p:cNvPicPr>
          <p:nvPr/>
        </p:nvPicPr>
        <p:blipFill>
          <a:blip r:embed="rId3"/>
          <a:srcRect/>
          <a:stretch>
            <a:fillRect/>
          </a:stretch>
        </p:blipFill>
        <p:spPr bwMode="auto">
          <a:xfrm>
            <a:off x="274638" y="1738313"/>
            <a:ext cx="9248775" cy="5105400"/>
          </a:xfrm>
          <a:prstGeom prst="rect">
            <a:avLst/>
          </a:prstGeom>
          <a:noFill/>
          <a:ln w="9525">
            <a:noFill/>
            <a:miter lim="800000"/>
            <a:headEnd/>
            <a:tailEnd/>
          </a:ln>
        </p:spPr>
      </p:pic>
      <p:sp>
        <p:nvSpPr>
          <p:cNvPr id="89091" name="Rectangle 4"/>
          <p:cNvSpPr>
            <a:spLocks noChangeArrowheads="1"/>
          </p:cNvSpPr>
          <p:nvPr/>
        </p:nvSpPr>
        <p:spPr bwMode="auto">
          <a:xfrm>
            <a:off x="228600" y="152400"/>
            <a:ext cx="8153400" cy="936625"/>
          </a:xfrm>
          <a:prstGeom prst="rect">
            <a:avLst/>
          </a:prstGeom>
          <a:noFill/>
          <a:ln w="9525">
            <a:noFill/>
            <a:miter lim="800000"/>
            <a:headEnd/>
            <a:tailEnd/>
          </a:ln>
        </p:spPr>
        <p:txBody>
          <a:bodyPr lIns="101370" tIns="50685" rIns="101370" bIns="50685" anchor="ctr"/>
          <a:lstStyle/>
          <a:p>
            <a:pPr algn="l" defTabSz="1014413"/>
            <a:r>
              <a:rPr lang="en-US" sz="2800" dirty="0" smtClean="0">
                <a:solidFill>
                  <a:srgbClr val="CC3300"/>
                </a:solidFill>
                <a:latin typeface="Arial Unicode MS" pitchFamily="34" charset="-128"/>
              </a:rPr>
              <a:t>Matrix</a:t>
            </a:r>
            <a:endParaRPr lang="en-US" sz="2800" dirty="0">
              <a:solidFill>
                <a:srgbClr val="CC3300"/>
              </a:solidFill>
              <a:latin typeface="Arial Unicode MS" pitchFamily="34" charset="-128"/>
            </a:endParaRPr>
          </a:p>
        </p:txBody>
      </p:sp>
      <p:pic>
        <p:nvPicPr>
          <p:cNvPr id="89092" name="Picture 2"/>
          <p:cNvPicPr>
            <a:picLocks noChangeAspect="1" noChangeArrowheads="1"/>
          </p:cNvPicPr>
          <p:nvPr/>
        </p:nvPicPr>
        <p:blipFill>
          <a:blip r:embed="rId4"/>
          <a:srcRect/>
          <a:stretch>
            <a:fillRect/>
          </a:stretch>
        </p:blipFill>
        <p:spPr bwMode="auto">
          <a:xfrm>
            <a:off x="8351838" y="214313"/>
            <a:ext cx="1606550" cy="12096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Tahoma"/>
        <a:ea typeface="Arial Unicode MS"/>
        <a:cs typeface="Arial Unicode MS"/>
      </a:majorFont>
      <a:minorFont>
        <a:latin typeface="Tahom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bg1"/>
            </a:solidFill>
            <a:effectLst/>
            <a:latin typeface="Tahoma" pitchFamily="-65" charset="0"/>
            <a:ea typeface="Arial Unicode MS" pitchFamily="-65" charset="0"/>
            <a:cs typeface="Arial Unicode M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bg1"/>
            </a:solidFill>
            <a:effectLst/>
            <a:latin typeface="Tahoma" pitchFamily="-65" charset="0"/>
            <a:ea typeface="Arial Unicode MS" pitchFamily="-65" charset="0"/>
            <a:cs typeface="Arial Unicode MS" pitchFamily="-65"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Unicode MS"/>
        <a:ea typeface="Arial Unicode MS"/>
        <a:cs typeface="Arial Unicode MS"/>
      </a:majorFont>
      <a:minorFont>
        <a:latin typeface="Arial Unicode MS"/>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bg1"/>
            </a:solidFill>
            <a:effectLst/>
            <a:latin typeface="Tahoma" pitchFamily="-65" charset="0"/>
            <a:ea typeface="Arial Unicode MS" pitchFamily="-65" charset="0"/>
            <a:cs typeface="Arial Unicode M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bg1"/>
            </a:solidFill>
            <a:effectLst/>
            <a:latin typeface="Tahoma" pitchFamily="-65" charset="0"/>
            <a:ea typeface="Arial Unicode MS" pitchFamily="-65" charset="0"/>
            <a:cs typeface="Arial Unicode MS" pitchFamily="-65" charset="0"/>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Unicode MS"/>
        <a:ea typeface="Arial Unicode MS"/>
        <a:cs typeface="Arial Unicode MS"/>
      </a:majorFont>
      <a:minorFont>
        <a:latin typeface="Arial Unicode MS"/>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bg1"/>
            </a:solidFill>
            <a:effectLst/>
            <a:latin typeface="Tahoma" pitchFamily="-65" charset="0"/>
            <a:ea typeface="Arial Unicode MS" pitchFamily="-65" charset="0"/>
            <a:cs typeface="Arial Unicode M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bg1"/>
            </a:solidFill>
            <a:effectLst/>
            <a:latin typeface="Tahoma" pitchFamily="-65" charset="0"/>
            <a:ea typeface="Arial Unicode MS" pitchFamily="-65" charset="0"/>
            <a:cs typeface="Arial Unicode MS" pitchFamily="-65"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Unicode MS"/>
        <a:ea typeface="Arial Unicode MS"/>
        <a:cs typeface="Arial Unicode MS"/>
      </a:majorFont>
      <a:minorFont>
        <a:latin typeface="Arial Unicode MS"/>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bg1"/>
            </a:solidFill>
            <a:effectLst/>
            <a:latin typeface="Tahoma" pitchFamily="-65" charset="0"/>
            <a:ea typeface="Arial Unicode MS" pitchFamily="-65" charset="0"/>
            <a:cs typeface="Arial Unicode M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bg1"/>
            </a:solidFill>
            <a:effectLst/>
            <a:latin typeface="Tahoma" pitchFamily="-65" charset="0"/>
            <a:ea typeface="Arial Unicode MS" pitchFamily="-65" charset="0"/>
            <a:cs typeface="Arial Unicode MS" pitchFamily="-65"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Unicode MS"/>
        <a:ea typeface="Arial Unicode MS"/>
        <a:cs typeface="Arial Unicode MS"/>
      </a:majorFont>
      <a:minorFont>
        <a:latin typeface="Arial Unicode MS"/>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bg1"/>
            </a:solidFill>
            <a:effectLst/>
            <a:latin typeface="Tahoma" pitchFamily="-65" charset="0"/>
            <a:ea typeface="Arial Unicode MS" pitchFamily="-65" charset="0"/>
            <a:cs typeface="Arial Unicode M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bg1"/>
            </a:solidFill>
            <a:effectLst/>
            <a:latin typeface="Tahoma" pitchFamily="-65" charset="0"/>
            <a:ea typeface="Arial Unicode MS" pitchFamily="-65" charset="0"/>
            <a:cs typeface="Arial Unicode MS" pitchFamily="-65"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Glass design template">
  <a:themeElements>
    <a:clrScheme name="1_Glass design template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1_Glass design template">
      <a:majorFont>
        <a:latin typeface="Arial Unicode MS"/>
        <a:ea typeface="Arial Unicode MS"/>
        <a:cs typeface="Arial Unicode MS"/>
      </a:majorFont>
      <a:minorFont>
        <a:latin typeface="Arial Unicode MS"/>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bg1"/>
            </a:solidFill>
            <a:effectLst/>
            <a:latin typeface="Tahoma" pitchFamily="-65" charset="0"/>
            <a:ea typeface="Arial Unicode MS" pitchFamily="-65" charset="0"/>
            <a:cs typeface="Arial Unicode M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bg1"/>
            </a:solidFill>
            <a:effectLst/>
            <a:latin typeface="Tahoma" pitchFamily="-65" charset="0"/>
            <a:ea typeface="Arial Unicode MS" pitchFamily="-65" charset="0"/>
            <a:cs typeface="Arial Unicode MS" pitchFamily="-65" charset="0"/>
          </a:defRPr>
        </a:defPPr>
      </a:lstStyle>
    </a:lnDef>
  </a:objectDefaults>
  <a:extraClrSchemeLst>
    <a:extraClrScheme>
      <a:clrScheme name="1_Glas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Glas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Glas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Glas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Glas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Glas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Glas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Glas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Glas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Glas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Glas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Glas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Glass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lass design template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Glass design template</Template>
  <TotalTime>16184</TotalTime>
  <Words>1527</Words>
  <Application>Microsoft Macintosh PowerPoint</Application>
  <PresentationFormat>Custom</PresentationFormat>
  <Paragraphs>315</Paragraphs>
  <Slides>28</Slides>
  <Notes>8</Notes>
  <HiddenSlides>0</HiddenSlides>
  <MMClips>0</MMClips>
  <ScaleCrop>false</ScaleCrop>
  <HeadingPairs>
    <vt:vector size="4" baseType="variant">
      <vt:variant>
        <vt:lpstr>Design Template</vt:lpstr>
      </vt:variant>
      <vt:variant>
        <vt:i4>6</vt:i4>
      </vt:variant>
      <vt:variant>
        <vt:lpstr>Slide Titles</vt:lpstr>
      </vt:variant>
      <vt:variant>
        <vt:i4>28</vt:i4>
      </vt:variant>
    </vt:vector>
  </HeadingPairs>
  <TitlesOfParts>
    <vt:vector size="34" baseType="lpstr">
      <vt:lpstr>2_Custom Design</vt:lpstr>
      <vt:lpstr>4_Custom Design</vt:lpstr>
      <vt:lpstr>3_Custom Design</vt:lpstr>
      <vt:lpstr>1_Custom Design</vt:lpstr>
      <vt:lpstr>Custom Design</vt:lpstr>
      <vt:lpstr>1_Glass design template</vt:lpstr>
      <vt:lpstr>Slide 1</vt:lpstr>
      <vt:lpstr>Slide 2</vt:lpstr>
      <vt:lpstr>Guiding Principles</vt:lpstr>
      <vt:lpstr>Managing for Development Results</vt:lpstr>
      <vt:lpstr>A global urgency to focus on Results</vt:lpstr>
      <vt:lpstr>Development of CAP-Scan </vt:lpstr>
      <vt:lpstr>CAP-Scan instrument</vt:lpstr>
      <vt:lpstr>Scope</vt:lpstr>
      <vt:lpstr>Slide 9</vt:lpstr>
      <vt:lpstr>Slide 10</vt:lpstr>
      <vt:lpstr>Products</vt:lpstr>
      <vt:lpstr>Benefits for the client</vt:lpstr>
      <vt:lpstr>Niger</vt:lpstr>
      <vt:lpstr>Senegal</vt:lpstr>
      <vt:lpstr>Mauritania</vt:lpstr>
      <vt:lpstr>Lessons learnt</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The World Bank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OPCS  E-learning at your fingertips….</dc:title>
  <dc:creator>wb226565</dc:creator>
  <cp:lastModifiedBy>Ingwell Kuil</cp:lastModifiedBy>
  <cp:revision>472</cp:revision>
  <cp:lastPrinted>1601-01-01T00:00:00Z</cp:lastPrinted>
  <dcterms:created xsi:type="dcterms:W3CDTF">2009-08-18T06:57:34Z</dcterms:created>
  <dcterms:modified xsi:type="dcterms:W3CDTF">2009-08-18T06:58:31Z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TC010875761033</vt:lpwstr>
  </property>
</Properties>
</file>