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80" r:id="rId3"/>
    <p:sldId id="257" r:id="rId4"/>
    <p:sldId id="276" r:id="rId5"/>
    <p:sldId id="263" r:id="rId6"/>
    <p:sldId id="258" r:id="rId7"/>
    <p:sldId id="264" r:id="rId8"/>
    <p:sldId id="259" r:id="rId9"/>
    <p:sldId id="262" r:id="rId10"/>
    <p:sldId id="260" r:id="rId11"/>
    <p:sldId id="261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8" r:id="rId25"/>
    <p:sldId id="279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948" autoAdjust="0"/>
  </p:normalViewPr>
  <p:slideViewPr>
    <p:cSldViewPr showGuides="1">
      <p:cViewPr varScale="1">
        <p:scale>
          <a:sx n="86" d="100"/>
          <a:sy n="86" d="100"/>
        </p:scale>
        <p:origin x="-684" y="-84"/>
      </p:cViewPr>
      <p:guideLst>
        <p:guide orient="horz" pos="2160"/>
        <p:guide orient="horz" pos="432"/>
        <p:guide orient="horz" pos="422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 2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All Ages</c:v>
                </c:pt>
                <c:pt idx="1">
                  <c:v>18-34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42.8</c:v>
                </c:pt>
                <c:pt idx="1">
                  <c:v>68.900000000000006</c:v>
                </c:pt>
                <c:pt idx="2">
                  <c:v>40.9</c:v>
                </c:pt>
                <c:pt idx="3">
                  <c:v>34.4</c:v>
                </c:pt>
                <c:pt idx="4">
                  <c:v>31.4</c:v>
                </c:pt>
                <c:pt idx="5">
                  <c:v>21.2</c:v>
                </c:pt>
              </c:numCache>
            </c:numRef>
          </c:val>
        </c:ser>
        <c:axId val="144966784"/>
        <c:axId val="144969088"/>
      </c:barChart>
      <c:catAx>
        <c:axId val="144966784"/>
        <c:scaling>
          <c:orientation val="minMax"/>
        </c:scaling>
        <c:axPos val="b"/>
        <c:tickLblPos val="nextTo"/>
        <c:crossAx val="144969088"/>
        <c:crosses val="autoZero"/>
        <c:auto val="1"/>
        <c:lblAlgn val="ctr"/>
        <c:lblOffset val="100"/>
      </c:catAx>
      <c:valAx>
        <c:axId val="144969088"/>
        <c:scaling>
          <c:orientation val="minMax"/>
        </c:scaling>
        <c:axPos val="l"/>
        <c:numFmt formatCode="General" sourceLinked="1"/>
        <c:tickLblPos val="nextTo"/>
        <c:crossAx val="14496678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Used Personally</c:v>
                </c:pt>
              </c:strCache>
            </c:strRef>
          </c:tx>
          <c:dLbls>
            <c:showVal val="1"/>
          </c:dLbls>
          <c:cat>
            <c:strRef>
              <c:f>Sheet1!$A$2:$A$5</c:f>
              <c:strCache>
                <c:ptCount val="4"/>
                <c:pt idx="0">
                  <c:v>Texting</c:v>
                </c:pt>
                <c:pt idx="1">
                  <c:v>YouTube</c:v>
                </c:pt>
                <c:pt idx="2">
                  <c:v>Twitter</c:v>
                </c:pt>
                <c:pt idx="3">
                  <c:v>Facebook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46</c:v>
                </c:pt>
                <c:pt idx="2">
                  <c:v>23</c:v>
                </c:pt>
                <c:pt idx="3">
                  <c:v>54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Used for the Co-op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dLbls>
            <c:showVal val="1"/>
          </c:dLbls>
          <c:cat>
            <c:strRef>
              <c:f>Sheet1!$A$2:$A$5</c:f>
              <c:strCache>
                <c:ptCount val="4"/>
                <c:pt idx="0">
                  <c:v>Texting</c:v>
                </c:pt>
                <c:pt idx="1">
                  <c:v>YouTube</c:v>
                </c:pt>
                <c:pt idx="2">
                  <c:v>Twitter</c:v>
                </c:pt>
                <c:pt idx="3">
                  <c:v>Facebook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</c:v>
                </c:pt>
                <c:pt idx="1">
                  <c:v>10</c:v>
                </c:pt>
                <c:pt idx="2">
                  <c:v>13</c:v>
                </c:pt>
                <c:pt idx="3">
                  <c:v>13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Texting</c:v>
                </c:pt>
                <c:pt idx="1">
                  <c:v>YouTube</c:v>
                </c:pt>
                <c:pt idx="2">
                  <c:v>Twitter</c:v>
                </c:pt>
                <c:pt idx="3">
                  <c:v>Facebook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axId val="144193792"/>
        <c:axId val="144199680"/>
      </c:barChart>
      <c:catAx>
        <c:axId val="144193792"/>
        <c:scaling>
          <c:orientation val="minMax"/>
        </c:scaling>
        <c:axPos val="l"/>
        <c:tickLblPos val="nextTo"/>
        <c:crossAx val="144199680"/>
        <c:crosses val="autoZero"/>
        <c:auto val="1"/>
        <c:lblAlgn val="ctr"/>
        <c:lblOffset val="100"/>
      </c:catAx>
      <c:valAx>
        <c:axId val="144199680"/>
        <c:scaling>
          <c:orientation val="minMax"/>
        </c:scaling>
        <c:axPos val="b"/>
        <c:majorGridlines/>
        <c:numFmt formatCode="General" sourceLinked="1"/>
        <c:tickLblPos val="nextTo"/>
        <c:crossAx val="144193792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3788191406630077"/>
          <c:y val="5.0680008748906394E-2"/>
          <c:w val="0.25285882667444642"/>
          <c:h val="0.21530664916885389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4F501-DF3D-4CC2-8A5C-DB31CBE49740}" type="datetimeFigureOut">
              <a:rPr lang="en-US" smtClean="0"/>
              <a:pPr/>
              <a:t>4/18/2011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6F02F-AC49-454D-9094-61B05709CD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edia_(communication)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iki/Social_interaction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plan to</a:t>
            </a:r>
            <a:r>
              <a:rPr lang="en-US" baseline="0" dirty="0" smtClean="0"/>
              <a:t> cover the basics of what social media is and isn’t. Is it a fad? How many people are using the top three sites?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we will manage in time with four unique generations in the workplace?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I’ll highlight some of the perceived pitfalls of social media in the work place with the help of SHRM</a:t>
            </a:r>
          </a:p>
          <a:p>
            <a:endParaRPr lang="en-US" baseline="0" dirty="0" smtClean="0"/>
          </a:p>
          <a:p>
            <a:r>
              <a:rPr lang="en-US" baseline="0" dirty="0" smtClean="0"/>
              <a:t>I’ll share how we can better deal with social media at work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Then I’ll conclude with how co-ops are using social media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Throughout the presentation I’ll be asking you all questions about how you use social media, how your co-ops manage social media how you’ve dealt with employee relations issues related to social media.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 to our first question. Is social media a fad?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6F02F-AC49-454D-9094-61B05709CDB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social media a fad?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6F02F-AC49-454D-9094-61B05709CDB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Wikipedia’s definition:</a:t>
            </a:r>
            <a:r>
              <a:rPr lang="en-US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Social media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are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Media (communication)"/>
              </a:rPr>
              <a:t>media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for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Social interaction"/>
              </a:rPr>
              <a:t>social interaction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using highly accessible and scalable communication techniques. Social media is the use of web-based and mobile technologies to turn communication into interactive dialogue.</a:t>
            </a: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Social media can be broken into five segments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6F02F-AC49-454D-9094-61B05709CDB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Facebook would be the third largest country by population in the 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6F02F-AC49-454D-9094-61B05709CDB9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Twitter</a:t>
            </a:r>
            <a:r>
              <a:rPr lang="en-US" baseline="0" dirty="0" smtClean="0"/>
              <a:t> would be the fifth largest country by population in the 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6F02F-AC49-454D-9094-61B05709CDB9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LinkedIn would be the 12</a:t>
            </a:r>
            <a:r>
              <a:rPr lang="en-US" baseline="30000" dirty="0" smtClean="0"/>
              <a:t>th</a:t>
            </a:r>
            <a:r>
              <a:rPr lang="en-US" dirty="0" smtClean="0"/>
              <a:t> largest country by population in the 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6F02F-AC49-454D-9094-61B05709CDB9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will we manage?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6F02F-AC49-454D-9094-61B05709CDB9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4/18/2011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4/18/2011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4/18/2011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4/18/2011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4/18/2011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4/18/2011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4/18/2011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4/18/2011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4/18/2011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4/18/2011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4/18/2011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4/18/2011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1.xml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tshellmail.com/" TargetMode="External"/><Relationship Id="rId2" Type="http://schemas.openxmlformats.org/officeDocument/2006/relationships/hyperlink" Target="http://www.google.com/alert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jp0\Downloads\Social%20Media%20Revolution%202%20(Refresh)%20%5bwww.keepvid.com%5d.mp4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jp0\Downloads\How%20Will%20You%20Manage_%20%5bwww.keepvid.com%5d.mp4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Technology: Is it Eating Away at Professionalism?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Adam Parnes</a:t>
            </a:r>
          </a:p>
          <a:p>
            <a:r>
              <a:rPr lang="en-US" sz="2000" dirty="0" smtClean="0"/>
              <a:t>Manager Employee Communications and Development</a:t>
            </a:r>
          </a:p>
          <a:p>
            <a:r>
              <a:rPr lang="en-US" sz="2000" dirty="0" smtClean="0"/>
              <a:t>NRECA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Recent SHRM Headlines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“Colleges, HR Experts Wonder: Is Technology Eroding Professionalism?” </a:t>
            </a:r>
            <a:r>
              <a:rPr lang="en-US" sz="2000" dirty="0" smtClean="0"/>
              <a:t>Aliah Wright 2/3/11</a:t>
            </a:r>
            <a:endParaRPr lang="en-US" dirty="0" smtClean="0"/>
          </a:p>
          <a:p>
            <a:r>
              <a:rPr lang="en-US" dirty="0" smtClean="0"/>
              <a:t>“Report: Social Media Can Disorient Employees” </a:t>
            </a:r>
            <a:r>
              <a:rPr lang="en-US" sz="2000" dirty="0" smtClean="0"/>
              <a:t>Kathy Gurchiek 11/15/10</a:t>
            </a:r>
            <a:endParaRPr lang="en-US" dirty="0" smtClean="0"/>
          </a:p>
          <a:p>
            <a:r>
              <a:rPr lang="en-US" dirty="0" smtClean="0"/>
              <a:t>“Study Links Hand-Held Devices to Poor Workplace Manners” </a:t>
            </a:r>
            <a:r>
              <a:rPr lang="en-US" sz="2000" dirty="0" smtClean="0"/>
              <a:t>Howard Mann 2/23/10</a:t>
            </a:r>
          </a:p>
          <a:p>
            <a:r>
              <a:rPr lang="en-US" dirty="0" smtClean="0"/>
              <a:t>“Twittering and Facebooking While They Work” </a:t>
            </a:r>
            <a:r>
              <a:rPr lang="en-US" sz="2000" dirty="0" smtClean="0"/>
              <a:t>Jennifer Taylor Arnold 12/1/09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your experience with social media at work?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Does your co-op have a social media policy?</a:t>
            </a:r>
          </a:p>
          <a:p>
            <a:r>
              <a:rPr lang="en-US" dirty="0" smtClean="0"/>
              <a:t>Have you had an employee relations issue related </a:t>
            </a:r>
            <a:br>
              <a:rPr lang="en-US" dirty="0" smtClean="0"/>
            </a:br>
            <a:r>
              <a:rPr lang="en-US" dirty="0" smtClean="0"/>
              <a:t>to social media?</a:t>
            </a:r>
          </a:p>
          <a:p>
            <a:r>
              <a:rPr lang="en-US" dirty="0" smtClean="0"/>
              <a:t>How was it handled?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Dealing with New Technologies at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Create a policy to explain your co-op’s</a:t>
            </a:r>
            <a:br>
              <a:rPr lang="en-US" dirty="0" smtClean="0"/>
            </a:br>
            <a:r>
              <a:rPr lang="en-US" dirty="0" smtClean="0"/>
              <a:t>expectations of usage</a:t>
            </a:r>
          </a:p>
          <a:p>
            <a:pPr lvl="1"/>
            <a:r>
              <a:rPr lang="en-US" dirty="0" smtClean="0"/>
              <a:t>Banning usage is impractical and unrealistic</a:t>
            </a:r>
          </a:p>
          <a:p>
            <a:r>
              <a:rPr lang="en-US" dirty="0" smtClean="0"/>
              <a:t>Ensure employees understand </a:t>
            </a:r>
            <a:br>
              <a:rPr lang="en-US" dirty="0" smtClean="0"/>
            </a:br>
            <a:r>
              <a:rPr lang="en-US" dirty="0" smtClean="0"/>
              <a:t>employer expectations</a:t>
            </a:r>
          </a:p>
          <a:p>
            <a:pPr lvl="1"/>
            <a:r>
              <a:rPr lang="en-US" dirty="0" smtClean="0"/>
              <a:t>Communicate technology use policy</a:t>
            </a:r>
          </a:p>
          <a:p>
            <a:pPr lvl="1"/>
            <a:r>
              <a:rPr lang="en-US" dirty="0" smtClean="0"/>
              <a:t>Consistently hold employees accountable</a:t>
            </a:r>
          </a:p>
          <a:p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Cooperative.com &gt;&gt; Communications &gt;&gt; </a:t>
            </a:r>
            <a:br>
              <a:rPr lang="en-US" dirty="0" smtClean="0"/>
            </a:br>
            <a:r>
              <a:rPr lang="en-US" dirty="0" smtClean="0"/>
              <a:t>Social Media &gt;&gt; Policies and Plans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co-ops using social media?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Communications Reality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880" t="19277" r="13751" b="9643"/>
          <a:stretch>
            <a:fillRect/>
          </a:stretch>
        </p:blipFill>
        <p:spPr bwMode="auto">
          <a:xfrm>
            <a:off x="4800600" y="2223941"/>
            <a:ext cx="3810000" cy="3186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3374" t="20121" r="20829" b="3421"/>
          <a:stretch>
            <a:fillRect/>
          </a:stretch>
        </p:blipFill>
        <p:spPr bwMode="auto">
          <a:xfrm rot="21011242">
            <a:off x="710069" y="2367869"/>
            <a:ext cx="2938487" cy="37723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43000" y="609600"/>
            <a:ext cx="7620000" cy="70408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4" descr="http://stevenalston.files.wordpress.com/2009/06/73463694-grfoomw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648200"/>
            <a:ext cx="3053654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 cstate="print"/>
          <a:srcRect l="25545" t="8818" r="23988" b="1403"/>
          <a:stretch>
            <a:fillRect/>
          </a:stretch>
        </p:blipFill>
        <p:spPr bwMode="auto">
          <a:xfrm rot="21022793">
            <a:off x="1697036" y="2792447"/>
            <a:ext cx="2731033" cy="37762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6" descr="http://images.google.com/url?source=imgres&amp;ct=img&amp;q=http://navelmarketing.files.wordpress.com/2008/02/coffee-shop.jpg&amp;usg=AFQjCNEMh6YXECMRk7lNUIYERy9Wd71u5g"/>
          <p:cNvPicPr>
            <a:picLocks noChangeAspect="1" noChangeArrowheads="1"/>
          </p:cNvPicPr>
          <p:nvPr/>
        </p:nvPicPr>
        <p:blipFill>
          <a:blip r:embed="rId6" cstate="print"/>
          <a:srcRect b="28180"/>
          <a:stretch>
            <a:fillRect/>
          </a:stretch>
        </p:blipFill>
        <p:spPr bwMode="auto">
          <a:xfrm>
            <a:off x="4267200" y="4572000"/>
            <a:ext cx="1905000" cy="15240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Reality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116" t="16444" r="13933" b="2980"/>
          <a:stretch>
            <a:fillRect/>
          </a:stretch>
        </p:blipFill>
        <p:spPr bwMode="auto">
          <a:xfrm>
            <a:off x="4648200" y="2268726"/>
            <a:ext cx="3657600" cy="3012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6477000" y="3505200"/>
            <a:ext cx="2209800" cy="1295400"/>
            <a:chOff x="685800" y="2133600"/>
            <a:chExt cx="5410200" cy="31796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0029" t="17297" r="35198" b="46615"/>
            <a:stretch>
              <a:fillRect/>
            </a:stretch>
          </p:blipFill>
          <p:spPr bwMode="auto">
            <a:xfrm>
              <a:off x="685800" y="2133600"/>
              <a:ext cx="5410200" cy="317961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0029" t="44108" r="35198" b="24128"/>
            <a:stretch>
              <a:fillRect/>
            </a:stretch>
          </p:blipFill>
          <p:spPr bwMode="auto">
            <a:xfrm>
              <a:off x="685800" y="2514599"/>
              <a:ext cx="5410200" cy="27986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grpSp>
        <p:nvGrpSpPr>
          <p:cNvPr id="9" name="Group 8"/>
          <p:cNvGrpSpPr/>
          <p:nvPr/>
        </p:nvGrpSpPr>
        <p:grpSpPr>
          <a:xfrm rot="21298270">
            <a:off x="548837" y="2214526"/>
            <a:ext cx="4155304" cy="4011874"/>
            <a:chOff x="-228600" y="990600"/>
            <a:chExt cx="7543800" cy="7391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l="2251" t="15400" r="23452" b="5978"/>
            <a:stretch>
              <a:fillRect/>
            </a:stretch>
          </p:blipFill>
          <p:spPr bwMode="auto">
            <a:xfrm>
              <a:off x="-228600" y="990600"/>
              <a:ext cx="7543800" cy="7391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 l="3752" t="43516" r="75235" b="32979"/>
            <a:stretch>
              <a:fillRect/>
            </a:stretch>
          </p:blipFill>
          <p:spPr bwMode="auto">
            <a:xfrm>
              <a:off x="-76200" y="6096000"/>
              <a:ext cx="2133600" cy="2209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 l="24765" t="28369" r="24203" b="10841"/>
            <a:stretch>
              <a:fillRect/>
            </a:stretch>
          </p:blipFill>
          <p:spPr bwMode="auto">
            <a:xfrm>
              <a:off x="2057400" y="3040156"/>
              <a:ext cx="5029200" cy="534184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7" cstate="print"/>
          <a:srcRect l="1534" t="16461" r="31882" b="37780"/>
          <a:stretch>
            <a:fillRect/>
          </a:stretch>
        </p:blipFill>
        <p:spPr bwMode="auto">
          <a:xfrm>
            <a:off x="457200" y="4953000"/>
            <a:ext cx="2590800" cy="1659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3200400" y="4953000"/>
            <a:ext cx="5181586" cy="1322820"/>
            <a:chOff x="3352800" y="4773180"/>
            <a:chExt cx="5181586" cy="1322820"/>
          </a:xfrm>
        </p:grpSpPr>
        <p:pic>
          <p:nvPicPr>
            <p:cNvPr id="15" name="Picture 6" descr="http://www.webdevkungfu.com/wp-content/uploads/Lastfm+for+Wordpress+logo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52800" y="4800600"/>
              <a:ext cx="647700" cy="647700"/>
            </a:xfrm>
            <a:prstGeom prst="rect">
              <a:avLst/>
            </a:prstGeom>
            <a:noFill/>
          </p:spPr>
        </p:pic>
        <p:grpSp>
          <p:nvGrpSpPr>
            <p:cNvPr id="16" name="Group 34"/>
            <p:cNvGrpSpPr/>
            <p:nvPr/>
          </p:nvGrpSpPr>
          <p:grpSpPr>
            <a:xfrm>
              <a:off x="3962400" y="4773180"/>
              <a:ext cx="4571986" cy="1322820"/>
              <a:chOff x="4191014" y="4800600"/>
              <a:chExt cx="4571986" cy="1322820"/>
            </a:xfrm>
          </p:grpSpPr>
          <p:pic>
            <p:nvPicPr>
              <p:cNvPr id="17" name="Picture 3" descr="U:\Data\Straight Talk\twitter_icon2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266434" y="4800600"/>
                <a:ext cx="658366" cy="658366"/>
              </a:xfrm>
              <a:prstGeom prst="rect">
                <a:avLst/>
              </a:prstGeom>
              <a:noFill/>
            </p:spPr>
          </p:pic>
          <p:pic>
            <p:nvPicPr>
              <p:cNvPr id="18" name="Picture 2" descr="U:\Data\Straight Talk\facebook-icon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800600" y="4800600"/>
                <a:ext cx="658364" cy="658365"/>
              </a:xfrm>
              <a:prstGeom prst="rect">
                <a:avLst/>
              </a:prstGeom>
              <a:noFill/>
            </p:spPr>
          </p:pic>
          <p:pic>
            <p:nvPicPr>
              <p:cNvPr id="19" name="Picture 18" descr="U:\Data\RE Mag\social media icons\Youtube_128x128.pn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6047234" y="4800600"/>
                <a:ext cx="658366" cy="658366"/>
              </a:xfrm>
              <a:prstGeom prst="rect">
                <a:avLst/>
              </a:prstGeom>
              <a:noFill/>
            </p:spPr>
          </p:pic>
          <p:pic>
            <p:nvPicPr>
              <p:cNvPr id="20" name="Picture 16" descr="C:\Documents and Settings\mem1\Desktop\vimeoicon.pn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410200" y="5486400"/>
                <a:ext cx="609600" cy="609600"/>
              </a:xfrm>
              <a:prstGeom prst="rect">
                <a:avLst/>
              </a:prstGeom>
              <a:noFill/>
            </p:spPr>
          </p:pic>
          <p:pic>
            <p:nvPicPr>
              <p:cNvPr id="21" name="Picture 22" descr="http://corp.sonic.net/blog/wp-content/uploads/2008/06/yelp-logo-150x150.jp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191014" y="5513834"/>
                <a:ext cx="609586" cy="609586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22" name="Picture 21" descr="C:\Documents and Settings\mem1\Desktop\icon_linkedin.gif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6711695" y="5458969"/>
                <a:ext cx="603505" cy="602255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C:\Documents and Settings\mem1\Desktop\yahoo_logo.jpg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7825873" y="5486400"/>
                <a:ext cx="937127" cy="548641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467600" y="728662"/>
          <a:ext cx="1447800" cy="871538"/>
        </p:xfrm>
        <a:graphic>
          <a:graphicData uri="http://schemas.openxmlformats.org/presentationml/2006/ole">
            <p:oleObj spid="_x0000_s2050" name="Photo Editor Photo" r:id="rId3" imgW="8238095" imgH="4952381" progId="">
              <p:embed/>
            </p:oleObj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066800" y="762000"/>
            <a:ext cx="7620000" cy="7040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Cooperative Difference Survey </a:t>
            </a:r>
            <a:r>
              <a:rPr kumimoji="0" lang="en-US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2009</a:t>
            </a:r>
            <a:endParaRPr kumimoji="0" lang="en-US" sz="320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7315200" cy="10668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you participate </a:t>
            </a:r>
            <a:r>
              <a:rPr lang="en-US" sz="2600" dirty="0" smtClean="0"/>
              <a:t>in Social Networking Websites?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 Indicating “Yes”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33400" y="2362201"/>
            <a:ext cx="7162800" cy="4331731"/>
            <a:chOff x="533400" y="2362201"/>
            <a:chExt cx="7162800" cy="4331731"/>
          </a:xfrm>
        </p:grpSpPr>
        <p:pic>
          <p:nvPicPr>
            <p:cNvPr id="8" name="Picture 10" descr="C:\Documents and Settings\mem1\Local Settings\Temporary Internet Files\Content.IE5\H2CY99T9\MC900326960[1].wmf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202781" y="2362201"/>
              <a:ext cx="5960019" cy="3962399"/>
            </a:xfrm>
            <a:prstGeom prst="rect">
              <a:avLst/>
            </a:prstGeom>
            <a:noFill/>
          </p:spPr>
        </p:pic>
        <p:graphicFrame>
          <p:nvGraphicFramePr>
            <p:cNvPr id="9" name="Chart 8"/>
            <p:cNvGraphicFramePr/>
            <p:nvPr/>
          </p:nvGraphicFramePr>
          <p:xfrm>
            <a:off x="533400" y="2438400"/>
            <a:ext cx="6934200" cy="3987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6553200" y="5943600"/>
              <a:ext cx="11430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" dirty="0" smtClean="0"/>
            </a:p>
            <a:p>
              <a:r>
                <a:rPr lang="en-US" dirty="0" smtClean="0"/>
                <a:t>65+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5800" y="6324600"/>
              <a:ext cx="518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National Benchmark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2077878" y="3099257"/>
              <a:ext cx="1143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68.9%</a:t>
              </a:r>
              <a:endPara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3103722" y="4242257"/>
              <a:ext cx="1143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55.6%</a:t>
              </a:r>
              <a:endPara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1046322" y="4166056"/>
              <a:ext cx="1143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42.8%</a:t>
              </a:r>
              <a:endPara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4170522" y="4470857"/>
              <a:ext cx="1143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40.9%</a:t>
              </a:r>
              <a:endPara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5202078" y="4623257"/>
              <a:ext cx="1143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31.4%</a:t>
              </a:r>
              <a:endPara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6227922" y="5004257"/>
              <a:ext cx="1143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21.2%</a:t>
              </a:r>
              <a:endPara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001000" cy="704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It’s about being where members are…</a:t>
            </a:r>
            <a:endParaRPr lang="en-US" dirty="0"/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0" y="63246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2009 NRECA Market Research Services, Survey of 300+ co-ops</a:t>
            </a:r>
            <a:endParaRPr lang="en-US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Co-ops Use Facebook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Outage/Restoration Updates and Planned Outages</a:t>
            </a:r>
          </a:p>
          <a:p>
            <a:r>
              <a:rPr lang="en-US" dirty="0" smtClean="0"/>
              <a:t>Promote Youth Programs</a:t>
            </a:r>
          </a:p>
          <a:p>
            <a:r>
              <a:rPr lang="en-US" dirty="0" smtClean="0"/>
              <a:t>News (co-ops, national)</a:t>
            </a:r>
          </a:p>
          <a:p>
            <a:r>
              <a:rPr lang="en-US" dirty="0" smtClean="0"/>
              <a:t>Event Promotion (Annual Meetings, Community Events)</a:t>
            </a:r>
          </a:p>
          <a:p>
            <a:r>
              <a:rPr lang="en-US" dirty="0" smtClean="0"/>
              <a:t>Member Questions/Answers</a:t>
            </a:r>
          </a:p>
          <a:p>
            <a:r>
              <a:rPr lang="en-US" dirty="0" smtClean="0"/>
              <a:t>Promote Operation Round Up/Other Charities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Incentives (Rebates, Discounts)</a:t>
            </a:r>
          </a:p>
          <a:p>
            <a:r>
              <a:rPr lang="en-US" dirty="0" smtClean="0"/>
              <a:t>Legislative Call to Action</a:t>
            </a:r>
          </a:p>
          <a:p>
            <a:r>
              <a:rPr lang="en-US" dirty="0" smtClean="0"/>
              <a:t>Trivia Questions</a:t>
            </a:r>
          </a:p>
          <a:p>
            <a:r>
              <a:rPr lang="en-US" dirty="0" smtClean="0"/>
              <a:t>Demand Alerts</a:t>
            </a:r>
          </a:p>
          <a:p>
            <a:r>
              <a:rPr lang="en-US" dirty="0" smtClean="0"/>
              <a:t>Share Photos, Videos</a:t>
            </a:r>
          </a:p>
          <a:p>
            <a:r>
              <a:rPr lang="en-US" dirty="0" smtClean="0"/>
              <a:t>Social Media ‘One-Stop Shop’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Co-ops Use Twitter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Outage/Restoration Updates</a:t>
            </a:r>
          </a:p>
          <a:p>
            <a:r>
              <a:rPr lang="en-US" dirty="0" smtClean="0"/>
              <a:t>Demand Alerts</a:t>
            </a:r>
          </a:p>
          <a:p>
            <a:r>
              <a:rPr lang="en-US" dirty="0" smtClean="0"/>
              <a:t>News Links</a:t>
            </a:r>
          </a:p>
          <a:p>
            <a:r>
              <a:rPr lang="en-US" dirty="0" smtClean="0"/>
              <a:t>Member Question/Answers</a:t>
            </a:r>
          </a:p>
          <a:p>
            <a:r>
              <a:rPr lang="en-US" dirty="0" smtClean="0"/>
              <a:t>Widgets on Websites for Instant Updates</a:t>
            </a:r>
          </a:p>
          <a:p>
            <a:r>
              <a:rPr lang="en-US" dirty="0" smtClean="0"/>
              <a:t>Often Co-ops tie Tweets to Facebook accounts, sharing the same information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social media a fad?</a:t>
            </a:r>
          </a:p>
          <a:p>
            <a:r>
              <a:rPr lang="en-US" dirty="0" smtClean="0"/>
              <a:t>What is social media and who’s using it?</a:t>
            </a:r>
          </a:p>
          <a:p>
            <a:r>
              <a:rPr lang="en-US" dirty="0" smtClean="0"/>
              <a:t>How will we manage?</a:t>
            </a:r>
          </a:p>
          <a:p>
            <a:r>
              <a:rPr lang="en-US" dirty="0" smtClean="0"/>
              <a:t>Society for Human Resource Management (SHRM) headlines</a:t>
            </a:r>
          </a:p>
          <a:p>
            <a:r>
              <a:rPr lang="en-US" dirty="0" smtClean="0"/>
              <a:t>How to deal with social media at work</a:t>
            </a:r>
          </a:p>
          <a:p>
            <a:r>
              <a:rPr lang="en-US" dirty="0" smtClean="0"/>
              <a:t>How co-ops are using social media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Co-ops Use flickr and YouTube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Flickr</a:t>
            </a:r>
          </a:p>
          <a:p>
            <a:pPr lvl="1"/>
            <a:r>
              <a:rPr lang="en-US" dirty="0" smtClean="0"/>
              <a:t>Community Event Pictures</a:t>
            </a:r>
          </a:p>
          <a:p>
            <a:pPr lvl="1"/>
            <a:r>
              <a:rPr lang="en-US" dirty="0" smtClean="0"/>
              <a:t>Lineman’s Rodeo Albums</a:t>
            </a:r>
          </a:p>
          <a:p>
            <a:pPr lvl="1"/>
            <a:r>
              <a:rPr lang="en-US" dirty="0" smtClean="0"/>
              <a:t>General Press Images</a:t>
            </a:r>
          </a:p>
          <a:p>
            <a:r>
              <a:rPr lang="en-US" dirty="0" smtClean="0"/>
              <a:t>YouTube</a:t>
            </a:r>
          </a:p>
          <a:p>
            <a:pPr lvl="1"/>
            <a:r>
              <a:rPr lang="en-US" dirty="0" smtClean="0"/>
              <a:t>How-To’s</a:t>
            </a:r>
          </a:p>
          <a:p>
            <a:pPr lvl="1"/>
            <a:r>
              <a:rPr lang="en-US" dirty="0" smtClean="0"/>
              <a:t>Press Releases</a:t>
            </a:r>
          </a:p>
          <a:p>
            <a:pPr lvl="1"/>
            <a:r>
              <a:rPr lang="en-US" dirty="0" smtClean="0"/>
              <a:t>Plan/Co-op Tours</a:t>
            </a:r>
          </a:p>
          <a:p>
            <a:pPr lvl="1"/>
            <a:r>
              <a:rPr lang="en-US" dirty="0" smtClean="0"/>
              <a:t>Efficiency Tips</a:t>
            </a:r>
          </a:p>
          <a:p>
            <a:pPr lvl="1"/>
            <a:r>
              <a:rPr lang="en-US" dirty="0" smtClean="0"/>
              <a:t>Safety Tips</a:t>
            </a:r>
          </a:p>
          <a:p>
            <a:pPr lvl="1"/>
            <a:r>
              <a:rPr lang="en-US" dirty="0" smtClean="0"/>
              <a:t>CEO Messages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5503" t="16563" r="31626" b="5590"/>
          <a:stretch>
            <a:fillRect/>
          </a:stretch>
        </p:blipFill>
        <p:spPr bwMode="auto">
          <a:xfrm>
            <a:off x="304800" y="304800"/>
            <a:ext cx="5863343" cy="6030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27515" t="18530" r="27773" b="11077"/>
          <a:stretch>
            <a:fillRect/>
          </a:stretch>
        </p:blipFill>
        <p:spPr bwMode="auto">
          <a:xfrm>
            <a:off x="2374215" y="1546450"/>
            <a:ext cx="3797985" cy="47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 l="34268" t="89279" r="38256" b="5110"/>
          <a:stretch>
            <a:fillRect/>
          </a:stretch>
        </p:blipFill>
        <p:spPr bwMode="auto">
          <a:xfrm>
            <a:off x="4343400" y="1524000"/>
            <a:ext cx="4495800" cy="713619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/>
          <a:srcRect l="34268" t="53206" r="37695" b="38778"/>
          <a:stretch>
            <a:fillRect/>
          </a:stretch>
        </p:blipFill>
        <p:spPr bwMode="auto">
          <a:xfrm>
            <a:off x="4343400" y="2362200"/>
            <a:ext cx="4495800" cy="999067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 cstate="print"/>
          <a:srcRect l="34090" t="73246" r="37428" b="18738"/>
          <a:stretch>
            <a:fillRect/>
          </a:stretch>
        </p:blipFill>
        <p:spPr bwMode="auto">
          <a:xfrm>
            <a:off x="4343400" y="3505200"/>
            <a:ext cx="4495800" cy="98345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381000"/>
            <a:ext cx="6551468" cy="5943600"/>
            <a:chOff x="-685800" y="-762000"/>
            <a:chExt cx="7391400" cy="6705600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5064" t="15833" r="28894" b="10833"/>
            <a:stretch>
              <a:fillRect/>
            </a:stretch>
          </p:blipFill>
          <p:spPr bwMode="auto">
            <a:xfrm>
              <a:off x="-685800" y="-762000"/>
              <a:ext cx="7391400" cy="67056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9149" t="46667" r="72468" b="28333"/>
            <a:stretch>
              <a:fillRect/>
            </a:stretch>
          </p:blipFill>
          <p:spPr bwMode="auto">
            <a:xfrm>
              <a:off x="-228600" y="3657600"/>
              <a:ext cx="2057400" cy="2286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2209800" y="5638800"/>
              <a:ext cx="2209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27244" t="33919" r="27850" b="9836"/>
            <a:stretch>
              <a:fillRect/>
            </a:stretch>
          </p:blipFill>
          <p:spPr bwMode="auto">
            <a:xfrm>
              <a:off x="1676401" y="685800"/>
              <a:ext cx="4859216" cy="510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 l="27407" t="33919" r="28089" b="30507"/>
          <a:stretch>
            <a:fillRect/>
          </a:stretch>
        </p:blipFill>
        <p:spPr bwMode="auto">
          <a:xfrm>
            <a:off x="3934582" y="3352800"/>
            <a:ext cx="4980818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Ways for Staff to Listen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Google Alerts</a:t>
            </a:r>
            <a:r>
              <a:rPr lang="en-US" dirty="0" smtClean="0"/>
              <a:t>: Sends email alerts (immediately, daily or weekly) whenever your keyword(s) appear anywhere online except Twitter. You can narrow the search to blogs, videos, or news items. </a:t>
            </a:r>
            <a:r>
              <a:rPr lang="en-US" dirty="0" smtClean="0">
                <a:hlinkClick r:id="rId2"/>
              </a:rPr>
              <a:t>www.google.com/alerts</a:t>
            </a:r>
            <a:endParaRPr lang="en-US" dirty="0" smtClean="0"/>
          </a:p>
          <a:p>
            <a:r>
              <a:rPr lang="en-US" b="1" dirty="0" smtClean="0"/>
              <a:t>NutshellMail</a:t>
            </a:r>
            <a:r>
              <a:rPr lang="en-US" dirty="0" smtClean="0"/>
              <a:t>: takes copies of all your latest updates in your social networking accounts and places them in a snapshot email. </a:t>
            </a:r>
            <a:r>
              <a:rPr lang="en-US" dirty="0" smtClean="0">
                <a:hlinkClick r:id="rId3"/>
              </a:rPr>
              <a:t>www.nutshellmail.com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Thoughts about social media?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Adam Parnes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Email</a:t>
            </a:r>
            <a:r>
              <a:rPr lang="en-US" dirty="0" smtClean="0"/>
              <a:t>: adam.parnes@nreca.coop</a:t>
            </a:r>
          </a:p>
          <a:p>
            <a:r>
              <a:rPr lang="en-US" b="1" dirty="0" smtClean="0"/>
              <a:t>Phone</a:t>
            </a:r>
            <a:r>
              <a:rPr lang="en-US" dirty="0" smtClean="0"/>
              <a:t>: 703.907.5988</a:t>
            </a:r>
          </a:p>
          <a:p>
            <a:r>
              <a:rPr lang="en-US" b="1" dirty="0" smtClean="0"/>
              <a:t>Facebook</a:t>
            </a:r>
            <a:r>
              <a:rPr lang="en-US" dirty="0" smtClean="0"/>
              <a:t>: facebook.com/adamparnes</a:t>
            </a:r>
          </a:p>
          <a:p>
            <a:r>
              <a:rPr lang="en-US" b="1" dirty="0" smtClean="0"/>
              <a:t>Twitter</a:t>
            </a:r>
            <a:r>
              <a:rPr lang="en-US" dirty="0" smtClean="0"/>
              <a:t>: @adamparnes</a:t>
            </a:r>
          </a:p>
          <a:p>
            <a:r>
              <a:rPr lang="en-US" b="1" dirty="0" smtClean="0"/>
              <a:t>LinkedIn</a:t>
            </a:r>
            <a:r>
              <a:rPr lang="en-US" dirty="0" smtClean="0"/>
              <a:t>: linkedin.com/in/adamparnes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ocial Media Revolution 2 (Refresh) [www.keepvid.com]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69844" y="685800"/>
            <a:ext cx="8001000" cy="600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Social Media?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Networking Sites:</a:t>
            </a:r>
          </a:p>
          <a:p>
            <a:pPr lvl="1"/>
            <a:r>
              <a:rPr lang="en-US" dirty="0" smtClean="0"/>
              <a:t>Facebook, LinkedIn, Plaxo, MySpace</a:t>
            </a:r>
          </a:p>
          <a:p>
            <a:r>
              <a:rPr lang="en-US" dirty="0" smtClean="0"/>
              <a:t>Location:</a:t>
            </a:r>
          </a:p>
          <a:p>
            <a:pPr lvl="1"/>
            <a:r>
              <a:rPr lang="en-US" dirty="0" smtClean="0"/>
              <a:t>Foursquare, Places, </a:t>
            </a:r>
            <a:r>
              <a:rPr lang="en-US" dirty="0" err="1" smtClean="0"/>
              <a:t>Gowalla</a:t>
            </a:r>
            <a:r>
              <a:rPr lang="en-US" dirty="0" smtClean="0"/>
              <a:t>, </a:t>
            </a:r>
            <a:r>
              <a:rPr lang="en-US" dirty="0" err="1" smtClean="0"/>
              <a:t>MyTown</a:t>
            </a:r>
            <a:endParaRPr lang="en-US" dirty="0" smtClean="0"/>
          </a:p>
          <a:p>
            <a:r>
              <a:rPr lang="en-US" dirty="0" smtClean="0"/>
              <a:t>Multimedia Sharing Services:</a:t>
            </a:r>
          </a:p>
          <a:p>
            <a:pPr lvl="1"/>
            <a:r>
              <a:rPr lang="en-US" dirty="0" smtClean="0"/>
              <a:t>YouTube, Vimeo, flickr</a:t>
            </a:r>
          </a:p>
          <a:p>
            <a:r>
              <a:rPr lang="en-US" dirty="0" smtClean="0"/>
              <a:t>Review &amp; Opinion Sites:</a:t>
            </a:r>
          </a:p>
          <a:p>
            <a:pPr lvl="1"/>
            <a:r>
              <a:rPr lang="en-US" dirty="0" smtClean="0"/>
              <a:t>Yelp, Yahoo, Amazon</a:t>
            </a:r>
          </a:p>
          <a:p>
            <a:r>
              <a:rPr lang="en-US" dirty="0" smtClean="0"/>
              <a:t>Blogs:</a:t>
            </a:r>
          </a:p>
          <a:p>
            <a:pPr lvl="1"/>
            <a:r>
              <a:rPr lang="en-US" dirty="0" smtClean="0"/>
              <a:t>WordPress, Blogger, TypePad, Tumblr</a:t>
            </a:r>
          </a:p>
          <a:p>
            <a:r>
              <a:rPr lang="en-US" dirty="0" smtClean="0"/>
              <a:t>Microblogs:</a:t>
            </a:r>
          </a:p>
          <a:p>
            <a:pPr lvl="1"/>
            <a:r>
              <a:rPr lang="en-US" dirty="0" smtClean="0"/>
              <a:t>Twitter, FriendFeed, Yammer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you using social media?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Are you a member of a social network?</a:t>
            </a:r>
          </a:p>
          <a:p>
            <a:r>
              <a:rPr lang="en-US" dirty="0" smtClean="0"/>
              <a:t>What social sites do you use?</a:t>
            </a:r>
          </a:p>
          <a:p>
            <a:r>
              <a:rPr lang="en-US" dirty="0" smtClean="0"/>
              <a:t>How do you use your networks?</a:t>
            </a:r>
          </a:p>
          <a:p>
            <a:r>
              <a:rPr lang="en-US" dirty="0" smtClean="0"/>
              <a:t>Do you have and use a mobile phone?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than 500 million active users</a:t>
            </a:r>
          </a:p>
          <a:p>
            <a:r>
              <a:rPr lang="en-US" dirty="0" smtClean="0"/>
              <a:t>50% of active users log on to Facebook everyday</a:t>
            </a:r>
          </a:p>
          <a:p>
            <a:r>
              <a:rPr lang="en-US" dirty="0" smtClean="0"/>
              <a:t>Average user has 130 friends</a:t>
            </a:r>
          </a:p>
          <a:p>
            <a:r>
              <a:rPr lang="en-US" dirty="0" smtClean="0"/>
              <a:t>Average user creates 90 pieces of </a:t>
            </a:r>
            <a:br>
              <a:rPr lang="en-US" dirty="0" smtClean="0"/>
            </a:br>
            <a:r>
              <a:rPr lang="en-US" dirty="0" smtClean="0"/>
              <a:t>content each month</a:t>
            </a:r>
          </a:p>
          <a:p>
            <a:r>
              <a:rPr lang="en-US" dirty="0" smtClean="0"/>
              <a:t>200 million active users currently access Facebook through their mobile device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 million users</a:t>
            </a:r>
          </a:p>
          <a:p>
            <a:r>
              <a:rPr lang="en-US" dirty="0" smtClean="0"/>
              <a:t>140 million tweets a day</a:t>
            </a:r>
          </a:p>
          <a:p>
            <a:r>
              <a:rPr lang="en-US" dirty="0" smtClean="0"/>
              <a:t>500,000 accounts added daily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100 million members</a:t>
            </a:r>
          </a:p>
          <a:p>
            <a:r>
              <a:rPr lang="en-US" dirty="0" smtClean="0"/>
              <a:t>In 2010, executives from every Fortune 500 company could be found on LinkedIn</a:t>
            </a:r>
          </a:p>
          <a:p>
            <a:r>
              <a:rPr lang="en-US" dirty="0" smtClean="0"/>
              <a:t>68% of users are over the age of 35</a:t>
            </a:r>
          </a:p>
          <a:p>
            <a:r>
              <a:rPr lang="en-US" dirty="0" smtClean="0"/>
              <a:t>74% of all users have a college degree or better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w Will You Manage_ [www.keepvid.com]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44444" y="685800"/>
            <a:ext cx="80264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596</TotalTime>
  <Words>795</Words>
  <Application>Microsoft Office PowerPoint</Application>
  <PresentationFormat>On-screen Show (4:3)</PresentationFormat>
  <Paragraphs>155</Paragraphs>
  <Slides>25</Slides>
  <Notes>7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Urban</vt:lpstr>
      <vt:lpstr>Photo Editor Photo</vt:lpstr>
      <vt:lpstr>Technology: Is it Eating Away at Professionalism?</vt:lpstr>
      <vt:lpstr>Today’s Agenda</vt:lpstr>
      <vt:lpstr>Slide 3</vt:lpstr>
      <vt:lpstr>What is Social Media?</vt:lpstr>
      <vt:lpstr>Are you using social media?</vt:lpstr>
      <vt:lpstr>Facebook</vt:lpstr>
      <vt:lpstr>Twitter</vt:lpstr>
      <vt:lpstr>LinkedIn</vt:lpstr>
      <vt:lpstr>Slide 9</vt:lpstr>
      <vt:lpstr>Recent SHRM Headlines</vt:lpstr>
      <vt:lpstr>What’s your experience with social media at work?</vt:lpstr>
      <vt:lpstr>Dealing with New Technologies at Work</vt:lpstr>
      <vt:lpstr>How are co-ops using social media?</vt:lpstr>
      <vt:lpstr>Old Communications Reality</vt:lpstr>
      <vt:lpstr>The New Reality</vt:lpstr>
      <vt:lpstr>Slide 16</vt:lpstr>
      <vt:lpstr>It’s about being where members are…</vt:lpstr>
      <vt:lpstr>How Co-ops Use Facebook</vt:lpstr>
      <vt:lpstr>How Co-ops Use Twitter</vt:lpstr>
      <vt:lpstr>How Co-ops Use flickr and YouTube</vt:lpstr>
      <vt:lpstr>Slide 21</vt:lpstr>
      <vt:lpstr>Slide 22</vt:lpstr>
      <vt:lpstr>Easy Ways for Staff to Listen</vt:lpstr>
      <vt:lpstr>Questions?</vt:lpstr>
      <vt:lpstr>Adam Parnes</vt:lpstr>
    </vt:vector>
  </TitlesOfParts>
  <Company>NRECA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Technology: Is it Eating Away at Professionalism?</dc:title>
  <dc:creator>setup</dc:creator>
  <cp:lastModifiedBy>setup</cp:lastModifiedBy>
  <cp:revision>41</cp:revision>
  <dcterms:created xsi:type="dcterms:W3CDTF">2011-04-08T13:54:14Z</dcterms:created>
  <dcterms:modified xsi:type="dcterms:W3CDTF">2011-04-18T12:32:39Z</dcterms:modified>
</cp:coreProperties>
</file>