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1"/>
  </p:notesMasterIdLst>
  <p:handoutMasterIdLst>
    <p:handoutMasterId r:id="rId22"/>
  </p:handoutMasterIdLst>
  <p:sldIdLst>
    <p:sldId id="256" r:id="rId2"/>
    <p:sldId id="477" r:id="rId3"/>
    <p:sldId id="484" r:id="rId4"/>
    <p:sldId id="299" r:id="rId5"/>
    <p:sldId id="342" r:id="rId6"/>
    <p:sldId id="345" r:id="rId7"/>
    <p:sldId id="409" r:id="rId8"/>
    <p:sldId id="486" r:id="rId9"/>
    <p:sldId id="475" r:id="rId10"/>
    <p:sldId id="476" r:id="rId11"/>
    <p:sldId id="417" r:id="rId12"/>
    <p:sldId id="469" r:id="rId13"/>
    <p:sldId id="482" r:id="rId14"/>
    <p:sldId id="473" r:id="rId15"/>
    <p:sldId id="455" r:id="rId16"/>
    <p:sldId id="485" r:id="rId17"/>
    <p:sldId id="429" r:id="rId18"/>
    <p:sldId id="397" r:id="rId19"/>
    <p:sldId id="478"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MSOffice" lastIdx="29" clrIdx="0"/>
  <p:cmAuthor id="1" name="aopwora" initials="a" lastIdx="4" clrIdx="1"/>
  <p:cmAuthor id="2" name="Catherine Goodman" initials="CG" lastIdx="15" clrIdx="2"/>
  <p:cmAuthor id="3" name="mtoda" initials="m" lastIdx="2" clrIdx="3"/>
  <p:cmAuthor id="4" name="ewaweru" initials="e" lastIdx="5" clrIdx="4"/>
  <p:cmAuthor id="5" name="smolyneux" initials="s" lastIdx="1" clrIdx="5"/>
  <p:cmAuthor id="6" name="Mitsuru" initials="MT" lastIdx="8" clrIdx="6"/>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41" autoAdjust="0"/>
    <p:restoredTop sz="86380" autoAdjust="0"/>
  </p:normalViewPr>
  <p:slideViewPr>
    <p:cSldViewPr>
      <p:cViewPr varScale="1">
        <p:scale>
          <a:sx n="67" d="100"/>
          <a:sy n="67" d="100"/>
        </p:scale>
        <p:origin x="-1500" y="-108"/>
      </p:cViewPr>
      <p:guideLst>
        <p:guide orient="horz" pos="2160"/>
        <p:guide pos="2880"/>
      </p:guideLst>
    </p:cSldViewPr>
  </p:slideViewPr>
  <p:outlineViewPr>
    <p:cViewPr>
      <p:scale>
        <a:sx n="33" d="100"/>
        <a:sy n="33" d="100"/>
      </p:scale>
      <p:origin x="30" y="8532"/>
    </p:cViewPr>
  </p:outlineViewPr>
  <p:notesTextViewPr>
    <p:cViewPr>
      <p:scale>
        <a:sx n="100" d="100"/>
        <a:sy n="100" d="100"/>
      </p:scale>
      <p:origin x="0" y="0"/>
    </p:cViewPr>
  </p:notesTextViewPr>
  <p:sorterViewPr>
    <p:cViewPr>
      <p:scale>
        <a:sx n="100" d="100"/>
        <a:sy n="100" d="100"/>
      </p:scale>
      <p:origin x="0" y="4974"/>
    </p:cViewPr>
  </p:sorterViewPr>
  <p:notesViewPr>
    <p:cSldViewPr>
      <p:cViewPr varScale="1">
        <p:scale>
          <a:sx n="52" d="100"/>
          <a:sy n="52" d="100"/>
        </p:scale>
        <p:origin x="-2808"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toda\Desktop\Section%204-Adherence%20to%20User%20Fee%20Polic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toda\Desktop\Section%204-Adherence%20to%20User%20Fee%20Policy.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toda\Desktop\pie%20graph_expenditur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toda\Desktop\pie%20graph_expenditur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9"/>
  <c:chart>
    <c:autoTitleDeleted val="1"/>
    <c:plotArea>
      <c:layout/>
      <c:barChart>
        <c:barDir val="bar"/>
        <c:grouping val="clustered"/>
        <c:ser>
          <c:idx val="0"/>
          <c:order val="0"/>
          <c:tx>
            <c:strRef>
              <c:f>Sheet1!$B$2</c:f>
              <c:strCache>
                <c:ptCount val="1"/>
                <c:pt idx="0">
                  <c:v>Excluding Purchase of Patient Card</c:v>
                </c:pt>
              </c:strCache>
            </c:strRef>
          </c:tx>
          <c:spPr>
            <a:solidFill>
              <a:srgbClr val="9BBB59">
                <a:lumMod val="75000"/>
              </a:srgbClr>
            </a:solidFill>
          </c:spPr>
          <c:dLbls>
            <c:txPr>
              <a:bodyPr/>
              <a:lstStyle/>
              <a:p>
                <a:pPr>
                  <a:defRPr lang="en-US"/>
                </a:pPr>
                <a:endParaRPr lang="en-US"/>
              </a:p>
            </c:txPr>
            <c:showVal val="1"/>
          </c:dLbls>
          <c:cat>
            <c:strRef>
              <c:f>Sheet1!$A$3:$A$11</c:f>
              <c:strCache>
                <c:ptCount val="9"/>
                <c:pt idx="0">
                  <c:v>All services</c:v>
                </c:pt>
                <c:pt idx="1">
                  <c:v>Adult with malaria</c:v>
                </c:pt>
                <c:pt idx="2">
                  <c:v>Adult with gonorrhoea </c:v>
                </c:pt>
                <c:pt idx="3">
                  <c:v>Adult with pneumonia</c:v>
                </c:pt>
                <c:pt idx="4">
                  <c:v>Woman at first ANC visit</c:v>
                </c:pt>
                <c:pt idx="5">
                  <c:v>Mother requiring delivery </c:v>
                </c:pt>
                <c:pt idx="6">
                  <c:v>Child with malaria </c:v>
                </c:pt>
                <c:pt idx="7">
                  <c:v>Child with pneumonia </c:v>
                </c:pt>
                <c:pt idx="8">
                  <c:v>Adult with TB </c:v>
                </c:pt>
              </c:strCache>
            </c:strRef>
          </c:cat>
          <c:val>
            <c:numRef>
              <c:f>Sheet1!$B$3:$B$11</c:f>
              <c:numCache>
                <c:formatCode>0.0%</c:formatCode>
                <c:ptCount val="9"/>
                <c:pt idx="0">
                  <c:v>0</c:v>
                </c:pt>
                <c:pt idx="1">
                  <c:v>4.2000000000000114E-2</c:v>
                </c:pt>
                <c:pt idx="2">
                  <c:v>4.3000000000000024E-2</c:v>
                </c:pt>
                <c:pt idx="3">
                  <c:v>0.15800000000000114</c:v>
                </c:pt>
                <c:pt idx="4">
                  <c:v>0.22300000000000014</c:v>
                </c:pt>
                <c:pt idx="5">
                  <c:v>0.33700000000000141</c:v>
                </c:pt>
                <c:pt idx="6">
                  <c:v>0.43000000000000027</c:v>
                </c:pt>
                <c:pt idx="7">
                  <c:v>0.53700000000000003</c:v>
                </c:pt>
                <c:pt idx="8">
                  <c:v>0.62200000000000255</c:v>
                </c:pt>
              </c:numCache>
            </c:numRef>
          </c:val>
        </c:ser>
        <c:axId val="63995264"/>
        <c:axId val="28931584"/>
      </c:barChart>
      <c:catAx>
        <c:axId val="63995264"/>
        <c:scaling>
          <c:orientation val="minMax"/>
        </c:scaling>
        <c:axPos val="l"/>
        <c:majorTickMark val="none"/>
        <c:tickLblPos val="nextTo"/>
        <c:txPr>
          <a:bodyPr/>
          <a:lstStyle/>
          <a:p>
            <a:pPr>
              <a:defRPr lang="en-US"/>
            </a:pPr>
            <a:endParaRPr lang="en-US"/>
          </a:p>
        </c:txPr>
        <c:crossAx val="28931584"/>
        <c:crosses val="autoZero"/>
        <c:auto val="1"/>
        <c:lblAlgn val="ctr"/>
        <c:lblOffset val="100"/>
      </c:catAx>
      <c:valAx>
        <c:axId val="28931584"/>
        <c:scaling>
          <c:orientation val="minMax"/>
          <c:max val="0.70000000000000151"/>
        </c:scaling>
        <c:axPos val="b"/>
        <c:numFmt formatCode="0%" sourceLinked="0"/>
        <c:majorTickMark val="none"/>
        <c:tickLblPos val="nextTo"/>
        <c:txPr>
          <a:bodyPr/>
          <a:lstStyle/>
          <a:p>
            <a:pPr>
              <a:defRPr lang="en-US"/>
            </a:pPr>
            <a:endParaRPr lang="en-US"/>
          </a:p>
        </c:txPr>
        <c:crossAx val="63995264"/>
        <c:crosses val="autoZero"/>
        <c:crossBetween val="between"/>
      </c:valAx>
    </c:plotArea>
    <c:plotVisOnly val="1"/>
  </c:chart>
  <c:txPr>
    <a:bodyPr/>
    <a:lstStyle/>
    <a:p>
      <a:pPr>
        <a:defRPr sz="20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9"/>
  <c:chart>
    <c:autoTitleDeleted val="1"/>
    <c:plotArea>
      <c:layout/>
      <c:barChart>
        <c:barDir val="bar"/>
        <c:grouping val="clustered"/>
        <c:ser>
          <c:idx val="0"/>
          <c:order val="0"/>
          <c:tx>
            <c:strRef>
              <c:f>Sheet1!$B$19</c:f>
              <c:strCache>
                <c:ptCount val="1"/>
                <c:pt idx="0">
                  <c:v>Excluding Purchase of Patient Card and Laboratory Fees</c:v>
                </c:pt>
              </c:strCache>
            </c:strRef>
          </c:tx>
          <c:spPr>
            <a:solidFill>
              <a:schemeClr val="accent2">
                <a:lumMod val="50000"/>
              </a:schemeClr>
            </a:solidFill>
          </c:spPr>
          <c:dLbls>
            <c:txPr>
              <a:bodyPr/>
              <a:lstStyle/>
              <a:p>
                <a:pPr>
                  <a:defRPr lang="en-US" sz="2000"/>
                </a:pPr>
                <a:endParaRPr lang="en-US"/>
              </a:p>
            </c:txPr>
            <c:showVal val="1"/>
          </c:dLbls>
          <c:cat>
            <c:strRef>
              <c:f>Sheet1!$A$20:$A$28</c:f>
              <c:strCache>
                <c:ptCount val="9"/>
                <c:pt idx="0">
                  <c:v>All services</c:v>
                </c:pt>
                <c:pt idx="1">
                  <c:v>Adult with gonorrhoea </c:v>
                </c:pt>
                <c:pt idx="2">
                  <c:v>Adult with malaria</c:v>
                </c:pt>
                <c:pt idx="3">
                  <c:v>Adult with pneumonia</c:v>
                </c:pt>
                <c:pt idx="4">
                  <c:v>Woman at first ANC visit</c:v>
                </c:pt>
                <c:pt idx="5">
                  <c:v>Mother requiring delivery </c:v>
                </c:pt>
                <c:pt idx="6">
                  <c:v>Child with pneumonia </c:v>
                </c:pt>
                <c:pt idx="7">
                  <c:v>Child with malaria </c:v>
                </c:pt>
                <c:pt idx="8">
                  <c:v>Adult with TB </c:v>
                </c:pt>
              </c:strCache>
            </c:strRef>
          </c:cat>
          <c:val>
            <c:numRef>
              <c:f>Sheet1!$B$20:$B$28</c:f>
              <c:numCache>
                <c:formatCode>0.0%</c:formatCode>
                <c:ptCount val="9"/>
                <c:pt idx="0">
                  <c:v>0</c:v>
                </c:pt>
                <c:pt idx="1">
                  <c:v>5.7000000000000023E-2</c:v>
                </c:pt>
                <c:pt idx="2">
                  <c:v>6.4000000000000112E-2</c:v>
                </c:pt>
                <c:pt idx="3">
                  <c:v>0.26900000000000002</c:v>
                </c:pt>
                <c:pt idx="4">
                  <c:v>0.31200000000000128</c:v>
                </c:pt>
                <c:pt idx="5">
                  <c:v>0.35600000000000026</c:v>
                </c:pt>
                <c:pt idx="6">
                  <c:v>0.54700000000000004</c:v>
                </c:pt>
                <c:pt idx="7">
                  <c:v>0.55900000000000005</c:v>
                </c:pt>
                <c:pt idx="8">
                  <c:v>0.63800000000000257</c:v>
                </c:pt>
              </c:numCache>
            </c:numRef>
          </c:val>
        </c:ser>
        <c:axId val="62424192"/>
        <c:axId val="62425728"/>
      </c:barChart>
      <c:catAx>
        <c:axId val="62424192"/>
        <c:scaling>
          <c:orientation val="minMax"/>
        </c:scaling>
        <c:axPos val="l"/>
        <c:majorTickMark val="none"/>
        <c:tickLblPos val="nextTo"/>
        <c:txPr>
          <a:bodyPr/>
          <a:lstStyle/>
          <a:p>
            <a:pPr>
              <a:defRPr lang="en-US" sz="2000"/>
            </a:pPr>
            <a:endParaRPr lang="en-US"/>
          </a:p>
        </c:txPr>
        <c:crossAx val="62425728"/>
        <c:crosses val="autoZero"/>
        <c:auto val="1"/>
        <c:lblAlgn val="ctr"/>
        <c:lblOffset val="100"/>
      </c:catAx>
      <c:valAx>
        <c:axId val="62425728"/>
        <c:scaling>
          <c:orientation val="minMax"/>
          <c:max val="0.70000000000000151"/>
        </c:scaling>
        <c:axPos val="b"/>
        <c:numFmt formatCode="0%" sourceLinked="0"/>
        <c:majorTickMark val="none"/>
        <c:tickLblPos val="nextTo"/>
        <c:txPr>
          <a:bodyPr/>
          <a:lstStyle/>
          <a:p>
            <a:pPr>
              <a:defRPr lang="en-US" sz="2000"/>
            </a:pPr>
            <a:endParaRPr lang="en-US"/>
          </a:p>
        </c:txPr>
        <c:crossAx val="62424192"/>
        <c:crosses val="autoZero"/>
        <c:crossBetween val="between"/>
      </c:valAx>
    </c:plotArea>
    <c:plotVisOnly val="1"/>
  </c:chart>
  <c:txPr>
    <a:bodyPr/>
    <a:lstStyle/>
    <a:p>
      <a:pPr>
        <a:defRPr sz="12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0"/>
  <c:chart>
    <c:autoTitleDeleted val="1"/>
    <c:plotArea>
      <c:layout/>
      <c:pieChart>
        <c:varyColors val="1"/>
        <c:ser>
          <c:idx val="0"/>
          <c:order val="0"/>
          <c:dLbls>
            <c:dLbl>
              <c:idx val="0"/>
              <c:layout>
                <c:manualLayout>
                  <c:x val="0.109642996014387"/>
                  <c:y val="1.7552968922363011E-2"/>
                </c:manualLayout>
              </c:layout>
              <c:showCatName val="1"/>
              <c:showPercent val="1"/>
            </c:dLbl>
            <c:dLbl>
              <c:idx val="1"/>
              <c:layout>
                <c:manualLayout>
                  <c:x val="0.31787061339554984"/>
                  <c:y val="-2.5508958119365412E-2"/>
                </c:manualLayout>
              </c:layout>
              <c:showCatName val="1"/>
              <c:showPercent val="1"/>
            </c:dLbl>
            <c:dLbl>
              <c:idx val="2"/>
              <c:layout>
                <c:manualLayout>
                  <c:x val="-0.16172936716243824"/>
                  <c:y val="2.6620830004945011E-2"/>
                </c:manualLayout>
              </c:layout>
              <c:showCatName val="1"/>
              <c:showPercent val="1"/>
            </c:dLbl>
            <c:dLbl>
              <c:idx val="3"/>
              <c:layout>
                <c:manualLayout>
                  <c:x val="-6.1454384174200412E-2"/>
                  <c:y val="9.13372513218456E-2"/>
                </c:manualLayout>
              </c:layout>
              <c:showCatName val="1"/>
              <c:showPercent val="1"/>
            </c:dLbl>
            <c:dLbl>
              <c:idx val="4"/>
              <c:layout>
                <c:manualLayout>
                  <c:x val="-6.3629155730533696E-2"/>
                  <c:y val="0.14114667731750888"/>
                </c:manualLayout>
              </c:layout>
              <c:tx>
                <c:rich>
                  <a:bodyPr/>
                  <a:lstStyle/>
                  <a:p>
                    <a:r>
                      <a:rPr lang="en-US" dirty="0" smtClean="0"/>
                      <a:t>Stationary </a:t>
                    </a:r>
                    <a:r>
                      <a:rPr lang="en-US" dirty="0"/>
                      <a:t>
6.4%</a:t>
                    </a:r>
                  </a:p>
                </c:rich>
              </c:tx>
              <c:showCatName val="1"/>
              <c:showPercent val="1"/>
            </c:dLbl>
            <c:dLbl>
              <c:idx val="5"/>
              <c:layout>
                <c:manualLayout>
                  <c:x val="-0.16794218431029531"/>
                  <c:y val="0.12086804366845402"/>
                </c:manualLayout>
              </c:layout>
              <c:showCatName val="1"/>
              <c:showPercent val="1"/>
            </c:dLbl>
            <c:dLbl>
              <c:idx val="6"/>
              <c:layout>
                <c:manualLayout>
                  <c:x val="-0.18920907456012531"/>
                  <c:y val="1.5991098938719604E-2"/>
                </c:manualLayout>
              </c:layout>
              <c:tx>
                <c:rich>
                  <a:bodyPr/>
                  <a:lstStyle/>
                  <a:p>
                    <a:r>
                      <a:rPr lang="en-US" dirty="0" smtClean="0"/>
                      <a:t>Electricity / </a:t>
                    </a:r>
                    <a:r>
                      <a:rPr lang="en-US" dirty="0"/>
                      <a:t>water 
3.9%</a:t>
                    </a:r>
                  </a:p>
                </c:rich>
              </c:tx>
              <c:showCatName val="1"/>
              <c:showPercent val="1"/>
            </c:dLbl>
            <c:dLbl>
              <c:idx val="7"/>
              <c:layout>
                <c:manualLayout>
                  <c:x val="-1.5781994264605824E-2"/>
                  <c:y val="2.415458937198058E-3"/>
                </c:manualLayout>
              </c:layout>
              <c:tx>
                <c:rich>
                  <a:bodyPr/>
                  <a:lstStyle/>
                  <a:p>
                    <a:r>
                      <a:rPr lang="en-US" sz="1400" b="1" dirty="0"/>
                      <a:t>Mixed categories
3.8%</a:t>
                    </a:r>
                  </a:p>
                </c:rich>
              </c:tx>
              <c:showCatName val="1"/>
              <c:showPercent val="1"/>
            </c:dLbl>
            <c:dLbl>
              <c:idx val="8"/>
              <c:layout>
                <c:manualLayout>
                  <c:x val="0.24294798377475546"/>
                  <c:y val="2.1468844172256255E-3"/>
                </c:manualLayout>
              </c:layout>
              <c:showCatName val="1"/>
              <c:showPercent val="1"/>
            </c:dLbl>
            <c:numFmt formatCode="0.0%" sourceLinked="0"/>
            <c:txPr>
              <a:bodyPr/>
              <a:lstStyle/>
              <a:p>
                <a:pPr>
                  <a:defRPr lang="en-US"/>
                </a:pPr>
                <a:endParaRPr lang="en-US"/>
              </a:p>
            </c:txPr>
            <c:showCatName val="1"/>
            <c:showPercent val="1"/>
            <c:showLeaderLines val="1"/>
          </c:dLbls>
          <c:cat>
            <c:strRef>
              <c:f>expenditure!$A$2:$A$10</c:f>
              <c:strCache>
                <c:ptCount val="9"/>
                <c:pt idx="0">
                  <c:v>Wages</c:v>
                </c:pt>
                <c:pt idx="1">
                  <c:v>Non-drug supplies &amp; equipment</c:v>
                </c:pt>
                <c:pt idx="2">
                  <c:v>Other</c:v>
                </c:pt>
                <c:pt idx="3">
                  <c:v>Travel allowances</c:v>
                </c:pt>
                <c:pt idx="4">
                  <c:v>Stationary &amp; photocopying</c:v>
                </c:pt>
                <c:pt idx="5">
                  <c:v>Drugs</c:v>
                </c:pt>
                <c:pt idx="6">
                  <c:v>Electricity &amp; water bills </c:v>
                </c:pt>
                <c:pt idx="7">
                  <c:v>Mixed categories</c:v>
                </c:pt>
                <c:pt idx="8">
                  <c:v>Committee allowances </c:v>
                </c:pt>
              </c:strCache>
            </c:strRef>
          </c:cat>
          <c:val>
            <c:numRef>
              <c:f>expenditure!$B$2:$B$10</c:f>
              <c:numCache>
                <c:formatCode>General</c:formatCode>
                <c:ptCount val="9"/>
                <c:pt idx="0">
                  <c:v>38.700000000000003</c:v>
                </c:pt>
                <c:pt idx="1">
                  <c:v>20.8</c:v>
                </c:pt>
                <c:pt idx="2">
                  <c:v>9.4</c:v>
                </c:pt>
                <c:pt idx="3">
                  <c:v>9.4</c:v>
                </c:pt>
                <c:pt idx="4">
                  <c:v>6.4</c:v>
                </c:pt>
                <c:pt idx="5">
                  <c:v>4.5</c:v>
                </c:pt>
                <c:pt idx="6">
                  <c:v>3.9</c:v>
                </c:pt>
                <c:pt idx="7">
                  <c:v>3.8</c:v>
                </c:pt>
                <c:pt idx="8">
                  <c:v>3</c:v>
                </c:pt>
              </c:numCache>
            </c:numRef>
          </c:val>
        </c:ser>
        <c:dLbls>
          <c:showCatName val="1"/>
          <c:showPercent val="1"/>
        </c:dLbls>
        <c:firstSliceAng val="0"/>
      </c:pieChart>
    </c:plotArea>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0"/>
  <c:chart>
    <c:autoTitleDeleted val="1"/>
    <c:plotArea>
      <c:layout/>
      <c:pieChart>
        <c:varyColors val="1"/>
        <c:ser>
          <c:idx val="0"/>
          <c:order val="0"/>
          <c:dPt>
            <c:idx val="0"/>
            <c:explosion val="7"/>
          </c:dPt>
          <c:dLbls>
            <c:dLbl>
              <c:idx val="0"/>
              <c:layout>
                <c:manualLayout>
                  <c:x val="0.12595349912695414"/>
                  <c:y val="-0.13800464442149524"/>
                </c:manualLayout>
              </c:layout>
              <c:showCatName val="1"/>
              <c:showPercent val="1"/>
            </c:dLbl>
            <c:dLbl>
              <c:idx val="1"/>
              <c:layout>
                <c:manualLayout>
                  <c:x val="-4.5012055179149114E-2"/>
                  <c:y val="0.24056329497274417"/>
                </c:manualLayout>
              </c:layout>
              <c:showCatName val="1"/>
              <c:showPercent val="1"/>
            </c:dLbl>
            <c:dLbl>
              <c:idx val="2"/>
              <c:layout>
                <c:manualLayout>
                  <c:x val="-0.255634193981566"/>
                  <c:y val="0.26654350898445428"/>
                </c:manualLayout>
              </c:layout>
              <c:showCatName val="1"/>
              <c:showPercent val="1"/>
            </c:dLbl>
            <c:dLbl>
              <c:idx val="3"/>
              <c:layout>
                <c:manualLayout>
                  <c:x val="-0.32010887810535343"/>
                  <c:y val="1.9230769230769312E-2"/>
                </c:manualLayout>
              </c:layout>
              <c:showCatName val="1"/>
              <c:showPercent val="1"/>
            </c:dLbl>
            <c:dLbl>
              <c:idx val="4"/>
              <c:layout>
                <c:manualLayout>
                  <c:x val="0.36181651712140755"/>
                  <c:y val="4.2398546335554332E-4"/>
                </c:manualLayout>
              </c:layout>
              <c:showCatName val="1"/>
              <c:showPercent val="1"/>
            </c:dLbl>
            <c:numFmt formatCode="0.0%" sourceLinked="0"/>
            <c:txPr>
              <a:bodyPr/>
              <a:lstStyle/>
              <a:p>
                <a:pPr>
                  <a:defRPr lang="en-US"/>
                </a:pPr>
                <a:endParaRPr lang="en-US"/>
              </a:p>
            </c:txPr>
            <c:showCatName val="1"/>
            <c:showPercent val="1"/>
            <c:showLeaderLines val="1"/>
          </c:dLbls>
          <c:cat>
            <c:strRef>
              <c:f>ss!$A$1:$A$5</c:f>
              <c:strCache>
                <c:ptCount val="5"/>
                <c:pt idx="0">
                  <c:v>User fees</c:v>
                </c:pt>
                <c:pt idx="1">
                  <c:v>Government</c:v>
                </c:pt>
                <c:pt idx="2">
                  <c:v>CDF</c:v>
                </c:pt>
                <c:pt idx="3">
                  <c:v>NGO</c:v>
                </c:pt>
                <c:pt idx="4">
                  <c:v>Volunteer</c:v>
                </c:pt>
              </c:strCache>
            </c:strRef>
          </c:cat>
          <c:val>
            <c:numRef>
              <c:f>ss!$B$1:$B$5</c:f>
              <c:numCache>
                <c:formatCode>0.0</c:formatCode>
                <c:ptCount val="5"/>
                <c:pt idx="0">
                  <c:v>0.66670000000000484</c:v>
                </c:pt>
                <c:pt idx="1">
                  <c:v>0.224</c:v>
                </c:pt>
                <c:pt idx="2">
                  <c:v>5.3580000000000003E-2</c:v>
                </c:pt>
                <c:pt idx="3">
                  <c:v>4.2710000000000352E-2</c:v>
                </c:pt>
                <c:pt idx="4">
                  <c:v>1.2980000000000011E-2</c:v>
                </c:pt>
              </c:numCache>
            </c:numRef>
          </c:val>
        </c:ser>
        <c:dLbls>
          <c:showCatName val="1"/>
          <c:showPercent val="1"/>
        </c:dLbls>
        <c:firstSliceAng val="0"/>
      </c:pieChart>
    </c:plotArea>
    <c:plotVisOnly val="1"/>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2446" tIns="46223" rIns="92446" bIns="46223" rtlCol="0"/>
          <a:lstStyle>
            <a:lvl1pPr algn="r">
              <a:defRPr sz="1200"/>
            </a:lvl1pPr>
          </a:lstStyle>
          <a:p>
            <a:fld id="{E625F797-BA26-3C41-84A5-143E3419F33E}" type="datetimeFigureOut">
              <a:rPr lang="en-US" smtClean="0"/>
              <a:pPr/>
              <a:t>3/16/2011</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446" tIns="46223" rIns="92446" bIns="46223" rtlCol="0" anchor="b"/>
          <a:lstStyle>
            <a:lvl1pPr algn="r">
              <a:defRPr sz="1200"/>
            </a:lvl1pPr>
          </a:lstStyle>
          <a:p>
            <a:fld id="{9B5FC0ED-4A5B-6043-97B8-A417BF40D196}"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D3675249-32BC-774D-B398-551D734E7BDE}" type="datetimeFigureOut">
              <a:rPr lang="en-US" smtClean="0"/>
              <a:pPr/>
              <a:t>3/16/2011</a:t>
            </a:fld>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C6ECC35A-017F-6244-9D37-FA125C3AE935}"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6ECC35A-017F-6244-9D37-FA125C3AE93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latin typeface="+mn-lt"/>
                <a:ea typeface="+mn-ea"/>
                <a:cs typeface="+mn-cs"/>
              </a:rPr>
              <a:t>Poor user fee adherence rates are supported by patient information on how much they had paid for the day’s service by the time of discharge.</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sz="1200" kern="1200" dirty="0" smtClean="0">
              <a:solidFill>
                <a:schemeClr val="tx1"/>
              </a:solidFill>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latin typeface="+mn-lt"/>
                <a:ea typeface="+mn-ea"/>
                <a:cs typeface="+mn-cs"/>
              </a:rPr>
              <a:t>Almost three quarters (74.7%) had paid some money to receive services on the day of interview. The median amounts paid for patients aged above 5 years was KES 30, ranging from KES 20 in municipal health </a:t>
            </a:r>
            <a:r>
              <a:rPr lang="en-US" sz="1200" kern="1200" dirty="0" err="1" smtClean="0">
                <a:solidFill>
                  <a:schemeClr val="tx1"/>
                </a:solidFill>
                <a:latin typeface="+mn-lt"/>
                <a:ea typeface="+mn-ea"/>
                <a:cs typeface="+mn-cs"/>
              </a:rPr>
              <a:t>centres</a:t>
            </a:r>
            <a:r>
              <a:rPr lang="en-US" sz="1200" kern="1200" dirty="0" smtClean="0">
                <a:solidFill>
                  <a:schemeClr val="tx1"/>
                </a:solidFill>
                <a:latin typeface="+mn-lt"/>
                <a:ea typeface="+mn-ea"/>
                <a:cs typeface="+mn-cs"/>
              </a:rPr>
              <a:t> to KES 70 in municipal dispensaries</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sz="1200" kern="1200" dirty="0" smtClean="0">
              <a:solidFill>
                <a:schemeClr val="tx1"/>
              </a:solidFill>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latin typeface="+mn-lt"/>
                <a:ea typeface="+mn-ea"/>
                <a:cs typeface="+mn-cs"/>
              </a:rPr>
              <a:t>Five percent of all interviewees owed the facility some money for the treatment they had received on the interview day (median debt in those aged over 5 years of KES 20, and for those aged under 5 KES 25).  </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sz="1200" kern="1200" dirty="0" smtClean="0">
              <a:solidFill>
                <a:schemeClr val="tx1"/>
              </a:solidFill>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latin typeface="+mn-lt"/>
                <a:ea typeface="+mn-ea"/>
                <a:cs typeface="+mn-cs"/>
              </a:rPr>
              <a:t>A quarter of all the interviewees were required to purchase additional medical supplies at a later stage, primarily drugs (91.9%).  </a:t>
            </a:r>
          </a:p>
          <a:p>
            <a:endParaRPr lang="en-GB" dirty="0"/>
          </a:p>
        </p:txBody>
      </p:sp>
      <p:sp>
        <p:nvSpPr>
          <p:cNvPr id="4" name="Slide Number Placeholder 3"/>
          <p:cNvSpPr>
            <a:spLocks noGrp="1"/>
          </p:cNvSpPr>
          <p:nvPr>
            <p:ph type="sldNum" sz="quarter" idx="10"/>
          </p:nvPr>
        </p:nvSpPr>
        <p:spPr/>
        <p:txBody>
          <a:bodyPr/>
          <a:lstStyle/>
          <a:p>
            <a:fld id="{C6ECC35A-017F-6244-9D37-FA125C3AE935}"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1.</a:t>
            </a:r>
            <a:r>
              <a:rPr lang="en-GB" baseline="0" dirty="0" smtClean="0"/>
              <a:t> </a:t>
            </a:r>
            <a:r>
              <a:rPr lang="en-GB" dirty="0" smtClean="0"/>
              <a:t>Where patient card purchase was required, the median cost was 20 KES for all cases</a:t>
            </a:r>
          </a:p>
          <a:p>
            <a:pPr>
              <a:buNone/>
            </a:pPr>
            <a:endParaRPr lang="en-GB" dirty="0" smtClean="0"/>
          </a:p>
          <a:p>
            <a:r>
              <a:rPr lang="en-GB" dirty="0" smtClean="0"/>
              <a:t>2. Laboratory fees varied depending on the type of services patients sought</a:t>
            </a:r>
          </a:p>
          <a:p>
            <a:pPr lvl="1"/>
            <a:r>
              <a:rPr lang="en-GB" dirty="0" smtClean="0"/>
              <a:t>-The highest charged was for delivery (median 350 KES) and adults with TB (median 300 KES), though rarely charged</a:t>
            </a:r>
          </a:p>
          <a:p>
            <a:pPr lvl="1"/>
            <a:r>
              <a:rPr lang="en-GB" dirty="0" smtClean="0"/>
              <a:t>-More frequently charged were lab fees for first ANC visits (median 240 KES)</a:t>
            </a:r>
          </a:p>
          <a:p>
            <a:endParaRPr lang="en-GB" dirty="0"/>
          </a:p>
        </p:txBody>
      </p:sp>
      <p:sp>
        <p:nvSpPr>
          <p:cNvPr id="4" name="Slide Number Placeholder 3"/>
          <p:cNvSpPr>
            <a:spLocks noGrp="1"/>
          </p:cNvSpPr>
          <p:nvPr>
            <p:ph type="sldNum" sz="quarter" idx="10"/>
          </p:nvPr>
        </p:nvSpPr>
        <p:spPr/>
        <p:txBody>
          <a:bodyPr/>
          <a:lstStyle/>
          <a:p>
            <a:fld id="{C6ECC35A-017F-6244-9D37-FA125C3AE935}"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a:t>
            </a:r>
            <a:r>
              <a:rPr lang="en-GB" baseline="0" dirty="0" smtClean="0"/>
              <a:t> graph also includes funds from other sources other than user fees</a:t>
            </a:r>
            <a:endParaRPr lang="en-US" dirty="0"/>
          </a:p>
        </p:txBody>
      </p:sp>
      <p:sp>
        <p:nvSpPr>
          <p:cNvPr id="4" name="Slide Number Placeholder 3"/>
          <p:cNvSpPr>
            <a:spLocks noGrp="1"/>
          </p:cNvSpPr>
          <p:nvPr>
            <p:ph type="sldNum" sz="quarter" idx="10"/>
          </p:nvPr>
        </p:nvSpPr>
        <p:spPr/>
        <p:txBody>
          <a:bodyPr/>
          <a:lstStyle/>
          <a:p>
            <a:fld id="{C6ECC35A-017F-6244-9D37-FA125C3AE935}"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228600" marR="0" lvl="1" indent="-228600" algn="l" defTabSz="457200" rtl="0" eaLnBrk="1" fontAlgn="auto" latinLnBrk="0" hangingPunct="1">
              <a:lnSpc>
                <a:spcPct val="100000"/>
              </a:lnSpc>
              <a:spcBef>
                <a:spcPts val="0"/>
              </a:spcBef>
              <a:spcAft>
                <a:spcPts val="0"/>
              </a:spcAft>
              <a:buClrTx/>
              <a:buSzTx/>
              <a:buFontTx/>
              <a:buAutoNum type="arabicPeriod"/>
              <a:tabLst/>
              <a:defRPr/>
            </a:pPr>
            <a:r>
              <a:rPr lang="en-GB" sz="1200" dirty="0" smtClean="0"/>
              <a:t>82.0% of the facilities receive income through user fees (Median of 52,050 KES annually) and currently there are hardly any other sources</a:t>
            </a:r>
          </a:p>
          <a:p>
            <a:pPr marL="228600" marR="0" lvl="1" indent="-228600" algn="l" defTabSz="457200" rtl="0" eaLnBrk="1" fontAlgn="auto" latinLnBrk="0" hangingPunct="1">
              <a:lnSpc>
                <a:spcPct val="100000"/>
              </a:lnSpc>
              <a:spcBef>
                <a:spcPts val="0"/>
              </a:spcBef>
              <a:spcAft>
                <a:spcPts val="0"/>
              </a:spcAft>
              <a:buClrTx/>
              <a:buSzTx/>
              <a:buFontTx/>
              <a:buAutoNum type="arabicPeriod"/>
              <a:tabLst/>
              <a:defRPr/>
            </a:pPr>
            <a:r>
              <a:rPr lang="en-GB" dirty="0" smtClean="0"/>
              <a:t>Median income was US$ 683; IQR 115 – 2,091 (</a:t>
            </a:r>
            <a:r>
              <a:rPr lang="en-GB" dirty="0" err="1" smtClean="0"/>
              <a:t>Oanda</a:t>
            </a:r>
            <a:r>
              <a:rPr lang="en-GB" dirty="0" smtClean="0"/>
              <a:t> Historical </a:t>
            </a:r>
            <a:r>
              <a:rPr lang="en-GB" dirty="0" err="1" smtClean="0"/>
              <a:t>Exchage</a:t>
            </a:r>
            <a:r>
              <a:rPr lang="en-GB" dirty="0" smtClean="0"/>
              <a:t> </a:t>
            </a:r>
            <a:r>
              <a:rPr lang="en-GB" smtClean="0"/>
              <a:t>Rates:</a:t>
            </a:r>
            <a:r>
              <a:rPr lang="en-GB" baseline="0" smtClean="0"/>
              <a:t> </a:t>
            </a:r>
            <a:r>
              <a:rPr lang="en-GB" smtClean="0"/>
              <a:t>Average</a:t>
            </a:r>
            <a:r>
              <a:rPr lang="en-GB" baseline="0" smtClean="0"/>
              <a:t> </a:t>
            </a:r>
            <a:r>
              <a:rPr lang="en-GB" dirty="0" smtClean="0"/>
              <a:t>Exchange rate for 2010 1US$=76.19)</a:t>
            </a:r>
            <a:endParaRPr lang="en-GB" sz="1200"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GB" sz="120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GB" sz="1200" dirty="0" smtClean="0"/>
              <a:t>2. Nearly all facility income was user fees, including patient cards and labs</a:t>
            </a:r>
          </a:p>
          <a:p>
            <a:endParaRPr lang="en-GB" dirty="0"/>
          </a:p>
        </p:txBody>
      </p:sp>
      <p:sp>
        <p:nvSpPr>
          <p:cNvPr id="4" name="Slide Number Placeholder 3"/>
          <p:cNvSpPr>
            <a:spLocks noGrp="1"/>
          </p:cNvSpPr>
          <p:nvPr>
            <p:ph type="sldNum" sz="quarter" idx="10"/>
          </p:nvPr>
        </p:nvSpPr>
        <p:spPr/>
        <p:txBody>
          <a:bodyPr/>
          <a:lstStyle/>
          <a:p>
            <a:fld id="{C6ECC35A-017F-6244-9D37-FA125C3AE935}"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GB" dirty="0"/>
          </a:p>
        </p:txBody>
      </p:sp>
      <p:sp>
        <p:nvSpPr>
          <p:cNvPr id="4" name="Slide Number Placeholder 3"/>
          <p:cNvSpPr>
            <a:spLocks noGrp="1"/>
          </p:cNvSpPr>
          <p:nvPr>
            <p:ph type="sldNum" sz="quarter" idx="10"/>
          </p:nvPr>
        </p:nvSpPr>
        <p:spPr/>
        <p:txBody>
          <a:bodyPr/>
          <a:lstStyle/>
          <a:p>
            <a:fld id="{C6ECC35A-017F-6244-9D37-FA125C3AE935}"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a:r>
              <a:rPr lang="en-GB" dirty="0" smtClean="0"/>
              <a:t>1. Adherence to official user fee policy was very low</a:t>
            </a:r>
          </a:p>
          <a:p>
            <a:pPr lvl="0">
              <a:buNone/>
            </a:pPr>
            <a:endParaRPr lang="en-GB" dirty="0" smtClean="0">
              <a:solidFill>
                <a:srgbClr val="00B050"/>
              </a:solidFill>
            </a:endParaRPr>
          </a:p>
          <a:p>
            <a:pPr lvl="0"/>
            <a:r>
              <a:rPr lang="en-GB" dirty="0" smtClean="0"/>
              <a:t>2.</a:t>
            </a:r>
            <a:r>
              <a:rPr lang="en-GB" baseline="0" dirty="0" smtClean="0"/>
              <a:t> </a:t>
            </a:r>
            <a:r>
              <a:rPr lang="en-GB" dirty="0" smtClean="0"/>
              <a:t>HSSF is an opportunity for </a:t>
            </a:r>
            <a:r>
              <a:rPr lang="en-GB" dirty="0" err="1" smtClean="0"/>
              <a:t>GoK</a:t>
            </a:r>
            <a:r>
              <a:rPr lang="en-GB" dirty="0" smtClean="0"/>
              <a:t> to reinforce adherence to user fee policy through:</a:t>
            </a:r>
          </a:p>
          <a:p>
            <a:pPr lvl="1"/>
            <a:r>
              <a:rPr lang="en-GB" dirty="0" smtClean="0"/>
              <a:t>-Clarifying user fee guidelines</a:t>
            </a:r>
          </a:p>
          <a:p>
            <a:pPr lvl="1"/>
            <a:r>
              <a:rPr lang="en-GB" dirty="0" smtClean="0"/>
              <a:t>-Continued facility funding contingent on adherence</a:t>
            </a:r>
          </a:p>
          <a:p>
            <a:pPr lvl="1"/>
            <a:r>
              <a:rPr lang="en-GB" dirty="0" smtClean="0"/>
              <a:t>-Extra funding (performance based financing) for facilities strictly following the guidelines and those showing improved service quality</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C6ECC35A-017F-6244-9D37-FA125C3AE935}"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noProof="0" dirty="0"/>
          </a:p>
        </p:txBody>
      </p:sp>
      <p:sp>
        <p:nvSpPr>
          <p:cNvPr id="4" name="Slide Number Placeholder 3"/>
          <p:cNvSpPr>
            <a:spLocks noGrp="1"/>
          </p:cNvSpPr>
          <p:nvPr>
            <p:ph type="sldNum" sz="quarter" idx="10"/>
          </p:nvPr>
        </p:nvSpPr>
        <p:spPr/>
        <p:txBody>
          <a:bodyPr/>
          <a:lstStyle/>
          <a:p>
            <a:fld id="{C6ECC35A-017F-6244-9D37-FA125C3AE935}"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GB" sz="1200" dirty="0" smtClean="0"/>
              <a:t>Reduction of financial burden on patients is one of the strategies in promoting universal access to equitable health </a:t>
            </a:r>
            <a:r>
              <a:rPr lang="en-GB" sz="1200" dirty="0" smtClean="0"/>
              <a:t>services, and in a way contributes to the achievement of MDGs</a:t>
            </a:r>
          </a:p>
          <a:p>
            <a:pPr marL="228600" indent="-228600">
              <a:buAutoNum type="arabicPeriod"/>
            </a:pPr>
            <a:r>
              <a:rPr lang="en-GB" sz="1200" dirty="0" smtClean="0"/>
              <a:t>A Majority of the poor in rural areas access health services at peripheral health facilities, but these facilities have a challenge in as far as accessing funding is concerned, especially through the district</a:t>
            </a:r>
            <a:r>
              <a:rPr lang="en-GB" sz="1200" baseline="0" dirty="0" smtClean="0"/>
              <a:t> system.  And this is exemplified by reports which show up to 40% of allocated funds  do not reach these facilities.</a:t>
            </a:r>
            <a:endParaRPr lang="en-GB" sz="1200" dirty="0" smtClean="0"/>
          </a:p>
          <a:p>
            <a:pPr marL="228600" indent="-228600">
              <a:buNone/>
            </a:pPr>
            <a:endParaRPr lang="en-GB" sz="1200" dirty="0" smtClean="0"/>
          </a:p>
          <a:p>
            <a:pPr>
              <a:spcAft>
                <a:spcPts val="200"/>
              </a:spcAft>
            </a:pPr>
            <a:r>
              <a:rPr lang="en-GB" sz="1200" dirty="0" smtClean="0"/>
              <a:t>3</a:t>
            </a:r>
            <a:r>
              <a:rPr lang="en-GB" sz="1200" dirty="0" smtClean="0"/>
              <a:t>.</a:t>
            </a:r>
            <a:r>
              <a:rPr lang="en-GB" sz="1200" baseline="0" dirty="0" smtClean="0"/>
              <a:t> </a:t>
            </a:r>
            <a:r>
              <a:rPr lang="en-GB" sz="1200" baseline="0" dirty="0" smtClean="0"/>
              <a:t>The facilities are therefore forced to resort to </a:t>
            </a:r>
            <a:r>
              <a:rPr lang="en-GB" sz="1200" dirty="0" smtClean="0"/>
              <a:t>User </a:t>
            </a:r>
            <a:r>
              <a:rPr lang="en-GB" sz="1200" dirty="0" smtClean="0"/>
              <a:t>fees </a:t>
            </a:r>
            <a:r>
              <a:rPr lang="en-GB" sz="1200" dirty="0" smtClean="0"/>
              <a:t>as </a:t>
            </a:r>
            <a:r>
              <a:rPr lang="en-GB" sz="1200" baseline="0" dirty="0" smtClean="0"/>
              <a:t>an</a:t>
            </a:r>
            <a:r>
              <a:rPr lang="en-GB" sz="1200" dirty="0" smtClean="0"/>
              <a:t> </a:t>
            </a:r>
            <a:r>
              <a:rPr lang="en-GB" sz="1200" dirty="0" smtClean="0"/>
              <a:t>alternative </a:t>
            </a:r>
            <a:r>
              <a:rPr lang="en-GB" sz="1200" dirty="0" smtClean="0"/>
              <a:t>source of funding.</a:t>
            </a:r>
            <a:r>
              <a:rPr lang="en-GB" sz="1200" baseline="0" dirty="0" smtClean="0"/>
              <a:t>  These have been widely adopted in many developing countries</a:t>
            </a:r>
            <a:endParaRPr lang="en-GB" sz="1200" dirty="0" smtClean="0"/>
          </a:p>
          <a:p>
            <a:pPr>
              <a:spcAft>
                <a:spcPts val="200"/>
              </a:spcAft>
            </a:pPr>
            <a:endParaRPr lang="en-GB" sz="1200" dirty="0" smtClean="0"/>
          </a:p>
          <a:p>
            <a:pPr marL="0" marR="0" indent="0" algn="l" defTabSz="457200" rtl="0" eaLnBrk="1" fontAlgn="auto" latinLnBrk="0" hangingPunct="1">
              <a:lnSpc>
                <a:spcPct val="100000"/>
              </a:lnSpc>
              <a:spcBef>
                <a:spcPts val="0"/>
              </a:spcBef>
              <a:spcAft>
                <a:spcPts val="200"/>
              </a:spcAft>
              <a:buClrTx/>
              <a:buSzTx/>
              <a:buFontTx/>
              <a:buNone/>
              <a:tabLst/>
              <a:defRPr/>
            </a:pPr>
            <a:r>
              <a:rPr lang="en-GB" sz="1200" dirty="0" smtClean="0">
                <a:solidFill>
                  <a:srgbClr val="00B050"/>
                </a:solidFill>
              </a:rPr>
              <a:t>4.</a:t>
            </a:r>
            <a:r>
              <a:rPr lang="en-GB" sz="1200" baseline="0" dirty="0" smtClean="0">
                <a:solidFill>
                  <a:srgbClr val="00B050"/>
                </a:solidFill>
              </a:rPr>
              <a:t> </a:t>
            </a:r>
            <a:r>
              <a:rPr lang="en-GB" sz="1200" dirty="0" smtClean="0">
                <a:solidFill>
                  <a:srgbClr val="00B050"/>
                </a:solidFill>
              </a:rPr>
              <a:t>But user fees impose well-documented</a:t>
            </a:r>
            <a:r>
              <a:rPr lang="en-GB" sz="1200" baseline="0" dirty="0" smtClean="0">
                <a:solidFill>
                  <a:srgbClr val="00B050"/>
                </a:solidFill>
              </a:rPr>
              <a:t> negative impacts on users, and especially if the users are poor in rural areas (impoverishing and catastrophic expenditures)</a:t>
            </a:r>
          </a:p>
          <a:p>
            <a:pPr marL="228600" marR="0" indent="-228600" algn="l" defTabSz="457200" rtl="0" eaLnBrk="1" fontAlgn="auto" latinLnBrk="0" hangingPunct="1">
              <a:lnSpc>
                <a:spcPct val="100000"/>
              </a:lnSpc>
              <a:spcBef>
                <a:spcPts val="0"/>
              </a:spcBef>
              <a:spcAft>
                <a:spcPts val="200"/>
              </a:spcAft>
              <a:buClrTx/>
              <a:buSzTx/>
              <a:buFont typeface="+mj-lt"/>
              <a:buNone/>
              <a:tabLst/>
              <a:defRPr/>
            </a:pPr>
            <a:r>
              <a:rPr lang="en-GB" sz="1200" baseline="0" dirty="0" smtClean="0">
                <a:solidFill>
                  <a:srgbClr val="00B050"/>
                </a:solidFill>
              </a:rPr>
              <a:t>5. There have therefore been wide-spread calls for their removal</a:t>
            </a:r>
            <a:endParaRPr lang="en-GB" sz="1200" dirty="0" smtClean="0">
              <a:solidFill>
                <a:srgbClr val="00B050"/>
              </a:solidFill>
            </a:endParaRPr>
          </a:p>
          <a:p>
            <a:pPr marL="0" marR="0" indent="0" algn="l" defTabSz="457200" rtl="0" eaLnBrk="1" fontAlgn="auto" latinLnBrk="0" hangingPunct="1">
              <a:lnSpc>
                <a:spcPct val="100000"/>
              </a:lnSpc>
              <a:spcBef>
                <a:spcPts val="0"/>
              </a:spcBef>
              <a:spcAft>
                <a:spcPts val="200"/>
              </a:spcAft>
              <a:buClrTx/>
              <a:buSzTx/>
              <a:buFontTx/>
              <a:buNone/>
              <a:tabLst/>
              <a:defRPr/>
            </a:pPr>
            <a:endParaRPr lang="en-GB" sz="1200" dirty="0" smtClean="0">
              <a:solidFill>
                <a:srgbClr val="00B050"/>
              </a:solidFill>
            </a:endParaRPr>
          </a:p>
          <a:p>
            <a:endParaRPr lang="en-GB" sz="1200" dirty="0"/>
          </a:p>
        </p:txBody>
      </p:sp>
      <p:sp>
        <p:nvSpPr>
          <p:cNvPr id="4" name="Slide Number Placeholder 3"/>
          <p:cNvSpPr>
            <a:spLocks noGrp="1"/>
          </p:cNvSpPr>
          <p:nvPr>
            <p:ph type="sldNum" sz="quarter" idx="10"/>
          </p:nvPr>
        </p:nvSpPr>
        <p:spPr/>
        <p:txBody>
          <a:bodyPr/>
          <a:lstStyle/>
          <a:p>
            <a:fld id="{C6ECC35A-017F-6244-9D37-FA125C3AE93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Kenya adopted a user fee-reduction</a:t>
            </a:r>
            <a:r>
              <a:rPr lang="en-US" baseline="0" dirty="0" smtClean="0"/>
              <a:t> policy called 10/20 policy in 2004, policy standardized fees payable by users in all primary facilities (10 in </a:t>
            </a:r>
            <a:r>
              <a:rPr lang="en-US" baseline="0" dirty="0" err="1" smtClean="0"/>
              <a:t>disps</a:t>
            </a:r>
            <a:r>
              <a:rPr lang="en-US" baseline="0" dirty="0" smtClean="0"/>
              <a:t> and 20 in </a:t>
            </a:r>
            <a:r>
              <a:rPr lang="en-US" baseline="0" dirty="0" err="1" smtClean="0"/>
              <a:t>hcs</a:t>
            </a:r>
            <a:r>
              <a:rPr lang="en-US" baseline="0" dirty="0" smtClean="0"/>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6ECC35A-017F-6244-9D37-FA125C3AE93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228600" indent="-228600">
              <a:buNone/>
            </a:pPr>
            <a:endParaRPr lang="en-US" sz="1200" dirty="0" smtClean="0"/>
          </a:p>
        </p:txBody>
      </p:sp>
      <p:sp>
        <p:nvSpPr>
          <p:cNvPr id="4" name="Slide Number Placeholder 3"/>
          <p:cNvSpPr>
            <a:spLocks noGrp="1"/>
          </p:cNvSpPr>
          <p:nvPr>
            <p:ph type="sldNum" sz="quarter" idx="10"/>
          </p:nvPr>
        </p:nvSpPr>
        <p:spPr/>
        <p:txBody>
          <a:bodyPr/>
          <a:lstStyle/>
          <a:p>
            <a:fld id="{C6ECC35A-017F-6244-9D37-FA125C3AE93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sz="1200" dirty="0" smtClean="0"/>
              <a:t>Data collected: late July – September 2010</a:t>
            </a:r>
          </a:p>
          <a:p>
            <a:pPr marL="228600" indent="-228600">
              <a:buNone/>
            </a:pPr>
            <a:endParaRPr lang="en-US" sz="1200" dirty="0" smtClean="0"/>
          </a:p>
          <a:p>
            <a:r>
              <a:rPr lang="en-US" sz="1200" dirty="0" smtClean="0"/>
              <a:t>2. Structured survey at each facility:</a:t>
            </a:r>
          </a:p>
          <a:p>
            <a:pPr lvl="1"/>
            <a:r>
              <a:rPr lang="en-US" sz="1200" dirty="0" smtClean="0"/>
              <a:t>-Interview with facility in-charge (n=248)</a:t>
            </a:r>
          </a:p>
          <a:p>
            <a:pPr lvl="1"/>
            <a:r>
              <a:rPr lang="en-US" sz="1200" dirty="0" smtClean="0"/>
              <a:t>-Records reviews of HMIS and financial records (n=244)</a:t>
            </a:r>
          </a:p>
          <a:p>
            <a:pPr lvl="1"/>
            <a:r>
              <a:rPr lang="en-US" sz="1200" dirty="0" smtClean="0"/>
              <a:t>-Exit interviews with 3 outpatients seeking curative care (n=698)</a:t>
            </a:r>
          </a:p>
          <a:p>
            <a:endParaRPr lang="en-GB" sz="1200" dirty="0"/>
          </a:p>
        </p:txBody>
      </p:sp>
      <p:sp>
        <p:nvSpPr>
          <p:cNvPr id="4" name="Slide Number Placeholder 3"/>
          <p:cNvSpPr>
            <a:spLocks noGrp="1"/>
          </p:cNvSpPr>
          <p:nvPr>
            <p:ph type="sldNum" sz="quarter" idx="10"/>
          </p:nvPr>
        </p:nvSpPr>
        <p:spPr/>
        <p:txBody>
          <a:bodyPr/>
          <a:lstStyle/>
          <a:p>
            <a:fld id="{C6ECC35A-017F-6244-9D37-FA125C3AE93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1.</a:t>
            </a:r>
            <a:r>
              <a:rPr lang="en-US" sz="1200" baseline="0" dirty="0" smtClean="0"/>
              <a:t> </a:t>
            </a:r>
            <a:r>
              <a:rPr lang="en-US" sz="1200" dirty="0" smtClean="0"/>
              <a:t>Used Stata v. 11</a:t>
            </a:r>
            <a:r>
              <a:rPr lang="en-US" sz="1200" baseline="100000" dirty="0" smtClean="0"/>
              <a:t> </a:t>
            </a:r>
            <a:r>
              <a:rPr lang="en-US" sz="1200" dirty="0" smtClean="0"/>
              <a:t>for cleaning, recoding, and analysis</a:t>
            </a:r>
          </a:p>
          <a:p>
            <a:pPr>
              <a:buNone/>
            </a:pPr>
            <a:endParaRPr lang="en-US" sz="1200" dirty="0" smtClean="0"/>
          </a:p>
          <a:p>
            <a:r>
              <a:rPr lang="en-US" sz="1200" dirty="0" smtClean="0"/>
              <a:t>2. Defined study design using &lt;</a:t>
            </a:r>
            <a:r>
              <a:rPr lang="en-US" sz="1200" dirty="0" err="1" smtClean="0"/>
              <a:t>svyset</a:t>
            </a:r>
            <a:r>
              <a:rPr lang="en-US" sz="1200" dirty="0" smtClean="0"/>
              <a:t>&gt; commands to account for:</a:t>
            </a:r>
          </a:p>
          <a:p>
            <a:pPr lvl="1"/>
            <a:r>
              <a:rPr lang="en-US" sz="1200" dirty="0" smtClean="0"/>
              <a:t>-Variation in sampling probability across facilities using </a:t>
            </a:r>
            <a:r>
              <a:rPr lang="en-US" sz="1200" dirty="0" err="1" smtClean="0"/>
              <a:t>pweights</a:t>
            </a:r>
            <a:endParaRPr lang="en-US" sz="1200" dirty="0" smtClean="0"/>
          </a:p>
          <a:p>
            <a:pPr lvl="1"/>
            <a:r>
              <a:rPr lang="en-US" sz="1200" dirty="0" smtClean="0"/>
              <a:t>-Stratification by province and health facility type</a:t>
            </a:r>
          </a:p>
          <a:p>
            <a:pPr lvl="1"/>
            <a:r>
              <a:rPr lang="en-US" sz="1200" dirty="0" smtClean="0"/>
              <a:t>-Clustering at the district and facility level</a:t>
            </a:r>
          </a:p>
          <a:p>
            <a:endParaRPr lang="en-US" sz="1200" dirty="0"/>
          </a:p>
        </p:txBody>
      </p:sp>
      <p:sp>
        <p:nvSpPr>
          <p:cNvPr id="4" name="Slide Number Placeholder 3"/>
          <p:cNvSpPr>
            <a:spLocks noGrp="1"/>
          </p:cNvSpPr>
          <p:nvPr>
            <p:ph type="sldNum" sz="quarter" idx="10"/>
          </p:nvPr>
        </p:nvSpPr>
        <p:spPr/>
        <p:txBody>
          <a:bodyPr/>
          <a:lstStyle/>
          <a:p>
            <a:fld id="{C6ECC35A-017F-6244-9D37-FA125C3AE93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ECC35A-017F-6244-9D37-FA125C3AE93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1. Based on in-charge responses (excluding the purchase of patient cards), compliance with policy was lowest for adults with gonorrhea (4.3%) and adults with malaria (4.2%), and highest for adults with TB (62.2%). Approximately half of facilities reported compliance with policy for children with malaria (43.0%) and pneumonia (53.7%).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2. Compliance for ANC and delivery, for those facilities offering these services, were 22.3% and 33.7% respectively.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3. No facilities adhered to user fee policy across all the cases investigated. </a:t>
            </a:r>
          </a:p>
          <a:p>
            <a:endParaRPr lang="en-GB" dirty="0"/>
          </a:p>
        </p:txBody>
      </p:sp>
      <p:sp>
        <p:nvSpPr>
          <p:cNvPr id="4" name="Slide Number Placeholder 3"/>
          <p:cNvSpPr>
            <a:spLocks noGrp="1"/>
          </p:cNvSpPr>
          <p:nvPr>
            <p:ph type="sldNum" sz="quarter" idx="10"/>
          </p:nvPr>
        </p:nvSpPr>
        <p:spPr/>
        <p:txBody>
          <a:bodyPr/>
          <a:lstStyle/>
          <a:p>
            <a:fld id="{C6ECC35A-017F-6244-9D37-FA125C3AE935}"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latin typeface="+mn-lt"/>
                <a:ea typeface="+mn-ea"/>
                <a:cs typeface="+mn-cs"/>
              </a:rPr>
              <a:t>If laboratory fees were excluded from stated user fees (since it is unclear whether these should be considered part of the official fee), adherence to all user fees remained at zero, with similar patterns of adherence across age and illness groups as with laboratory fees.</a:t>
            </a:r>
          </a:p>
        </p:txBody>
      </p:sp>
      <p:sp>
        <p:nvSpPr>
          <p:cNvPr id="4" name="Slide Number Placeholder 3"/>
          <p:cNvSpPr>
            <a:spLocks noGrp="1"/>
          </p:cNvSpPr>
          <p:nvPr>
            <p:ph type="sldNum" sz="quarter" idx="10"/>
          </p:nvPr>
        </p:nvSpPr>
        <p:spPr/>
        <p:txBody>
          <a:bodyPr/>
          <a:lstStyle/>
          <a:p>
            <a:fld id="{C6ECC35A-017F-6244-9D37-FA125C3AE935}"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6AF337-60CF-4D74-BC48-3EDCAFC6F7A3}" type="datetime1">
              <a:rPr lang="en-US" smtClean="0"/>
              <a:pPr/>
              <a:t>3/16/2011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236CC-4E32-44ED-AFD3-5848EE67901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70F64D-4B67-43AC-9FFB-2175AC5A69E4}" type="datetime1">
              <a:rPr lang="en-US" smtClean="0"/>
              <a:pPr/>
              <a:t>3/16/2011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236CC-4E32-44ED-AFD3-5848EE67901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1AC89B-2EDB-494E-A107-4ADEA96B9101}" type="datetime1">
              <a:rPr lang="en-US" smtClean="0"/>
              <a:pPr/>
              <a:t>3/16/2011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236CC-4E32-44ED-AFD3-5848EE67901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A3647-9708-41E8-AA2A-7DFE60BB6B11}" type="datetime1">
              <a:rPr lang="en-US" smtClean="0"/>
              <a:pPr/>
              <a:t>3/16/2011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236CC-4E32-44ED-AFD3-5848EE67901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2F026B-78AD-4EE3-A55D-8EF1C675FC1F}" type="datetime1">
              <a:rPr lang="en-US" smtClean="0"/>
              <a:pPr/>
              <a:t>3/16/2011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236CC-4E32-44ED-AFD3-5848EE67901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34FEEC-2C84-4B0D-9A34-AADD2A9B0A9F}" type="datetime1">
              <a:rPr lang="en-US" smtClean="0"/>
              <a:pPr/>
              <a:t>3/16/2011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236CC-4E32-44ED-AFD3-5848EE67901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2C9F8D-D44B-4C3D-9027-E6F8DF6725AA}" type="datetime1">
              <a:rPr lang="en-US" smtClean="0"/>
              <a:pPr/>
              <a:t>3/16/2011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F236CC-4E32-44ED-AFD3-5848EE67901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808CE7-B039-43CD-81EC-53FC477E2D88}" type="datetime1">
              <a:rPr lang="en-US" smtClean="0"/>
              <a:pPr/>
              <a:t>3/16/2011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F236CC-4E32-44ED-AFD3-5848EE6790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F9D2CD-ADA2-49A6-B508-3B6C67C9599B}" type="datetime1">
              <a:rPr lang="en-US" smtClean="0"/>
              <a:pPr/>
              <a:t>3/16/2011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F236CC-4E32-44ED-AFD3-5848EE6790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186E38-82AB-4592-BDB1-8DEC1F46D82F}" type="datetime1">
              <a:rPr lang="en-US" smtClean="0"/>
              <a:pPr/>
              <a:t>3/16/2011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236CC-4E32-44ED-AFD3-5848EE67901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3CE2E2-978D-4D93-A8AA-6DFF08040336}" type="datetime1">
              <a:rPr lang="en-US" smtClean="0"/>
              <a:pPr/>
              <a:t>3/16/2011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236CC-4E32-44ED-AFD3-5848EE67901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86C2E8-75FB-44E6-8F6C-15D7D44FBCC9}" type="datetime1">
              <a:rPr lang="en-US" smtClean="0"/>
              <a:pPr/>
              <a:t>3/16/2011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236CC-4E32-44ED-AFD3-5848EE67901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2209800"/>
          </a:xfrm>
        </p:spPr>
        <p:txBody>
          <a:bodyPr>
            <a:normAutofit fontScale="90000"/>
          </a:bodyPr>
          <a:lstStyle/>
          <a:p>
            <a:r>
              <a:rPr lang="en-US" sz="3600" dirty="0" smtClean="0"/>
              <a:t>Implementation of User Fee Charges at Primary Care Facilities: Adherence and Implications for Users and Facility Revenue</a:t>
            </a:r>
            <a:endParaRPr lang="en-US" sz="3600" dirty="0"/>
          </a:p>
        </p:txBody>
      </p:sp>
      <p:sp>
        <p:nvSpPr>
          <p:cNvPr id="3" name="Subtitle 2"/>
          <p:cNvSpPr>
            <a:spLocks noGrp="1"/>
          </p:cNvSpPr>
          <p:nvPr>
            <p:ph type="subTitle" idx="1"/>
          </p:nvPr>
        </p:nvSpPr>
        <p:spPr>
          <a:xfrm>
            <a:off x="838200" y="2209800"/>
            <a:ext cx="7467600" cy="3200400"/>
          </a:xfrm>
        </p:spPr>
        <p:txBody>
          <a:bodyPr>
            <a:normAutofit/>
          </a:bodyPr>
          <a:lstStyle/>
          <a:p>
            <a:endParaRPr lang="en-US" sz="3600" dirty="0" smtClean="0">
              <a:solidFill>
                <a:schemeClr val="tx1"/>
              </a:solidFill>
            </a:endParaRPr>
          </a:p>
          <a:p>
            <a:r>
              <a:rPr lang="en-US" dirty="0" smtClean="0">
                <a:solidFill>
                  <a:schemeClr val="tx1"/>
                </a:solidFill>
              </a:rPr>
              <a:t>Antony Opwora</a:t>
            </a:r>
          </a:p>
          <a:p>
            <a:r>
              <a:rPr lang="en-US" sz="2100" dirty="0" smtClean="0">
                <a:solidFill>
                  <a:schemeClr val="tx1"/>
                </a:solidFill>
              </a:rPr>
              <a:t>Evelyn Waweru, Mitsuru Toda, Tansy Edwards, Greg Fegan, Abdisalan Noor, Sassy Molyneux, Catherine Goodman</a:t>
            </a:r>
          </a:p>
          <a:p>
            <a:endParaRPr lang="en-US" sz="2100" dirty="0" smtClean="0">
              <a:solidFill>
                <a:schemeClr val="tx1"/>
              </a:solidFill>
            </a:endParaRPr>
          </a:p>
          <a:p>
            <a:r>
              <a:rPr lang="en-GB" sz="2100" dirty="0" smtClean="0">
                <a:solidFill>
                  <a:schemeClr val="tx2">
                    <a:lumMod val="40000"/>
                    <a:lumOff val="60000"/>
                  </a:schemeClr>
                </a:solidFill>
              </a:rPr>
              <a:t>AfHEA Conference, Dakar Senegal</a:t>
            </a:r>
          </a:p>
          <a:p>
            <a:r>
              <a:rPr lang="en-GB" sz="2100" dirty="0" smtClean="0">
                <a:solidFill>
                  <a:schemeClr val="tx2">
                    <a:lumMod val="40000"/>
                    <a:lumOff val="60000"/>
                  </a:schemeClr>
                </a:solidFill>
              </a:rPr>
              <a:t>March 16</a:t>
            </a:r>
            <a:r>
              <a:rPr lang="en-GB" sz="2100" baseline="30000" dirty="0" smtClean="0">
                <a:solidFill>
                  <a:schemeClr val="tx2">
                    <a:lumMod val="40000"/>
                    <a:lumOff val="60000"/>
                  </a:schemeClr>
                </a:solidFill>
              </a:rPr>
              <a:t>th</a:t>
            </a:r>
            <a:r>
              <a:rPr lang="en-GB" sz="2100" dirty="0" smtClean="0">
                <a:solidFill>
                  <a:schemeClr val="tx2">
                    <a:lumMod val="40000"/>
                    <a:lumOff val="60000"/>
                  </a:schemeClr>
                </a:solidFill>
              </a:rPr>
              <a:t>, </a:t>
            </a:r>
            <a:r>
              <a:rPr lang="en-GB" sz="2100" dirty="0" smtClean="0">
                <a:solidFill>
                  <a:schemeClr val="tx2">
                    <a:lumMod val="40000"/>
                    <a:lumOff val="60000"/>
                  </a:schemeClr>
                </a:solidFill>
              </a:rPr>
              <a:t>2011</a:t>
            </a:r>
          </a:p>
          <a:p>
            <a:endParaRPr lang="en-GB" sz="2100" dirty="0" smtClean="0">
              <a:solidFill>
                <a:schemeClr val="tx2">
                  <a:lumMod val="40000"/>
                  <a:lumOff val="60000"/>
                </a:schemeClr>
              </a:solidFill>
            </a:endParaRPr>
          </a:p>
          <a:p>
            <a:endParaRPr lang="en-GB" sz="2100" dirty="0" smtClean="0">
              <a:solidFill>
                <a:schemeClr val="tx1"/>
              </a:solidFill>
            </a:endParaRPr>
          </a:p>
          <a:p>
            <a:endParaRPr lang="en-US" sz="2100" dirty="0" smtClean="0">
              <a:solidFill>
                <a:schemeClr val="tx1"/>
              </a:solidFill>
            </a:endParaRPr>
          </a:p>
          <a:p>
            <a:endParaRPr lang="en-US" sz="3400" dirty="0" smtClean="0">
              <a:solidFill>
                <a:schemeClr val="tx1"/>
              </a:solidFill>
            </a:endParaRPr>
          </a:p>
          <a:p>
            <a:endParaRPr lang="en-US" sz="3400" b="1" dirty="0" smtClean="0"/>
          </a:p>
        </p:txBody>
      </p:sp>
      <p:pic>
        <p:nvPicPr>
          <p:cNvPr id="5" name="Picture 4" descr="KEMRI.wmf"/>
          <p:cNvPicPr>
            <a:picLocks noChangeAspect="1"/>
          </p:cNvPicPr>
          <p:nvPr/>
        </p:nvPicPr>
        <p:blipFill>
          <a:blip r:embed="rId3" cstate="print"/>
          <a:srcRect/>
          <a:stretch>
            <a:fillRect/>
          </a:stretch>
        </p:blipFill>
        <p:spPr>
          <a:xfrm>
            <a:off x="1828800" y="5257800"/>
            <a:ext cx="5762625" cy="1371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Adherence to User Fee Policy </a:t>
            </a:r>
            <a:br>
              <a:rPr lang="en-GB" dirty="0" smtClean="0"/>
            </a:br>
            <a:r>
              <a:rPr lang="en-GB" dirty="0" smtClean="0"/>
              <a:t>(excl. patient card and lab fees)</a:t>
            </a:r>
            <a:endParaRPr lang="en-GB"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User Payments</a:t>
            </a:r>
            <a:endParaRPr lang="en-GB" dirty="0"/>
          </a:p>
        </p:txBody>
      </p:sp>
      <p:sp>
        <p:nvSpPr>
          <p:cNvPr id="3" name="Content Placeholder 2"/>
          <p:cNvSpPr>
            <a:spLocks noGrp="1"/>
          </p:cNvSpPr>
          <p:nvPr>
            <p:ph idx="1"/>
          </p:nvPr>
        </p:nvSpPr>
        <p:spPr>
          <a:xfrm>
            <a:off x="457200" y="1600200"/>
            <a:ext cx="8229600" cy="4876800"/>
          </a:xfrm>
        </p:spPr>
        <p:txBody>
          <a:bodyPr>
            <a:noAutofit/>
          </a:bodyPr>
          <a:lstStyle/>
          <a:p>
            <a:r>
              <a:rPr lang="en-US" sz="2800" dirty="0" smtClean="0"/>
              <a:t>74.7% had paid for services that day (median Kes.30)</a:t>
            </a:r>
          </a:p>
          <a:p>
            <a:pPr>
              <a:buNone/>
            </a:pPr>
            <a:endParaRPr lang="en-US" sz="2400" dirty="0" smtClean="0"/>
          </a:p>
          <a:p>
            <a:r>
              <a:rPr lang="en-US" sz="2800" dirty="0" smtClean="0"/>
              <a:t>5% owed the facility some money for treatment received</a:t>
            </a:r>
          </a:p>
          <a:p>
            <a:pPr lvl="1"/>
            <a:r>
              <a:rPr lang="en-US" sz="2400" dirty="0" smtClean="0"/>
              <a:t>Under 5 years old: median Kes.25</a:t>
            </a:r>
          </a:p>
          <a:p>
            <a:pPr lvl="1"/>
            <a:r>
              <a:rPr lang="en-US" sz="2400" dirty="0" smtClean="0"/>
              <a:t>Over 5 years old: median Kes.20</a:t>
            </a:r>
          </a:p>
          <a:p>
            <a:pPr>
              <a:buNone/>
            </a:pPr>
            <a:endParaRPr lang="en-US" sz="2400" dirty="0" smtClean="0"/>
          </a:p>
          <a:p>
            <a:r>
              <a:rPr lang="en-US" sz="2800" dirty="0" smtClean="0"/>
              <a:t>24.9% needed to purchase additional medical supplies at a later stage, primarily drugs</a:t>
            </a:r>
            <a:endParaRPr lang="en-GB" sz="28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Patient Card and Lab Fees</a:t>
            </a:r>
            <a:endParaRPr lang="en-GB" dirty="0"/>
          </a:p>
        </p:txBody>
      </p:sp>
      <p:sp>
        <p:nvSpPr>
          <p:cNvPr id="3" name="Content Placeholder 2"/>
          <p:cNvSpPr>
            <a:spLocks noGrp="1"/>
          </p:cNvSpPr>
          <p:nvPr>
            <p:ph idx="1"/>
          </p:nvPr>
        </p:nvSpPr>
        <p:spPr/>
        <p:txBody>
          <a:bodyPr>
            <a:noAutofit/>
          </a:bodyPr>
          <a:lstStyle/>
          <a:p>
            <a:r>
              <a:rPr lang="en-GB" dirty="0" smtClean="0"/>
              <a:t>Where patient card purchase was required, the median cost was 20 KES for all cases</a:t>
            </a:r>
          </a:p>
          <a:p>
            <a:pPr>
              <a:buNone/>
            </a:pPr>
            <a:endParaRPr lang="en-GB" dirty="0" smtClean="0"/>
          </a:p>
          <a:p>
            <a:r>
              <a:rPr lang="en-GB" dirty="0" smtClean="0"/>
              <a:t>Lab fees varied:</a:t>
            </a:r>
          </a:p>
          <a:p>
            <a:pPr lvl="1"/>
            <a:r>
              <a:rPr lang="en-GB" dirty="0" smtClean="0"/>
              <a:t>Delivery was median 350 KES and adults with TB was median 300 KES, though rarely charged</a:t>
            </a:r>
          </a:p>
          <a:p>
            <a:pPr lvl="1"/>
            <a:r>
              <a:rPr lang="en-GB" dirty="0" smtClean="0"/>
              <a:t>More frequently charged were lab fees for first ANC visits (median 240 KES)</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Facility Expenditure of All Revenue</a:t>
            </a:r>
            <a:endParaRPr lang="en-US" dirty="0"/>
          </a:p>
        </p:txBody>
      </p:sp>
      <p:graphicFrame>
        <p:nvGraphicFramePr>
          <p:cNvPr id="7" name="Content Placeholder 6"/>
          <p:cNvGraphicFramePr>
            <a:graphicFrameLocks noGrp="1"/>
          </p:cNvGraphicFramePr>
          <p:nvPr>
            <p:ph idx="1"/>
          </p:nvPr>
        </p:nvGraphicFramePr>
        <p:xfrm>
          <a:off x="457200" y="2438400"/>
          <a:ext cx="83820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685800" y="1295400"/>
            <a:ext cx="8077200" cy="830997"/>
          </a:xfrm>
          <a:prstGeom prst="rect">
            <a:avLst/>
          </a:prstGeom>
        </p:spPr>
        <p:txBody>
          <a:bodyPr wrap="square">
            <a:spAutoFit/>
          </a:bodyPr>
          <a:lstStyle/>
          <a:p>
            <a:r>
              <a:rPr lang="en-GB" sz="2400" dirty="0" smtClean="0"/>
              <a:t>82.0% of the facilities received income from user fees (Median income US$ 683; IQR 115 – 2,091)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Importance of User Fees</a:t>
            </a:r>
            <a:endParaRPr lang="en-GB" dirty="0"/>
          </a:p>
        </p:txBody>
      </p:sp>
      <p:sp>
        <p:nvSpPr>
          <p:cNvPr id="3" name="Content Placeholder 2"/>
          <p:cNvSpPr>
            <a:spLocks noGrp="1"/>
          </p:cNvSpPr>
          <p:nvPr>
            <p:ph idx="1"/>
          </p:nvPr>
        </p:nvSpPr>
        <p:spPr>
          <a:xfrm>
            <a:off x="457200" y="1295400"/>
            <a:ext cx="8229600" cy="5410200"/>
          </a:xfrm>
        </p:spPr>
        <p:txBody>
          <a:bodyPr>
            <a:normAutofit/>
          </a:bodyPr>
          <a:lstStyle/>
          <a:p>
            <a:r>
              <a:rPr lang="en-GB" sz="2800" dirty="0" smtClean="0"/>
              <a:t>Two thirds of support staff paid by user fees</a:t>
            </a:r>
          </a:p>
          <a:p>
            <a:pPr>
              <a:buNone/>
            </a:pPr>
            <a:endParaRPr lang="en-GB" sz="2400" dirty="0" smtClean="0"/>
          </a:p>
          <a:p>
            <a:pPr>
              <a:buNone/>
            </a:pPr>
            <a:r>
              <a:rPr lang="en-GB" sz="2400" dirty="0" smtClean="0"/>
              <a:t>		</a:t>
            </a:r>
          </a:p>
          <a:p>
            <a:pPr>
              <a:buNone/>
            </a:pPr>
            <a:endParaRPr lang="en-GB" sz="2400" dirty="0"/>
          </a:p>
        </p:txBody>
      </p:sp>
      <p:graphicFrame>
        <p:nvGraphicFramePr>
          <p:cNvPr id="6" name="Chart 5"/>
          <p:cNvGraphicFramePr/>
          <p:nvPr/>
        </p:nvGraphicFramePr>
        <p:xfrm>
          <a:off x="381000" y="2157413"/>
          <a:ext cx="7924800" cy="454818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F236CC-4E32-44ED-AFD3-5848EE679010}" type="slidenum">
              <a:rPr lang="en-US" smtClean="0"/>
              <a:pPr/>
              <a:t>15</a:t>
            </a:fld>
            <a:endParaRPr lang="en-US"/>
          </a:p>
        </p:txBody>
      </p:sp>
      <p:sp>
        <p:nvSpPr>
          <p:cNvPr id="9" name="TextBox 8"/>
          <p:cNvSpPr txBox="1"/>
          <p:nvPr/>
        </p:nvSpPr>
        <p:spPr>
          <a:xfrm>
            <a:off x="0" y="-4462"/>
            <a:ext cx="9144000" cy="923330"/>
          </a:xfrm>
          <a:prstGeom prst="rect">
            <a:avLst/>
          </a:prstGeom>
          <a:solidFill>
            <a:schemeClr val="accent3">
              <a:lumMod val="20000"/>
              <a:lumOff val="80000"/>
            </a:schemeClr>
          </a:solidFill>
        </p:spPr>
        <p:txBody>
          <a:bodyPr wrap="square" rtlCol="0" anchor="ctr">
            <a:spAutoFit/>
          </a:bodyPr>
          <a:lstStyle/>
          <a:p>
            <a:pPr algn="ctr"/>
            <a:r>
              <a:rPr lang="en-US" sz="5400" b="1" dirty="0" smtClean="0"/>
              <a:t>Discussion</a:t>
            </a:r>
            <a:endParaRPr lang="en-US" sz="5400" b="1" dirty="0"/>
          </a:p>
        </p:txBody>
      </p:sp>
      <p:pic>
        <p:nvPicPr>
          <p:cNvPr id="5" name="Content Placeholder 6" descr="_BAT3086.jpg"/>
          <p:cNvPicPr>
            <a:picLocks noChangeAspect="1"/>
          </p:cNvPicPr>
          <p:nvPr/>
        </p:nvPicPr>
        <p:blipFill>
          <a:blip r:embed="rId3" cstate="print"/>
          <a:stretch>
            <a:fillRect/>
          </a:stretch>
        </p:blipFill>
        <p:spPr>
          <a:xfrm>
            <a:off x="1" y="914400"/>
            <a:ext cx="9144000" cy="59436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Implementation of Direct Funding</a:t>
            </a:r>
            <a:endParaRPr lang="en-US" dirty="0"/>
          </a:p>
        </p:txBody>
      </p:sp>
      <p:sp>
        <p:nvSpPr>
          <p:cNvPr id="3" name="Content Placeholder 2"/>
          <p:cNvSpPr>
            <a:spLocks noGrp="1"/>
          </p:cNvSpPr>
          <p:nvPr>
            <p:ph idx="1"/>
          </p:nvPr>
        </p:nvSpPr>
        <p:spPr>
          <a:xfrm>
            <a:off x="457200" y="1524000"/>
            <a:ext cx="8229600" cy="5029200"/>
          </a:xfrm>
        </p:spPr>
        <p:txBody>
          <a:bodyPr>
            <a:normAutofit/>
          </a:bodyPr>
          <a:lstStyle/>
          <a:p>
            <a:pPr>
              <a:lnSpc>
                <a:spcPct val="80000"/>
              </a:lnSpc>
            </a:pPr>
            <a:r>
              <a:rPr lang="en-GB" sz="2400" dirty="0" smtClean="0"/>
              <a:t>Direct funding through Health Sector Services Fund (HSSF) has been established by government of Kenya</a:t>
            </a:r>
          </a:p>
          <a:p>
            <a:pPr lvl="1">
              <a:lnSpc>
                <a:spcPct val="80000"/>
              </a:lnSpc>
            </a:pPr>
            <a:r>
              <a:rPr lang="en-GB" sz="2000" dirty="0" smtClean="0"/>
              <a:t>Funds credited directly to each facility’s bank account starting in October 2010, after a successful pilot in Coast</a:t>
            </a:r>
          </a:p>
          <a:p>
            <a:pPr lvl="1">
              <a:lnSpc>
                <a:spcPct val="80000"/>
              </a:lnSpc>
            </a:pPr>
            <a:r>
              <a:rPr lang="en-GB" sz="2000" dirty="0" smtClean="0"/>
              <a:t>Fund managed by the facility committee (HFC)</a:t>
            </a:r>
          </a:p>
          <a:p>
            <a:pPr lvl="1">
              <a:lnSpc>
                <a:spcPct val="80000"/>
              </a:lnSpc>
            </a:pPr>
            <a:endParaRPr lang="en-GB" sz="2000" dirty="0" smtClean="0"/>
          </a:p>
          <a:p>
            <a:pPr>
              <a:lnSpc>
                <a:spcPct val="80000"/>
              </a:lnSpc>
            </a:pPr>
            <a:r>
              <a:rPr lang="en-GB" sz="2400" dirty="0" smtClean="0"/>
              <a:t>HSSF disbursed US$ 570 to each health centre to cover one quarter</a:t>
            </a:r>
          </a:p>
          <a:p>
            <a:pPr lvl="1">
              <a:lnSpc>
                <a:spcPct val="80000"/>
              </a:lnSpc>
            </a:pPr>
            <a:r>
              <a:rPr lang="en-GB" sz="2000" dirty="0" smtClean="0"/>
              <a:t>Equivalent to a year’s median income for all facilities</a:t>
            </a:r>
          </a:p>
          <a:p>
            <a:pPr lvl="1">
              <a:lnSpc>
                <a:spcPct val="80000"/>
              </a:lnSpc>
            </a:pPr>
            <a:r>
              <a:rPr lang="en-GB" sz="2000" dirty="0" smtClean="0"/>
              <a:t>Significant if intended to replace user fees</a:t>
            </a:r>
          </a:p>
          <a:p>
            <a:pPr>
              <a:lnSpc>
                <a:spcPct val="80000"/>
              </a:lnSpc>
            </a:pPr>
            <a:endParaRPr lang="en-GB" sz="2400" dirty="0" smtClean="0"/>
          </a:p>
          <a:p>
            <a:pPr>
              <a:lnSpc>
                <a:spcPct val="80000"/>
              </a:lnSpc>
            </a:pPr>
            <a:r>
              <a:rPr lang="en-GB" sz="2400" dirty="0" smtClean="0"/>
              <a:t>Current status of HSSF - Partial roll-out</a:t>
            </a:r>
          </a:p>
          <a:p>
            <a:pPr lvl="1">
              <a:lnSpc>
                <a:spcPct val="80000"/>
              </a:lnSpc>
            </a:pPr>
            <a:r>
              <a:rPr lang="en-GB" sz="2000" dirty="0" smtClean="0"/>
              <a:t>October 2010 – in most health centres</a:t>
            </a:r>
          </a:p>
          <a:p>
            <a:pPr lvl="1">
              <a:lnSpc>
                <a:spcPct val="80000"/>
              </a:lnSpc>
            </a:pPr>
            <a:r>
              <a:rPr lang="en-GB" sz="2000" dirty="0" smtClean="0"/>
              <a:t>Planned for July 2011 – a subset of dispensaries</a:t>
            </a:r>
          </a:p>
          <a:p>
            <a:pPr lvl="1">
              <a:lnSpc>
                <a:spcPct val="80000"/>
              </a:lnSpc>
            </a:pPr>
            <a:endParaRPr lang="en-GB" sz="2000" dirty="0" smtClean="0"/>
          </a:p>
          <a:p>
            <a:pPr lvl="1">
              <a:lnSpc>
                <a:spcPct val="80000"/>
              </a:lnSpc>
            </a:pPr>
            <a:endParaRPr lang="en-GB" sz="1900" dirty="0" smtClean="0"/>
          </a:p>
          <a:p>
            <a:pPr>
              <a:lnSpc>
                <a:spcPct val="80000"/>
              </a:lnSpc>
            </a:pPr>
            <a:endParaRPr lang="en-GB" sz="24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a:t>
            </a:r>
            <a:endParaRPr lang="en-US" b="1" dirty="0"/>
          </a:p>
        </p:txBody>
      </p:sp>
      <p:sp>
        <p:nvSpPr>
          <p:cNvPr id="3" name="Content Placeholder 2"/>
          <p:cNvSpPr>
            <a:spLocks noGrp="1"/>
          </p:cNvSpPr>
          <p:nvPr>
            <p:ph idx="1"/>
          </p:nvPr>
        </p:nvSpPr>
        <p:spPr>
          <a:xfrm>
            <a:off x="457200" y="1219200"/>
            <a:ext cx="8382000" cy="5486400"/>
          </a:xfrm>
        </p:spPr>
        <p:txBody>
          <a:bodyPr>
            <a:normAutofit fontScale="85000" lnSpcReduction="20000"/>
          </a:bodyPr>
          <a:lstStyle/>
          <a:p>
            <a:pPr lvl="0"/>
            <a:r>
              <a:rPr lang="en-GB" sz="2800" dirty="0" smtClean="0"/>
              <a:t>Operations of primary health facilities are hugely supported by user fees</a:t>
            </a:r>
          </a:p>
          <a:p>
            <a:pPr lvl="0"/>
            <a:endParaRPr lang="en-GB" sz="2800" dirty="0" smtClean="0"/>
          </a:p>
          <a:p>
            <a:pPr lvl="0"/>
            <a:r>
              <a:rPr lang="en-GB" sz="2800" dirty="0" smtClean="0"/>
              <a:t>Adherence to official user fee policy is very low</a:t>
            </a:r>
          </a:p>
          <a:p>
            <a:pPr lvl="0"/>
            <a:endParaRPr lang="en-GB" sz="2800" dirty="0" smtClean="0"/>
          </a:p>
          <a:p>
            <a:pPr lvl="0"/>
            <a:r>
              <a:rPr lang="en-GB" sz="2800" dirty="0" smtClean="0"/>
              <a:t>Users incur additional expenses beyond the user fees paid</a:t>
            </a:r>
          </a:p>
          <a:p>
            <a:pPr lvl="0"/>
            <a:endParaRPr lang="en-GB" sz="2800" dirty="0" smtClean="0"/>
          </a:p>
          <a:p>
            <a:pPr lvl="0"/>
            <a:r>
              <a:rPr lang="en-GB" sz="2800" dirty="0" smtClean="0"/>
              <a:t>Direct funding may have the potential to ease the financial burden on users, only if adherence to user fees is greatly improved</a:t>
            </a:r>
          </a:p>
          <a:p>
            <a:pPr lvl="0"/>
            <a:endParaRPr lang="en-GB" sz="2800" dirty="0" smtClean="0">
              <a:solidFill>
                <a:srgbClr val="00B050"/>
              </a:solidFill>
            </a:endParaRPr>
          </a:p>
          <a:p>
            <a:pPr lvl="0"/>
            <a:r>
              <a:rPr lang="en-GB" sz="2800" dirty="0" smtClean="0"/>
              <a:t>We recommend this could be enhanced by:</a:t>
            </a:r>
          </a:p>
          <a:p>
            <a:pPr lvl="1"/>
            <a:r>
              <a:rPr lang="en-GB" sz="2400" dirty="0" smtClean="0"/>
              <a:t>Clarifying user fee guidelines</a:t>
            </a:r>
          </a:p>
          <a:p>
            <a:pPr lvl="1"/>
            <a:r>
              <a:rPr lang="en-GB" sz="2400" dirty="0" smtClean="0"/>
              <a:t>Continued facility funding contingent on adherence</a:t>
            </a:r>
          </a:p>
          <a:p>
            <a:pPr lvl="1"/>
            <a:r>
              <a:rPr lang="en-GB" sz="2400" dirty="0" smtClean="0"/>
              <a:t>Extra funding (e.g. performance based financing) for facilities strictly following the guidelines and those showing improved service quality</a:t>
            </a:r>
          </a:p>
          <a:p>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r>
              <a:rPr lang="en-US" dirty="0" smtClean="0"/>
              <a:t>Acknowledgments</a:t>
            </a:r>
            <a:endParaRPr lang="en-US" sz="2700" dirty="0"/>
          </a:p>
        </p:txBody>
      </p:sp>
      <p:sp>
        <p:nvSpPr>
          <p:cNvPr id="7" name="Content Placeholder 6"/>
          <p:cNvSpPr>
            <a:spLocks noGrp="1"/>
          </p:cNvSpPr>
          <p:nvPr>
            <p:ph idx="1"/>
          </p:nvPr>
        </p:nvSpPr>
        <p:spPr>
          <a:xfrm>
            <a:off x="457200" y="1676400"/>
            <a:ext cx="8229600" cy="4724400"/>
          </a:xfrm>
        </p:spPr>
        <p:txBody>
          <a:bodyPr>
            <a:noAutofit/>
          </a:bodyPr>
          <a:lstStyle/>
          <a:p>
            <a:pPr>
              <a:buNone/>
            </a:pPr>
            <a:endParaRPr lang="en-US" sz="2400" dirty="0" smtClean="0"/>
          </a:p>
          <a:p>
            <a:r>
              <a:rPr lang="en-US" sz="2800" dirty="0" smtClean="0"/>
              <a:t>Funding from DANIDA and MOPHS</a:t>
            </a:r>
          </a:p>
          <a:p>
            <a:r>
              <a:rPr lang="en-US" sz="2800" dirty="0" smtClean="0"/>
              <a:t>Technical assistance and advice from MOPHS staff</a:t>
            </a:r>
          </a:p>
          <a:p>
            <a:r>
              <a:rPr lang="en-US" sz="2800" dirty="0" smtClean="0"/>
              <a:t>Simon Mulwa and John </a:t>
            </a:r>
            <a:r>
              <a:rPr lang="en-US" sz="2800" dirty="0" err="1" smtClean="0"/>
              <a:t>Senga</a:t>
            </a:r>
            <a:r>
              <a:rPr lang="en-US" sz="2800" dirty="0" smtClean="0"/>
              <a:t> for database support</a:t>
            </a:r>
          </a:p>
          <a:p>
            <a:r>
              <a:rPr lang="en-US" sz="2800" dirty="0" smtClean="0"/>
              <a:t>Our very dedicated fieldwork team</a:t>
            </a:r>
          </a:p>
          <a:p>
            <a:r>
              <a:rPr lang="en-US" sz="2800" dirty="0" smtClean="0"/>
              <a:t>All interviewees for their time and warm welcome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9F236CC-4E32-44ED-AFD3-5848EE679010}" type="slidenum">
              <a:rPr lang="en-US" smtClean="0"/>
              <a:pPr/>
              <a:t>19</a:t>
            </a:fld>
            <a:endParaRPr lang="en-US"/>
          </a:p>
        </p:txBody>
      </p:sp>
      <p:pic>
        <p:nvPicPr>
          <p:cNvPr id="4" name="Content Placeholder 6" descr="_BAT4062.jpg"/>
          <p:cNvPicPr>
            <a:picLocks noChangeAspect="1"/>
          </p:cNvPicPr>
          <p:nvPr/>
        </p:nvPicPr>
        <p:blipFill>
          <a:blip r:embed="rId2" cstate="print"/>
          <a:stretch>
            <a:fillRect/>
          </a:stretch>
        </p:blipFill>
        <p:spPr>
          <a:xfrm>
            <a:off x="0" y="914400"/>
            <a:ext cx="9143999" cy="5943600"/>
          </a:xfrm>
          <a:prstGeom prst="rect">
            <a:avLst/>
          </a:prstGeom>
        </p:spPr>
      </p:pic>
      <p:sp>
        <p:nvSpPr>
          <p:cNvPr id="5" name="TextBox 4"/>
          <p:cNvSpPr txBox="1"/>
          <p:nvPr/>
        </p:nvSpPr>
        <p:spPr>
          <a:xfrm>
            <a:off x="0" y="-4462"/>
            <a:ext cx="9144000" cy="923330"/>
          </a:xfrm>
          <a:prstGeom prst="rect">
            <a:avLst/>
          </a:prstGeom>
          <a:solidFill>
            <a:schemeClr val="accent3">
              <a:lumMod val="20000"/>
              <a:lumOff val="80000"/>
            </a:schemeClr>
          </a:solidFill>
        </p:spPr>
        <p:txBody>
          <a:bodyPr wrap="square" rtlCol="0" anchor="ctr">
            <a:spAutoFit/>
          </a:bodyPr>
          <a:lstStyle/>
          <a:p>
            <a:pPr algn="ctr"/>
            <a:r>
              <a:rPr lang="en-US" sz="5400" b="1" dirty="0" smtClean="0"/>
              <a:t>Thank you</a:t>
            </a:r>
            <a:endParaRPr lang="en-US" sz="5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GB" dirty="0" smtClean="0"/>
              <a:t>Background</a:t>
            </a:r>
            <a:endParaRPr lang="en-GB" dirty="0"/>
          </a:p>
        </p:txBody>
      </p:sp>
      <p:sp>
        <p:nvSpPr>
          <p:cNvPr id="3" name="Content Placeholder 2"/>
          <p:cNvSpPr>
            <a:spLocks noGrp="1"/>
          </p:cNvSpPr>
          <p:nvPr>
            <p:ph idx="1"/>
          </p:nvPr>
        </p:nvSpPr>
        <p:spPr>
          <a:xfrm>
            <a:off x="457200" y="990600"/>
            <a:ext cx="8229600" cy="5410200"/>
          </a:xfrm>
        </p:spPr>
        <p:txBody>
          <a:bodyPr>
            <a:noAutofit/>
          </a:bodyPr>
          <a:lstStyle/>
          <a:p>
            <a:r>
              <a:rPr lang="en-GB" sz="2300" dirty="0" smtClean="0"/>
              <a:t>Universal access to health and MDGs: </a:t>
            </a:r>
          </a:p>
          <a:p>
            <a:pPr lvl="1"/>
            <a:r>
              <a:rPr lang="en-GB" sz="2000" dirty="0" smtClean="0"/>
              <a:t>Reduce financial burden on patients for equity</a:t>
            </a:r>
          </a:p>
          <a:p>
            <a:pPr lvl="1">
              <a:buNone/>
            </a:pPr>
            <a:endParaRPr lang="en-GB" sz="2000" dirty="0" smtClean="0"/>
          </a:p>
          <a:p>
            <a:r>
              <a:rPr lang="en-GB" sz="2300" dirty="0" smtClean="0"/>
              <a:t>Major challenge for peripheral facilities: </a:t>
            </a:r>
          </a:p>
          <a:p>
            <a:pPr lvl="1"/>
            <a:r>
              <a:rPr lang="en-GB" sz="2000" dirty="0" smtClean="0"/>
              <a:t>Accessing funds through the district health system</a:t>
            </a:r>
          </a:p>
          <a:p>
            <a:pPr lvl="1"/>
            <a:r>
              <a:rPr lang="en-GB" sz="2000" dirty="0" smtClean="0"/>
              <a:t>PETS reports: 40% of resources do not reach them</a:t>
            </a:r>
          </a:p>
          <a:p>
            <a:pPr lvl="1">
              <a:buNone/>
            </a:pPr>
            <a:endParaRPr lang="en-GB" sz="2000" dirty="0" smtClean="0"/>
          </a:p>
          <a:p>
            <a:pPr>
              <a:spcAft>
                <a:spcPts val="200"/>
              </a:spcAft>
            </a:pPr>
            <a:r>
              <a:rPr lang="en-GB" sz="2300" dirty="0" smtClean="0"/>
              <a:t>User fees is an alternative funding source that is widely adopted</a:t>
            </a:r>
          </a:p>
          <a:p>
            <a:pPr>
              <a:spcAft>
                <a:spcPts val="200"/>
              </a:spcAft>
            </a:pPr>
            <a:endParaRPr lang="en-GB" sz="2300" dirty="0" smtClean="0"/>
          </a:p>
          <a:p>
            <a:pPr>
              <a:spcAft>
                <a:spcPts val="200"/>
              </a:spcAft>
            </a:pPr>
            <a:r>
              <a:rPr lang="en-GB" sz="2300" dirty="0" smtClean="0"/>
              <a:t>BUT..... user fees have documented negative impacts, especially for the poor</a:t>
            </a:r>
          </a:p>
          <a:p>
            <a:pPr lvl="1">
              <a:spcAft>
                <a:spcPts val="200"/>
              </a:spcAft>
            </a:pPr>
            <a:r>
              <a:rPr lang="en-GB" sz="1900" dirty="0" smtClean="0"/>
              <a:t>Calls for their removal/reduction in developing countries</a:t>
            </a:r>
          </a:p>
          <a:p>
            <a:pPr lvl="1">
              <a:spcAft>
                <a:spcPts val="200"/>
              </a:spcAft>
            </a:pPr>
            <a:endParaRPr lang="en-GB" sz="1900" dirty="0" smtClean="0"/>
          </a:p>
          <a:p>
            <a:pPr lvl="1">
              <a:spcAft>
                <a:spcPts val="200"/>
              </a:spcAft>
            </a:pPr>
            <a:endParaRPr lang="en-GB" sz="2300" dirty="0" smtClean="0"/>
          </a:p>
          <a:p>
            <a:pPr marL="342900" lvl="1" indent="-342900">
              <a:spcAft>
                <a:spcPts val="200"/>
              </a:spcAft>
              <a:buNone/>
            </a:pPr>
            <a:endParaRPr lang="en-GB" sz="23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r>
              <a:rPr lang="en-GB" sz="2800" dirty="0" smtClean="0"/>
              <a:t>2</a:t>
            </a:r>
            <a:endParaRPr lang="en-US" dirty="0"/>
          </a:p>
        </p:txBody>
      </p:sp>
      <p:sp>
        <p:nvSpPr>
          <p:cNvPr id="3" name="Content Placeholder 2"/>
          <p:cNvSpPr>
            <a:spLocks noGrp="1"/>
          </p:cNvSpPr>
          <p:nvPr>
            <p:ph idx="1"/>
          </p:nvPr>
        </p:nvSpPr>
        <p:spPr/>
        <p:txBody>
          <a:bodyPr>
            <a:normAutofit lnSpcReduction="10000"/>
          </a:bodyPr>
          <a:lstStyle/>
          <a:p>
            <a:pPr>
              <a:spcAft>
                <a:spcPts val="200"/>
              </a:spcAft>
            </a:pPr>
            <a:r>
              <a:rPr lang="en-GB" sz="2400" dirty="0" smtClean="0"/>
              <a:t>User fee reduction policy (10/20 Policy) was adopted in Kenya in 2004</a:t>
            </a:r>
          </a:p>
          <a:p>
            <a:pPr>
              <a:spcAft>
                <a:spcPts val="200"/>
              </a:spcAft>
            </a:pPr>
            <a:r>
              <a:rPr lang="en-GB" sz="2400" dirty="0" smtClean="0"/>
              <a:t>Concerns that implementation of the policy is far from perfect</a:t>
            </a:r>
          </a:p>
          <a:p>
            <a:pPr lvl="1">
              <a:spcAft>
                <a:spcPts val="200"/>
              </a:spcAft>
            </a:pPr>
            <a:r>
              <a:rPr lang="en-GB" sz="2000" dirty="0" smtClean="0"/>
              <a:t>District level studies show that users continue paying high and variable fees for services</a:t>
            </a:r>
          </a:p>
          <a:p>
            <a:pPr lvl="1"/>
            <a:r>
              <a:rPr lang="en-ZA" sz="2000" dirty="0" smtClean="0"/>
              <a:t>Drug shortage, declining revenue, poor policy design and implementation processes</a:t>
            </a:r>
            <a:endParaRPr lang="en-GB" sz="20800" dirty="0" smtClean="0"/>
          </a:p>
          <a:p>
            <a:pPr>
              <a:spcAft>
                <a:spcPts val="200"/>
              </a:spcAft>
            </a:pPr>
            <a:r>
              <a:rPr lang="en-GB" sz="2400" dirty="0" smtClean="0"/>
              <a:t>National picture on adherence is warranted in view of planned direct funding to peripheral facilities</a:t>
            </a:r>
          </a:p>
          <a:p>
            <a:r>
              <a:rPr lang="en-GB" sz="2400" dirty="0" smtClean="0"/>
              <a:t>Main objective</a:t>
            </a:r>
          </a:p>
          <a:p>
            <a:pPr lvl="1"/>
            <a:r>
              <a:rPr lang="en-GB" sz="2000" dirty="0" smtClean="0"/>
              <a:t>Present a national picture on adherence to official user fee policy and make recommendations  for implementation of future policy</a:t>
            </a: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Design</a:t>
            </a:r>
            <a:endParaRPr lang="en-US" dirty="0"/>
          </a:p>
        </p:txBody>
      </p:sp>
      <p:sp>
        <p:nvSpPr>
          <p:cNvPr id="3" name="Content Placeholder 2"/>
          <p:cNvSpPr>
            <a:spLocks noGrp="1"/>
          </p:cNvSpPr>
          <p:nvPr>
            <p:ph idx="1"/>
          </p:nvPr>
        </p:nvSpPr>
        <p:spPr/>
        <p:txBody>
          <a:bodyPr>
            <a:noAutofit/>
          </a:bodyPr>
          <a:lstStyle/>
          <a:p>
            <a:r>
              <a:rPr lang="en-US" sz="2800" dirty="0" smtClean="0"/>
              <a:t>Cluster randomized sample of facili</a:t>
            </a:r>
            <a:r>
              <a:rPr lang="en-US" dirty="0" smtClean="0"/>
              <a:t>ties</a:t>
            </a:r>
          </a:p>
          <a:p>
            <a:pPr>
              <a:buNone/>
            </a:pPr>
            <a:endParaRPr lang="en-US" sz="1800" dirty="0" smtClean="0"/>
          </a:p>
          <a:p>
            <a:r>
              <a:rPr lang="en-US" sz="2800" dirty="0" smtClean="0"/>
              <a:t>Randomly selected 24 districts</a:t>
            </a:r>
          </a:p>
          <a:p>
            <a:pPr lvl="1"/>
            <a:r>
              <a:rPr lang="en-US" sz="2000" dirty="0" smtClean="0"/>
              <a:t>Three non-municipal districts per Province (excl. Nairobi) and 3 municipal districts</a:t>
            </a:r>
          </a:p>
          <a:p>
            <a:pPr lvl="1">
              <a:buNone/>
            </a:pPr>
            <a:endParaRPr lang="en-US" sz="1800" dirty="0" smtClean="0"/>
          </a:p>
          <a:p>
            <a:r>
              <a:rPr lang="en-US" sz="2800" dirty="0" smtClean="0"/>
              <a:t>Randomly selected sample of facilities in each district, stratified by facility type</a:t>
            </a:r>
          </a:p>
          <a:p>
            <a:pPr lvl="1"/>
            <a:r>
              <a:rPr lang="en-US" sz="2000" dirty="0" smtClean="0"/>
              <a:t>Up to 7 health centres and 7 dispensaries in each district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Data Collection</a:t>
            </a:r>
            <a:endParaRPr lang="en-US" dirty="0"/>
          </a:p>
        </p:txBody>
      </p:sp>
      <p:sp>
        <p:nvSpPr>
          <p:cNvPr id="3" name="Content Placeholder 2"/>
          <p:cNvSpPr>
            <a:spLocks noGrp="1"/>
          </p:cNvSpPr>
          <p:nvPr>
            <p:ph idx="1"/>
          </p:nvPr>
        </p:nvSpPr>
        <p:spPr>
          <a:xfrm>
            <a:off x="457200" y="1295400"/>
            <a:ext cx="8229600" cy="4830763"/>
          </a:xfrm>
        </p:spPr>
        <p:txBody>
          <a:bodyPr>
            <a:normAutofit lnSpcReduction="10000"/>
          </a:bodyPr>
          <a:lstStyle/>
          <a:p>
            <a:r>
              <a:rPr lang="en-US" sz="3600" dirty="0" smtClean="0"/>
              <a:t>Fieldwork: July – September 2010</a:t>
            </a:r>
          </a:p>
          <a:p>
            <a:pPr>
              <a:buNone/>
            </a:pPr>
            <a:endParaRPr lang="en-US" sz="3600" dirty="0" smtClean="0"/>
          </a:p>
          <a:p>
            <a:r>
              <a:rPr lang="en-US" sz="3600" dirty="0" smtClean="0"/>
              <a:t>Structured survey at each facility</a:t>
            </a:r>
          </a:p>
          <a:p>
            <a:pPr lvl="1"/>
            <a:r>
              <a:rPr lang="en-US" sz="2600" dirty="0" smtClean="0"/>
              <a:t>Interviews with facility in-charge (n=248)</a:t>
            </a:r>
          </a:p>
          <a:p>
            <a:pPr lvl="1"/>
            <a:r>
              <a:rPr lang="en-US" sz="2600" dirty="0" smtClean="0"/>
              <a:t>Records review of financial records (n=244)</a:t>
            </a:r>
          </a:p>
          <a:p>
            <a:pPr lvl="1"/>
            <a:r>
              <a:rPr lang="en-US" sz="2600" dirty="0" smtClean="0"/>
              <a:t>Exit interviews with 3 outpatients seeking curative care (n=698)</a:t>
            </a:r>
          </a:p>
          <a:p>
            <a:pPr lvl="1"/>
            <a:endParaRPr lang="en-GB" sz="3200" dirty="0" smtClean="0"/>
          </a:p>
          <a:p>
            <a:r>
              <a:rPr lang="en-GB" dirty="0" smtClean="0"/>
              <a:t>Data entered directly onto mini-laptops</a:t>
            </a: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Analysis</a:t>
            </a:r>
            <a:endParaRPr lang="en-US" sz="2700" dirty="0"/>
          </a:p>
        </p:txBody>
      </p:sp>
      <p:sp>
        <p:nvSpPr>
          <p:cNvPr id="7" name="Content Placeholder 6"/>
          <p:cNvSpPr>
            <a:spLocks noGrp="1"/>
          </p:cNvSpPr>
          <p:nvPr>
            <p:ph idx="1"/>
          </p:nvPr>
        </p:nvSpPr>
        <p:spPr>
          <a:xfrm>
            <a:off x="457200" y="1447800"/>
            <a:ext cx="8229600" cy="4678363"/>
          </a:xfrm>
        </p:spPr>
        <p:txBody>
          <a:bodyPr>
            <a:normAutofit lnSpcReduction="10000"/>
          </a:bodyPr>
          <a:lstStyle/>
          <a:p>
            <a:r>
              <a:rPr lang="en-US" sz="3900" dirty="0" smtClean="0"/>
              <a:t>Analysis done using </a:t>
            </a:r>
            <a:r>
              <a:rPr lang="en-US" sz="3900" dirty="0" err="1" smtClean="0"/>
              <a:t>Stata</a:t>
            </a:r>
            <a:r>
              <a:rPr lang="en-US" sz="1700" baseline="100000" dirty="0" err="1" smtClean="0"/>
              <a:t>TM</a:t>
            </a:r>
            <a:r>
              <a:rPr lang="en-US" sz="3900" dirty="0" smtClean="0"/>
              <a:t> v. 11</a:t>
            </a:r>
          </a:p>
          <a:p>
            <a:pPr>
              <a:buNone/>
            </a:pPr>
            <a:endParaRPr lang="en-US" sz="3900" dirty="0" smtClean="0"/>
          </a:p>
          <a:p>
            <a:r>
              <a:rPr lang="en-US" sz="3900" dirty="0" smtClean="0"/>
              <a:t>Used </a:t>
            </a:r>
            <a:r>
              <a:rPr lang="en-US" sz="3900" i="1" dirty="0" err="1" smtClean="0"/>
              <a:t>svy</a:t>
            </a:r>
            <a:r>
              <a:rPr lang="en-US" sz="3900" dirty="0" smtClean="0"/>
              <a:t> commands to account for:</a:t>
            </a:r>
          </a:p>
          <a:p>
            <a:pPr lvl="1"/>
            <a:r>
              <a:rPr lang="en-US" sz="3500" dirty="0" smtClean="0"/>
              <a:t>Variation in sampling probability</a:t>
            </a:r>
            <a:endParaRPr lang="en-US" sz="3500" i="1" dirty="0" smtClean="0"/>
          </a:p>
          <a:p>
            <a:pPr lvl="1"/>
            <a:r>
              <a:rPr lang="en-US" sz="3500" dirty="0" smtClean="0"/>
              <a:t>Stratification by province and facility type</a:t>
            </a:r>
          </a:p>
          <a:p>
            <a:pPr lvl="1"/>
            <a:r>
              <a:rPr lang="en-US" sz="3500" dirty="0" smtClean="0"/>
              <a:t>Clustering at the district and facility level</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F236CC-4E32-44ED-AFD3-5848EE679010}" type="slidenum">
              <a:rPr lang="en-US" smtClean="0"/>
              <a:pPr/>
              <a:t>7</a:t>
            </a:fld>
            <a:endParaRPr lang="en-US"/>
          </a:p>
        </p:txBody>
      </p:sp>
      <p:pic>
        <p:nvPicPr>
          <p:cNvPr id="3" name="Picture 2" descr="C:\Users\ewaweru\Desktop\HSSF PHOTOS\CG EDIT\CASHIER\_BAT3689.jpg"/>
          <p:cNvPicPr>
            <a:picLocks noChangeAspect="1" noChangeArrowheads="1"/>
          </p:cNvPicPr>
          <p:nvPr/>
        </p:nvPicPr>
        <p:blipFill>
          <a:blip r:embed="rId3" cstate="print"/>
          <a:srcRect/>
          <a:stretch>
            <a:fillRect/>
          </a:stretch>
        </p:blipFill>
        <p:spPr bwMode="auto">
          <a:xfrm>
            <a:off x="0" y="774308"/>
            <a:ext cx="9144000" cy="6083692"/>
          </a:xfrm>
          <a:prstGeom prst="rect">
            <a:avLst/>
          </a:prstGeom>
          <a:noFill/>
        </p:spPr>
      </p:pic>
      <p:sp>
        <p:nvSpPr>
          <p:cNvPr id="8" name="Title 1"/>
          <p:cNvSpPr txBox="1">
            <a:spLocks/>
          </p:cNvSpPr>
          <p:nvPr/>
        </p:nvSpPr>
        <p:spPr>
          <a:xfrm>
            <a:off x="0" y="0"/>
            <a:ext cx="9144000" cy="914400"/>
          </a:xfrm>
          <a:prstGeom prst="rect">
            <a:avLst/>
          </a:prstGeom>
          <a:solidFill>
            <a:schemeClr val="accent3">
              <a:lumMod val="20000"/>
              <a:lumOff val="80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800" b="1" i="0" u="none" strike="noStrike" kern="1200" cap="none" spc="0" normalizeH="0" baseline="0" noProof="0" dirty="0" smtClean="0">
                <a:ln>
                  <a:noFill/>
                </a:ln>
                <a:solidFill>
                  <a:schemeClr val="tx1"/>
                </a:solidFill>
                <a:effectLst/>
                <a:uLnTx/>
                <a:uFillTx/>
                <a:latin typeface="+mj-lt"/>
                <a:ea typeface="+mj-ea"/>
                <a:cs typeface="+mj-cs"/>
              </a:rPr>
              <a:t>Results</a:t>
            </a:r>
            <a:endParaRPr kumimoji="0" lang="en-GB" sz="48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Fee Policy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Known locally as the “10/20 Policy”</a:t>
            </a:r>
          </a:p>
          <a:p>
            <a:r>
              <a:rPr lang="en-US" dirty="0" smtClean="0"/>
              <a:t>All services at Dispensaries cost KES 10, and at Health Centres KES 20</a:t>
            </a:r>
          </a:p>
          <a:p>
            <a:r>
              <a:rPr lang="en-US" dirty="0" smtClean="0"/>
              <a:t>Exemptions:</a:t>
            </a:r>
          </a:p>
          <a:p>
            <a:pPr lvl="1"/>
            <a:r>
              <a:rPr lang="en-US" dirty="0" smtClean="0"/>
              <a:t>All under five services</a:t>
            </a:r>
          </a:p>
          <a:p>
            <a:pPr lvl="1"/>
            <a:r>
              <a:rPr lang="en-US" dirty="0" smtClean="0"/>
              <a:t>ANC</a:t>
            </a:r>
          </a:p>
          <a:p>
            <a:pPr lvl="1"/>
            <a:r>
              <a:rPr lang="en-US" dirty="0" smtClean="0"/>
              <a:t>Special Conditions: Malaria, STIs + AIDS, TB</a:t>
            </a:r>
          </a:p>
          <a:p>
            <a:pPr lvl="1"/>
            <a:r>
              <a:rPr lang="en-US" dirty="0" smtClean="0"/>
              <a:t>Delivery</a:t>
            </a:r>
          </a:p>
          <a:p>
            <a:r>
              <a:rPr lang="en-US" dirty="0" smtClean="0"/>
              <a:t>Not clear: Registration/Card and Laboratory fees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Adherence to User Fee Policy</a:t>
            </a:r>
            <a:br>
              <a:rPr lang="en-GB" dirty="0" smtClean="0"/>
            </a:br>
            <a:r>
              <a:rPr lang="en-GB" dirty="0" smtClean="0"/>
              <a:t>(excl. patient card fees)</a:t>
            </a:r>
            <a:endParaRPr lang="en-GB"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4633</TotalTime>
  <Words>1600</Words>
  <Application>Microsoft Office PowerPoint</Application>
  <PresentationFormat>On-screen Show (4:3)</PresentationFormat>
  <Paragraphs>204</Paragraphs>
  <Slides>19</Slides>
  <Notes>16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Implementation of User Fee Charges at Primary Care Facilities: Adherence and Implications for Users and Facility Revenue</vt:lpstr>
      <vt:lpstr>Background</vt:lpstr>
      <vt:lpstr>Background...2</vt:lpstr>
      <vt:lpstr>Study Design</vt:lpstr>
      <vt:lpstr>Data Collection</vt:lpstr>
      <vt:lpstr>Data Analysis</vt:lpstr>
      <vt:lpstr>Slide 7</vt:lpstr>
      <vt:lpstr>User Fee Policy</vt:lpstr>
      <vt:lpstr>Adherence to User Fee Policy (excl. patient card fees)</vt:lpstr>
      <vt:lpstr>Adherence to User Fee Policy  (excl. patient card and lab fees)</vt:lpstr>
      <vt:lpstr>User Payments</vt:lpstr>
      <vt:lpstr>Patient Card and Lab Fees</vt:lpstr>
      <vt:lpstr>Facility Expenditure of All Revenue</vt:lpstr>
      <vt:lpstr>Importance of User Fees</vt:lpstr>
      <vt:lpstr>Slide 15</vt:lpstr>
      <vt:lpstr>Implementation of Direct Funding</vt:lpstr>
      <vt:lpstr>Conclusion</vt:lpstr>
      <vt:lpstr>Acknowledgments</vt:lpstr>
      <vt:lpstr>Slide 19</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HSSF Interim Report</dc:title>
  <dc:creator>mtoda</dc:creator>
  <cp:lastModifiedBy>aopwora</cp:lastModifiedBy>
  <cp:revision>755</cp:revision>
  <dcterms:created xsi:type="dcterms:W3CDTF">2011-03-12T03:25:59Z</dcterms:created>
  <dcterms:modified xsi:type="dcterms:W3CDTF">2011-03-16T14:13:36Z</dcterms:modified>
</cp:coreProperties>
</file>