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handoutMasterIdLst>
    <p:handoutMasterId r:id="rId25"/>
  </p:handoutMasterIdLst>
  <p:sldIdLst>
    <p:sldId id="256" r:id="rId3"/>
    <p:sldId id="259" r:id="rId4"/>
    <p:sldId id="274" r:id="rId5"/>
    <p:sldId id="278" r:id="rId6"/>
    <p:sldId id="260" r:id="rId7"/>
    <p:sldId id="261" r:id="rId8"/>
    <p:sldId id="314" r:id="rId9"/>
    <p:sldId id="309" r:id="rId10"/>
    <p:sldId id="293" r:id="rId11"/>
    <p:sldId id="264" r:id="rId12"/>
    <p:sldId id="300" r:id="rId13"/>
    <p:sldId id="270" r:id="rId14"/>
    <p:sldId id="301" r:id="rId15"/>
    <p:sldId id="304" r:id="rId16"/>
    <p:sldId id="310" r:id="rId17"/>
    <p:sldId id="313" r:id="rId18"/>
    <p:sldId id="308" r:id="rId19"/>
    <p:sldId id="263" r:id="rId20"/>
    <p:sldId id="262" r:id="rId21"/>
    <p:sldId id="315" r:id="rId22"/>
    <p:sldId id="31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3421" autoAdjust="0"/>
    <p:restoredTop sz="99129" autoAdjust="0"/>
  </p:normalViewPr>
  <p:slideViewPr>
    <p:cSldViewPr>
      <p:cViewPr varScale="1">
        <p:scale>
          <a:sx n="102" d="100"/>
          <a:sy n="102" d="100"/>
        </p:scale>
        <p:origin x="-1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1FE516-450A-40BD-AA41-21D5045F7173}" type="datetimeFigureOut">
              <a:rPr lang="en-US" smtClean="0"/>
              <a:pPr/>
              <a:t>1/10/2008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B9B552-B525-445C-BE71-2FE5E6319DA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422952-C155-41DD-943F-C5B64D4AABC7}" type="datetimeFigureOut">
              <a:rPr lang="en-US" smtClean="0"/>
              <a:pPr/>
              <a:t>1/10/2008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16848-3EC5-4D68-9178-4C8238F617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216848-3EC5-4D68-9178-4C8238F6170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17DE7D-2232-4B78-BE89-9934F0246CA4}" type="slidenum">
              <a:rPr lang="en-US"/>
              <a:pPr/>
              <a:t>5</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r>
              <a:rPr lang="en-US"/>
              <a:t>This slide gave a reasonable depiction of the growth stage for these products when it was created.  Does it still?  Ask students to consider the length of the lifetime of each of the products listed.  Are the lifetimes similar?  What ranges of lifetime would they estimate for these products?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904F1-F974-4AAC-A1B2-0E99142DF42B}" type="slidenum">
              <a:rPr lang="en-US"/>
              <a:pPr/>
              <a:t>15</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37B3D5-AD31-46C0-BBC1-28336D943D56}" type="slidenum">
              <a:rPr lang="en-US"/>
              <a:pPr/>
              <a:t>18</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a:t>This slide suggests the relatively small number of product concepts that actually become successful.  Ask students to suggest reasons for such a poor success rate.  Can they also suggest ways by which the success rate might be improved?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4EA9F5-6AB5-4832-A00E-02F708C5A7F0}" type="slidenum">
              <a:rPr lang="en-US"/>
              <a:pPr/>
              <a:t>19</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a:t>Previous slides have related the product life cycle to various management issues.  This is the first to relate it to cash flow.</a:t>
            </a:r>
          </a:p>
          <a:p>
            <a:endParaRPr lang="en-US"/>
          </a:p>
          <a:p>
            <a:r>
              <a:rPr lang="en-US"/>
              <a:t>Ask students for suggestions as to how one might eliminate the loss occurring toward the end of the product’s life cycle.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Saba Bahouth – UCO</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Saba Bahouth – UCO</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Saba Bahouth – UCO</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Saba Bahouth – UCO</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Saba Bahouth – UCO</a:t>
            </a:r>
            <a:endParaRPr lang="en-US"/>
          </a:p>
        </p:txBody>
      </p:sp>
      <p:sp>
        <p:nvSpPr>
          <p:cNvPr id="6" name="Slide Number Placeholder 5"/>
          <p:cNvSpPr>
            <a:spLocks noGrp="1"/>
          </p:cNvSpPr>
          <p:nvPr>
            <p:ph type="sldNum" sz="quarter" idx="12"/>
          </p:nvPr>
        </p:nvSpPr>
        <p:spPr/>
        <p:txBody>
          <a:bodyPr/>
          <a:lstStyle/>
          <a:p>
            <a:fld id="{47208120-F9E0-4EB2-B791-C10464D7ACD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Saba Bahouth – UCO</a:t>
            </a:r>
            <a:endParaRPr lang="en-US"/>
          </a:p>
        </p:txBody>
      </p:sp>
      <p:sp>
        <p:nvSpPr>
          <p:cNvPr id="6" name="Slide Number Placeholder 5"/>
          <p:cNvSpPr>
            <a:spLocks noGrp="1"/>
          </p:cNvSpPr>
          <p:nvPr>
            <p:ph type="sldNum" sz="quarter" idx="12"/>
          </p:nvPr>
        </p:nvSpPr>
        <p:spPr/>
        <p:txBody>
          <a:bodyPr/>
          <a:lstStyle/>
          <a:p>
            <a:fld id="{47208120-F9E0-4EB2-B791-C10464D7ACD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Saba Bahouth – UCO</a:t>
            </a:r>
            <a:endParaRPr lang="en-US"/>
          </a:p>
        </p:txBody>
      </p:sp>
      <p:sp>
        <p:nvSpPr>
          <p:cNvPr id="6" name="Slide Number Placeholder 5"/>
          <p:cNvSpPr>
            <a:spLocks noGrp="1"/>
          </p:cNvSpPr>
          <p:nvPr>
            <p:ph type="sldNum" sz="quarter" idx="12"/>
          </p:nvPr>
        </p:nvSpPr>
        <p:spPr/>
        <p:txBody>
          <a:bodyPr/>
          <a:lstStyle/>
          <a:p>
            <a:fld id="{47208120-F9E0-4EB2-B791-C10464D7ACD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Saba Bahouth – UCO</a:t>
            </a:r>
            <a:endParaRPr lang="en-US"/>
          </a:p>
        </p:txBody>
      </p:sp>
      <p:sp>
        <p:nvSpPr>
          <p:cNvPr id="7" name="Slide Number Placeholder 6"/>
          <p:cNvSpPr>
            <a:spLocks noGrp="1"/>
          </p:cNvSpPr>
          <p:nvPr>
            <p:ph type="sldNum" sz="quarter" idx="12"/>
          </p:nvPr>
        </p:nvSpPr>
        <p:spPr/>
        <p:txBody>
          <a:bodyPr/>
          <a:lstStyle/>
          <a:p>
            <a:fld id="{47208120-F9E0-4EB2-B791-C10464D7ACD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Saba Bahouth – UCO</a:t>
            </a:r>
            <a:endParaRPr lang="en-US"/>
          </a:p>
        </p:txBody>
      </p:sp>
      <p:sp>
        <p:nvSpPr>
          <p:cNvPr id="9" name="Slide Number Placeholder 8"/>
          <p:cNvSpPr>
            <a:spLocks noGrp="1"/>
          </p:cNvSpPr>
          <p:nvPr>
            <p:ph type="sldNum" sz="quarter" idx="12"/>
          </p:nvPr>
        </p:nvSpPr>
        <p:spPr/>
        <p:txBody>
          <a:bodyPr/>
          <a:lstStyle/>
          <a:p>
            <a:fld id="{47208120-F9E0-4EB2-B791-C10464D7ACD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Saba Bahouth – UCO</a:t>
            </a:r>
            <a:endParaRPr lang="en-US"/>
          </a:p>
        </p:txBody>
      </p:sp>
      <p:sp>
        <p:nvSpPr>
          <p:cNvPr id="5" name="Slide Number Placeholder 4"/>
          <p:cNvSpPr>
            <a:spLocks noGrp="1"/>
          </p:cNvSpPr>
          <p:nvPr>
            <p:ph type="sldNum" sz="quarter" idx="12"/>
          </p:nvPr>
        </p:nvSpPr>
        <p:spPr/>
        <p:txBody>
          <a:bodyPr/>
          <a:lstStyle/>
          <a:p>
            <a:fld id="{47208120-F9E0-4EB2-B791-C10464D7ACD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Saba Bahouth – UCO</a:t>
            </a:r>
            <a:endParaRPr lang="en-US"/>
          </a:p>
        </p:txBody>
      </p:sp>
      <p:sp>
        <p:nvSpPr>
          <p:cNvPr id="4" name="Slide Number Placeholder 3"/>
          <p:cNvSpPr>
            <a:spLocks noGrp="1"/>
          </p:cNvSpPr>
          <p:nvPr>
            <p:ph type="sldNum" sz="quarter" idx="12"/>
          </p:nvPr>
        </p:nvSpPr>
        <p:spPr/>
        <p:txBody>
          <a:bodyPr/>
          <a:lstStyle/>
          <a:p>
            <a:fld id="{47208120-F9E0-4EB2-B791-C10464D7AC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Saba Bahouth – UCO</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Saba Bahouth – UCO</a:t>
            </a:r>
            <a:endParaRPr lang="en-US"/>
          </a:p>
        </p:txBody>
      </p:sp>
      <p:sp>
        <p:nvSpPr>
          <p:cNvPr id="7" name="Slide Number Placeholder 6"/>
          <p:cNvSpPr>
            <a:spLocks noGrp="1"/>
          </p:cNvSpPr>
          <p:nvPr>
            <p:ph type="sldNum" sz="quarter" idx="12"/>
          </p:nvPr>
        </p:nvSpPr>
        <p:spPr/>
        <p:txBody>
          <a:bodyPr/>
          <a:lstStyle/>
          <a:p>
            <a:fld id="{47208120-F9E0-4EB2-B791-C10464D7ACD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Saba Bahouth – UCO</a:t>
            </a:r>
            <a:endParaRPr lang="en-US"/>
          </a:p>
        </p:txBody>
      </p:sp>
      <p:sp>
        <p:nvSpPr>
          <p:cNvPr id="7" name="Slide Number Placeholder 6"/>
          <p:cNvSpPr>
            <a:spLocks noGrp="1"/>
          </p:cNvSpPr>
          <p:nvPr>
            <p:ph type="sldNum" sz="quarter" idx="12"/>
          </p:nvPr>
        </p:nvSpPr>
        <p:spPr/>
        <p:txBody>
          <a:bodyPr/>
          <a:lstStyle/>
          <a:p>
            <a:fld id="{47208120-F9E0-4EB2-B791-C10464D7ACD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Saba Bahouth – UCO</a:t>
            </a:r>
            <a:endParaRPr lang="en-US"/>
          </a:p>
        </p:txBody>
      </p:sp>
      <p:sp>
        <p:nvSpPr>
          <p:cNvPr id="6" name="Slide Number Placeholder 5"/>
          <p:cNvSpPr>
            <a:spLocks noGrp="1"/>
          </p:cNvSpPr>
          <p:nvPr>
            <p:ph type="sldNum" sz="quarter" idx="12"/>
          </p:nvPr>
        </p:nvSpPr>
        <p:spPr/>
        <p:txBody>
          <a:bodyPr/>
          <a:lstStyle/>
          <a:p>
            <a:fld id="{47208120-F9E0-4EB2-B791-C10464D7ACD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Saba Bahouth – UCO</a:t>
            </a:r>
            <a:endParaRPr lang="en-US"/>
          </a:p>
        </p:txBody>
      </p:sp>
      <p:sp>
        <p:nvSpPr>
          <p:cNvPr id="6" name="Slide Number Placeholder 5"/>
          <p:cNvSpPr>
            <a:spLocks noGrp="1"/>
          </p:cNvSpPr>
          <p:nvPr>
            <p:ph type="sldNum" sz="quarter" idx="12"/>
          </p:nvPr>
        </p:nvSpPr>
        <p:spPr/>
        <p:txBody>
          <a:bodyPr/>
          <a:lstStyle/>
          <a:p>
            <a:fld id="{47208120-F9E0-4EB2-B791-C10464D7AC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Saba Bahouth – UCO</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Saba Bahouth – UCO</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Saba Bahouth – UCO</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Saba Bahouth – UCO</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Saba Bahouth – UCO</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Saba Bahouth – UCO</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Saba Bahouth – UCO</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Saba Bahouth – UCO</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Saba Bahouth – UCO</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08120-F9E0-4EB2-B791-C10464D7AC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t>Chapter 4</a:t>
            </a:r>
            <a:r>
              <a:rPr lang="en-US" dirty="0" smtClean="0"/>
              <a:t/>
            </a:r>
            <a:br>
              <a:rPr lang="en-US" dirty="0" smtClean="0"/>
            </a:br>
            <a:r>
              <a:rPr lang="en-US" dirty="0" smtClean="0"/>
              <a:t>Product and Service Design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5" name="Footer Placeholder 4"/>
          <p:cNvSpPr>
            <a:spLocks noGrp="1"/>
          </p:cNvSpPr>
          <p:nvPr>
            <p:ph type="ftr" sz="quarter" idx="11"/>
          </p:nvPr>
        </p:nvSpPr>
        <p:spPr>
          <a:xfrm>
            <a:off x="2362200" y="6356350"/>
            <a:ext cx="4572000" cy="365125"/>
          </a:xfrm>
        </p:spPr>
        <p:txBody>
          <a:bodyPr/>
          <a:lstStyle/>
          <a:p>
            <a:r>
              <a:rPr lang="en-US" smtClean="0"/>
              <a:t>Saba Bahouth – UCO</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descr="Enemies of Innovation"/>
          <p:cNvPicPr>
            <a:picLocks noChangeAspect="1" noChangeArrowheads="1"/>
          </p:cNvPicPr>
          <p:nvPr/>
        </p:nvPicPr>
        <p:blipFill>
          <a:blip r:embed="rId2"/>
          <a:srcRect/>
          <a:stretch>
            <a:fillRect/>
          </a:stretch>
        </p:blipFill>
        <p:spPr bwMode="auto">
          <a:xfrm>
            <a:off x="1016000" y="815975"/>
            <a:ext cx="6975475" cy="3824288"/>
          </a:xfrm>
          <a:prstGeom prst="rect">
            <a:avLst/>
          </a:prstGeom>
          <a:noFill/>
        </p:spPr>
      </p:pic>
      <p:sp>
        <p:nvSpPr>
          <p:cNvPr id="324611" name="Text Box 3"/>
          <p:cNvSpPr txBox="1">
            <a:spLocks noChangeArrowheads="1"/>
          </p:cNvSpPr>
          <p:nvPr/>
        </p:nvSpPr>
        <p:spPr bwMode="auto">
          <a:xfrm>
            <a:off x="1252538" y="5289550"/>
            <a:ext cx="2709862" cy="357188"/>
          </a:xfrm>
          <a:prstGeom prst="rect">
            <a:avLst/>
          </a:prstGeom>
          <a:noFill/>
          <a:ln w="9525">
            <a:noFill/>
            <a:miter lim="800000"/>
            <a:headEnd/>
            <a:tailEnd/>
          </a:ln>
          <a:effectLst/>
        </p:spPr>
        <p:txBody>
          <a:bodyPr wrap="none" lIns="100008" tIns="50004" rIns="100008" bIns="50004">
            <a:spAutoFit/>
          </a:bodyPr>
          <a:lstStyle/>
          <a:p>
            <a:pPr defTabSz="1000125" eaLnBrk="0" hangingPunct="0"/>
            <a:r>
              <a:rPr lang="en-US" sz="1700">
                <a:latin typeface="Arial Narrow" pitchFamily="34" charset="0"/>
              </a:rPr>
              <a:t>Business Week – April 14, 2006</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Saba Bahouth – UCO</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a:xfrm>
            <a:off x="858838" y="115888"/>
            <a:ext cx="7675562" cy="1027112"/>
          </a:xfrm>
          <a:noFill/>
          <a:ln/>
        </p:spPr>
        <p:txBody>
          <a:bodyPr lIns="90488" tIns="44450" rIns="90488" bIns="44450" anchor="b">
            <a:normAutofit/>
          </a:bodyPr>
          <a:lstStyle/>
          <a:p>
            <a:r>
              <a:rPr lang="en-US" sz="3200" u="sng" dirty="0"/>
              <a:t>Quality Function </a:t>
            </a:r>
            <a:r>
              <a:rPr lang="en-US" sz="3200" u="sng" dirty="0" smtClean="0"/>
              <a:t>Deployment</a:t>
            </a:r>
            <a:br>
              <a:rPr lang="en-US" sz="3200" u="sng" dirty="0" smtClean="0"/>
            </a:br>
            <a:r>
              <a:rPr lang="en-US" sz="2000" dirty="0" smtClean="0">
                <a:solidFill>
                  <a:srgbClr val="FF0000"/>
                </a:solidFill>
                <a:latin typeface="Tahoma" pitchFamily="34" charset="0"/>
              </a:rPr>
              <a:t>AKA: House of Quality; Voice of the Customer</a:t>
            </a:r>
            <a:endParaRPr lang="en-US" sz="2000" b="1" u="sng" dirty="0">
              <a:solidFill>
                <a:srgbClr val="FF0000"/>
              </a:solidFill>
            </a:endParaRPr>
          </a:p>
        </p:txBody>
      </p:sp>
      <p:sp>
        <p:nvSpPr>
          <p:cNvPr id="54276" name="Text Box 4"/>
          <p:cNvSpPr txBox="1">
            <a:spLocks noChangeArrowheads="1"/>
          </p:cNvSpPr>
          <p:nvPr/>
        </p:nvSpPr>
        <p:spPr bwMode="auto">
          <a:xfrm>
            <a:off x="685800" y="1600200"/>
            <a:ext cx="7924800" cy="828432"/>
          </a:xfrm>
          <a:prstGeom prst="rect">
            <a:avLst/>
          </a:prstGeom>
          <a:solidFill>
            <a:srgbClr val="FFFFCC"/>
          </a:solidFill>
          <a:ln w="57150" cmpd="thinThick">
            <a:solidFill>
              <a:srgbClr val="CE2700"/>
            </a:solidFill>
            <a:miter lim="800000"/>
            <a:headEnd/>
            <a:tailEnd/>
          </a:ln>
          <a:effectLst/>
        </p:spPr>
        <p:txBody>
          <a:bodyPr wrap="square" lIns="90488" tIns="44450" rIns="90488" bIns="44450">
            <a:spAutoFit/>
          </a:bodyPr>
          <a:lstStyle/>
          <a:p>
            <a:pPr marL="914400" indent="-914400"/>
            <a:r>
              <a:rPr lang="en-US" sz="2400" b="1" dirty="0">
                <a:latin typeface="Arial Narrow" pitchFamily="34" charset="0"/>
              </a:rPr>
              <a:t>QFD: 	An approach that integrates the “</a:t>
            </a:r>
            <a:r>
              <a:rPr lang="en-US" sz="2400" b="1" dirty="0">
                <a:solidFill>
                  <a:schemeClr val="accent1">
                    <a:lumMod val="75000"/>
                  </a:schemeClr>
                </a:solidFill>
                <a:latin typeface="Arial Narrow" pitchFamily="34" charset="0"/>
              </a:rPr>
              <a:t>voice of the customer</a:t>
            </a:r>
            <a:r>
              <a:rPr lang="en-US" sz="2400" b="1" dirty="0">
                <a:latin typeface="Arial Narrow" pitchFamily="34" charset="0"/>
              </a:rPr>
              <a:t>” into the product and service development process</a:t>
            </a:r>
            <a:r>
              <a:rPr lang="en-US" sz="2400" b="1" dirty="0" smtClean="0">
                <a:latin typeface="Arial Narrow" pitchFamily="34" charset="0"/>
              </a:rPr>
              <a:t>.  </a:t>
            </a:r>
            <a:endParaRPr lang="en-US" sz="2400" b="1" dirty="0">
              <a:latin typeface="Arial Narrow" pitchFamily="34" charset="0"/>
            </a:endParaRPr>
          </a:p>
        </p:txBody>
      </p:sp>
      <p:sp>
        <p:nvSpPr>
          <p:cNvPr id="6" name="Rectangle 6"/>
          <p:cNvSpPr>
            <a:spLocks noChangeArrowheads="1"/>
          </p:cNvSpPr>
          <p:nvPr/>
        </p:nvSpPr>
        <p:spPr bwMode="auto">
          <a:xfrm>
            <a:off x="609600" y="2819400"/>
            <a:ext cx="8077200" cy="3323987"/>
          </a:xfrm>
          <a:prstGeom prst="rect">
            <a:avLst/>
          </a:prstGeom>
          <a:noFill/>
          <a:ln w="9525">
            <a:noFill/>
            <a:miter lim="800000"/>
            <a:headEnd/>
            <a:tailEnd/>
          </a:ln>
          <a:effectLst/>
        </p:spPr>
        <p:txBody>
          <a:bodyPr wrap="square" anchor="ctr">
            <a:spAutoFit/>
          </a:bodyPr>
          <a:lstStyle/>
          <a:p>
            <a:pPr marL="457200" indent="-457200">
              <a:spcAft>
                <a:spcPct val="50000"/>
              </a:spcAft>
              <a:buFontTx/>
              <a:buChar char="•"/>
            </a:pPr>
            <a:r>
              <a:rPr lang="en-US" sz="2000" b="1" i="1" dirty="0" smtClean="0">
                <a:latin typeface="Tahoma" pitchFamily="34" charset="0"/>
              </a:rPr>
              <a:t>Quality </a:t>
            </a:r>
            <a:r>
              <a:rPr lang="en-US" sz="2000" b="1" i="1" dirty="0">
                <a:latin typeface="Tahoma" pitchFamily="34" charset="0"/>
              </a:rPr>
              <a:t>function deployment (QFD)</a:t>
            </a:r>
            <a:r>
              <a:rPr lang="en-US" sz="2000" i="1" dirty="0">
                <a:latin typeface="Tahoma" pitchFamily="34" charset="0"/>
              </a:rPr>
              <a:t> </a:t>
            </a:r>
            <a:r>
              <a:rPr lang="en-US" sz="2000" dirty="0">
                <a:latin typeface="Tahoma" pitchFamily="34" charset="0"/>
              </a:rPr>
              <a:t>is both a philosophy and a set of planning and communication tools that </a:t>
            </a:r>
            <a:r>
              <a:rPr lang="en-US" sz="2000" dirty="0">
                <a:solidFill>
                  <a:srgbClr val="003399"/>
                </a:solidFill>
                <a:latin typeface="Tahoma" pitchFamily="34" charset="0"/>
              </a:rPr>
              <a:t>focus on customer requirements</a:t>
            </a:r>
            <a:r>
              <a:rPr lang="en-US" sz="2000" dirty="0">
                <a:latin typeface="Tahoma" pitchFamily="34" charset="0"/>
              </a:rPr>
              <a:t> in coordinating the design, manufacturing, and marketing of goods or services.</a:t>
            </a:r>
          </a:p>
          <a:p>
            <a:pPr marL="457200" indent="-457200">
              <a:spcAft>
                <a:spcPct val="50000"/>
              </a:spcAft>
              <a:buFontTx/>
              <a:buChar char="•"/>
            </a:pPr>
            <a:r>
              <a:rPr lang="en-US" sz="2000" dirty="0">
                <a:latin typeface="Tahoma" pitchFamily="34" charset="0"/>
              </a:rPr>
              <a:t>QFD fosters </a:t>
            </a:r>
            <a:r>
              <a:rPr lang="en-US" sz="2000" dirty="0">
                <a:solidFill>
                  <a:srgbClr val="003399"/>
                </a:solidFill>
                <a:latin typeface="Tahoma" pitchFamily="34" charset="0"/>
              </a:rPr>
              <a:t>improved communication</a:t>
            </a:r>
            <a:r>
              <a:rPr lang="en-US" sz="2000" dirty="0">
                <a:latin typeface="Tahoma" pitchFamily="34" charset="0"/>
              </a:rPr>
              <a:t> and teamwork among all constituencies in the design process.</a:t>
            </a:r>
          </a:p>
          <a:p>
            <a:pPr marL="457200" indent="-457200">
              <a:spcAft>
                <a:spcPct val="50000"/>
              </a:spcAft>
              <a:buFontTx/>
              <a:buChar char="•"/>
            </a:pPr>
            <a:r>
              <a:rPr lang="en-US" sz="2000" dirty="0">
                <a:latin typeface="Tahoma" pitchFamily="34" charset="0"/>
              </a:rPr>
              <a:t>QFD </a:t>
            </a:r>
            <a:r>
              <a:rPr lang="en-US" sz="2000" dirty="0">
                <a:solidFill>
                  <a:srgbClr val="003399"/>
                </a:solidFill>
                <a:latin typeface="Tahoma" pitchFamily="34" charset="0"/>
              </a:rPr>
              <a:t>translates customer wants and needs</a:t>
            </a:r>
            <a:r>
              <a:rPr lang="en-US" sz="2000" dirty="0">
                <a:latin typeface="Tahoma" pitchFamily="34" charset="0"/>
              </a:rPr>
              <a:t> to technical requirements of a product or service.</a:t>
            </a:r>
          </a:p>
          <a:p>
            <a:pPr marL="457200" indent="-457200">
              <a:spcAft>
                <a:spcPct val="50000"/>
              </a:spcAft>
              <a:buFontTx/>
              <a:buChar char="•"/>
            </a:pPr>
            <a:endParaRPr lang="en-US" sz="2000" dirty="0">
              <a:latin typeface="Tahoma"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7" name="Footer Placeholder 6"/>
          <p:cNvSpPr>
            <a:spLocks noGrp="1"/>
          </p:cNvSpPr>
          <p:nvPr>
            <p:ph type="ftr" sz="quarter" idx="11"/>
          </p:nvPr>
        </p:nvSpPr>
        <p:spPr/>
        <p:txBody>
          <a:bodyPr/>
          <a:lstStyle/>
          <a:p>
            <a:r>
              <a:rPr lang="en-US" smtClean="0"/>
              <a:t>Saba Bahouth – UCO</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0-#ppt_w/2"/>
                                          </p:val>
                                        </p:tav>
                                        <p:tav tm="100000">
                                          <p:val>
                                            <p:strVal val="#ppt_x"/>
                                          </p:val>
                                        </p:tav>
                                      </p:tavLst>
                                    </p:anim>
                                    <p:anim calcmode="lin" valueType="num">
                                      <p:cBhvr additive="base">
                                        <p:cTn id="8" dur="500" fill="hold"/>
                                        <p:tgtEl>
                                          <p:spTgt spid="542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5" name="Picture 3" descr="exp_05_01"/>
          <p:cNvPicPr>
            <a:picLocks noChangeAspect="1" noChangeArrowheads="1"/>
          </p:cNvPicPr>
          <p:nvPr/>
        </p:nvPicPr>
        <p:blipFill>
          <a:blip r:embed="rId2"/>
          <a:srcRect/>
          <a:stretch>
            <a:fillRect/>
          </a:stretch>
        </p:blipFill>
        <p:spPr bwMode="auto">
          <a:xfrm>
            <a:off x="1270000" y="0"/>
            <a:ext cx="7188200" cy="6508750"/>
          </a:xfrm>
          <a:prstGeom prst="rect">
            <a:avLst/>
          </a:prstGeom>
          <a:noFill/>
        </p:spPr>
      </p:pic>
      <p:sp>
        <p:nvSpPr>
          <p:cNvPr id="325636" name="Text Box 4"/>
          <p:cNvSpPr txBox="1">
            <a:spLocks noChangeArrowheads="1"/>
          </p:cNvSpPr>
          <p:nvPr/>
        </p:nvSpPr>
        <p:spPr bwMode="auto">
          <a:xfrm>
            <a:off x="1760538" y="2733675"/>
            <a:ext cx="360362" cy="488950"/>
          </a:xfrm>
          <a:prstGeom prst="rect">
            <a:avLst/>
          </a:prstGeom>
          <a:noFill/>
          <a:ln w="9525">
            <a:noFill/>
            <a:miter lim="800000"/>
            <a:headEnd/>
            <a:tailEnd/>
          </a:ln>
          <a:effectLst/>
        </p:spPr>
        <p:txBody>
          <a:bodyPr wrap="none" lIns="100008" tIns="50004" rIns="100008" bIns="50004">
            <a:spAutoFit/>
          </a:bodyPr>
          <a:lstStyle/>
          <a:p>
            <a:pPr defTabSz="1000125" eaLnBrk="0" hangingPunct="0"/>
            <a:r>
              <a:rPr lang="en-US" sz="2600" b="1">
                <a:solidFill>
                  <a:srgbClr val="FF0000"/>
                </a:solidFill>
                <a:latin typeface="Arial Narrow" pitchFamily="34" charset="0"/>
              </a:rPr>
              <a:t>1</a:t>
            </a:r>
          </a:p>
        </p:txBody>
      </p:sp>
      <p:sp>
        <p:nvSpPr>
          <p:cNvPr id="325637" name="Text Box 5"/>
          <p:cNvSpPr txBox="1">
            <a:spLocks noChangeArrowheads="1"/>
          </p:cNvSpPr>
          <p:nvPr/>
        </p:nvSpPr>
        <p:spPr bwMode="auto">
          <a:xfrm>
            <a:off x="6078538" y="1427163"/>
            <a:ext cx="360362" cy="490537"/>
          </a:xfrm>
          <a:prstGeom prst="rect">
            <a:avLst/>
          </a:prstGeom>
          <a:noFill/>
          <a:ln w="9525">
            <a:noFill/>
            <a:miter lim="800000"/>
            <a:headEnd/>
            <a:tailEnd/>
          </a:ln>
          <a:effectLst/>
        </p:spPr>
        <p:txBody>
          <a:bodyPr wrap="none" lIns="100008" tIns="50004" rIns="100008" bIns="50004">
            <a:spAutoFit/>
          </a:bodyPr>
          <a:lstStyle/>
          <a:p>
            <a:pPr defTabSz="1000125" eaLnBrk="0" hangingPunct="0"/>
            <a:r>
              <a:rPr lang="en-US" sz="2600" b="1">
                <a:solidFill>
                  <a:srgbClr val="FF0000"/>
                </a:solidFill>
                <a:latin typeface="Arial Narrow" pitchFamily="34" charset="0"/>
              </a:rPr>
              <a:t>2</a:t>
            </a:r>
          </a:p>
        </p:txBody>
      </p:sp>
      <p:sp>
        <p:nvSpPr>
          <p:cNvPr id="325638" name="Text Box 6"/>
          <p:cNvSpPr txBox="1">
            <a:spLocks noChangeArrowheads="1"/>
          </p:cNvSpPr>
          <p:nvPr/>
        </p:nvSpPr>
        <p:spPr bwMode="auto">
          <a:xfrm>
            <a:off x="7112000" y="4572000"/>
            <a:ext cx="360363" cy="490538"/>
          </a:xfrm>
          <a:prstGeom prst="rect">
            <a:avLst/>
          </a:prstGeom>
          <a:noFill/>
          <a:ln w="9525">
            <a:noFill/>
            <a:miter lim="800000"/>
            <a:headEnd/>
            <a:tailEnd/>
          </a:ln>
          <a:effectLst/>
        </p:spPr>
        <p:txBody>
          <a:bodyPr wrap="none" lIns="100008" tIns="50004" rIns="100008" bIns="50004">
            <a:spAutoFit/>
          </a:bodyPr>
          <a:lstStyle/>
          <a:p>
            <a:pPr defTabSz="1000125" eaLnBrk="0" hangingPunct="0"/>
            <a:r>
              <a:rPr lang="en-US" sz="2600" b="1">
                <a:solidFill>
                  <a:srgbClr val="FF0000"/>
                </a:solidFill>
                <a:latin typeface="Arial Narrow" pitchFamily="34" charset="0"/>
              </a:rPr>
              <a:t>3</a:t>
            </a:r>
          </a:p>
        </p:txBody>
      </p:sp>
      <p:sp>
        <p:nvSpPr>
          <p:cNvPr id="325639" name="Text Box 7"/>
          <p:cNvSpPr txBox="1">
            <a:spLocks noChangeArrowheads="1"/>
          </p:cNvSpPr>
          <p:nvPr/>
        </p:nvSpPr>
        <p:spPr bwMode="auto">
          <a:xfrm>
            <a:off x="2438400" y="528638"/>
            <a:ext cx="358775" cy="490537"/>
          </a:xfrm>
          <a:prstGeom prst="rect">
            <a:avLst/>
          </a:prstGeom>
          <a:noFill/>
          <a:ln w="9525">
            <a:noFill/>
            <a:miter lim="800000"/>
            <a:headEnd/>
            <a:tailEnd/>
          </a:ln>
          <a:effectLst/>
        </p:spPr>
        <p:txBody>
          <a:bodyPr wrap="none" lIns="100008" tIns="50004" rIns="100008" bIns="50004">
            <a:spAutoFit/>
          </a:bodyPr>
          <a:lstStyle/>
          <a:p>
            <a:pPr defTabSz="1000125" eaLnBrk="0" hangingPunct="0"/>
            <a:r>
              <a:rPr lang="en-US" sz="2600" b="1">
                <a:solidFill>
                  <a:srgbClr val="FF0000"/>
                </a:solidFill>
                <a:latin typeface="Arial Narrow" pitchFamily="34" charset="0"/>
              </a:rPr>
              <a:t>4</a:t>
            </a:r>
          </a:p>
        </p:txBody>
      </p:sp>
      <p:sp>
        <p:nvSpPr>
          <p:cNvPr id="325640" name="Text Box 8"/>
          <p:cNvSpPr txBox="1">
            <a:spLocks noChangeArrowheads="1"/>
          </p:cNvSpPr>
          <p:nvPr/>
        </p:nvSpPr>
        <p:spPr bwMode="auto">
          <a:xfrm>
            <a:off x="2032000" y="1795463"/>
            <a:ext cx="360363" cy="490537"/>
          </a:xfrm>
          <a:prstGeom prst="rect">
            <a:avLst/>
          </a:prstGeom>
          <a:noFill/>
          <a:ln w="9525">
            <a:noFill/>
            <a:miter lim="800000"/>
            <a:headEnd/>
            <a:tailEnd/>
          </a:ln>
          <a:effectLst/>
        </p:spPr>
        <p:txBody>
          <a:bodyPr wrap="none" lIns="100008" tIns="50004" rIns="100008" bIns="50004">
            <a:spAutoFit/>
          </a:bodyPr>
          <a:lstStyle/>
          <a:p>
            <a:pPr defTabSz="1000125" eaLnBrk="0" hangingPunct="0"/>
            <a:r>
              <a:rPr lang="en-US" sz="2600" b="1">
                <a:solidFill>
                  <a:srgbClr val="FF0000"/>
                </a:solidFill>
                <a:latin typeface="Arial Narrow" pitchFamily="34" charset="0"/>
              </a:rPr>
              <a:t>5</a:t>
            </a:r>
          </a:p>
        </p:txBody>
      </p:sp>
      <p:sp>
        <p:nvSpPr>
          <p:cNvPr id="325641" name="Text Box 9"/>
          <p:cNvSpPr txBox="1">
            <a:spLocks noChangeArrowheads="1"/>
          </p:cNvSpPr>
          <p:nvPr/>
        </p:nvSpPr>
        <p:spPr bwMode="auto">
          <a:xfrm>
            <a:off x="1447800" y="5638800"/>
            <a:ext cx="360363" cy="490538"/>
          </a:xfrm>
          <a:prstGeom prst="rect">
            <a:avLst/>
          </a:prstGeom>
          <a:noFill/>
          <a:ln w="9525">
            <a:noFill/>
            <a:miter lim="800000"/>
            <a:headEnd/>
            <a:tailEnd/>
          </a:ln>
          <a:effectLst/>
        </p:spPr>
        <p:txBody>
          <a:bodyPr wrap="none" lIns="100008" tIns="50004" rIns="100008" bIns="50004">
            <a:spAutoFit/>
          </a:bodyPr>
          <a:lstStyle/>
          <a:p>
            <a:pPr defTabSz="1000125" eaLnBrk="0" hangingPunct="0"/>
            <a:r>
              <a:rPr lang="en-US" sz="2600" b="1" dirty="0">
                <a:solidFill>
                  <a:srgbClr val="FF0000"/>
                </a:solidFill>
                <a:latin typeface="Arial Narrow" pitchFamily="34" charset="0"/>
              </a:rPr>
              <a:t>5</a:t>
            </a:r>
          </a:p>
        </p:txBody>
      </p:sp>
      <p:sp>
        <p:nvSpPr>
          <p:cNvPr id="325642" name="Text Box 10"/>
          <p:cNvSpPr txBox="1">
            <a:spLocks noChangeArrowheads="1"/>
          </p:cNvSpPr>
          <p:nvPr/>
        </p:nvSpPr>
        <p:spPr bwMode="auto">
          <a:xfrm>
            <a:off x="6688138" y="2776538"/>
            <a:ext cx="360362" cy="488950"/>
          </a:xfrm>
          <a:prstGeom prst="rect">
            <a:avLst/>
          </a:prstGeom>
          <a:noFill/>
          <a:ln w="9525">
            <a:noFill/>
            <a:miter lim="800000"/>
            <a:headEnd/>
            <a:tailEnd/>
          </a:ln>
          <a:effectLst/>
        </p:spPr>
        <p:txBody>
          <a:bodyPr wrap="none" lIns="100008" tIns="50004" rIns="100008" bIns="50004">
            <a:spAutoFit/>
          </a:bodyPr>
          <a:lstStyle/>
          <a:p>
            <a:pPr defTabSz="1000125" eaLnBrk="0" hangingPunct="0"/>
            <a:r>
              <a:rPr lang="en-US" sz="2600" b="1">
                <a:solidFill>
                  <a:srgbClr val="FF0000"/>
                </a:solidFill>
                <a:latin typeface="Arial Narrow" pitchFamily="34" charset="0"/>
              </a:rPr>
              <a:t>6</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12</a:t>
            </a:fld>
            <a:endParaRPr lang="en-US"/>
          </a:p>
        </p:txBody>
      </p:sp>
      <p:sp>
        <p:nvSpPr>
          <p:cNvPr id="11" name="Footer Placeholder 10"/>
          <p:cNvSpPr>
            <a:spLocks noGrp="1"/>
          </p:cNvSpPr>
          <p:nvPr>
            <p:ph type="ftr" sz="quarter" idx="11"/>
          </p:nvPr>
        </p:nvSpPr>
        <p:spPr/>
        <p:txBody>
          <a:bodyPr/>
          <a:lstStyle/>
          <a:p>
            <a:r>
              <a:rPr lang="en-US" smtClean="0"/>
              <a:t>Saba Bahouth – UCO</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0" y="293688"/>
            <a:ext cx="7772400" cy="617537"/>
          </a:xfrm>
          <a:noFill/>
          <a:ln/>
        </p:spPr>
        <p:txBody>
          <a:bodyPr lIns="90488" tIns="44450" rIns="90488" bIns="44450" anchor="b">
            <a:noAutofit/>
          </a:bodyPr>
          <a:lstStyle/>
          <a:p>
            <a:r>
              <a:rPr lang="en-US" sz="3200" u="sng" dirty="0"/>
              <a:t>The House of Quality</a:t>
            </a:r>
            <a:endParaRPr lang="en-US" sz="2000" b="1" u="sng" dirty="0">
              <a:solidFill>
                <a:srgbClr val="2D8AD8"/>
              </a:solidFill>
            </a:endParaRPr>
          </a:p>
        </p:txBody>
      </p:sp>
      <p:grpSp>
        <p:nvGrpSpPr>
          <p:cNvPr id="2" name="Group 3"/>
          <p:cNvGrpSpPr>
            <a:grpSpLocks/>
          </p:cNvGrpSpPr>
          <p:nvPr/>
        </p:nvGrpSpPr>
        <p:grpSpPr bwMode="auto">
          <a:xfrm>
            <a:off x="1752600" y="1371600"/>
            <a:ext cx="5943600" cy="4876800"/>
            <a:chOff x="1056" y="816"/>
            <a:chExt cx="3744" cy="3312"/>
          </a:xfrm>
        </p:grpSpPr>
        <p:sp>
          <p:nvSpPr>
            <p:cNvPr id="55300" name="Rectangle 4"/>
            <p:cNvSpPr>
              <a:spLocks noChangeArrowheads="1"/>
            </p:cNvSpPr>
            <p:nvPr/>
          </p:nvSpPr>
          <p:spPr bwMode="auto">
            <a:xfrm>
              <a:off x="1056" y="816"/>
              <a:ext cx="3744" cy="3312"/>
            </a:xfrm>
            <a:prstGeom prst="rect">
              <a:avLst/>
            </a:prstGeom>
            <a:solidFill>
              <a:srgbClr val="FFFFCC"/>
            </a:solidFill>
            <a:ln w="3175">
              <a:solidFill>
                <a:srgbClr val="CE2700"/>
              </a:solidFill>
              <a:miter lim="800000"/>
              <a:headEnd/>
              <a:tailEnd/>
            </a:ln>
            <a:effectLst/>
          </p:spPr>
          <p:txBody>
            <a:bodyPr wrap="none" lIns="90488" tIns="44450" rIns="90488" bIns="44450" anchor="ctr"/>
            <a:lstStyle/>
            <a:p>
              <a:endParaRPr lang="en-US"/>
            </a:p>
          </p:txBody>
        </p:sp>
        <p:grpSp>
          <p:nvGrpSpPr>
            <p:cNvPr id="3" name="Group 5"/>
            <p:cNvGrpSpPr>
              <a:grpSpLocks/>
            </p:cNvGrpSpPr>
            <p:nvPr/>
          </p:nvGrpSpPr>
          <p:grpSpPr bwMode="auto">
            <a:xfrm>
              <a:off x="1344" y="886"/>
              <a:ext cx="3005" cy="3110"/>
              <a:chOff x="1344" y="886"/>
              <a:chExt cx="3005" cy="3110"/>
            </a:xfrm>
          </p:grpSpPr>
          <p:sp>
            <p:nvSpPr>
              <p:cNvPr id="55302" name="Rectangle 6"/>
              <p:cNvSpPr>
                <a:spLocks noChangeArrowheads="1"/>
              </p:cNvSpPr>
              <p:nvPr/>
            </p:nvSpPr>
            <p:spPr bwMode="auto">
              <a:xfrm>
                <a:off x="2196" y="2182"/>
                <a:ext cx="1356" cy="1234"/>
              </a:xfrm>
              <a:prstGeom prst="rect">
                <a:avLst/>
              </a:prstGeom>
              <a:solidFill>
                <a:srgbClr val="FFFFCC"/>
              </a:solidFill>
              <a:ln w="12700">
                <a:solidFill>
                  <a:schemeClr val="tx1"/>
                </a:solidFill>
                <a:miter lim="800000"/>
                <a:headEnd/>
                <a:tailEnd/>
              </a:ln>
              <a:effectLst/>
            </p:spPr>
            <p:txBody>
              <a:bodyPr wrap="none" anchor="ctr"/>
              <a:lstStyle/>
              <a:p>
                <a:endParaRPr lang="en-US"/>
              </a:p>
            </p:txBody>
          </p:sp>
          <p:sp>
            <p:nvSpPr>
              <p:cNvPr id="55303" name="Rectangle 7"/>
              <p:cNvSpPr>
                <a:spLocks noChangeArrowheads="1"/>
              </p:cNvSpPr>
              <p:nvPr/>
            </p:nvSpPr>
            <p:spPr bwMode="auto">
              <a:xfrm>
                <a:off x="2196" y="1642"/>
                <a:ext cx="1356" cy="532"/>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55304" name="Rectangle 8"/>
              <p:cNvSpPr>
                <a:spLocks noChangeArrowheads="1"/>
              </p:cNvSpPr>
              <p:nvPr/>
            </p:nvSpPr>
            <p:spPr bwMode="auto">
              <a:xfrm>
                <a:off x="2196" y="3421"/>
                <a:ext cx="1362" cy="532"/>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55305" name="AutoShape 9"/>
              <p:cNvSpPr>
                <a:spLocks noChangeArrowheads="1"/>
              </p:cNvSpPr>
              <p:nvPr/>
            </p:nvSpPr>
            <p:spPr bwMode="auto">
              <a:xfrm>
                <a:off x="2179" y="886"/>
                <a:ext cx="1373" cy="748"/>
              </a:xfrm>
              <a:prstGeom prst="triangle">
                <a:avLst>
                  <a:gd name="adj" fmla="val 49986"/>
                </a:avLst>
              </a:prstGeom>
              <a:solidFill>
                <a:srgbClr val="FFFFCC"/>
              </a:solidFill>
              <a:ln w="12700">
                <a:solidFill>
                  <a:schemeClr val="tx1"/>
                </a:solidFill>
                <a:miter lim="800000"/>
                <a:headEnd/>
                <a:tailEnd/>
              </a:ln>
              <a:effectLst/>
            </p:spPr>
            <p:txBody>
              <a:bodyPr wrap="none" anchor="ctr"/>
              <a:lstStyle/>
              <a:p>
                <a:endParaRPr lang="en-US"/>
              </a:p>
            </p:txBody>
          </p:sp>
          <p:sp>
            <p:nvSpPr>
              <p:cNvPr id="55306" name="Rectangle 10"/>
              <p:cNvSpPr>
                <a:spLocks noChangeArrowheads="1"/>
              </p:cNvSpPr>
              <p:nvPr/>
            </p:nvSpPr>
            <p:spPr bwMode="auto">
              <a:xfrm>
                <a:off x="3560" y="2185"/>
                <a:ext cx="744" cy="1231"/>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55307" name="Rectangle 11"/>
              <p:cNvSpPr>
                <a:spLocks noChangeArrowheads="1"/>
              </p:cNvSpPr>
              <p:nvPr/>
            </p:nvSpPr>
            <p:spPr bwMode="auto">
              <a:xfrm>
                <a:off x="1344" y="2185"/>
                <a:ext cx="845" cy="1231"/>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55308" name="Rectangle 12"/>
              <p:cNvSpPr>
                <a:spLocks noChangeArrowheads="1"/>
              </p:cNvSpPr>
              <p:nvPr/>
            </p:nvSpPr>
            <p:spPr bwMode="auto">
              <a:xfrm>
                <a:off x="2516" y="1242"/>
                <a:ext cx="775" cy="392"/>
              </a:xfrm>
              <a:prstGeom prst="rect">
                <a:avLst/>
              </a:prstGeom>
              <a:noFill/>
              <a:ln w="12700">
                <a:noFill/>
                <a:miter lim="800000"/>
                <a:headEnd/>
                <a:tailEnd/>
              </a:ln>
              <a:effectLst/>
            </p:spPr>
            <p:txBody>
              <a:bodyPr wrap="none" lIns="90488" tIns="44450" rIns="90488" bIns="44450">
                <a:spAutoFit/>
              </a:bodyPr>
              <a:lstStyle/>
              <a:p>
                <a:pPr algn="ctr"/>
                <a:r>
                  <a:rPr lang="en-US" sz="1600">
                    <a:solidFill>
                      <a:srgbClr val="2237A0"/>
                    </a:solidFill>
                  </a:rPr>
                  <a:t>Correlation </a:t>
                </a:r>
              </a:p>
              <a:p>
                <a:pPr algn="ctr"/>
                <a:r>
                  <a:rPr lang="en-US" sz="1600">
                    <a:solidFill>
                      <a:srgbClr val="2237A0"/>
                    </a:solidFill>
                  </a:rPr>
                  <a:t>matrix</a:t>
                </a:r>
              </a:p>
            </p:txBody>
          </p:sp>
          <p:sp>
            <p:nvSpPr>
              <p:cNvPr id="55309" name="Rectangle 13"/>
              <p:cNvSpPr>
                <a:spLocks noChangeArrowheads="1"/>
              </p:cNvSpPr>
              <p:nvPr/>
            </p:nvSpPr>
            <p:spPr bwMode="auto">
              <a:xfrm>
                <a:off x="2403" y="1711"/>
                <a:ext cx="954" cy="392"/>
              </a:xfrm>
              <a:prstGeom prst="rect">
                <a:avLst/>
              </a:prstGeom>
              <a:noFill/>
              <a:ln w="12700">
                <a:noFill/>
                <a:miter lim="800000"/>
                <a:headEnd/>
                <a:tailEnd/>
              </a:ln>
              <a:effectLst/>
            </p:spPr>
            <p:txBody>
              <a:bodyPr lIns="90488" tIns="44450" rIns="90488" bIns="44450">
                <a:spAutoFit/>
              </a:bodyPr>
              <a:lstStyle/>
              <a:p>
                <a:pPr algn="ctr"/>
                <a:r>
                  <a:rPr lang="en-US" sz="1600" dirty="0">
                    <a:solidFill>
                      <a:srgbClr val="2237A0"/>
                    </a:solidFill>
                  </a:rPr>
                  <a:t>Design</a:t>
                </a:r>
              </a:p>
              <a:p>
                <a:pPr algn="ctr"/>
                <a:r>
                  <a:rPr lang="en-US" sz="1600" dirty="0">
                    <a:solidFill>
                      <a:srgbClr val="2237A0"/>
                    </a:solidFill>
                  </a:rPr>
                  <a:t>requirements</a:t>
                </a:r>
              </a:p>
            </p:txBody>
          </p:sp>
          <p:sp>
            <p:nvSpPr>
              <p:cNvPr id="55310" name="Rectangle 14"/>
              <p:cNvSpPr>
                <a:spLocks noChangeArrowheads="1"/>
              </p:cNvSpPr>
              <p:nvPr/>
            </p:nvSpPr>
            <p:spPr bwMode="auto">
              <a:xfrm>
                <a:off x="1344" y="2511"/>
                <a:ext cx="864" cy="395"/>
              </a:xfrm>
              <a:prstGeom prst="rect">
                <a:avLst/>
              </a:prstGeom>
              <a:noFill/>
              <a:ln w="12700">
                <a:noFill/>
                <a:miter lim="800000"/>
                <a:headEnd/>
                <a:tailEnd/>
              </a:ln>
              <a:effectLst/>
            </p:spPr>
            <p:txBody>
              <a:bodyPr wrap="square" lIns="90488" tIns="44450" rIns="90488" bIns="44450">
                <a:spAutoFit/>
              </a:bodyPr>
              <a:lstStyle/>
              <a:p>
                <a:pPr algn="ctr"/>
                <a:r>
                  <a:rPr lang="en-US" sz="1600" dirty="0">
                    <a:solidFill>
                      <a:srgbClr val="2237A0"/>
                    </a:solidFill>
                  </a:rPr>
                  <a:t>Customer</a:t>
                </a:r>
              </a:p>
              <a:p>
                <a:pPr algn="ctr"/>
                <a:r>
                  <a:rPr lang="en-US" sz="1600" dirty="0" smtClean="0">
                    <a:solidFill>
                      <a:srgbClr val="2237A0"/>
                    </a:solidFill>
                  </a:rPr>
                  <a:t>requirements</a:t>
                </a:r>
                <a:endParaRPr lang="en-US" sz="1600" dirty="0">
                  <a:solidFill>
                    <a:srgbClr val="2237A0"/>
                  </a:solidFill>
                </a:endParaRPr>
              </a:p>
            </p:txBody>
          </p:sp>
          <p:sp>
            <p:nvSpPr>
              <p:cNvPr id="55311" name="Rectangle 15"/>
              <p:cNvSpPr>
                <a:spLocks noChangeArrowheads="1"/>
              </p:cNvSpPr>
              <p:nvPr/>
            </p:nvSpPr>
            <p:spPr bwMode="auto">
              <a:xfrm>
                <a:off x="3501" y="2587"/>
                <a:ext cx="848" cy="393"/>
              </a:xfrm>
              <a:prstGeom prst="rect">
                <a:avLst/>
              </a:prstGeom>
              <a:noFill/>
              <a:ln w="12700">
                <a:noFill/>
                <a:miter lim="800000"/>
                <a:headEnd/>
                <a:tailEnd/>
              </a:ln>
              <a:effectLst/>
            </p:spPr>
            <p:txBody>
              <a:bodyPr lIns="90488" tIns="44450" rIns="90488" bIns="44450">
                <a:spAutoFit/>
              </a:bodyPr>
              <a:lstStyle/>
              <a:p>
                <a:pPr algn="ctr"/>
                <a:r>
                  <a:rPr lang="en-US" sz="1600">
                    <a:solidFill>
                      <a:srgbClr val="2237A0"/>
                    </a:solidFill>
                  </a:rPr>
                  <a:t>Competitive</a:t>
                </a:r>
              </a:p>
              <a:p>
                <a:pPr algn="ctr"/>
                <a:r>
                  <a:rPr lang="en-US" sz="1600">
                    <a:solidFill>
                      <a:srgbClr val="2237A0"/>
                    </a:solidFill>
                  </a:rPr>
                  <a:t>assessment</a:t>
                </a:r>
              </a:p>
            </p:txBody>
          </p:sp>
          <p:sp>
            <p:nvSpPr>
              <p:cNvPr id="55312" name="Rectangle 16"/>
              <p:cNvSpPr>
                <a:spLocks noChangeArrowheads="1"/>
              </p:cNvSpPr>
              <p:nvPr/>
            </p:nvSpPr>
            <p:spPr bwMode="auto">
              <a:xfrm>
                <a:off x="2439" y="2568"/>
                <a:ext cx="906" cy="433"/>
              </a:xfrm>
              <a:prstGeom prst="rect">
                <a:avLst/>
              </a:prstGeom>
              <a:noFill/>
              <a:ln w="12700">
                <a:noFill/>
                <a:miter lim="800000"/>
                <a:headEnd/>
                <a:tailEnd/>
              </a:ln>
              <a:effectLst/>
            </p:spPr>
            <p:txBody>
              <a:bodyPr wrap="none" lIns="90488" tIns="44450" rIns="90488" bIns="44450">
                <a:spAutoFit/>
              </a:bodyPr>
              <a:lstStyle/>
              <a:p>
                <a:pPr algn="ctr"/>
                <a:r>
                  <a:rPr lang="en-US">
                    <a:solidFill>
                      <a:srgbClr val="2237A0"/>
                    </a:solidFill>
                  </a:rPr>
                  <a:t>Relationship</a:t>
                </a:r>
              </a:p>
              <a:p>
                <a:pPr algn="ctr"/>
                <a:r>
                  <a:rPr lang="en-US">
                    <a:solidFill>
                      <a:srgbClr val="2237A0"/>
                    </a:solidFill>
                  </a:rPr>
                  <a:t>matrix</a:t>
                </a:r>
              </a:p>
            </p:txBody>
          </p:sp>
          <p:sp>
            <p:nvSpPr>
              <p:cNvPr id="55313" name="Rectangle 17"/>
              <p:cNvSpPr>
                <a:spLocks noChangeArrowheads="1"/>
              </p:cNvSpPr>
              <p:nvPr/>
            </p:nvSpPr>
            <p:spPr bwMode="auto">
              <a:xfrm>
                <a:off x="2457" y="3438"/>
                <a:ext cx="902" cy="558"/>
              </a:xfrm>
              <a:prstGeom prst="rect">
                <a:avLst/>
              </a:prstGeom>
              <a:noFill/>
              <a:ln w="12700">
                <a:noFill/>
                <a:miter lim="800000"/>
                <a:headEnd/>
                <a:tailEnd/>
              </a:ln>
              <a:effectLst/>
            </p:spPr>
            <p:txBody>
              <a:bodyPr wrap="none" lIns="90488" tIns="44450" rIns="90488" bIns="44450">
                <a:spAutoFit/>
              </a:bodyPr>
              <a:lstStyle/>
              <a:p>
                <a:pPr algn="ctr"/>
                <a:r>
                  <a:rPr lang="en-US" sz="1600">
                    <a:solidFill>
                      <a:srgbClr val="2237A0"/>
                    </a:solidFill>
                  </a:rPr>
                  <a:t>Specifications</a:t>
                </a:r>
              </a:p>
              <a:p>
                <a:pPr algn="ctr"/>
                <a:r>
                  <a:rPr lang="en-US" sz="1600">
                    <a:solidFill>
                      <a:srgbClr val="2237A0"/>
                    </a:solidFill>
                  </a:rPr>
                  <a:t>or</a:t>
                </a:r>
              </a:p>
              <a:p>
                <a:pPr algn="ctr"/>
                <a:r>
                  <a:rPr lang="en-US" sz="1600">
                    <a:solidFill>
                      <a:srgbClr val="2237A0"/>
                    </a:solidFill>
                  </a:rPr>
                  <a:t>target values</a:t>
                </a:r>
              </a:p>
            </p:txBody>
          </p:sp>
        </p:grpSp>
      </p:grpSp>
      <p:sp>
        <p:nvSpPr>
          <p:cNvPr id="18" name="Slide Number Placeholder 17"/>
          <p:cNvSpPr>
            <a:spLocks noGrp="1"/>
          </p:cNvSpPr>
          <p:nvPr>
            <p:ph type="sldNum" sz="quarter" idx="12"/>
          </p:nvPr>
        </p:nvSpPr>
        <p:spPr/>
        <p:txBody>
          <a:bodyPr/>
          <a:lstStyle/>
          <a:p>
            <a:fld id="{B6F15528-21DE-4FAA-801E-634DDDAF4B2B}" type="slidenum">
              <a:rPr lang="en-US" smtClean="0"/>
              <a:pPr/>
              <a:t>13</a:t>
            </a:fld>
            <a:endParaRPr lang="en-US"/>
          </a:p>
        </p:txBody>
      </p:sp>
      <p:sp>
        <p:nvSpPr>
          <p:cNvPr id="19" name="Footer Placeholder 18"/>
          <p:cNvSpPr>
            <a:spLocks noGrp="1"/>
          </p:cNvSpPr>
          <p:nvPr>
            <p:ph type="ftr" sz="quarter" idx="11"/>
          </p:nvPr>
        </p:nvSpPr>
        <p:spPr/>
        <p:txBody>
          <a:bodyPr/>
          <a:lstStyle/>
          <a:p>
            <a:r>
              <a:rPr lang="en-US" smtClean="0"/>
              <a:t>Saba Bahouth – UCO</a:t>
            </a:r>
            <a:endParaRPr lang="en-US"/>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n-US" sz="3200" u="sng" dirty="0"/>
              <a:t>Service Systems</a:t>
            </a:r>
          </a:p>
        </p:txBody>
      </p:sp>
      <p:sp>
        <p:nvSpPr>
          <p:cNvPr id="62467" name="Rectangle 3"/>
          <p:cNvSpPr>
            <a:spLocks noGrp="1" noChangeArrowheads="1"/>
          </p:cNvSpPr>
          <p:nvPr>
            <p:ph type="body" idx="1"/>
          </p:nvPr>
        </p:nvSpPr>
        <p:spPr>
          <a:xfrm>
            <a:off x="457200" y="1600201"/>
            <a:ext cx="8229600" cy="3962400"/>
          </a:xfrm>
        </p:spPr>
        <p:txBody>
          <a:bodyPr>
            <a:normAutofit/>
          </a:bodyPr>
          <a:lstStyle/>
          <a:p>
            <a:r>
              <a:rPr lang="en-US" sz="2400" dirty="0"/>
              <a:t>Service systems range from those with little or no customer contact to very high degree of customer </a:t>
            </a:r>
            <a:r>
              <a:rPr lang="en-US" sz="2400" dirty="0" smtClean="0"/>
              <a:t>participation:</a:t>
            </a:r>
            <a:endParaRPr lang="en-US" sz="2400" dirty="0"/>
          </a:p>
          <a:p>
            <a:pPr lvl="1"/>
            <a:r>
              <a:rPr lang="en-US" sz="2000" dirty="0"/>
              <a:t>Insulated technical core (software development)</a:t>
            </a:r>
          </a:p>
          <a:p>
            <a:pPr lvl="1"/>
            <a:r>
              <a:rPr lang="en-US" sz="2000" dirty="0"/>
              <a:t>Production line (automatic car wash)</a:t>
            </a:r>
          </a:p>
          <a:p>
            <a:pPr lvl="1"/>
            <a:r>
              <a:rPr lang="en-US" sz="2000" dirty="0"/>
              <a:t>Personalized service (hair cut, medical service)</a:t>
            </a:r>
          </a:p>
          <a:p>
            <a:pPr lvl="1"/>
            <a:r>
              <a:rPr lang="en-US" sz="2000" dirty="0"/>
              <a:t>Consumer participation (diet program)</a:t>
            </a:r>
          </a:p>
          <a:p>
            <a:pPr lvl="1"/>
            <a:r>
              <a:rPr lang="en-US" sz="2000" dirty="0"/>
              <a:t>Self service (supermarket)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Saba Bahouth – UCO</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bwMode="auto">
          <a:xfrm>
            <a:off x="2209800" y="152400"/>
            <a:ext cx="3429000" cy="715963"/>
          </a:xfrm>
          <a:solidFill>
            <a:srgbClr val="FFFFFF"/>
          </a:solidFill>
          <a:ln>
            <a:solidFill>
              <a:srgbClr val="000000"/>
            </a:solidFill>
            <a:miter lim="800000"/>
            <a:headEnd/>
            <a:tailEnd/>
          </a:ln>
        </p:spPr>
        <p:txBody>
          <a:bodyPr vert="horz" wrap="square" lIns="100008" tIns="50004" rIns="100008" bIns="50004" numCol="1" anchor="t" anchorCtr="0" compatLnSpc="1">
            <a:prstTxWarp prst="textNoShape">
              <a:avLst/>
            </a:prstTxWarp>
          </a:bodyPr>
          <a:lstStyle/>
          <a:p>
            <a:pPr>
              <a:lnSpc>
                <a:spcPct val="80000"/>
              </a:lnSpc>
            </a:pPr>
            <a:r>
              <a:rPr lang="en-US" sz="2400">
                <a:solidFill>
                  <a:schemeClr val="tx1"/>
                </a:solidFill>
              </a:rPr>
              <a:t>Service Blueprint </a:t>
            </a:r>
            <a:br>
              <a:rPr lang="en-US" sz="2400">
                <a:solidFill>
                  <a:schemeClr val="tx1"/>
                </a:solidFill>
              </a:rPr>
            </a:br>
            <a:r>
              <a:rPr lang="en-US" sz="2400">
                <a:solidFill>
                  <a:schemeClr val="tx1"/>
                </a:solidFill>
              </a:rPr>
              <a:t> Ten Minute Lube, Inc.</a:t>
            </a:r>
          </a:p>
        </p:txBody>
      </p:sp>
      <p:pic>
        <p:nvPicPr>
          <p:cNvPr id="288771" name="Picture 3" descr="07-00080"/>
          <p:cNvPicPr>
            <a:picLocks noChangeAspect="1" noChangeArrowheads="1"/>
          </p:cNvPicPr>
          <p:nvPr/>
        </p:nvPicPr>
        <p:blipFill>
          <a:blip r:embed="rId3"/>
          <a:srcRect/>
          <a:stretch>
            <a:fillRect/>
          </a:stretch>
        </p:blipFill>
        <p:spPr bwMode="auto">
          <a:xfrm>
            <a:off x="762000" y="914400"/>
            <a:ext cx="6096000" cy="5564188"/>
          </a:xfrm>
          <a:prstGeom prst="rect">
            <a:avLst/>
          </a:prstGeom>
          <a:noFill/>
        </p:spPr>
      </p:pic>
      <p:sp>
        <p:nvSpPr>
          <p:cNvPr id="288772" name="Rectangle 4"/>
          <p:cNvSpPr>
            <a:spLocks noChangeArrowheads="1"/>
          </p:cNvSpPr>
          <p:nvPr/>
        </p:nvSpPr>
        <p:spPr bwMode="auto">
          <a:xfrm>
            <a:off x="6858000" y="0"/>
            <a:ext cx="2286000" cy="1090613"/>
          </a:xfrm>
          <a:prstGeom prst="rect">
            <a:avLst/>
          </a:prstGeom>
          <a:noFill/>
          <a:ln w="9525">
            <a:noFill/>
            <a:miter lim="800000"/>
            <a:headEnd/>
            <a:tailEnd/>
          </a:ln>
          <a:effectLst/>
        </p:spPr>
        <p:txBody>
          <a:bodyPr lIns="100008" tIns="50004" rIns="100008" bIns="50004">
            <a:spAutoFit/>
          </a:bodyPr>
          <a:lstStyle/>
          <a:p>
            <a:pPr marL="500063" indent="-500063" defTabSz="1000125" eaLnBrk="0" hangingPunct="0"/>
            <a:r>
              <a:rPr lang="en-US" sz="1300" u="sng" dirty="0">
                <a:solidFill>
                  <a:schemeClr val="tx2"/>
                </a:solidFill>
                <a:latin typeface="Arial Narrow" pitchFamily="34" charset="0"/>
              </a:rPr>
              <a:t>Tools for Process Design</a:t>
            </a:r>
          </a:p>
          <a:p>
            <a:pPr marL="500063" indent="-500063" defTabSz="1000125" eaLnBrk="0" hangingPunct="0"/>
            <a:r>
              <a:rPr lang="en-US" sz="1300" dirty="0">
                <a:solidFill>
                  <a:srgbClr val="FF0000"/>
                </a:solidFill>
                <a:latin typeface="Arial Narrow" pitchFamily="34" charset="0"/>
              </a:rPr>
              <a:t>Flow Diagrams</a:t>
            </a:r>
          </a:p>
          <a:p>
            <a:pPr marL="500063" indent="-500063" defTabSz="1000125" eaLnBrk="0" hangingPunct="0"/>
            <a:r>
              <a:rPr lang="en-US" sz="1300" dirty="0">
                <a:solidFill>
                  <a:srgbClr val="FF0000"/>
                </a:solidFill>
                <a:latin typeface="Arial Narrow" pitchFamily="34" charset="0"/>
              </a:rPr>
              <a:t>Time-Function/Process Mapping</a:t>
            </a:r>
          </a:p>
          <a:p>
            <a:pPr marL="500063" indent="-500063" defTabSz="1000125" eaLnBrk="0" hangingPunct="0"/>
            <a:r>
              <a:rPr lang="en-US" sz="1300" dirty="0">
                <a:solidFill>
                  <a:srgbClr val="FF0000"/>
                </a:solidFill>
                <a:latin typeface="Arial Narrow" pitchFamily="34" charset="0"/>
              </a:rPr>
              <a:t>Process Charts</a:t>
            </a:r>
          </a:p>
          <a:p>
            <a:pPr marL="500063" indent="-500063" defTabSz="1000125" eaLnBrk="0" hangingPunct="0"/>
            <a:r>
              <a:rPr lang="en-US" sz="1300" dirty="0">
                <a:solidFill>
                  <a:srgbClr val="FF0000"/>
                </a:solidFill>
                <a:latin typeface="Arial Narrow" pitchFamily="34" charset="0"/>
              </a:rPr>
              <a:t>Service Blueprint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Saba Bahouth – UCO</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4191000" cy="868362"/>
          </a:xfrm>
        </p:spPr>
        <p:txBody>
          <a:bodyPr>
            <a:normAutofit/>
          </a:bodyPr>
          <a:lstStyle/>
          <a:p>
            <a:r>
              <a:rPr lang="en-US" sz="3200" u="sng" dirty="0" smtClean="0"/>
              <a:t>Service Design</a:t>
            </a:r>
            <a:endParaRPr lang="en-US" sz="3200" u="sng" dirty="0"/>
          </a:p>
        </p:txBody>
      </p:sp>
      <p:sp>
        <p:nvSpPr>
          <p:cNvPr id="4" name="Footer Placeholder 3"/>
          <p:cNvSpPr>
            <a:spLocks noGrp="1"/>
          </p:cNvSpPr>
          <p:nvPr>
            <p:ph type="ftr" sz="quarter" idx="11"/>
          </p:nvPr>
        </p:nvSpPr>
        <p:spPr/>
        <p:txBody>
          <a:bodyPr/>
          <a:lstStyle/>
          <a:p>
            <a:r>
              <a:rPr lang="en-US" smtClean="0"/>
              <a:t>Saba Bahouth – UCO</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6" name="Rectangle 6"/>
          <p:cNvSpPr>
            <a:spLocks noChangeArrowheads="1"/>
          </p:cNvSpPr>
          <p:nvPr/>
        </p:nvSpPr>
        <p:spPr bwMode="auto">
          <a:xfrm>
            <a:off x="304800" y="1143000"/>
            <a:ext cx="8305800" cy="4154984"/>
          </a:xfrm>
          <a:prstGeom prst="rect">
            <a:avLst/>
          </a:prstGeom>
          <a:noFill/>
          <a:ln w="9525">
            <a:noFill/>
            <a:miter lim="800000"/>
            <a:headEnd/>
            <a:tailEnd/>
          </a:ln>
          <a:effectLst/>
        </p:spPr>
        <p:txBody>
          <a:bodyPr anchor="ctr">
            <a:spAutoFit/>
          </a:bodyPr>
          <a:lstStyle/>
          <a:p>
            <a:pPr marL="228600" indent="-228600">
              <a:spcAft>
                <a:spcPct val="20000"/>
              </a:spcAft>
            </a:pPr>
            <a:r>
              <a:rPr lang="en-US" sz="2000" dirty="0">
                <a:latin typeface="Tahoma" pitchFamily="34" charset="0"/>
              </a:rPr>
              <a:t>Service delivery system design components include:</a:t>
            </a:r>
          </a:p>
          <a:p>
            <a:pPr marL="685800" lvl="1" indent="-228600">
              <a:buFont typeface="Wingdings" pitchFamily="2" charset="2"/>
              <a:buChar char="ü"/>
            </a:pPr>
            <a:r>
              <a:rPr lang="en-US" sz="2000" dirty="0">
                <a:latin typeface="Tahoma" pitchFamily="34" charset="0"/>
              </a:rPr>
              <a:t>Facility location and layout,</a:t>
            </a:r>
          </a:p>
          <a:p>
            <a:pPr marL="685800" lvl="1" indent="-228600">
              <a:spcAft>
                <a:spcPct val="20000"/>
              </a:spcAft>
              <a:buFont typeface="Wingdings" pitchFamily="2" charset="2"/>
              <a:buNone/>
            </a:pPr>
            <a:r>
              <a:rPr lang="en-US" sz="2000" dirty="0">
                <a:latin typeface="Tahoma" pitchFamily="34" charset="0"/>
              </a:rPr>
              <a:t>		</a:t>
            </a:r>
            <a:endParaRPr lang="en-US" sz="1000" dirty="0">
              <a:latin typeface="Tahoma" pitchFamily="34" charset="0"/>
            </a:endParaRPr>
          </a:p>
          <a:p>
            <a:pPr marL="685800" lvl="1" indent="-228600">
              <a:buFont typeface="Wingdings" pitchFamily="2" charset="2"/>
              <a:buChar char="ü"/>
            </a:pPr>
            <a:r>
              <a:rPr lang="en-US" sz="2000" dirty="0">
                <a:latin typeface="Tahoma" pitchFamily="34" charset="0"/>
              </a:rPr>
              <a:t>The service space,</a:t>
            </a:r>
          </a:p>
          <a:p>
            <a:pPr marL="685800" lvl="1" indent="-228600">
              <a:spcAft>
                <a:spcPct val="20000"/>
              </a:spcAft>
              <a:buFont typeface="Wingdings" pitchFamily="2" charset="2"/>
              <a:buNone/>
            </a:pPr>
            <a:r>
              <a:rPr lang="en-US" sz="2000" dirty="0">
                <a:latin typeface="Tahoma" pitchFamily="34" charset="0"/>
              </a:rPr>
              <a:t>		</a:t>
            </a:r>
            <a:endParaRPr lang="en-US" sz="1000" dirty="0">
              <a:latin typeface="Tahoma" pitchFamily="34" charset="0"/>
            </a:endParaRPr>
          </a:p>
          <a:p>
            <a:pPr marL="685800" lvl="1" indent="-228600">
              <a:buFont typeface="Wingdings" pitchFamily="2" charset="2"/>
              <a:buChar char="ü"/>
            </a:pPr>
            <a:r>
              <a:rPr lang="en-US" sz="2000" dirty="0">
                <a:latin typeface="Tahoma" pitchFamily="34" charset="0"/>
              </a:rPr>
              <a:t>Process and job design,</a:t>
            </a:r>
          </a:p>
          <a:p>
            <a:pPr marL="685800" lvl="1" indent="-228600">
              <a:spcAft>
                <a:spcPct val="20000"/>
              </a:spcAft>
              <a:buFont typeface="Wingdings" pitchFamily="2" charset="2"/>
              <a:buNone/>
            </a:pPr>
            <a:r>
              <a:rPr lang="en-US" sz="2000" dirty="0">
                <a:latin typeface="Tahoma" pitchFamily="34" charset="0"/>
              </a:rPr>
              <a:t>		</a:t>
            </a:r>
            <a:endParaRPr lang="en-US" sz="1000" dirty="0">
              <a:latin typeface="Tahoma" pitchFamily="34" charset="0"/>
            </a:endParaRPr>
          </a:p>
          <a:p>
            <a:pPr marL="685800" lvl="1" indent="-228600">
              <a:buFont typeface="Wingdings" pitchFamily="2" charset="2"/>
              <a:buChar char="ü"/>
            </a:pPr>
            <a:r>
              <a:rPr lang="en-US" sz="2000" dirty="0">
                <a:latin typeface="Tahoma" pitchFamily="34" charset="0"/>
              </a:rPr>
              <a:t>Technology and information support systems, </a:t>
            </a:r>
          </a:p>
          <a:p>
            <a:pPr marL="685800" lvl="1" indent="-228600">
              <a:spcAft>
                <a:spcPct val="20000"/>
              </a:spcAft>
              <a:buFont typeface="Wingdings" pitchFamily="2" charset="2"/>
              <a:buNone/>
            </a:pPr>
            <a:r>
              <a:rPr lang="en-US" sz="2000" dirty="0">
                <a:latin typeface="Tahoma" pitchFamily="34" charset="0"/>
              </a:rPr>
              <a:t>		</a:t>
            </a:r>
            <a:endParaRPr lang="en-US" sz="1000" dirty="0">
              <a:latin typeface="Tahoma" pitchFamily="34" charset="0"/>
            </a:endParaRPr>
          </a:p>
          <a:p>
            <a:pPr marL="685800" lvl="1" indent="-228600">
              <a:buFont typeface="Wingdings" pitchFamily="2" charset="2"/>
              <a:buChar char="ü"/>
            </a:pPr>
            <a:r>
              <a:rPr lang="en-US" sz="2000" dirty="0">
                <a:latin typeface="Tahoma" pitchFamily="34" charset="0"/>
              </a:rPr>
              <a:t>Organizational structure.</a:t>
            </a:r>
          </a:p>
          <a:p>
            <a:pPr marL="685800" lvl="1" indent="-228600">
              <a:spcAft>
                <a:spcPct val="20000"/>
              </a:spcAft>
              <a:buFont typeface="Wingdings" pitchFamily="2" charset="2"/>
              <a:buNone/>
            </a:pPr>
            <a:r>
              <a:rPr lang="en-US" sz="2000" dirty="0">
                <a:latin typeface="Tahoma" pitchFamily="34" charset="0"/>
              </a:rPr>
              <a:t>		</a:t>
            </a:r>
            <a:endParaRPr lang="en-US" sz="1000" dirty="0">
              <a:latin typeface="Tahoma" pitchFamily="34" charset="0"/>
            </a:endParaRPr>
          </a:p>
          <a:p>
            <a:pPr marL="685800" lvl="1" indent="-228600">
              <a:spcAft>
                <a:spcPct val="50000"/>
              </a:spcAft>
              <a:buFont typeface="Wingdings" pitchFamily="2" charset="2"/>
              <a:buNone/>
            </a:pPr>
            <a:endParaRPr lang="en-US" sz="2000" dirty="0">
              <a:latin typeface="Tahom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2000" y="-76200"/>
            <a:ext cx="7772400" cy="1111250"/>
          </a:xfrm>
        </p:spPr>
        <p:txBody>
          <a:bodyPr>
            <a:normAutofit/>
          </a:bodyPr>
          <a:lstStyle/>
          <a:p>
            <a:r>
              <a:rPr lang="en-US" sz="3200" u="sng" dirty="0"/>
              <a:t>Challenges of Service Design</a:t>
            </a:r>
          </a:p>
        </p:txBody>
      </p:sp>
      <p:sp>
        <p:nvSpPr>
          <p:cNvPr id="68611" name="Rectangle 3"/>
          <p:cNvSpPr>
            <a:spLocks noGrp="1" noChangeArrowheads="1"/>
          </p:cNvSpPr>
          <p:nvPr>
            <p:ph type="body" idx="1"/>
          </p:nvPr>
        </p:nvSpPr>
        <p:spPr>
          <a:xfrm>
            <a:off x="762000" y="1219200"/>
            <a:ext cx="6381750" cy="1939925"/>
          </a:xfrm>
        </p:spPr>
        <p:txBody>
          <a:bodyPr>
            <a:normAutofit/>
          </a:bodyPr>
          <a:lstStyle/>
          <a:p>
            <a:pPr marL="461963" indent="-461963">
              <a:buFont typeface="Symbol" pitchFamily="18" charset="2"/>
              <a:buAutoNum type="arabicPeriod"/>
            </a:pPr>
            <a:r>
              <a:rPr lang="en-US" sz="2400" dirty="0"/>
              <a:t>Variable </a:t>
            </a:r>
            <a:r>
              <a:rPr lang="en-US" sz="2400" dirty="0" smtClean="0"/>
              <a:t>requirements / time: Waiting lines</a:t>
            </a:r>
            <a:endParaRPr lang="en-US" sz="2400" dirty="0"/>
          </a:p>
          <a:p>
            <a:pPr marL="461963" indent="-461963">
              <a:buFont typeface="Symbol" pitchFamily="18" charset="2"/>
              <a:buAutoNum type="arabicPeriod"/>
            </a:pPr>
            <a:r>
              <a:rPr lang="en-US" sz="2400" dirty="0"/>
              <a:t>Difficult to describe</a:t>
            </a:r>
          </a:p>
          <a:p>
            <a:pPr marL="461963" indent="-461963">
              <a:buFont typeface="Symbol" pitchFamily="18" charset="2"/>
              <a:buAutoNum type="arabicPeriod"/>
            </a:pPr>
            <a:r>
              <a:rPr lang="en-US" sz="2400" dirty="0"/>
              <a:t>High customer </a:t>
            </a:r>
            <a:r>
              <a:rPr lang="en-US" sz="2400" dirty="0" smtClean="0"/>
              <a:t>contact / Participation</a:t>
            </a:r>
            <a:endParaRPr lang="en-US" sz="2400" dirty="0"/>
          </a:p>
          <a:p>
            <a:pPr marL="461963" indent="-461963">
              <a:buFont typeface="Symbol" pitchFamily="18" charset="2"/>
              <a:buAutoNum type="arabicPeriod"/>
            </a:pPr>
            <a:r>
              <a:rPr lang="en-US" sz="2400" dirty="0"/>
              <a:t>Service – customer encounter</a:t>
            </a:r>
          </a:p>
        </p:txBody>
      </p:sp>
      <p:sp>
        <p:nvSpPr>
          <p:cNvPr id="5" name="Footer Placeholder 4"/>
          <p:cNvSpPr>
            <a:spLocks noGrp="1"/>
          </p:cNvSpPr>
          <p:nvPr>
            <p:ph type="ftr" sz="quarter" idx="11"/>
          </p:nvPr>
        </p:nvSpPr>
        <p:spPr/>
        <p:txBody>
          <a:bodyPr/>
          <a:lstStyle/>
          <a:p>
            <a:r>
              <a:rPr lang="en-US" smtClean="0"/>
              <a:t>Saba Bahouth – UCO</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left)">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left)">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left)">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wipe(left)">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2"/>
          <p:cNvSpPr txBox="1">
            <a:spLocks noChangeArrowheads="1"/>
          </p:cNvSpPr>
          <p:nvPr/>
        </p:nvSpPr>
        <p:spPr bwMode="auto">
          <a:xfrm>
            <a:off x="2857500" y="484188"/>
            <a:ext cx="2559987" cy="593427"/>
          </a:xfrm>
          <a:prstGeom prst="rect">
            <a:avLst/>
          </a:prstGeom>
          <a:noFill/>
          <a:ln w="9525">
            <a:noFill/>
            <a:miter lim="800000"/>
            <a:headEnd/>
            <a:tailEnd/>
          </a:ln>
          <a:effectLst/>
        </p:spPr>
        <p:txBody>
          <a:bodyPr wrap="none" lIns="100008" tIns="50004" rIns="100008" bIns="50004">
            <a:spAutoFit/>
          </a:bodyPr>
          <a:lstStyle/>
          <a:p>
            <a:pPr defTabSz="1000125" eaLnBrk="0" hangingPunct="0"/>
            <a:r>
              <a:rPr lang="en-US" sz="3200" u="sng" dirty="0">
                <a:latin typeface="Arial Narrow" pitchFamily="34" charset="0"/>
              </a:rPr>
              <a:t>Few Successes</a:t>
            </a:r>
          </a:p>
        </p:txBody>
      </p:sp>
      <p:sp>
        <p:nvSpPr>
          <p:cNvPr id="322563" name="Line 3"/>
          <p:cNvSpPr>
            <a:spLocks noChangeShapeType="1"/>
          </p:cNvSpPr>
          <p:nvPr/>
        </p:nvSpPr>
        <p:spPr bwMode="auto">
          <a:xfrm>
            <a:off x="1793875" y="2495550"/>
            <a:ext cx="0" cy="2946400"/>
          </a:xfrm>
          <a:prstGeom prst="line">
            <a:avLst/>
          </a:prstGeom>
          <a:noFill/>
          <a:ln w="50800">
            <a:solidFill>
              <a:srgbClr val="CC0066"/>
            </a:solidFill>
            <a:round/>
            <a:headEnd/>
            <a:tailEnd/>
          </a:ln>
          <a:effectLst/>
        </p:spPr>
        <p:txBody>
          <a:bodyPr wrap="none" anchor="ctr"/>
          <a:lstStyle/>
          <a:p>
            <a:endParaRPr lang="en-US"/>
          </a:p>
        </p:txBody>
      </p:sp>
      <p:sp>
        <p:nvSpPr>
          <p:cNvPr id="322564" name="Line 4"/>
          <p:cNvSpPr>
            <a:spLocks noChangeShapeType="1"/>
          </p:cNvSpPr>
          <p:nvPr/>
        </p:nvSpPr>
        <p:spPr bwMode="auto">
          <a:xfrm flipV="1">
            <a:off x="3043238" y="5403850"/>
            <a:ext cx="1587" cy="104775"/>
          </a:xfrm>
          <a:prstGeom prst="line">
            <a:avLst/>
          </a:prstGeom>
          <a:noFill/>
          <a:ln w="50800">
            <a:solidFill>
              <a:srgbClr val="CC0066"/>
            </a:solidFill>
            <a:round/>
            <a:headEnd/>
            <a:tailEnd/>
          </a:ln>
          <a:effectLst/>
        </p:spPr>
        <p:txBody>
          <a:bodyPr wrap="none" anchor="ctr"/>
          <a:lstStyle/>
          <a:p>
            <a:endParaRPr lang="en-US"/>
          </a:p>
        </p:txBody>
      </p:sp>
      <p:sp>
        <p:nvSpPr>
          <p:cNvPr id="322565" name="Line 5"/>
          <p:cNvSpPr>
            <a:spLocks noChangeShapeType="1"/>
          </p:cNvSpPr>
          <p:nvPr/>
        </p:nvSpPr>
        <p:spPr bwMode="auto">
          <a:xfrm flipV="1">
            <a:off x="4411663" y="5403850"/>
            <a:ext cx="1587" cy="104775"/>
          </a:xfrm>
          <a:prstGeom prst="line">
            <a:avLst/>
          </a:prstGeom>
          <a:noFill/>
          <a:ln w="50800">
            <a:solidFill>
              <a:srgbClr val="CC0066"/>
            </a:solidFill>
            <a:round/>
            <a:headEnd/>
            <a:tailEnd/>
          </a:ln>
          <a:effectLst/>
        </p:spPr>
        <p:txBody>
          <a:bodyPr wrap="none" anchor="ctr"/>
          <a:lstStyle/>
          <a:p>
            <a:endParaRPr lang="en-US"/>
          </a:p>
        </p:txBody>
      </p:sp>
      <p:sp>
        <p:nvSpPr>
          <p:cNvPr id="322566" name="Line 6"/>
          <p:cNvSpPr>
            <a:spLocks noChangeShapeType="1"/>
          </p:cNvSpPr>
          <p:nvPr/>
        </p:nvSpPr>
        <p:spPr bwMode="auto">
          <a:xfrm flipV="1">
            <a:off x="5737225" y="5403850"/>
            <a:ext cx="3175" cy="104775"/>
          </a:xfrm>
          <a:prstGeom prst="line">
            <a:avLst/>
          </a:prstGeom>
          <a:noFill/>
          <a:ln w="50800">
            <a:solidFill>
              <a:srgbClr val="CC0066"/>
            </a:solidFill>
            <a:round/>
            <a:headEnd/>
            <a:tailEnd/>
          </a:ln>
          <a:effectLst/>
        </p:spPr>
        <p:txBody>
          <a:bodyPr wrap="none" anchor="ctr"/>
          <a:lstStyle/>
          <a:p>
            <a:endParaRPr lang="en-US"/>
          </a:p>
        </p:txBody>
      </p:sp>
      <p:sp>
        <p:nvSpPr>
          <p:cNvPr id="322567" name="Line 7"/>
          <p:cNvSpPr>
            <a:spLocks noChangeShapeType="1"/>
          </p:cNvSpPr>
          <p:nvPr/>
        </p:nvSpPr>
        <p:spPr bwMode="auto">
          <a:xfrm flipV="1">
            <a:off x="7059613" y="5403850"/>
            <a:ext cx="1587" cy="104775"/>
          </a:xfrm>
          <a:prstGeom prst="line">
            <a:avLst/>
          </a:prstGeom>
          <a:noFill/>
          <a:ln w="50800">
            <a:solidFill>
              <a:srgbClr val="CC0066"/>
            </a:solidFill>
            <a:round/>
            <a:headEnd/>
            <a:tailEnd/>
          </a:ln>
          <a:effectLst/>
        </p:spPr>
        <p:txBody>
          <a:bodyPr wrap="none" anchor="ctr"/>
          <a:lstStyle/>
          <a:p>
            <a:endParaRPr lang="en-US"/>
          </a:p>
        </p:txBody>
      </p:sp>
      <p:sp>
        <p:nvSpPr>
          <p:cNvPr id="322568" name="Rectangle 8"/>
          <p:cNvSpPr>
            <a:spLocks noChangeArrowheads="1"/>
          </p:cNvSpPr>
          <p:nvPr/>
        </p:nvSpPr>
        <p:spPr bwMode="auto">
          <a:xfrm>
            <a:off x="1289050" y="5280025"/>
            <a:ext cx="357188" cy="485775"/>
          </a:xfrm>
          <a:prstGeom prst="rect">
            <a:avLst/>
          </a:prstGeom>
          <a:noFill/>
          <a:ln w="12700">
            <a:noFill/>
            <a:miter lim="800000"/>
            <a:headEnd/>
            <a:tailEnd/>
          </a:ln>
          <a:effectLst/>
        </p:spPr>
        <p:txBody>
          <a:bodyPr wrap="none" lIns="98967" tIns="48615" rIns="98967" bIns="48615">
            <a:spAutoFit/>
          </a:bodyPr>
          <a:lstStyle/>
          <a:p>
            <a:pPr defTabSz="1000125" eaLnBrk="0" hangingPunct="0"/>
            <a:r>
              <a:rPr lang="en-US" sz="2600" b="1">
                <a:solidFill>
                  <a:schemeClr val="tx2"/>
                </a:solidFill>
                <a:latin typeface="Arial Narrow" pitchFamily="34" charset="0"/>
              </a:rPr>
              <a:t>0</a:t>
            </a:r>
          </a:p>
        </p:txBody>
      </p:sp>
      <p:sp>
        <p:nvSpPr>
          <p:cNvPr id="322569" name="Rectangle 9"/>
          <p:cNvSpPr>
            <a:spLocks noChangeArrowheads="1"/>
          </p:cNvSpPr>
          <p:nvPr/>
        </p:nvSpPr>
        <p:spPr bwMode="auto">
          <a:xfrm>
            <a:off x="939800" y="4530725"/>
            <a:ext cx="666750" cy="487363"/>
          </a:xfrm>
          <a:prstGeom prst="rect">
            <a:avLst/>
          </a:prstGeom>
          <a:noFill/>
          <a:ln w="12700">
            <a:noFill/>
            <a:miter lim="800000"/>
            <a:headEnd/>
            <a:tailEnd/>
          </a:ln>
          <a:effectLst/>
        </p:spPr>
        <p:txBody>
          <a:bodyPr wrap="none" lIns="98967" tIns="48615" rIns="98967" bIns="48615">
            <a:spAutoFit/>
          </a:bodyPr>
          <a:lstStyle/>
          <a:p>
            <a:pPr defTabSz="1000125" eaLnBrk="0" hangingPunct="0"/>
            <a:r>
              <a:rPr lang="en-US" sz="2600" b="1">
                <a:solidFill>
                  <a:schemeClr val="tx2"/>
                </a:solidFill>
                <a:latin typeface="Arial Narrow" pitchFamily="34" charset="0"/>
              </a:rPr>
              <a:t>500</a:t>
            </a:r>
          </a:p>
        </p:txBody>
      </p:sp>
      <p:sp>
        <p:nvSpPr>
          <p:cNvPr id="322570" name="Rectangle 10"/>
          <p:cNvSpPr>
            <a:spLocks noChangeArrowheads="1"/>
          </p:cNvSpPr>
          <p:nvPr/>
        </p:nvSpPr>
        <p:spPr bwMode="auto">
          <a:xfrm>
            <a:off x="766763" y="3783013"/>
            <a:ext cx="822325" cy="485775"/>
          </a:xfrm>
          <a:prstGeom prst="rect">
            <a:avLst/>
          </a:prstGeom>
          <a:noFill/>
          <a:ln w="12700">
            <a:noFill/>
            <a:miter lim="800000"/>
            <a:headEnd/>
            <a:tailEnd/>
          </a:ln>
          <a:effectLst/>
        </p:spPr>
        <p:txBody>
          <a:bodyPr wrap="none" lIns="98967" tIns="48615" rIns="98967" bIns="48615">
            <a:spAutoFit/>
          </a:bodyPr>
          <a:lstStyle/>
          <a:p>
            <a:pPr defTabSz="1000125" eaLnBrk="0" hangingPunct="0"/>
            <a:r>
              <a:rPr lang="en-US" sz="2600" b="1">
                <a:solidFill>
                  <a:schemeClr val="tx2"/>
                </a:solidFill>
                <a:latin typeface="Arial Narrow" pitchFamily="34" charset="0"/>
              </a:rPr>
              <a:t>1000</a:t>
            </a:r>
          </a:p>
        </p:txBody>
      </p:sp>
      <p:sp>
        <p:nvSpPr>
          <p:cNvPr id="322571" name="Rectangle 11"/>
          <p:cNvSpPr>
            <a:spLocks noChangeArrowheads="1"/>
          </p:cNvSpPr>
          <p:nvPr/>
        </p:nvSpPr>
        <p:spPr bwMode="auto">
          <a:xfrm>
            <a:off x="766763" y="3036888"/>
            <a:ext cx="822325" cy="485775"/>
          </a:xfrm>
          <a:prstGeom prst="rect">
            <a:avLst/>
          </a:prstGeom>
          <a:noFill/>
          <a:ln w="12700">
            <a:noFill/>
            <a:miter lim="800000"/>
            <a:headEnd/>
            <a:tailEnd/>
          </a:ln>
          <a:effectLst/>
        </p:spPr>
        <p:txBody>
          <a:bodyPr wrap="none" lIns="98967" tIns="48615" rIns="98967" bIns="48615">
            <a:spAutoFit/>
          </a:bodyPr>
          <a:lstStyle/>
          <a:p>
            <a:pPr defTabSz="1000125" eaLnBrk="0" hangingPunct="0"/>
            <a:r>
              <a:rPr lang="en-US" sz="2600" b="1" dirty="0">
                <a:solidFill>
                  <a:schemeClr val="tx2"/>
                </a:solidFill>
                <a:latin typeface="Arial Narrow" pitchFamily="34" charset="0"/>
              </a:rPr>
              <a:t>1500</a:t>
            </a:r>
          </a:p>
        </p:txBody>
      </p:sp>
      <p:sp>
        <p:nvSpPr>
          <p:cNvPr id="322572" name="Rectangle 12"/>
          <p:cNvSpPr>
            <a:spLocks noChangeArrowheads="1"/>
          </p:cNvSpPr>
          <p:nvPr/>
        </p:nvSpPr>
        <p:spPr bwMode="auto">
          <a:xfrm>
            <a:off x="766763" y="2289175"/>
            <a:ext cx="809008" cy="498289"/>
          </a:xfrm>
          <a:prstGeom prst="rect">
            <a:avLst/>
          </a:prstGeom>
          <a:noFill/>
          <a:ln w="12700">
            <a:noFill/>
            <a:miter lim="800000"/>
            <a:headEnd/>
            <a:tailEnd/>
          </a:ln>
          <a:effectLst/>
        </p:spPr>
        <p:txBody>
          <a:bodyPr wrap="none" lIns="98967" tIns="48615" rIns="98967" bIns="48615">
            <a:spAutoFit/>
          </a:bodyPr>
          <a:lstStyle/>
          <a:p>
            <a:pPr defTabSz="1000125" eaLnBrk="0" hangingPunct="0"/>
            <a:r>
              <a:rPr lang="en-US" sz="2600" b="1" dirty="0">
                <a:solidFill>
                  <a:schemeClr val="tx2"/>
                </a:solidFill>
                <a:latin typeface="Arial Narrow" pitchFamily="34" charset="0"/>
              </a:rPr>
              <a:t>2000</a:t>
            </a:r>
          </a:p>
        </p:txBody>
      </p:sp>
      <p:sp>
        <p:nvSpPr>
          <p:cNvPr id="322573" name="Line 13"/>
          <p:cNvSpPr>
            <a:spLocks noChangeShapeType="1"/>
          </p:cNvSpPr>
          <p:nvPr/>
        </p:nvSpPr>
        <p:spPr bwMode="auto">
          <a:xfrm>
            <a:off x="1739900" y="5462588"/>
            <a:ext cx="6121400" cy="0"/>
          </a:xfrm>
          <a:prstGeom prst="line">
            <a:avLst/>
          </a:prstGeom>
          <a:noFill/>
          <a:ln w="50800">
            <a:solidFill>
              <a:srgbClr val="CC0066"/>
            </a:solidFill>
            <a:round/>
            <a:headEnd/>
            <a:tailEnd/>
          </a:ln>
          <a:effectLst/>
        </p:spPr>
        <p:txBody>
          <a:bodyPr wrap="none" anchor="ctr"/>
          <a:lstStyle/>
          <a:p>
            <a:endParaRPr lang="en-US"/>
          </a:p>
        </p:txBody>
      </p:sp>
      <p:sp>
        <p:nvSpPr>
          <p:cNvPr id="322574" name="Line 14"/>
          <p:cNvSpPr>
            <a:spLocks noChangeShapeType="1"/>
          </p:cNvSpPr>
          <p:nvPr/>
        </p:nvSpPr>
        <p:spPr bwMode="auto">
          <a:xfrm>
            <a:off x="1714500" y="4795838"/>
            <a:ext cx="52388" cy="3175"/>
          </a:xfrm>
          <a:prstGeom prst="line">
            <a:avLst/>
          </a:prstGeom>
          <a:noFill/>
          <a:ln w="50800">
            <a:solidFill>
              <a:srgbClr val="CC0066"/>
            </a:solidFill>
            <a:round/>
            <a:headEnd/>
            <a:tailEnd/>
          </a:ln>
          <a:effectLst/>
        </p:spPr>
        <p:txBody>
          <a:bodyPr wrap="none" anchor="ctr"/>
          <a:lstStyle/>
          <a:p>
            <a:endParaRPr lang="en-US"/>
          </a:p>
        </p:txBody>
      </p:sp>
      <p:sp>
        <p:nvSpPr>
          <p:cNvPr id="322575" name="Line 15"/>
          <p:cNvSpPr>
            <a:spLocks noChangeShapeType="1"/>
          </p:cNvSpPr>
          <p:nvPr/>
        </p:nvSpPr>
        <p:spPr bwMode="auto">
          <a:xfrm>
            <a:off x="1714500" y="3989388"/>
            <a:ext cx="52388" cy="1587"/>
          </a:xfrm>
          <a:prstGeom prst="line">
            <a:avLst/>
          </a:prstGeom>
          <a:noFill/>
          <a:ln w="50800">
            <a:solidFill>
              <a:srgbClr val="CC0066"/>
            </a:solidFill>
            <a:round/>
            <a:headEnd/>
            <a:tailEnd/>
          </a:ln>
          <a:effectLst/>
        </p:spPr>
        <p:txBody>
          <a:bodyPr wrap="none" anchor="ctr"/>
          <a:lstStyle/>
          <a:p>
            <a:endParaRPr lang="en-US"/>
          </a:p>
        </p:txBody>
      </p:sp>
      <p:sp>
        <p:nvSpPr>
          <p:cNvPr id="322576" name="Line 16"/>
          <p:cNvSpPr>
            <a:spLocks noChangeShapeType="1"/>
          </p:cNvSpPr>
          <p:nvPr/>
        </p:nvSpPr>
        <p:spPr bwMode="auto">
          <a:xfrm>
            <a:off x="1714500" y="3182938"/>
            <a:ext cx="52388" cy="1587"/>
          </a:xfrm>
          <a:prstGeom prst="line">
            <a:avLst/>
          </a:prstGeom>
          <a:noFill/>
          <a:ln w="50800">
            <a:solidFill>
              <a:srgbClr val="CC0066"/>
            </a:solidFill>
            <a:round/>
            <a:headEnd/>
            <a:tailEnd/>
          </a:ln>
          <a:effectLst/>
        </p:spPr>
        <p:txBody>
          <a:bodyPr wrap="none" anchor="ctr"/>
          <a:lstStyle/>
          <a:p>
            <a:endParaRPr lang="en-US"/>
          </a:p>
        </p:txBody>
      </p:sp>
      <p:sp>
        <p:nvSpPr>
          <p:cNvPr id="322577" name="Rectangle 17"/>
          <p:cNvSpPr>
            <a:spLocks noChangeArrowheads="1"/>
          </p:cNvSpPr>
          <p:nvPr/>
        </p:nvSpPr>
        <p:spPr bwMode="auto">
          <a:xfrm>
            <a:off x="3289300" y="5616575"/>
            <a:ext cx="3800475" cy="447675"/>
          </a:xfrm>
          <a:prstGeom prst="rect">
            <a:avLst/>
          </a:prstGeom>
          <a:noFill/>
          <a:ln w="12700">
            <a:noFill/>
            <a:miter lim="800000"/>
            <a:headEnd/>
            <a:tailEnd/>
          </a:ln>
          <a:effectLst/>
        </p:spPr>
        <p:txBody>
          <a:bodyPr lIns="98967" tIns="48615" rIns="98967" bIns="48615">
            <a:spAutoFit/>
          </a:bodyPr>
          <a:lstStyle/>
          <a:p>
            <a:pPr algn="ctr" defTabSz="1000125" eaLnBrk="0" hangingPunct="0">
              <a:lnSpc>
                <a:spcPct val="90000"/>
              </a:lnSpc>
            </a:pPr>
            <a:r>
              <a:rPr lang="en-US" sz="2600" b="1">
                <a:latin typeface="Arial Narrow" pitchFamily="34" charset="0"/>
              </a:rPr>
              <a:t>Development Stage</a:t>
            </a:r>
          </a:p>
        </p:txBody>
      </p:sp>
      <p:sp>
        <p:nvSpPr>
          <p:cNvPr id="322578" name="Rectangle 18"/>
          <p:cNvSpPr>
            <a:spLocks noChangeArrowheads="1"/>
          </p:cNvSpPr>
          <p:nvPr/>
        </p:nvSpPr>
        <p:spPr bwMode="auto">
          <a:xfrm>
            <a:off x="592138" y="1633538"/>
            <a:ext cx="1676400" cy="446087"/>
          </a:xfrm>
          <a:prstGeom prst="rect">
            <a:avLst/>
          </a:prstGeom>
          <a:noFill/>
          <a:ln w="12700">
            <a:noFill/>
            <a:miter lim="800000"/>
            <a:headEnd/>
            <a:tailEnd/>
          </a:ln>
          <a:effectLst/>
        </p:spPr>
        <p:txBody>
          <a:bodyPr lIns="98967" tIns="48615" rIns="98967" bIns="48615">
            <a:spAutoFit/>
          </a:bodyPr>
          <a:lstStyle/>
          <a:p>
            <a:pPr algn="ctr" defTabSz="1000125" eaLnBrk="0" hangingPunct="0">
              <a:lnSpc>
                <a:spcPct val="90000"/>
              </a:lnSpc>
            </a:pPr>
            <a:r>
              <a:rPr lang="en-US" sz="2600" b="1">
                <a:latin typeface="Arial Narrow" pitchFamily="34" charset="0"/>
              </a:rPr>
              <a:t>Number</a:t>
            </a:r>
          </a:p>
        </p:txBody>
      </p:sp>
      <p:sp>
        <p:nvSpPr>
          <p:cNvPr id="322579" name="Rectangle 19"/>
          <p:cNvSpPr>
            <a:spLocks noChangeArrowheads="1"/>
          </p:cNvSpPr>
          <p:nvPr/>
        </p:nvSpPr>
        <p:spPr bwMode="auto">
          <a:xfrm>
            <a:off x="3051175" y="3363913"/>
            <a:ext cx="715963" cy="422275"/>
          </a:xfrm>
          <a:prstGeom prst="rect">
            <a:avLst/>
          </a:prstGeom>
          <a:noFill/>
          <a:ln w="12700">
            <a:noFill/>
            <a:miter lim="800000"/>
            <a:headEnd/>
            <a:tailEnd/>
          </a:ln>
          <a:effectLst/>
        </p:spPr>
        <p:txBody>
          <a:bodyPr wrap="none" lIns="98967" tIns="48615" rIns="98967" bIns="48615">
            <a:spAutoFit/>
          </a:bodyPr>
          <a:lstStyle/>
          <a:p>
            <a:pPr algn="ctr" defTabSz="1000125" eaLnBrk="0" hangingPunct="0"/>
            <a:r>
              <a:rPr lang="en-US" sz="2200" b="1">
                <a:solidFill>
                  <a:schemeClr val="tx2"/>
                </a:solidFill>
                <a:latin typeface="Arial Narrow" pitchFamily="34" charset="0"/>
              </a:rPr>
              <a:t>1000</a:t>
            </a:r>
            <a:endParaRPr lang="en-US" sz="3100" b="1">
              <a:solidFill>
                <a:schemeClr val="tx2"/>
              </a:solidFill>
              <a:latin typeface="Arial Narrow" pitchFamily="34" charset="0"/>
            </a:endParaRPr>
          </a:p>
        </p:txBody>
      </p:sp>
      <p:sp>
        <p:nvSpPr>
          <p:cNvPr id="322580" name="Rectangle 20"/>
          <p:cNvSpPr>
            <a:spLocks noChangeArrowheads="1"/>
          </p:cNvSpPr>
          <p:nvPr/>
        </p:nvSpPr>
        <p:spPr bwMode="auto">
          <a:xfrm>
            <a:off x="2878138" y="2827338"/>
            <a:ext cx="1609725" cy="625475"/>
          </a:xfrm>
          <a:prstGeom prst="rect">
            <a:avLst/>
          </a:prstGeom>
          <a:noFill/>
          <a:ln w="12700">
            <a:noFill/>
            <a:miter lim="800000"/>
            <a:headEnd/>
            <a:tailEnd/>
          </a:ln>
          <a:effectLst/>
        </p:spPr>
        <p:txBody>
          <a:bodyPr lIns="98967" tIns="48615" rIns="98967" bIns="48615">
            <a:spAutoFit/>
          </a:bodyPr>
          <a:lstStyle/>
          <a:p>
            <a:pPr defTabSz="1000125" eaLnBrk="0" hangingPunct="0">
              <a:lnSpc>
                <a:spcPct val="90000"/>
              </a:lnSpc>
            </a:pPr>
            <a:r>
              <a:rPr lang="en-US" sz="2000" b="1">
                <a:solidFill>
                  <a:schemeClr val="tx2"/>
                </a:solidFill>
                <a:latin typeface="Arial Narrow" pitchFamily="34" charset="0"/>
              </a:rPr>
              <a:t>Market requirement</a:t>
            </a:r>
          </a:p>
        </p:txBody>
      </p:sp>
      <p:sp>
        <p:nvSpPr>
          <p:cNvPr id="322581" name="Rectangle 21"/>
          <p:cNvSpPr>
            <a:spLocks noChangeArrowheads="1"/>
          </p:cNvSpPr>
          <p:nvPr/>
        </p:nvSpPr>
        <p:spPr bwMode="auto">
          <a:xfrm>
            <a:off x="6142038" y="2760663"/>
            <a:ext cx="2747962" cy="684212"/>
          </a:xfrm>
          <a:prstGeom prst="rect">
            <a:avLst/>
          </a:prstGeom>
          <a:noFill/>
          <a:ln w="12700">
            <a:noFill/>
            <a:miter lim="800000"/>
            <a:headEnd/>
            <a:tailEnd/>
          </a:ln>
          <a:effectLst/>
        </p:spPr>
        <p:txBody>
          <a:bodyPr lIns="98967" tIns="48615" rIns="98967" bIns="48615">
            <a:spAutoFit/>
          </a:bodyPr>
          <a:lstStyle/>
          <a:p>
            <a:pPr defTabSz="1000125" eaLnBrk="0" hangingPunct="0"/>
            <a:r>
              <a:rPr lang="en-US" sz="2000" b="1">
                <a:latin typeface="Arial Narrow" pitchFamily="34" charset="0"/>
              </a:rPr>
              <a:t>Design review,</a:t>
            </a:r>
          </a:p>
          <a:p>
            <a:pPr defTabSz="1000125" eaLnBrk="0" hangingPunct="0"/>
            <a:r>
              <a:rPr lang="en-US" sz="2000" b="1">
                <a:latin typeface="Arial Narrow" pitchFamily="34" charset="0"/>
              </a:rPr>
              <a:t>Testing, Introduction</a:t>
            </a:r>
          </a:p>
        </p:txBody>
      </p:sp>
      <p:sp>
        <p:nvSpPr>
          <p:cNvPr id="322582" name="Rectangle 22"/>
          <p:cNvSpPr>
            <a:spLocks noChangeArrowheads="1"/>
          </p:cNvSpPr>
          <p:nvPr/>
        </p:nvSpPr>
        <p:spPr bwMode="auto">
          <a:xfrm>
            <a:off x="6862763" y="4830763"/>
            <a:ext cx="434975" cy="388937"/>
          </a:xfrm>
          <a:prstGeom prst="rect">
            <a:avLst/>
          </a:prstGeom>
          <a:noFill/>
          <a:ln w="12700">
            <a:noFill/>
            <a:miter lim="800000"/>
            <a:headEnd/>
            <a:tailEnd/>
          </a:ln>
          <a:effectLst/>
        </p:spPr>
        <p:txBody>
          <a:bodyPr wrap="none" lIns="98967" tIns="48615" rIns="98967" bIns="48615">
            <a:spAutoFit/>
          </a:bodyPr>
          <a:lstStyle/>
          <a:p>
            <a:pPr algn="ctr" defTabSz="1000125" eaLnBrk="0" hangingPunct="0"/>
            <a:r>
              <a:rPr lang="en-US" sz="2000" b="1">
                <a:solidFill>
                  <a:schemeClr val="tx2"/>
                </a:solidFill>
                <a:latin typeface="Arial Narrow" pitchFamily="34" charset="0"/>
              </a:rPr>
              <a:t>25</a:t>
            </a:r>
          </a:p>
        </p:txBody>
      </p:sp>
      <p:grpSp>
        <p:nvGrpSpPr>
          <p:cNvPr id="2" name="Group 23"/>
          <p:cNvGrpSpPr>
            <a:grpSpLocks/>
          </p:cNvGrpSpPr>
          <p:nvPr/>
        </p:nvGrpSpPr>
        <p:grpSpPr bwMode="auto">
          <a:xfrm>
            <a:off x="1778000" y="2279650"/>
            <a:ext cx="841375" cy="741363"/>
            <a:chOff x="800" y="1245"/>
            <a:chExt cx="511" cy="540"/>
          </a:xfrm>
        </p:grpSpPr>
        <p:sp>
          <p:nvSpPr>
            <p:cNvPr id="322584" name="Rectangle 24"/>
            <p:cNvSpPr>
              <a:spLocks noChangeArrowheads="1"/>
            </p:cNvSpPr>
            <p:nvPr/>
          </p:nvSpPr>
          <p:spPr bwMode="auto">
            <a:xfrm>
              <a:off x="800" y="1245"/>
              <a:ext cx="447" cy="284"/>
            </a:xfrm>
            <a:prstGeom prst="rect">
              <a:avLst/>
            </a:prstGeom>
            <a:noFill/>
            <a:ln w="12700">
              <a:noFill/>
              <a:miter lim="800000"/>
              <a:headEnd/>
              <a:tailEnd/>
            </a:ln>
            <a:effectLst/>
          </p:spPr>
          <p:txBody>
            <a:bodyPr wrap="none" lIns="98967" tIns="48615" rIns="98967" bIns="48615">
              <a:spAutoFit/>
            </a:bodyPr>
            <a:lstStyle/>
            <a:p>
              <a:pPr defTabSz="1000125" eaLnBrk="0" hangingPunct="0"/>
              <a:r>
                <a:rPr lang="en-US" sz="2000" b="1">
                  <a:latin typeface="Arial Narrow" pitchFamily="34" charset="0"/>
                </a:rPr>
                <a:t>Ideas</a:t>
              </a:r>
              <a:endParaRPr lang="en-US" sz="2000">
                <a:latin typeface="Arial Narrow" pitchFamily="34" charset="0"/>
              </a:endParaRPr>
            </a:p>
          </p:txBody>
        </p:sp>
        <p:sp>
          <p:nvSpPr>
            <p:cNvPr id="322585" name="Rectangle 25"/>
            <p:cNvSpPr>
              <a:spLocks noChangeArrowheads="1"/>
            </p:cNvSpPr>
            <p:nvPr/>
          </p:nvSpPr>
          <p:spPr bwMode="auto">
            <a:xfrm>
              <a:off x="906" y="1501"/>
              <a:ext cx="405" cy="284"/>
            </a:xfrm>
            <a:prstGeom prst="rect">
              <a:avLst/>
            </a:prstGeom>
            <a:noFill/>
            <a:ln w="12700">
              <a:noFill/>
              <a:miter lim="800000"/>
              <a:headEnd/>
              <a:tailEnd/>
            </a:ln>
            <a:effectLst/>
          </p:spPr>
          <p:txBody>
            <a:bodyPr wrap="none" lIns="98967" tIns="48615" rIns="98967" bIns="48615">
              <a:spAutoFit/>
            </a:bodyPr>
            <a:lstStyle/>
            <a:p>
              <a:pPr algn="ctr" defTabSz="1000125" eaLnBrk="0" hangingPunct="0"/>
              <a:r>
                <a:rPr lang="en-US" sz="2000" b="1">
                  <a:solidFill>
                    <a:schemeClr val="tx2"/>
                  </a:solidFill>
                  <a:latin typeface="Arial Narrow" pitchFamily="34" charset="0"/>
                </a:rPr>
                <a:t>1750</a:t>
              </a:r>
              <a:endParaRPr lang="en-US" sz="2000">
                <a:solidFill>
                  <a:schemeClr val="tx2"/>
                </a:solidFill>
                <a:latin typeface="Arial Narrow" pitchFamily="34" charset="0"/>
              </a:endParaRPr>
            </a:p>
          </p:txBody>
        </p:sp>
      </p:grpSp>
      <p:sp>
        <p:nvSpPr>
          <p:cNvPr id="322586" name="Rectangle 26"/>
          <p:cNvSpPr>
            <a:spLocks noChangeArrowheads="1"/>
          </p:cNvSpPr>
          <p:nvPr/>
        </p:nvSpPr>
        <p:spPr bwMode="auto">
          <a:xfrm>
            <a:off x="5164138" y="4281488"/>
            <a:ext cx="1609725" cy="625475"/>
          </a:xfrm>
          <a:prstGeom prst="rect">
            <a:avLst/>
          </a:prstGeom>
          <a:noFill/>
          <a:ln w="12700">
            <a:noFill/>
            <a:miter lim="800000"/>
            <a:headEnd/>
            <a:tailEnd/>
          </a:ln>
          <a:effectLst/>
        </p:spPr>
        <p:txBody>
          <a:bodyPr lIns="98967" tIns="48615" rIns="98967" bIns="48615">
            <a:spAutoFit/>
          </a:bodyPr>
          <a:lstStyle/>
          <a:p>
            <a:pPr defTabSz="1000125" eaLnBrk="0" hangingPunct="0">
              <a:lnSpc>
                <a:spcPct val="90000"/>
              </a:lnSpc>
            </a:pPr>
            <a:r>
              <a:rPr lang="en-US" sz="2000" b="1">
                <a:solidFill>
                  <a:schemeClr val="tx2"/>
                </a:solidFill>
                <a:latin typeface="Arial Narrow" pitchFamily="34" charset="0"/>
              </a:rPr>
              <a:t>Product specification</a:t>
            </a:r>
          </a:p>
        </p:txBody>
      </p:sp>
      <p:sp>
        <p:nvSpPr>
          <p:cNvPr id="322587" name="Rectangle 27"/>
          <p:cNvSpPr>
            <a:spLocks noChangeArrowheads="1"/>
          </p:cNvSpPr>
          <p:nvPr/>
        </p:nvSpPr>
        <p:spPr bwMode="auto">
          <a:xfrm>
            <a:off x="5407025" y="4803775"/>
            <a:ext cx="587375" cy="420688"/>
          </a:xfrm>
          <a:prstGeom prst="rect">
            <a:avLst/>
          </a:prstGeom>
          <a:noFill/>
          <a:ln w="12700">
            <a:noFill/>
            <a:miter lim="800000"/>
            <a:headEnd/>
            <a:tailEnd/>
          </a:ln>
          <a:effectLst/>
        </p:spPr>
        <p:txBody>
          <a:bodyPr wrap="none" lIns="98967" tIns="48615" rIns="98967" bIns="48615">
            <a:spAutoFit/>
          </a:bodyPr>
          <a:lstStyle/>
          <a:p>
            <a:pPr algn="ctr" defTabSz="1000125" eaLnBrk="0" hangingPunct="0"/>
            <a:r>
              <a:rPr lang="en-US" sz="2200" b="1">
                <a:solidFill>
                  <a:schemeClr val="tx2"/>
                </a:solidFill>
                <a:latin typeface="Arial Narrow" pitchFamily="34" charset="0"/>
              </a:rPr>
              <a:t>100</a:t>
            </a:r>
            <a:endParaRPr lang="en-US" sz="3100" b="1">
              <a:solidFill>
                <a:schemeClr val="tx2"/>
              </a:solidFill>
              <a:latin typeface="Arial Narrow" pitchFamily="34" charset="0"/>
            </a:endParaRPr>
          </a:p>
        </p:txBody>
      </p:sp>
      <p:sp>
        <p:nvSpPr>
          <p:cNvPr id="322588" name="Freeform 28"/>
          <p:cNvSpPr>
            <a:spLocks/>
          </p:cNvSpPr>
          <p:nvPr/>
        </p:nvSpPr>
        <p:spPr bwMode="auto">
          <a:xfrm>
            <a:off x="1778000" y="2744788"/>
            <a:ext cx="5842000" cy="2643187"/>
          </a:xfrm>
          <a:custGeom>
            <a:avLst/>
            <a:gdLst/>
            <a:ahLst/>
            <a:cxnLst>
              <a:cxn ang="0">
                <a:pos x="0" y="0"/>
              </a:cxn>
              <a:cxn ang="0">
                <a:pos x="720" y="672"/>
              </a:cxn>
              <a:cxn ang="0">
                <a:pos x="1488" y="1152"/>
              </a:cxn>
              <a:cxn ang="0">
                <a:pos x="2256" y="1488"/>
              </a:cxn>
              <a:cxn ang="0">
                <a:pos x="3312" y="1546"/>
              </a:cxn>
            </a:cxnLst>
            <a:rect l="0" t="0" r="r" b="b"/>
            <a:pathLst>
              <a:path w="3312" h="1554">
                <a:moveTo>
                  <a:pt x="0" y="0"/>
                </a:moveTo>
                <a:cubicBezTo>
                  <a:pt x="236" y="240"/>
                  <a:pt x="472" y="480"/>
                  <a:pt x="720" y="672"/>
                </a:cubicBezTo>
                <a:cubicBezTo>
                  <a:pt x="968" y="864"/>
                  <a:pt x="1232" y="1016"/>
                  <a:pt x="1488" y="1152"/>
                </a:cubicBezTo>
                <a:cubicBezTo>
                  <a:pt x="1744" y="1288"/>
                  <a:pt x="1952" y="1422"/>
                  <a:pt x="2256" y="1488"/>
                </a:cubicBezTo>
                <a:cubicBezTo>
                  <a:pt x="2560" y="1554"/>
                  <a:pt x="3092" y="1534"/>
                  <a:pt x="3312" y="1546"/>
                </a:cubicBezTo>
              </a:path>
            </a:pathLst>
          </a:custGeom>
          <a:noFill/>
          <a:ln w="38100" cmpd="sng">
            <a:solidFill>
              <a:schemeClr val="tx1"/>
            </a:solidFill>
            <a:round/>
            <a:headEnd/>
            <a:tailEnd/>
          </a:ln>
          <a:effectLst/>
        </p:spPr>
        <p:txBody>
          <a:bodyPr wrap="none" anchor="ctr"/>
          <a:lstStyle/>
          <a:p>
            <a:endParaRPr lang="en-US"/>
          </a:p>
        </p:txBody>
      </p:sp>
      <p:sp>
        <p:nvSpPr>
          <p:cNvPr id="322589" name="Oval 29"/>
          <p:cNvSpPr>
            <a:spLocks noChangeArrowheads="1"/>
          </p:cNvSpPr>
          <p:nvPr/>
        </p:nvSpPr>
        <p:spPr bwMode="auto">
          <a:xfrm>
            <a:off x="6942138" y="5253038"/>
            <a:ext cx="246062" cy="236537"/>
          </a:xfrm>
          <a:prstGeom prst="ellipse">
            <a:avLst/>
          </a:prstGeom>
          <a:solidFill>
            <a:srgbClr val="66FF99"/>
          </a:solidFill>
          <a:ln w="12700">
            <a:solidFill>
              <a:srgbClr val="CC0066"/>
            </a:solidFill>
            <a:round/>
            <a:headEnd/>
            <a:tailEnd/>
          </a:ln>
          <a:effectLst/>
        </p:spPr>
        <p:txBody>
          <a:bodyPr wrap="none" anchor="ctr"/>
          <a:lstStyle/>
          <a:p>
            <a:endParaRPr lang="en-US"/>
          </a:p>
        </p:txBody>
      </p:sp>
      <p:sp>
        <p:nvSpPr>
          <p:cNvPr id="322590" name="Oval 30"/>
          <p:cNvSpPr>
            <a:spLocks noChangeArrowheads="1"/>
          </p:cNvSpPr>
          <p:nvPr/>
        </p:nvSpPr>
        <p:spPr bwMode="auto">
          <a:xfrm>
            <a:off x="5602288" y="5197475"/>
            <a:ext cx="261937" cy="220663"/>
          </a:xfrm>
          <a:prstGeom prst="ellipse">
            <a:avLst/>
          </a:prstGeom>
          <a:solidFill>
            <a:srgbClr val="66FF99"/>
          </a:solidFill>
          <a:ln w="12700">
            <a:solidFill>
              <a:srgbClr val="CC0066"/>
            </a:solidFill>
            <a:round/>
            <a:headEnd/>
            <a:tailEnd/>
          </a:ln>
          <a:effectLst/>
        </p:spPr>
        <p:txBody>
          <a:bodyPr wrap="none" anchor="ctr"/>
          <a:lstStyle/>
          <a:p>
            <a:endParaRPr lang="en-US"/>
          </a:p>
        </p:txBody>
      </p:sp>
      <p:sp>
        <p:nvSpPr>
          <p:cNvPr id="322591" name="Oval 31"/>
          <p:cNvSpPr>
            <a:spLocks noChangeArrowheads="1"/>
          </p:cNvSpPr>
          <p:nvPr/>
        </p:nvSpPr>
        <p:spPr bwMode="auto">
          <a:xfrm>
            <a:off x="2971800" y="3802063"/>
            <a:ext cx="265113" cy="219075"/>
          </a:xfrm>
          <a:prstGeom prst="ellipse">
            <a:avLst/>
          </a:prstGeom>
          <a:solidFill>
            <a:srgbClr val="66FF99"/>
          </a:solidFill>
          <a:ln w="12700">
            <a:solidFill>
              <a:schemeClr val="bg2"/>
            </a:solidFill>
            <a:round/>
            <a:headEnd/>
            <a:tailEnd/>
          </a:ln>
          <a:effectLst/>
        </p:spPr>
        <p:txBody>
          <a:bodyPr wrap="none" anchor="ctr"/>
          <a:lstStyle/>
          <a:p>
            <a:endParaRPr lang="en-US"/>
          </a:p>
        </p:txBody>
      </p:sp>
      <p:sp>
        <p:nvSpPr>
          <p:cNvPr id="322592" name="Oval 32"/>
          <p:cNvSpPr>
            <a:spLocks noChangeArrowheads="1"/>
          </p:cNvSpPr>
          <p:nvPr/>
        </p:nvSpPr>
        <p:spPr bwMode="auto">
          <a:xfrm>
            <a:off x="1673225" y="2667000"/>
            <a:ext cx="263525" cy="219075"/>
          </a:xfrm>
          <a:prstGeom prst="ellipse">
            <a:avLst/>
          </a:prstGeom>
          <a:solidFill>
            <a:srgbClr val="66FF99"/>
          </a:solidFill>
          <a:ln w="12700">
            <a:solidFill>
              <a:srgbClr val="CC0066"/>
            </a:solidFill>
            <a:round/>
            <a:headEnd/>
            <a:tailEnd/>
          </a:ln>
          <a:effectLst/>
        </p:spPr>
        <p:txBody>
          <a:bodyPr wrap="none" anchor="ctr"/>
          <a:lstStyle/>
          <a:p>
            <a:endParaRPr lang="en-US"/>
          </a:p>
        </p:txBody>
      </p:sp>
      <p:sp>
        <p:nvSpPr>
          <p:cNvPr id="322593" name="Oval 33"/>
          <p:cNvSpPr>
            <a:spLocks noChangeArrowheads="1"/>
          </p:cNvSpPr>
          <p:nvPr/>
        </p:nvSpPr>
        <p:spPr bwMode="auto">
          <a:xfrm>
            <a:off x="4276725" y="4605338"/>
            <a:ext cx="265113" cy="220662"/>
          </a:xfrm>
          <a:prstGeom prst="ellipse">
            <a:avLst/>
          </a:prstGeom>
          <a:solidFill>
            <a:srgbClr val="66FF99"/>
          </a:solidFill>
          <a:ln w="12700">
            <a:solidFill>
              <a:schemeClr val="bg2"/>
            </a:solidFill>
            <a:round/>
            <a:headEnd/>
            <a:tailEnd/>
          </a:ln>
          <a:effectLst/>
        </p:spPr>
        <p:txBody>
          <a:bodyPr wrap="none" anchor="ctr"/>
          <a:lstStyle/>
          <a:p>
            <a:endParaRPr lang="en-US"/>
          </a:p>
        </p:txBody>
      </p:sp>
      <p:sp>
        <p:nvSpPr>
          <p:cNvPr id="322594" name="Text Box 34"/>
          <p:cNvSpPr txBox="1">
            <a:spLocks noChangeArrowheads="1"/>
          </p:cNvSpPr>
          <p:nvPr/>
        </p:nvSpPr>
        <p:spPr bwMode="auto">
          <a:xfrm>
            <a:off x="3640138" y="3673475"/>
            <a:ext cx="1778000" cy="687388"/>
          </a:xfrm>
          <a:prstGeom prst="rect">
            <a:avLst/>
          </a:prstGeom>
          <a:noFill/>
          <a:ln w="9525">
            <a:noFill/>
            <a:miter lim="800000"/>
            <a:headEnd/>
            <a:tailEnd/>
          </a:ln>
          <a:effectLst/>
        </p:spPr>
        <p:txBody>
          <a:bodyPr lIns="100008" tIns="50004" rIns="100008" bIns="50004">
            <a:spAutoFit/>
          </a:bodyPr>
          <a:lstStyle/>
          <a:p>
            <a:pPr defTabSz="1000125" eaLnBrk="0" hangingPunct="0">
              <a:spcBef>
                <a:spcPct val="50000"/>
              </a:spcBef>
            </a:pPr>
            <a:r>
              <a:rPr lang="en-US" sz="2000" b="1">
                <a:solidFill>
                  <a:schemeClr val="tx2"/>
                </a:solidFill>
                <a:latin typeface="Arial Narrow" pitchFamily="34" charset="0"/>
              </a:rPr>
              <a:t>Functional specifications</a:t>
            </a:r>
          </a:p>
        </p:txBody>
      </p:sp>
      <p:sp>
        <p:nvSpPr>
          <p:cNvPr id="322595" name="Oval 35"/>
          <p:cNvSpPr>
            <a:spLocks noChangeArrowheads="1"/>
          </p:cNvSpPr>
          <p:nvPr/>
        </p:nvSpPr>
        <p:spPr bwMode="auto">
          <a:xfrm>
            <a:off x="7459663" y="5289550"/>
            <a:ext cx="244475" cy="236538"/>
          </a:xfrm>
          <a:prstGeom prst="ellipse">
            <a:avLst/>
          </a:prstGeom>
          <a:solidFill>
            <a:srgbClr val="FF0000"/>
          </a:solidFill>
          <a:ln w="12700">
            <a:solidFill>
              <a:srgbClr val="CC0066"/>
            </a:solidFill>
            <a:round/>
            <a:headEnd/>
            <a:tailEnd/>
          </a:ln>
          <a:effectLst/>
        </p:spPr>
        <p:txBody>
          <a:bodyPr wrap="none" anchor="ctr"/>
          <a:lstStyle/>
          <a:p>
            <a:endParaRPr lang="en-US"/>
          </a:p>
        </p:txBody>
      </p:sp>
      <p:sp>
        <p:nvSpPr>
          <p:cNvPr id="322596" name="Text Box 36"/>
          <p:cNvSpPr txBox="1">
            <a:spLocks noChangeArrowheads="1"/>
          </p:cNvSpPr>
          <p:nvPr/>
        </p:nvSpPr>
        <p:spPr bwMode="auto">
          <a:xfrm>
            <a:off x="7535863" y="4652963"/>
            <a:ext cx="1184275" cy="687387"/>
          </a:xfrm>
          <a:prstGeom prst="rect">
            <a:avLst/>
          </a:prstGeom>
          <a:noFill/>
          <a:ln w="9525">
            <a:noFill/>
            <a:miter lim="800000"/>
            <a:headEnd/>
            <a:tailEnd/>
          </a:ln>
          <a:effectLst/>
        </p:spPr>
        <p:txBody>
          <a:bodyPr lIns="100008" tIns="50004" rIns="100008" bIns="50004">
            <a:spAutoFit/>
          </a:bodyPr>
          <a:lstStyle/>
          <a:p>
            <a:pPr defTabSz="1000125" eaLnBrk="0" hangingPunct="0">
              <a:spcBef>
                <a:spcPct val="50000"/>
              </a:spcBef>
            </a:pPr>
            <a:r>
              <a:rPr lang="en-US" sz="2000" b="1">
                <a:solidFill>
                  <a:srgbClr val="FF0000"/>
                </a:solidFill>
                <a:latin typeface="Arial Narrow" pitchFamily="34" charset="0"/>
              </a:rPr>
              <a:t>One success!</a:t>
            </a:r>
          </a:p>
        </p:txBody>
      </p:sp>
      <p:sp>
        <p:nvSpPr>
          <p:cNvPr id="322597" name="Text Box 37"/>
          <p:cNvSpPr txBox="1">
            <a:spLocks noChangeArrowheads="1"/>
          </p:cNvSpPr>
          <p:nvPr/>
        </p:nvSpPr>
        <p:spPr bwMode="auto">
          <a:xfrm>
            <a:off x="4064000" y="4244975"/>
            <a:ext cx="762000" cy="425450"/>
          </a:xfrm>
          <a:prstGeom prst="rect">
            <a:avLst/>
          </a:prstGeom>
          <a:noFill/>
          <a:ln w="9525">
            <a:noFill/>
            <a:miter lim="800000"/>
            <a:headEnd/>
            <a:tailEnd/>
          </a:ln>
          <a:effectLst/>
        </p:spPr>
        <p:txBody>
          <a:bodyPr lIns="100008" tIns="50004" rIns="100008" bIns="50004">
            <a:spAutoFit/>
          </a:bodyPr>
          <a:lstStyle/>
          <a:p>
            <a:pPr defTabSz="1000125" eaLnBrk="0" hangingPunct="0">
              <a:spcBef>
                <a:spcPct val="50000"/>
              </a:spcBef>
            </a:pPr>
            <a:r>
              <a:rPr lang="en-US" sz="2200" b="1">
                <a:solidFill>
                  <a:schemeClr val="tx2"/>
                </a:solidFill>
                <a:latin typeface="Arial Narrow" pitchFamily="34" charset="0"/>
              </a:rPr>
              <a:t>500</a:t>
            </a:r>
          </a:p>
        </p:txBody>
      </p:sp>
      <p:sp>
        <p:nvSpPr>
          <p:cNvPr id="322598" name="Freeform 38"/>
          <p:cNvSpPr>
            <a:spLocks/>
          </p:cNvSpPr>
          <p:nvPr/>
        </p:nvSpPr>
        <p:spPr bwMode="auto">
          <a:xfrm>
            <a:off x="6999288" y="3429000"/>
            <a:ext cx="366712" cy="1470025"/>
          </a:xfrm>
          <a:custGeom>
            <a:avLst/>
            <a:gdLst/>
            <a:ahLst/>
            <a:cxnLst>
              <a:cxn ang="0">
                <a:pos x="208" y="0"/>
              </a:cxn>
              <a:cxn ang="0">
                <a:pos x="16" y="336"/>
              </a:cxn>
              <a:cxn ang="0">
                <a:pos x="112" y="480"/>
              </a:cxn>
              <a:cxn ang="0">
                <a:pos x="16" y="864"/>
              </a:cxn>
            </a:cxnLst>
            <a:rect l="0" t="0" r="r" b="b"/>
            <a:pathLst>
              <a:path w="208" h="864">
                <a:moveTo>
                  <a:pt x="208" y="0"/>
                </a:moveTo>
                <a:cubicBezTo>
                  <a:pt x="120" y="128"/>
                  <a:pt x="32" y="256"/>
                  <a:pt x="16" y="336"/>
                </a:cubicBezTo>
                <a:cubicBezTo>
                  <a:pt x="0" y="416"/>
                  <a:pt x="112" y="392"/>
                  <a:pt x="112" y="480"/>
                </a:cubicBezTo>
                <a:cubicBezTo>
                  <a:pt x="112" y="568"/>
                  <a:pt x="64" y="716"/>
                  <a:pt x="16" y="864"/>
                </a:cubicBezTo>
              </a:path>
            </a:pathLst>
          </a:custGeom>
          <a:noFill/>
          <a:ln w="28575" cmpd="sng">
            <a:solidFill>
              <a:schemeClr val="accent2"/>
            </a:solidFill>
            <a:round/>
            <a:headEnd type="none" w="med" len="med"/>
            <a:tailEnd type="triangle" w="med" len="med"/>
          </a:ln>
          <a:effectLst/>
        </p:spPr>
        <p:txBody>
          <a:bodyPr wrap="none" anchor="ctr"/>
          <a:lstStyle/>
          <a:p>
            <a:endParaRPr lang="en-US"/>
          </a:p>
        </p:txBody>
      </p:sp>
      <p:sp>
        <p:nvSpPr>
          <p:cNvPr id="39" name="Slide Number Placeholder 38"/>
          <p:cNvSpPr>
            <a:spLocks noGrp="1"/>
          </p:cNvSpPr>
          <p:nvPr>
            <p:ph type="sldNum" sz="quarter" idx="12"/>
          </p:nvPr>
        </p:nvSpPr>
        <p:spPr/>
        <p:txBody>
          <a:bodyPr/>
          <a:lstStyle/>
          <a:p>
            <a:fld id="{B6F15528-21DE-4FAA-801E-634DDDAF4B2B}" type="slidenum">
              <a:rPr lang="en-US" smtClean="0"/>
              <a:pPr/>
              <a:t>18</a:t>
            </a:fld>
            <a:endParaRPr lang="en-US"/>
          </a:p>
        </p:txBody>
      </p:sp>
      <p:sp>
        <p:nvSpPr>
          <p:cNvPr id="40" name="Footer Placeholder 39"/>
          <p:cNvSpPr>
            <a:spLocks noGrp="1"/>
          </p:cNvSpPr>
          <p:nvPr>
            <p:ph type="ftr" sz="quarter" idx="11"/>
          </p:nvPr>
        </p:nvSpPr>
        <p:spPr/>
        <p:txBody>
          <a:bodyPr/>
          <a:lstStyle/>
          <a:p>
            <a:r>
              <a:rPr lang="en-US" smtClean="0"/>
              <a:t>Saba Bahouth – UCO</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reeform 2"/>
          <p:cNvSpPr>
            <a:spLocks/>
          </p:cNvSpPr>
          <p:nvPr/>
        </p:nvSpPr>
        <p:spPr bwMode="auto">
          <a:xfrm>
            <a:off x="846138" y="4491038"/>
            <a:ext cx="2327275" cy="847725"/>
          </a:xfrm>
          <a:custGeom>
            <a:avLst/>
            <a:gdLst/>
            <a:ahLst/>
            <a:cxnLst>
              <a:cxn ang="0">
                <a:pos x="0" y="0"/>
              </a:cxn>
              <a:cxn ang="0">
                <a:pos x="1319" y="3"/>
              </a:cxn>
              <a:cxn ang="0">
                <a:pos x="1175" y="146"/>
              </a:cxn>
              <a:cxn ang="0">
                <a:pos x="1137" y="190"/>
              </a:cxn>
              <a:cxn ang="0">
                <a:pos x="1115" y="229"/>
              </a:cxn>
              <a:cxn ang="0">
                <a:pos x="1026" y="301"/>
              </a:cxn>
              <a:cxn ang="0">
                <a:pos x="816" y="432"/>
              </a:cxn>
              <a:cxn ang="0">
                <a:pos x="720" y="480"/>
              </a:cxn>
              <a:cxn ang="0">
                <a:pos x="607" y="499"/>
              </a:cxn>
              <a:cxn ang="0">
                <a:pos x="524" y="499"/>
              </a:cxn>
              <a:cxn ang="0">
                <a:pos x="430" y="461"/>
              </a:cxn>
              <a:cxn ang="0">
                <a:pos x="326" y="389"/>
              </a:cxn>
              <a:cxn ang="0">
                <a:pos x="132" y="223"/>
              </a:cxn>
              <a:cxn ang="0">
                <a:pos x="48" y="96"/>
              </a:cxn>
              <a:cxn ang="0">
                <a:pos x="0" y="0"/>
              </a:cxn>
            </a:cxnLst>
            <a:rect l="0" t="0" r="r" b="b"/>
            <a:pathLst>
              <a:path w="1319" h="499">
                <a:moveTo>
                  <a:pt x="0" y="0"/>
                </a:moveTo>
                <a:lnTo>
                  <a:pt x="1319" y="3"/>
                </a:lnTo>
                <a:lnTo>
                  <a:pt x="1175" y="146"/>
                </a:lnTo>
                <a:lnTo>
                  <a:pt x="1137" y="190"/>
                </a:lnTo>
                <a:lnTo>
                  <a:pt x="1115" y="229"/>
                </a:lnTo>
                <a:lnTo>
                  <a:pt x="1026" y="301"/>
                </a:lnTo>
                <a:lnTo>
                  <a:pt x="816" y="432"/>
                </a:lnTo>
                <a:lnTo>
                  <a:pt x="720" y="480"/>
                </a:lnTo>
                <a:lnTo>
                  <a:pt x="607" y="499"/>
                </a:lnTo>
                <a:lnTo>
                  <a:pt x="524" y="499"/>
                </a:lnTo>
                <a:lnTo>
                  <a:pt x="430" y="461"/>
                </a:lnTo>
                <a:lnTo>
                  <a:pt x="326" y="389"/>
                </a:lnTo>
                <a:lnTo>
                  <a:pt x="132" y="223"/>
                </a:lnTo>
                <a:lnTo>
                  <a:pt x="48" y="96"/>
                </a:lnTo>
                <a:lnTo>
                  <a:pt x="0" y="0"/>
                </a:lnTo>
                <a:close/>
              </a:path>
            </a:pathLst>
          </a:custGeom>
          <a:solidFill>
            <a:srgbClr val="FF3300"/>
          </a:solidFill>
          <a:ln w="9525">
            <a:solidFill>
              <a:schemeClr val="tx1"/>
            </a:solidFill>
            <a:round/>
            <a:headEnd/>
            <a:tailEnd/>
          </a:ln>
          <a:effectLst/>
        </p:spPr>
        <p:txBody>
          <a:bodyPr wrap="none" anchor="ctr"/>
          <a:lstStyle/>
          <a:p>
            <a:endParaRPr lang="en-US"/>
          </a:p>
        </p:txBody>
      </p:sp>
      <p:sp>
        <p:nvSpPr>
          <p:cNvPr id="320516" name="Line 4"/>
          <p:cNvSpPr>
            <a:spLocks noChangeShapeType="1"/>
          </p:cNvSpPr>
          <p:nvPr/>
        </p:nvSpPr>
        <p:spPr bwMode="auto">
          <a:xfrm>
            <a:off x="820738" y="1716088"/>
            <a:ext cx="1587" cy="3692525"/>
          </a:xfrm>
          <a:prstGeom prst="line">
            <a:avLst/>
          </a:prstGeom>
          <a:noFill/>
          <a:ln w="28575">
            <a:solidFill>
              <a:srgbClr val="000000"/>
            </a:solidFill>
            <a:round/>
            <a:headEnd/>
            <a:tailEnd/>
          </a:ln>
        </p:spPr>
        <p:txBody>
          <a:bodyPr/>
          <a:lstStyle/>
          <a:p>
            <a:endParaRPr lang="en-US"/>
          </a:p>
        </p:txBody>
      </p:sp>
      <p:sp>
        <p:nvSpPr>
          <p:cNvPr id="320517" name="Line 5"/>
          <p:cNvSpPr>
            <a:spLocks noChangeShapeType="1"/>
          </p:cNvSpPr>
          <p:nvPr/>
        </p:nvSpPr>
        <p:spPr bwMode="auto">
          <a:xfrm>
            <a:off x="820738" y="4491038"/>
            <a:ext cx="7561262" cy="0"/>
          </a:xfrm>
          <a:prstGeom prst="line">
            <a:avLst/>
          </a:prstGeom>
          <a:noFill/>
          <a:ln w="19050">
            <a:solidFill>
              <a:srgbClr val="000000"/>
            </a:solidFill>
            <a:prstDash val="dash"/>
            <a:round/>
            <a:headEnd/>
            <a:tailEnd/>
          </a:ln>
        </p:spPr>
        <p:txBody>
          <a:bodyPr/>
          <a:lstStyle/>
          <a:p>
            <a:endParaRPr lang="en-US"/>
          </a:p>
        </p:txBody>
      </p:sp>
      <p:sp>
        <p:nvSpPr>
          <p:cNvPr id="320518" name="Rectangle 6"/>
          <p:cNvSpPr>
            <a:spLocks noChangeArrowheads="1"/>
          </p:cNvSpPr>
          <p:nvPr/>
        </p:nvSpPr>
        <p:spPr bwMode="auto">
          <a:xfrm>
            <a:off x="4424363" y="3422650"/>
            <a:ext cx="6350" cy="20638"/>
          </a:xfrm>
          <a:prstGeom prst="rect">
            <a:avLst/>
          </a:prstGeom>
          <a:solidFill>
            <a:srgbClr val="FF0000"/>
          </a:solidFill>
          <a:ln w="9525">
            <a:noFill/>
            <a:miter lim="800000"/>
            <a:headEnd/>
            <a:tailEnd/>
          </a:ln>
        </p:spPr>
        <p:txBody>
          <a:bodyPr/>
          <a:lstStyle/>
          <a:p>
            <a:endParaRPr lang="en-US"/>
          </a:p>
        </p:txBody>
      </p:sp>
      <p:sp>
        <p:nvSpPr>
          <p:cNvPr id="320519" name="Rectangle 7"/>
          <p:cNvSpPr>
            <a:spLocks noChangeArrowheads="1"/>
          </p:cNvSpPr>
          <p:nvPr/>
        </p:nvSpPr>
        <p:spPr bwMode="auto">
          <a:xfrm>
            <a:off x="3051175" y="3201988"/>
            <a:ext cx="6350" cy="22225"/>
          </a:xfrm>
          <a:prstGeom prst="rect">
            <a:avLst/>
          </a:prstGeom>
          <a:solidFill>
            <a:srgbClr val="FFFFFF"/>
          </a:solidFill>
          <a:ln w="9525">
            <a:noFill/>
            <a:miter lim="800000"/>
            <a:headEnd/>
            <a:tailEnd/>
          </a:ln>
        </p:spPr>
        <p:txBody>
          <a:bodyPr/>
          <a:lstStyle/>
          <a:p>
            <a:endParaRPr lang="en-US"/>
          </a:p>
        </p:txBody>
      </p:sp>
      <p:sp>
        <p:nvSpPr>
          <p:cNvPr id="320520" name="Rectangle 8"/>
          <p:cNvSpPr>
            <a:spLocks noChangeArrowheads="1"/>
          </p:cNvSpPr>
          <p:nvPr/>
        </p:nvSpPr>
        <p:spPr bwMode="auto">
          <a:xfrm>
            <a:off x="5456238" y="3962400"/>
            <a:ext cx="6350" cy="20638"/>
          </a:xfrm>
          <a:prstGeom prst="rect">
            <a:avLst/>
          </a:prstGeom>
          <a:solidFill>
            <a:srgbClr val="FFFFFF"/>
          </a:solidFill>
          <a:ln w="9525">
            <a:noFill/>
            <a:miter lim="800000"/>
            <a:headEnd/>
            <a:tailEnd/>
          </a:ln>
        </p:spPr>
        <p:txBody>
          <a:bodyPr/>
          <a:lstStyle/>
          <a:p>
            <a:endParaRPr lang="en-US"/>
          </a:p>
        </p:txBody>
      </p:sp>
      <p:sp>
        <p:nvSpPr>
          <p:cNvPr id="320521" name="Rectangle 9"/>
          <p:cNvSpPr>
            <a:spLocks noChangeArrowheads="1"/>
          </p:cNvSpPr>
          <p:nvPr/>
        </p:nvSpPr>
        <p:spPr bwMode="auto">
          <a:xfrm>
            <a:off x="5797550" y="4108450"/>
            <a:ext cx="6350" cy="20638"/>
          </a:xfrm>
          <a:prstGeom prst="rect">
            <a:avLst/>
          </a:prstGeom>
          <a:solidFill>
            <a:srgbClr val="FFFFFF"/>
          </a:solidFill>
          <a:ln w="9525">
            <a:noFill/>
            <a:miter lim="800000"/>
            <a:headEnd/>
            <a:tailEnd/>
          </a:ln>
        </p:spPr>
        <p:txBody>
          <a:bodyPr/>
          <a:lstStyle/>
          <a:p>
            <a:endParaRPr lang="en-US"/>
          </a:p>
        </p:txBody>
      </p:sp>
      <p:sp>
        <p:nvSpPr>
          <p:cNvPr id="320522" name="Rectangle 10"/>
          <p:cNvSpPr>
            <a:spLocks noChangeArrowheads="1"/>
          </p:cNvSpPr>
          <p:nvPr/>
        </p:nvSpPr>
        <p:spPr bwMode="auto">
          <a:xfrm rot="16200000">
            <a:off x="-555625" y="3487738"/>
            <a:ext cx="2435225" cy="304800"/>
          </a:xfrm>
          <a:prstGeom prst="rect">
            <a:avLst/>
          </a:prstGeom>
          <a:noFill/>
          <a:ln w="9525">
            <a:noFill/>
            <a:miter lim="800000"/>
            <a:headEnd/>
            <a:tailEnd/>
          </a:ln>
        </p:spPr>
        <p:txBody>
          <a:bodyPr wrap="none" lIns="0" tIns="0" rIns="0" bIns="0">
            <a:spAutoFit/>
          </a:bodyPr>
          <a:lstStyle/>
          <a:p>
            <a:pPr defTabSz="1000125" eaLnBrk="0" hangingPunct="0"/>
            <a:r>
              <a:rPr lang="en-US" sz="2000" b="1">
                <a:solidFill>
                  <a:srgbClr val="000000"/>
                </a:solidFill>
                <a:latin typeface="Arial Narrow" pitchFamily="34" charset="0"/>
              </a:rPr>
              <a:t>Sales, Cost &amp; Profit   .  </a:t>
            </a:r>
            <a:endParaRPr lang="en-US" sz="2600">
              <a:latin typeface="Arial Narrow" pitchFamily="34" charset="0"/>
            </a:endParaRPr>
          </a:p>
        </p:txBody>
      </p:sp>
      <p:sp>
        <p:nvSpPr>
          <p:cNvPr id="320523" name="Line 11"/>
          <p:cNvSpPr>
            <a:spLocks noChangeShapeType="1"/>
          </p:cNvSpPr>
          <p:nvPr/>
        </p:nvSpPr>
        <p:spPr bwMode="auto">
          <a:xfrm>
            <a:off x="2032000" y="2205038"/>
            <a:ext cx="0" cy="3659187"/>
          </a:xfrm>
          <a:prstGeom prst="line">
            <a:avLst/>
          </a:prstGeom>
          <a:noFill/>
          <a:ln w="19050">
            <a:solidFill>
              <a:schemeClr val="tx1"/>
            </a:solidFill>
            <a:prstDash val="dash"/>
            <a:round/>
            <a:headEnd/>
            <a:tailEnd/>
          </a:ln>
          <a:effectLst/>
        </p:spPr>
        <p:txBody>
          <a:bodyPr wrap="none" anchor="ctr"/>
          <a:lstStyle/>
          <a:p>
            <a:endParaRPr lang="en-US"/>
          </a:p>
        </p:txBody>
      </p:sp>
      <p:sp>
        <p:nvSpPr>
          <p:cNvPr id="320524" name="Line 12"/>
          <p:cNvSpPr>
            <a:spLocks noChangeShapeType="1"/>
          </p:cNvSpPr>
          <p:nvPr/>
        </p:nvSpPr>
        <p:spPr bwMode="auto">
          <a:xfrm>
            <a:off x="4899025" y="2211388"/>
            <a:ext cx="0" cy="3660775"/>
          </a:xfrm>
          <a:prstGeom prst="line">
            <a:avLst/>
          </a:prstGeom>
          <a:noFill/>
          <a:ln w="19050">
            <a:solidFill>
              <a:schemeClr val="tx1"/>
            </a:solidFill>
            <a:prstDash val="dash"/>
            <a:round/>
            <a:headEnd/>
            <a:tailEnd/>
          </a:ln>
          <a:effectLst/>
        </p:spPr>
        <p:txBody>
          <a:bodyPr wrap="none" anchor="ctr"/>
          <a:lstStyle/>
          <a:p>
            <a:endParaRPr lang="en-US"/>
          </a:p>
        </p:txBody>
      </p:sp>
      <p:sp>
        <p:nvSpPr>
          <p:cNvPr id="320525" name="Line 13"/>
          <p:cNvSpPr>
            <a:spLocks noChangeShapeType="1"/>
          </p:cNvSpPr>
          <p:nvPr/>
        </p:nvSpPr>
        <p:spPr bwMode="auto">
          <a:xfrm>
            <a:off x="3546475" y="2211388"/>
            <a:ext cx="0" cy="3660775"/>
          </a:xfrm>
          <a:prstGeom prst="line">
            <a:avLst/>
          </a:prstGeom>
          <a:noFill/>
          <a:ln w="19050">
            <a:solidFill>
              <a:schemeClr val="tx1"/>
            </a:solidFill>
            <a:prstDash val="dash"/>
            <a:round/>
            <a:headEnd/>
            <a:tailEnd/>
          </a:ln>
          <a:effectLst/>
        </p:spPr>
        <p:txBody>
          <a:bodyPr wrap="none" anchor="ctr"/>
          <a:lstStyle/>
          <a:p>
            <a:endParaRPr lang="en-US"/>
          </a:p>
        </p:txBody>
      </p:sp>
      <p:sp>
        <p:nvSpPr>
          <p:cNvPr id="320526" name="Rectangle 14"/>
          <p:cNvSpPr>
            <a:spLocks noChangeArrowheads="1"/>
          </p:cNvSpPr>
          <p:nvPr/>
        </p:nvSpPr>
        <p:spPr bwMode="auto">
          <a:xfrm>
            <a:off x="465138" y="5470525"/>
            <a:ext cx="1736725" cy="420688"/>
          </a:xfrm>
          <a:prstGeom prst="rect">
            <a:avLst/>
          </a:prstGeom>
          <a:noFill/>
          <a:ln w="12700">
            <a:noFill/>
            <a:miter lim="800000"/>
            <a:headEnd/>
            <a:tailEnd/>
          </a:ln>
          <a:effectLst/>
        </p:spPr>
        <p:txBody>
          <a:bodyPr wrap="none" lIns="98967" tIns="48615" rIns="98967" bIns="48615">
            <a:spAutoFit/>
          </a:bodyPr>
          <a:lstStyle/>
          <a:p>
            <a:pPr defTabSz="1000125" eaLnBrk="0" hangingPunct="0"/>
            <a:r>
              <a:rPr lang="en-US" sz="2200" b="1">
                <a:latin typeface="Arial Narrow" pitchFamily="34" charset="0"/>
              </a:rPr>
              <a:t>Introduction</a:t>
            </a:r>
          </a:p>
        </p:txBody>
      </p:sp>
      <p:sp>
        <p:nvSpPr>
          <p:cNvPr id="320527" name="Rectangle 15"/>
          <p:cNvSpPr>
            <a:spLocks noChangeArrowheads="1"/>
          </p:cNvSpPr>
          <p:nvPr/>
        </p:nvSpPr>
        <p:spPr bwMode="auto">
          <a:xfrm>
            <a:off x="3570288" y="5470525"/>
            <a:ext cx="1296987" cy="420688"/>
          </a:xfrm>
          <a:prstGeom prst="rect">
            <a:avLst/>
          </a:prstGeom>
          <a:noFill/>
          <a:ln w="12700">
            <a:noFill/>
            <a:miter lim="800000"/>
            <a:headEnd/>
            <a:tailEnd/>
          </a:ln>
          <a:effectLst/>
        </p:spPr>
        <p:txBody>
          <a:bodyPr wrap="none" lIns="98967" tIns="48615" rIns="98967" bIns="48615">
            <a:spAutoFit/>
          </a:bodyPr>
          <a:lstStyle/>
          <a:p>
            <a:pPr defTabSz="1000125" eaLnBrk="0" hangingPunct="0"/>
            <a:r>
              <a:rPr lang="en-US" sz="2200" b="1">
                <a:latin typeface="Arial Narrow" pitchFamily="34" charset="0"/>
              </a:rPr>
              <a:t>Maturity</a:t>
            </a:r>
          </a:p>
        </p:txBody>
      </p:sp>
      <p:sp>
        <p:nvSpPr>
          <p:cNvPr id="320528" name="Rectangle 16"/>
          <p:cNvSpPr>
            <a:spLocks noChangeArrowheads="1"/>
          </p:cNvSpPr>
          <p:nvPr/>
        </p:nvSpPr>
        <p:spPr bwMode="auto">
          <a:xfrm>
            <a:off x="5257800" y="5470525"/>
            <a:ext cx="1093788" cy="420688"/>
          </a:xfrm>
          <a:prstGeom prst="rect">
            <a:avLst/>
          </a:prstGeom>
          <a:noFill/>
          <a:ln w="12700">
            <a:noFill/>
            <a:miter lim="800000"/>
            <a:headEnd/>
            <a:tailEnd/>
          </a:ln>
          <a:effectLst/>
        </p:spPr>
        <p:txBody>
          <a:bodyPr wrap="none" lIns="98967" tIns="48615" rIns="98967" bIns="48615">
            <a:spAutoFit/>
          </a:bodyPr>
          <a:lstStyle/>
          <a:p>
            <a:pPr defTabSz="1000125" eaLnBrk="0" hangingPunct="0"/>
            <a:r>
              <a:rPr lang="en-US" sz="2200" b="1">
                <a:latin typeface="Arial Narrow" pitchFamily="34" charset="0"/>
              </a:rPr>
              <a:t>Decline</a:t>
            </a:r>
          </a:p>
        </p:txBody>
      </p:sp>
      <p:sp>
        <p:nvSpPr>
          <p:cNvPr id="320529" name="Rectangle 17"/>
          <p:cNvSpPr>
            <a:spLocks noChangeArrowheads="1"/>
          </p:cNvSpPr>
          <p:nvPr/>
        </p:nvSpPr>
        <p:spPr bwMode="auto">
          <a:xfrm>
            <a:off x="2303463" y="5470525"/>
            <a:ext cx="1141412" cy="420688"/>
          </a:xfrm>
          <a:prstGeom prst="rect">
            <a:avLst/>
          </a:prstGeom>
          <a:noFill/>
          <a:ln w="12700">
            <a:noFill/>
            <a:miter lim="800000"/>
            <a:headEnd/>
            <a:tailEnd/>
          </a:ln>
          <a:effectLst/>
        </p:spPr>
        <p:txBody>
          <a:bodyPr wrap="none" lIns="98967" tIns="48615" rIns="98967" bIns="48615">
            <a:spAutoFit/>
          </a:bodyPr>
          <a:lstStyle/>
          <a:p>
            <a:pPr defTabSz="1000125" eaLnBrk="0" hangingPunct="0"/>
            <a:r>
              <a:rPr lang="en-US" sz="2200" b="1">
                <a:latin typeface="Arial Narrow" pitchFamily="34" charset="0"/>
              </a:rPr>
              <a:t>Growth</a:t>
            </a:r>
          </a:p>
        </p:txBody>
      </p:sp>
      <p:sp>
        <p:nvSpPr>
          <p:cNvPr id="320530" name="Rectangle 18"/>
          <p:cNvSpPr>
            <a:spLocks noChangeArrowheads="1"/>
          </p:cNvSpPr>
          <p:nvPr/>
        </p:nvSpPr>
        <p:spPr bwMode="auto">
          <a:xfrm>
            <a:off x="1016000" y="2693988"/>
            <a:ext cx="2298700" cy="684212"/>
          </a:xfrm>
          <a:prstGeom prst="rect">
            <a:avLst/>
          </a:prstGeom>
          <a:noFill/>
          <a:ln w="12700">
            <a:noFill/>
            <a:miter lim="800000"/>
            <a:headEnd/>
            <a:tailEnd/>
          </a:ln>
          <a:effectLst/>
        </p:spPr>
        <p:txBody>
          <a:bodyPr lIns="98967" tIns="48615" rIns="98967" bIns="48615">
            <a:spAutoFit/>
          </a:bodyPr>
          <a:lstStyle/>
          <a:p>
            <a:pPr algn="ctr" defTabSz="1000125" eaLnBrk="0" hangingPunct="0"/>
            <a:r>
              <a:rPr lang="en-US" sz="2000" b="1">
                <a:solidFill>
                  <a:schemeClr val="accent1"/>
                </a:solidFill>
                <a:latin typeface="Arial Narrow" pitchFamily="34" charset="0"/>
              </a:rPr>
              <a:t>Cost of Development</a:t>
            </a:r>
          </a:p>
          <a:p>
            <a:pPr algn="ctr" defTabSz="1000125" eaLnBrk="0" hangingPunct="0"/>
            <a:r>
              <a:rPr lang="en-US" sz="2000" b="1">
                <a:solidFill>
                  <a:schemeClr val="accent1"/>
                </a:solidFill>
                <a:latin typeface="Arial Narrow" pitchFamily="34" charset="0"/>
              </a:rPr>
              <a:t>&amp; Manufacturing</a:t>
            </a:r>
          </a:p>
        </p:txBody>
      </p:sp>
      <p:sp>
        <p:nvSpPr>
          <p:cNvPr id="320531" name="Rectangle 19"/>
          <p:cNvSpPr>
            <a:spLocks noChangeArrowheads="1"/>
          </p:cNvSpPr>
          <p:nvPr/>
        </p:nvSpPr>
        <p:spPr bwMode="auto">
          <a:xfrm>
            <a:off x="5334000" y="3021013"/>
            <a:ext cx="1676400" cy="388937"/>
          </a:xfrm>
          <a:prstGeom prst="rect">
            <a:avLst/>
          </a:prstGeom>
          <a:noFill/>
          <a:ln w="12700">
            <a:noFill/>
            <a:miter lim="800000"/>
            <a:headEnd/>
            <a:tailEnd/>
          </a:ln>
          <a:effectLst/>
        </p:spPr>
        <p:txBody>
          <a:bodyPr wrap="none" lIns="98967" tIns="48615" rIns="98967" bIns="48615">
            <a:spAutoFit/>
          </a:bodyPr>
          <a:lstStyle/>
          <a:p>
            <a:pPr defTabSz="1000125" eaLnBrk="0" hangingPunct="0"/>
            <a:r>
              <a:rPr lang="en-US" sz="2000" b="1">
                <a:solidFill>
                  <a:srgbClr val="FF3399"/>
                </a:solidFill>
                <a:latin typeface="Arial Narrow" pitchFamily="34" charset="0"/>
              </a:rPr>
              <a:t>Sales Revenue</a:t>
            </a:r>
          </a:p>
        </p:txBody>
      </p:sp>
      <p:sp>
        <p:nvSpPr>
          <p:cNvPr id="320532" name="AutoShape 20"/>
          <p:cNvSpPr>
            <a:spLocks noChangeArrowheads="1"/>
          </p:cNvSpPr>
          <p:nvPr/>
        </p:nvSpPr>
        <p:spPr bwMode="auto">
          <a:xfrm>
            <a:off x="6942138" y="4735513"/>
            <a:ext cx="1185862" cy="488950"/>
          </a:xfrm>
          <a:prstGeom prst="rightArrow">
            <a:avLst>
              <a:gd name="adj1" fmla="val 50000"/>
              <a:gd name="adj2" fmla="val 121277"/>
            </a:avLst>
          </a:prstGeom>
          <a:noFill/>
          <a:ln w="12700">
            <a:solidFill>
              <a:schemeClr val="tx1"/>
            </a:solidFill>
            <a:miter lim="800000"/>
            <a:headEnd/>
            <a:tailEnd/>
          </a:ln>
          <a:effectLst/>
        </p:spPr>
        <p:txBody>
          <a:bodyPr wrap="none" lIns="98967" tIns="48615" rIns="98967" bIns="48615" anchor="ctr"/>
          <a:lstStyle/>
          <a:p>
            <a:pPr algn="ctr" defTabSz="1000125" eaLnBrk="0" hangingPunct="0"/>
            <a:r>
              <a:rPr lang="en-US" sz="2000" b="1">
                <a:latin typeface="Arial Narrow" pitchFamily="34" charset="0"/>
              </a:rPr>
              <a:t>Time</a:t>
            </a:r>
          </a:p>
        </p:txBody>
      </p:sp>
      <p:sp>
        <p:nvSpPr>
          <p:cNvPr id="320533" name="Freeform 21"/>
          <p:cNvSpPr>
            <a:spLocks/>
          </p:cNvSpPr>
          <p:nvPr/>
        </p:nvSpPr>
        <p:spPr bwMode="auto">
          <a:xfrm>
            <a:off x="841375" y="3157538"/>
            <a:ext cx="8302625" cy="1333500"/>
          </a:xfrm>
          <a:custGeom>
            <a:avLst/>
            <a:gdLst/>
            <a:ahLst/>
            <a:cxnLst>
              <a:cxn ang="0">
                <a:pos x="0" y="784"/>
              </a:cxn>
              <a:cxn ang="0">
                <a:pos x="273" y="754"/>
              </a:cxn>
              <a:cxn ang="0">
                <a:pos x="538" y="649"/>
              </a:cxn>
              <a:cxn ang="0">
                <a:pos x="748" y="533"/>
              </a:cxn>
              <a:cxn ang="0">
                <a:pos x="1018" y="340"/>
              </a:cxn>
              <a:cxn ang="0">
                <a:pos x="1151" y="240"/>
              </a:cxn>
              <a:cxn ang="0">
                <a:pos x="1426" y="103"/>
              </a:cxn>
              <a:cxn ang="0">
                <a:pos x="1537" y="47"/>
              </a:cxn>
              <a:cxn ang="0">
                <a:pos x="1647" y="25"/>
              </a:cxn>
              <a:cxn ang="0">
                <a:pos x="1840" y="3"/>
              </a:cxn>
              <a:cxn ang="0">
                <a:pos x="1978" y="9"/>
              </a:cxn>
              <a:cxn ang="0">
                <a:pos x="2089" y="25"/>
              </a:cxn>
              <a:cxn ang="0">
                <a:pos x="2370" y="97"/>
              </a:cxn>
              <a:cxn ang="0">
                <a:pos x="2744" y="219"/>
              </a:cxn>
              <a:cxn ang="0">
                <a:pos x="3053" y="347"/>
              </a:cxn>
              <a:cxn ang="0">
                <a:pos x="3341" y="464"/>
              </a:cxn>
              <a:cxn ang="0">
                <a:pos x="3704" y="635"/>
              </a:cxn>
              <a:cxn ang="0">
                <a:pos x="3971" y="720"/>
              </a:cxn>
              <a:cxn ang="0">
                <a:pos x="4301" y="752"/>
              </a:cxn>
            </a:cxnLst>
            <a:rect l="0" t="0" r="r" b="b"/>
            <a:pathLst>
              <a:path w="4301" h="784">
                <a:moveTo>
                  <a:pt x="0" y="784"/>
                </a:moveTo>
                <a:cubicBezTo>
                  <a:pt x="45" y="779"/>
                  <a:pt x="183" y="776"/>
                  <a:pt x="273" y="754"/>
                </a:cubicBezTo>
                <a:cubicBezTo>
                  <a:pt x="363" y="732"/>
                  <a:pt x="459" y="686"/>
                  <a:pt x="538" y="649"/>
                </a:cubicBezTo>
                <a:cubicBezTo>
                  <a:pt x="617" y="612"/>
                  <a:pt x="668" y="584"/>
                  <a:pt x="748" y="533"/>
                </a:cubicBezTo>
                <a:cubicBezTo>
                  <a:pt x="828" y="482"/>
                  <a:pt x="951" y="389"/>
                  <a:pt x="1018" y="340"/>
                </a:cubicBezTo>
                <a:cubicBezTo>
                  <a:pt x="1085" y="291"/>
                  <a:pt x="1083" y="279"/>
                  <a:pt x="1151" y="240"/>
                </a:cubicBezTo>
                <a:cubicBezTo>
                  <a:pt x="1219" y="201"/>
                  <a:pt x="1362" y="135"/>
                  <a:pt x="1426" y="103"/>
                </a:cubicBezTo>
                <a:cubicBezTo>
                  <a:pt x="1490" y="71"/>
                  <a:pt x="1500" y="60"/>
                  <a:pt x="1537" y="47"/>
                </a:cubicBezTo>
                <a:cubicBezTo>
                  <a:pt x="1574" y="34"/>
                  <a:pt x="1597" y="32"/>
                  <a:pt x="1647" y="25"/>
                </a:cubicBezTo>
                <a:cubicBezTo>
                  <a:pt x="1697" y="18"/>
                  <a:pt x="1785" y="6"/>
                  <a:pt x="1840" y="3"/>
                </a:cubicBezTo>
                <a:cubicBezTo>
                  <a:pt x="1895" y="0"/>
                  <a:pt x="1937" y="5"/>
                  <a:pt x="1978" y="9"/>
                </a:cubicBezTo>
                <a:cubicBezTo>
                  <a:pt x="2019" y="13"/>
                  <a:pt x="2024" y="10"/>
                  <a:pt x="2089" y="25"/>
                </a:cubicBezTo>
                <a:cubicBezTo>
                  <a:pt x="2154" y="40"/>
                  <a:pt x="2261" y="65"/>
                  <a:pt x="2370" y="97"/>
                </a:cubicBezTo>
                <a:cubicBezTo>
                  <a:pt x="2479" y="129"/>
                  <a:pt x="2630" y="177"/>
                  <a:pt x="2744" y="219"/>
                </a:cubicBezTo>
                <a:cubicBezTo>
                  <a:pt x="2858" y="261"/>
                  <a:pt x="2954" y="306"/>
                  <a:pt x="3053" y="347"/>
                </a:cubicBezTo>
                <a:cubicBezTo>
                  <a:pt x="3152" y="388"/>
                  <a:pt x="3233" y="416"/>
                  <a:pt x="3341" y="464"/>
                </a:cubicBezTo>
                <a:cubicBezTo>
                  <a:pt x="3449" y="512"/>
                  <a:pt x="3599" y="592"/>
                  <a:pt x="3704" y="635"/>
                </a:cubicBezTo>
                <a:cubicBezTo>
                  <a:pt x="3809" y="678"/>
                  <a:pt x="3872" y="701"/>
                  <a:pt x="3971" y="720"/>
                </a:cubicBezTo>
                <a:cubicBezTo>
                  <a:pt x="4070" y="739"/>
                  <a:pt x="4232" y="745"/>
                  <a:pt x="4301" y="752"/>
                </a:cubicBezTo>
              </a:path>
            </a:pathLst>
          </a:custGeom>
          <a:noFill/>
          <a:ln w="28575" cmpd="sng">
            <a:solidFill>
              <a:srgbClr val="FF3399"/>
            </a:solidFill>
            <a:round/>
            <a:headEnd/>
            <a:tailEnd/>
          </a:ln>
          <a:effectLst/>
        </p:spPr>
        <p:txBody>
          <a:bodyPr wrap="none" anchor="ctr"/>
          <a:lstStyle/>
          <a:p>
            <a:endParaRPr lang="en-US"/>
          </a:p>
        </p:txBody>
      </p:sp>
      <p:sp>
        <p:nvSpPr>
          <p:cNvPr id="320534" name="Freeform 22"/>
          <p:cNvSpPr>
            <a:spLocks/>
          </p:cNvSpPr>
          <p:nvPr/>
        </p:nvSpPr>
        <p:spPr bwMode="auto">
          <a:xfrm>
            <a:off x="841375" y="3644900"/>
            <a:ext cx="7370763" cy="1712913"/>
          </a:xfrm>
          <a:custGeom>
            <a:avLst/>
            <a:gdLst/>
            <a:ahLst/>
            <a:cxnLst>
              <a:cxn ang="0">
                <a:pos x="0" y="497"/>
              </a:cxn>
              <a:cxn ang="0">
                <a:pos x="191" y="770"/>
              </a:cxn>
              <a:cxn ang="0">
                <a:pos x="582" y="1002"/>
              </a:cxn>
              <a:cxn ang="0">
                <a:pos x="1029" y="798"/>
              </a:cxn>
              <a:cxn ang="0">
                <a:pos x="1278" y="549"/>
              </a:cxn>
              <a:cxn ang="0">
                <a:pos x="1620" y="284"/>
              </a:cxn>
              <a:cxn ang="0">
                <a:pos x="1862" y="163"/>
              </a:cxn>
              <a:cxn ang="0">
                <a:pos x="2144" y="53"/>
              </a:cxn>
              <a:cxn ang="0">
                <a:pos x="2343" y="7"/>
              </a:cxn>
              <a:cxn ang="0">
                <a:pos x="2459" y="13"/>
              </a:cxn>
              <a:cxn ang="0">
                <a:pos x="2525" y="27"/>
              </a:cxn>
              <a:cxn ang="0">
                <a:pos x="2621" y="59"/>
              </a:cxn>
              <a:cxn ang="0">
                <a:pos x="2653" y="73"/>
              </a:cxn>
              <a:cxn ang="0">
                <a:pos x="2721" y="101"/>
              </a:cxn>
              <a:cxn ang="0">
                <a:pos x="2849" y="145"/>
              </a:cxn>
              <a:cxn ang="0">
                <a:pos x="3007" y="193"/>
              </a:cxn>
              <a:cxn ang="0">
                <a:pos x="3067" y="209"/>
              </a:cxn>
              <a:cxn ang="0">
                <a:pos x="3181" y="240"/>
              </a:cxn>
              <a:cxn ang="0">
                <a:pos x="3291" y="273"/>
              </a:cxn>
              <a:cxn ang="0">
                <a:pos x="3341" y="290"/>
              </a:cxn>
              <a:cxn ang="0">
                <a:pos x="3589" y="367"/>
              </a:cxn>
              <a:cxn ang="0">
                <a:pos x="3981" y="467"/>
              </a:cxn>
              <a:cxn ang="0">
                <a:pos x="4246" y="494"/>
              </a:cxn>
            </a:cxnLst>
            <a:rect l="0" t="0" r="r" b="b"/>
            <a:pathLst>
              <a:path w="4246" h="1007">
                <a:moveTo>
                  <a:pt x="0" y="497"/>
                </a:moveTo>
                <a:cubicBezTo>
                  <a:pt x="32" y="543"/>
                  <a:pt x="94" y="686"/>
                  <a:pt x="191" y="770"/>
                </a:cubicBezTo>
                <a:cubicBezTo>
                  <a:pt x="288" y="854"/>
                  <a:pt x="442" y="997"/>
                  <a:pt x="582" y="1002"/>
                </a:cubicBezTo>
                <a:cubicBezTo>
                  <a:pt x="722" y="1007"/>
                  <a:pt x="913" y="873"/>
                  <a:pt x="1029" y="798"/>
                </a:cubicBezTo>
                <a:cubicBezTo>
                  <a:pt x="1145" y="723"/>
                  <a:pt x="1180" y="635"/>
                  <a:pt x="1278" y="549"/>
                </a:cubicBezTo>
                <a:cubicBezTo>
                  <a:pt x="1376" y="463"/>
                  <a:pt x="1523" y="348"/>
                  <a:pt x="1620" y="284"/>
                </a:cubicBezTo>
                <a:cubicBezTo>
                  <a:pt x="1717" y="220"/>
                  <a:pt x="1775" y="201"/>
                  <a:pt x="1862" y="163"/>
                </a:cubicBezTo>
                <a:cubicBezTo>
                  <a:pt x="1949" y="125"/>
                  <a:pt x="2064" y="79"/>
                  <a:pt x="2144" y="53"/>
                </a:cubicBezTo>
                <a:cubicBezTo>
                  <a:pt x="2224" y="27"/>
                  <a:pt x="2291" y="14"/>
                  <a:pt x="2343" y="7"/>
                </a:cubicBezTo>
                <a:cubicBezTo>
                  <a:pt x="2395" y="0"/>
                  <a:pt x="2429" y="10"/>
                  <a:pt x="2459" y="13"/>
                </a:cubicBezTo>
                <a:cubicBezTo>
                  <a:pt x="2489" y="16"/>
                  <a:pt x="2498" y="19"/>
                  <a:pt x="2525" y="27"/>
                </a:cubicBezTo>
                <a:cubicBezTo>
                  <a:pt x="2552" y="35"/>
                  <a:pt x="2600" y="51"/>
                  <a:pt x="2621" y="59"/>
                </a:cubicBezTo>
                <a:cubicBezTo>
                  <a:pt x="2642" y="67"/>
                  <a:pt x="2636" y="66"/>
                  <a:pt x="2653" y="73"/>
                </a:cubicBezTo>
                <a:cubicBezTo>
                  <a:pt x="2670" y="80"/>
                  <a:pt x="2688" y="89"/>
                  <a:pt x="2721" y="101"/>
                </a:cubicBezTo>
                <a:cubicBezTo>
                  <a:pt x="2754" y="113"/>
                  <a:pt x="2801" y="130"/>
                  <a:pt x="2849" y="145"/>
                </a:cubicBezTo>
                <a:cubicBezTo>
                  <a:pt x="2897" y="160"/>
                  <a:pt x="2971" y="182"/>
                  <a:pt x="3007" y="193"/>
                </a:cubicBezTo>
                <a:cubicBezTo>
                  <a:pt x="3043" y="204"/>
                  <a:pt x="3038" y="201"/>
                  <a:pt x="3067" y="209"/>
                </a:cubicBezTo>
                <a:cubicBezTo>
                  <a:pt x="3096" y="217"/>
                  <a:pt x="3144" y="229"/>
                  <a:pt x="3181" y="240"/>
                </a:cubicBezTo>
                <a:cubicBezTo>
                  <a:pt x="3218" y="251"/>
                  <a:pt x="3264" y="265"/>
                  <a:pt x="3291" y="273"/>
                </a:cubicBezTo>
                <a:cubicBezTo>
                  <a:pt x="3318" y="281"/>
                  <a:pt x="3291" y="274"/>
                  <a:pt x="3341" y="290"/>
                </a:cubicBezTo>
                <a:cubicBezTo>
                  <a:pt x="3391" y="306"/>
                  <a:pt x="3482" y="338"/>
                  <a:pt x="3589" y="367"/>
                </a:cubicBezTo>
                <a:cubicBezTo>
                  <a:pt x="3696" y="396"/>
                  <a:pt x="3872" y="446"/>
                  <a:pt x="3981" y="467"/>
                </a:cubicBezTo>
                <a:cubicBezTo>
                  <a:pt x="4090" y="488"/>
                  <a:pt x="4191" y="489"/>
                  <a:pt x="4246" y="494"/>
                </a:cubicBezTo>
              </a:path>
            </a:pathLst>
          </a:custGeom>
          <a:noFill/>
          <a:ln w="28575" cmpd="sng">
            <a:solidFill>
              <a:srgbClr val="FF9933"/>
            </a:solidFill>
            <a:round/>
            <a:headEnd/>
            <a:tailEnd/>
          </a:ln>
          <a:effectLst/>
        </p:spPr>
        <p:txBody>
          <a:bodyPr wrap="none" anchor="ctr"/>
          <a:lstStyle/>
          <a:p>
            <a:endParaRPr lang="en-US"/>
          </a:p>
        </p:txBody>
      </p:sp>
      <p:sp>
        <p:nvSpPr>
          <p:cNvPr id="320535" name="Freeform 23"/>
          <p:cNvSpPr>
            <a:spLocks/>
          </p:cNvSpPr>
          <p:nvPr/>
        </p:nvSpPr>
        <p:spPr bwMode="auto">
          <a:xfrm>
            <a:off x="836613" y="3316288"/>
            <a:ext cx="7367587" cy="1179512"/>
          </a:xfrm>
          <a:custGeom>
            <a:avLst/>
            <a:gdLst/>
            <a:ahLst/>
            <a:cxnLst>
              <a:cxn ang="0">
                <a:pos x="0" y="693"/>
              </a:cxn>
              <a:cxn ang="0">
                <a:pos x="243" y="378"/>
              </a:cxn>
              <a:cxn ang="0">
                <a:pos x="508" y="143"/>
              </a:cxn>
              <a:cxn ang="0">
                <a:pos x="685" y="36"/>
              </a:cxn>
              <a:cxn ang="0">
                <a:pos x="889" y="3"/>
              </a:cxn>
              <a:cxn ang="0">
                <a:pos x="1071" y="53"/>
              </a:cxn>
              <a:cxn ang="0">
                <a:pos x="1269" y="119"/>
              </a:cxn>
              <a:cxn ang="0">
                <a:pos x="1452" y="207"/>
              </a:cxn>
              <a:cxn ang="0">
                <a:pos x="1849" y="386"/>
              </a:cxn>
              <a:cxn ang="0">
                <a:pos x="2118" y="476"/>
              </a:cxn>
              <a:cxn ang="0">
                <a:pos x="2367" y="560"/>
              </a:cxn>
              <a:cxn ang="0">
                <a:pos x="2638" y="588"/>
              </a:cxn>
              <a:cxn ang="0">
                <a:pos x="3085" y="593"/>
              </a:cxn>
              <a:cxn ang="0">
                <a:pos x="3526" y="588"/>
              </a:cxn>
              <a:cxn ang="0">
                <a:pos x="3907" y="571"/>
              </a:cxn>
              <a:cxn ang="0">
                <a:pos x="4177" y="566"/>
              </a:cxn>
            </a:cxnLst>
            <a:rect l="0" t="0" r="r" b="b"/>
            <a:pathLst>
              <a:path w="4177" h="693">
                <a:moveTo>
                  <a:pt x="0" y="693"/>
                </a:moveTo>
                <a:cubicBezTo>
                  <a:pt x="40" y="641"/>
                  <a:pt x="158" y="470"/>
                  <a:pt x="243" y="378"/>
                </a:cubicBezTo>
                <a:cubicBezTo>
                  <a:pt x="328" y="286"/>
                  <a:pt x="434" y="200"/>
                  <a:pt x="508" y="143"/>
                </a:cubicBezTo>
                <a:cubicBezTo>
                  <a:pt x="582" y="86"/>
                  <a:pt x="622" y="59"/>
                  <a:pt x="685" y="36"/>
                </a:cubicBezTo>
                <a:cubicBezTo>
                  <a:pt x="748" y="13"/>
                  <a:pt x="825" y="0"/>
                  <a:pt x="889" y="3"/>
                </a:cubicBezTo>
                <a:cubicBezTo>
                  <a:pt x="953" y="6"/>
                  <a:pt x="1008" y="34"/>
                  <a:pt x="1071" y="53"/>
                </a:cubicBezTo>
                <a:cubicBezTo>
                  <a:pt x="1134" y="72"/>
                  <a:pt x="1206" y="93"/>
                  <a:pt x="1269" y="119"/>
                </a:cubicBezTo>
                <a:cubicBezTo>
                  <a:pt x="1332" y="145"/>
                  <a:pt x="1355" y="163"/>
                  <a:pt x="1452" y="207"/>
                </a:cubicBezTo>
                <a:cubicBezTo>
                  <a:pt x="1549" y="251"/>
                  <a:pt x="1738" y="341"/>
                  <a:pt x="1849" y="386"/>
                </a:cubicBezTo>
                <a:cubicBezTo>
                  <a:pt x="1960" y="431"/>
                  <a:pt x="2032" y="447"/>
                  <a:pt x="2118" y="476"/>
                </a:cubicBezTo>
                <a:cubicBezTo>
                  <a:pt x="2204" y="505"/>
                  <a:pt x="2280" y="541"/>
                  <a:pt x="2367" y="560"/>
                </a:cubicBezTo>
                <a:cubicBezTo>
                  <a:pt x="2454" y="579"/>
                  <a:pt x="2518" y="582"/>
                  <a:pt x="2638" y="588"/>
                </a:cubicBezTo>
                <a:cubicBezTo>
                  <a:pt x="2758" y="594"/>
                  <a:pt x="2937" y="593"/>
                  <a:pt x="3085" y="593"/>
                </a:cubicBezTo>
                <a:cubicBezTo>
                  <a:pt x="3233" y="593"/>
                  <a:pt x="3389" y="592"/>
                  <a:pt x="3526" y="588"/>
                </a:cubicBezTo>
                <a:cubicBezTo>
                  <a:pt x="3663" y="584"/>
                  <a:pt x="3799" y="575"/>
                  <a:pt x="3907" y="571"/>
                </a:cubicBezTo>
                <a:cubicBezTo>
                  <a:pt x="4015" y="567"/>
                  <a:pt x="4121" y="567"/>
                  <a:pt x="4177" y="566"/>
                </a:cubicBezTo>
              </a:path>
            </a:pathLst>
          </a:custGeom>
          <a:noFill/>
          <a:ln w="28575" cmpd="sng">
            <a:solidFill>
              <a:schemeClr val="accent1"/>
            </a:solidFill>
            <a:round/>
            <a:headEnd/>
            <a:tailEnd/>
          </a:ln>
          <a:effectLst/>
        </p:spPr>
        <p:txBody>
          <a:bodyPr wrap="none" anchor="ctr"/>
          <a:lstStyle/>
          <a:p>
            <a:endParaRPr lang="en-US"/>
          </a:p>
        </p:txBody>
      </p:sp>
      <p:sp>
        <p:nvSpPr>
          <p:cNvPr id="320536" name="Text Box 24"/>
          <p:cNvSpPr txBox="1">
            <a:spLocks noChangeArrowheads="1"/>
          </p:cNvSpPr>
          <p:nvPr/>
        </p:nvSpPr>
        <p:spPr bwMode="auto">
          <a:xfrm>
            <a:off x="1270000" y="4651375"/>
            <a:ext cx="839788" cy="361950"/>
          </a:xfrm>
          <a:prstGeom prst="rect">
            <a:avLst/>
          </a:prstGeom>
          <a:noFill/>
          <a:ln w="9525">
            <a:noFill/>
            <a:miter lim="800000"/>
            <a:headEnd/>
            <a:tailEnd/>
          </a:ln>
          <a:effectLst/>
        </p:spPr>
        <p:txBody>
          <a:bodyPr wrap="none" lIns="100008" tIns="50004" rIns="100008" bIns="50004">
            <a:spAutoFit/>
          </a:bodyPr>
          <a:lstStyle/>
          <a:p>
            <a:pPr defTabSz="1000125" eaLnBrk="0" hangingPunct="0"/>
            <a:r>
              <a:rPr lang="en-US" sz="1700" b="1">
                <a:latin typeface="Arial Narrow" pitchFamily="34" charset="0"/>
              </a:rPr>
              <a:t>Losses</a:t>
            </a:r>
          </a:p>
        </p:txBody>
      </p:sp>
      <p:sp>
        <p:nvSpPr>
          <p:cNvPr id="320537" name="Line 25"/>
          <p:cNvSpPr>
            <a:spLocks noChangeShapeType="1"/>
          </p:cNvSpPr>
          <p:nvPr/>
        </p:nvSpPr>
        <p:spPr bwMode="auto">
          <a:xfrm>
            <a:off x="3132138" y="3509963"/>
            <a:ext cx="0" cy="981075"/>
          </a:xfrm>
          <a:prstGeom prst="line">
            <a:avLst/>
          </a:prstGeom>
          <a:noFill/>
          <a:ln w="12700">
            <a:solidFill>
              <a:schemeClr val="tx1"/>
            </a:solidFill>
            <a:prstDash val="dash"/>
            <a:round/>
            <a:headEnd/>
            <a:tailEnd/>
          </a:ln>
          <a:effectLst/>
        </p:spPr>
        <p:txBody>
          <a:bodyPr/>
          <a:lstStyle/>
          <a:p>
            <a:endParaRPr lang="en-US"/>
          </a:p>
        </p:txBody>
      </p:sp>
      <p:sp>
        <p:nvSpPr>
          <p:cNvPr id="320538" name="Line 26"/>
          <p:cNvSpPr>
            <a:spLocks noChangeShapeType="1"/>
          </p:cNvSpPr>
          <p:nvPr/>
        </p:nvSpPr>
        <p:spPr bwMode="auto">
          <a:xfrm flipV="1">
            <a:off x="4148138" y="3673475"/>
            <a:ext cx="847725" cy="817563"/>
          </a:xfrm>
          <a:prstGeom prst="line">
            <a:avLst/>
          </a:prstGeom>
          <a:noFill/>
          <a:ln w="76200">
            <a:solidFill>
              <a:srgbClr val="33CC33"/>
            </a:solidFill>
            <a:round/>
            <a:headEnd/>
            <a:tailEnd/>
          </a:ln>
          <a:effectLst/>
        </p:spPr>
        <p:txBody>
          <a:bodyPr/>
          <a:lstStyle/>
          <a:p>
            <a:endParaRPr lang="en-US"/>
          </a:p>
        </p:txBody>
      </p:sp>
      <p:sp>
        <p:nvSpPr>
          <p:cNvPr id="320539" name="Line 27"/>
          <p:cNvSpPr>
            <a:spLocks noChangeShapeType="1"/>
          </p:cNvSpPr>
          <p:nvPr/>
        </p:nvSpPr>
        <p:spPr bwMode="auto">
          <a:xfrm flipV="1">
            <a:off x="4402138" y="3673475"/>
            <a:ext cx="847725" cy="817563"/>
          </a:xfrm>
          <a:prstGeom prst="line">
            <a:avLst/>
          </a:prstGeom>
          <a:noFill/>
          <a:ln w="76200">
            <a:solidFill>
              <a:srgbClr val="33CC33"/>
            </a:solidFill>
            <a:round/>
            <a:headEnd/>
            <a:tailEnd/>
          </a:ln>
          <a:effectLst/>
        </p:spPr>
        <p:txBody>
          <a:bodyPr/>
          <a:lstStyle/>
          <a:p>
            <a:endParaRPr lang="en-US"/>
          </a:p>
        </p:txBody>
      </p:sp>
      <p:sp>
        <p:nvSpPr>
          <p:cNvPr id="320540" name="Line 28"/>
          <p:cNvSpPr>
            <a:spLocks noChangeShapeType="1"/>
          </p:cNvSpPr>
          <p:nvPr/>
        </p:nvSpPr>
        <p:spPr bwMode="auto">
          <a:xfrm flipV="1">
            <a:off x="4656138" y="3756025"/>
            <a:ext cx="762000" cy="735013"/>
          </a:xfrm>
          <a:prstGeom prst="line">
            <a:avLst/>
          </a:prstGeom>
          <a:noFill/>
          <a:ln w="76200">
            <a:solidFill>
              <a:srgbClr val="33CC33"/>
            </a:solidFill>
            <a:round/>
            <a:headEnd/>
            <a:tailEnd/>
          </a:ln>
          <a:effectLst/>
        </p:spPr>
        <p:txBody>
          <a:bodyPr/>
          <a:lstStyle/>
          <a:p>
            <a:endParaRPr lang="en-US"/>
          </a:p>
        </p:txBody>
      </p:sp>
      <p:sp>
        <p:nvSpPr>
          <p:cNvPr id="320541" name="Line 29"/>
          <p:cNvSpPr>
            <a:spLocks noChangeShapeType="1"/>
          </p:cNvSpPr>
          <p:nvPr/>
        </p:nvSpPr>
        <p:spPr bwMode="auto">
          <a:xfrm flipV="1">
            <a:off x="4910138" y="3836988"/>
            <a:ext cx="677862" cy="654050"/>
          </a:xfrm>
          <a:prstGeom prst="line">
            <a:avLst/>
          </a:prstGeom>
          <a:noFill/>
          <a:ln w="76200">
            <a:solidFill>
              <a:srgbClr val="33CC33"/>
            </a:solidFill>
            <a:round/>
            <a:headEnd/>
            <a:tailEnd/>
          </a:ln>
          <a:effectLst/>
        </p:spPr>
        <p:txBody>
          <a:bodyPr/>
          <a:lstStyle/>
          <a:p>
            <a:endParaRPr lang="en-US"/>
          </a:p>
        </p:txBody>
      </p:sp>
      <p:sp>
        <p:nvSpPr>
          <p:cNvPr id="320542" name="Line 30"/>
          <p:cNvSpPr>
            <a:spLocks noChangeShapeType="1"/>
          </p:cNvSpPr>
          <p:nvPr/>
        </p:nvSpPr>
        <p:spPr bwMode="auto">
          <a:xfrm flipV="1">
            <a:off x="5164138" y="3919538"/>
            <a:ext cx="593725" cy="571500"/>
          </a:xfrm>
          <a:prstGeom prst="line">
            <a:avLst/>
          </a:prstGeom>
          <a:noFill/>
          <a:ln w="76200">
            <a:solidFill>
              <a:srgbClr val="33CC33"/>
            </a:solidFill>
            <a:round/>
            <a:headEnd/>
            <a:tailEnd/>
          </a:ln>
          <a:effectLst/>
        </p:spPr>
        <p:txBody>
          <a:bodyPr/>
          <a:lstStyle/>
          <a:p>
            <a:endParaRPr lang="en-US"/>
          </a:p>
        </p:txBody>
      </p:sp>
      <p:sp>
        <p:nvSpPr>
          <p:cNvPr id="320543" name="Line 31"/>
          <p:cNvSpPr>
            <a:spLocks noChangeShapeType="1"/>
          </p:cNvSpPr>
          <p:nvPr/>
        </p:nvSpPr>
        <p:spPr bwMode="auto">
          <a:xfrm flipV="1">
            <a:off x="5418138" y="3919538"/>
            <a:ext cx="593725" cy="571500"/>
          </a:xfrm>
          <a:prstGeom prst="line">
            <a:avLst/>
          </a:prstGeom>
          <a:noFill/>
          <a:ln w="76200">
            <a:solidFill>
              <a:srgbClr val="33CC33"/>
            </a:solidFill>
            <a:round/>
            <a:headEnd/>
            <a:tailEnd/>
          </a:ln>
          <a:effectLst/>
        </p:spPr>
        <p:txBody>
          <a:bodyPr/>
          <a:lstStyle/>
          <a:p>
            <a:endParaRPr lang="en-US"/>
          </a:p>
        </p:txBody>
      </p:sp>
      <p:sp>
        <p:nvSpPr>
          <p:cNvPr id="320544" name="Line 32"/>
          <p:cNvSpPr>
            <a:spLocks noChangeShapeType="1"/>
          </p:cNvSpPr>
          <p:nvPr/>
        </p:nvSpPr>
        <p:spPr bwMode="auto">
          <a:xfrm flipV="1">
            <a:off x="5672138" y="4000500"/>
            <a:ext cx="508000" cy="490538"/>
          </a:xfrm>
          <a:prstGeom prst="line">
            <a:avLst/>
          </a:prstGeom>
          <a:noFill/>
          <a:ln w="76200">
            <a:solidFill>
              <a:srgbClr val="33CC33"/>
            </a:solidFill>
            <a:round/>
            <a:headEnd/>
            <a:tailEnd/>
          </a:ln>
          <a:effectLst/>
        </p:spPr>
        <p:txBody>
          <a:bodyPr/>
          <a:lstStyle/>
          <a:p>
            <a:endParaRPr lang="en-US"/>
          </a:p>
        </p:txBody>
      </p:sp>
      <p:sp>
        <p:nvSpPr>
          <p:cNvPr id="320545" name="Line 33"/>
          <p:cNvSpPr>
            <a:spLocks noChangeShapeType="1"/>
          </p:cNvSpPr>
          <p:nvPr/>
        </p:nvSpPr>
        <p:spPr bwMode="auto">
          <a:xfrm flipV="1">
            <a:off x="5926138" y="4081463"/>
            <a:ext cx="423862" cy="409575"/>
          </a:xfrm>
          <a:prstGeom prst="line">
            <a:avLst/>
          </a:prstGeom>
          <a:noFill/>
          <a:ln w="76200">
            <a:solidFill>
              <a:srgbClr val="33CC33"/>
            </a:solidFill>
            <a:round/>
            <a:headEnd/>
            <a:tailEnd/>
          </a:ln>
          <a:effectLst/>
        </p:spPr>
        <p:txBody>
          <a:bodyPr/>
          <a:lstStyle/>
          <a:p>
            <a:endParaRPr lang="en-US"/>
          </a:p>
        </p:txBody>
      </p:sp>
      <p:sp>
        <p:nvSpPr>
          <p:cNvPr id="320546" name="Line 34"/>
          <p:cNvSpPr>
            <a:spLocks noChangeShapeType="1"/>
          </p:cNvSpPr>
          <p:nvPr/>
        </p:nvSpPr>
        <p:spPr bwMode="auto">
          <a:xfrm flipV="1">
            <a:off x="3894138" y="3756025"/>
            <a:ext cx="762000" cy="735013"/>
          </a:xfrm>
          <a:prstGeom prst="line">
            <a:avLst/>
          </a:prstGeom>
          <a:noFill/>
          <a:ln w="76200">
            <a:solidFill>
              <a:srgbClr val="33CC33"/>
            </a:solidFill>
            <a:round/>
            <a:headEnd/>
            <a:tailEnd/>
          </a:ln>
          <a:effectLst/>
        </p:spPr>
        <p:txBody>
          <a:bodyPr/>
          <a:lstStyle/>
          <a:p>
            <a:endParaRPr lang="en-US"/>
          </a:p>
        </p:txBody>
      </p:sp>
      <p:sp>
        <p:nvSpPr>
          <p:cNvPr id="320547" name="Line 35"/>
          <p:cNvSpPr>
            <a:spLocks noChangeShapeType="1"/>
          </p:cNvSpPr>
          <p:nvPr/>
        </p:nvSpPr>
        <p:spPr bwMode="auto">
          <a:xfrm flipV="1">
            <a:off x="3640138" y="3836988"/>
            <a:ext cx="677862" cy="654050"/>
          </a:xfrm>
          <a:prstGeom prst="line">
            <a:avLst/>
          </a:prstGeom>
          <a:noFill/>
          <a:ln w="76200">
            <a:solidFill>
              <a:srgbClr val="33CC33"/>
            </a:solidFill>
            <a:round/>
            <a:headEnd/>
            <a:tailEnd/>
          </a:ln>
          <a:effectLst/>
        </p:spPr>
        <p:txBody>
          <a:bodyPr/>
          <a:lstStyle/>
          <a:p>
            <a:endParaRPr lang="en-US"/>
          </a:p>
        </p:txBody>
      </p:sp>
      <p:sp>
        <p:nvSpPr>
          <p:cNvPr id="320548" name="Line 36"/>
          <p:cNvSpPr>
            <a:spLocks noChangeShapeType="1"/>
          </p:cNvSpPr>
          <p:nvPr/>
        </p:nvSpPr>
        <p:spPr bwMode="auto">
          <a:xfrm flipV="1">
            <a:off x="3386138" y="4000500"/>
            <a:ext cx="508000" cy="490538"/>
          </a:xfrm>
          <a:prstGeom prst="line">
            <a:avLst/>
          </a:prstGeom>
          <a:noFill/>
          <a:ln w="76200">
            <a:solidFill>
              <a:srgbClr val="33CC33"/>
            </a:solidFill>
            <a:round/>
            <a:headEnd/>
            <a:tailEnd/>
          </a:ln>
          <a:effectLst/>
        </p:spPr>
        <p:txBody>
          <a:bodyPr/>
          <a:lstStyle/>
          <a:p>
            <a:endParaRPr lang="en-US"/>
          </a:p>
        </p:txBody>
      </p:sp>
      <p:sp>
        <p:nvSpPr>
          <p:cNvPr id="320549" name="Line 37"/>
          <p:cNvSpPr>
            <a:spLocks noChangeShapeType="1"/>
          </p:cNvSpPr>
          <p:nvPr/>
        </p:nvSpPr>
        <p:spPr bwMode="auto">
          <a:xfrm flipV="1">
            <a:off x="6180138" y="4164013"/>
            <a:ext cx="339725" cy="327025"/>
          </a:xfrm>
          <a:prstGeom prst="line">
            <a:avLst/>
          </a:prstGeom>
          <a:noFill/>
          <a:ln w="76200">
            <a:solidFill>
              <a:srgbClr val="33CC33"/>
            </a:solidFill>
            <a:round/>
            <a:headEnd/>
            <a:tailEnd/>
          </a:ln>
          <a:effectLst/>
        </p:spPr>
        <p:txBody>
          <a:bodyPr/>
          <a:lstStyle/>
          <a:p>
            <a:endParaRPr lang="en-US"/>
          </a:p>
        </p:txBody>
      </p:sp>
      <p:sp>
        <p:nvSpPr>
          <p:cNvPr id="320550" name="Line 38"/>
          <p:cNvSpPr>
            <a:spLocks noChangeShapeType="1"/>
          </p:cNvSpPr>
          <p:nvPr/>
        </p:nvSpPr>
        <p:spPr bwMode="auto">
          <a:xfrm flipV="1">
            <a:off x="6434138" y="4164013"/>
            <a:ext cx="339725" cy="327025"/>
          </a:xfrm>
          <a:prstGeom prst="line">
            <a:avLst/>
          </a:prstGeom>
          <a:noFill/>
          <a:ln w="76200">
            <a:solidFill>
              <a:srgbClr val="33CC33"/>
            </a:solidFill>
            <a:round/>
            <a:headEnd/>
            <a:tailEnd/>
          </a:ln>
          <a:effectLst/>
        </p:spPr>
        <p:txBody>
          <a:bodyPr/>
          <a:lstStyle/>
          <a:p>
            <a:endParaRPr lang="en-US"/>
          </a:p>
        </p:txBody>
      </p:sp>
      <p:sp>
        <p:nvSpPr>
          <p:cNvPr id="320551" name="Line 39"/>
          <p:cNvSpPr>
            <a:spLocks noChangeShapeType="1"/>
          </p:cNvSpPr>
          <p:nvPr/>
        </p:nvSpPr>
        <p:spPr bwMode="auto">
          <a:xfrm flipV="1">
            <a:off x="6688138" y="4244975"/>
            <a:ext cx="254000" cy="246063"/>
          </a:xfrm>
          <a:prstGeom prst="line">
            <a:avLst/>
          </a:prstGeom>
          <a:noFill/>
          <a:ln w="76200">
            <a:solidFill>
              <a:srgbClr val="33CC33"/>
            </a:solidFill>
            <a:round/>
            <a:headEnd/>
            <a:tailEnd/>
          </a:ln>
          <a:effectLst/>
        </p:spPr>
        <p:txBody>
          <a:bodyPr/>
          <a:lstStyle/>
          <a:p>
            <a:endParaRPr lang="en-US"/>
          </a:p>
        </p:txBody>
      </p:sp>
      <p:sp>
        <p:nvSpPr>
          <p:cNvPr id="320552" name="Line 40"/>
          <p:cNvSpPr>
            <a:spLocks noChangeShapeType="1"/>
          </p:cNvSpPr>
          <p:nvPr/>
        </p:nvSpPr>
        <p:spPr bwMode="auto">
          <a:xfrm flipV="1">
            <a:off x="6942138" y="4327525"/>
            <a:ext cx="169862" cy="163513"/>
          </a:xfrm>
          <a:prstGeom prst="line">
            <a:avLst/>
          </a:prstGeom>
          <a:noFill/>
          <a:ln w="76200">
            <a:solidFill>
              <a:srgbClr val="33CC33"/>
            </a:solidFill>
            <a:round/>
            <a:headEnd/>
            <a:tailEnd/>
          </a:ln>
          <a:effectLst/>
        </p:spPr>
        <p:txBody>
          <a:bodyPr/>
          <a:lstStyle/>
          <a:p>
            <a:endParaRPr lang="en-US"/>
          </a:p>
        </p:txBody>
      </p:sp>
      <p:sp>
        <p:nvSpPr>
          <p:cNvPr id="320553" name="Line 41"/>
          <p:cNvSpPr>
            <a:spLocks noChangeShapeType="1"/>
          </p:cNvSpPr>
          <p:nvPr/>
        </p:nvSpPr>
        <p:spPr bwMode="auto">
          <a:xfrm flipV="1">
            <a:off x="7196138" y="4327525"/>
            <a:ext cx="169862" cy="163513"/>
          </a:xfrm>
          <a:prstGeom prst="line">
            <a:avLst/>
          </a:prstGeom>
          <a:noFill/>
          <a:ln w="76200">
            <a:solidFill>
              <a:srgbClr val="33CC33"/>
            </a:solidFill>
            <a:round/>
            <a:headEnd/>
            <a:tailEnd/>
          </a:ln>
          <a:effectLst/>
        </p:spPr>
        <p:txBody>
          <a:bodyPr/>
          <a:lstStyle/>
          <a:p>
            <a:endParaRPr lang="en-US"/>
          </a:p>
        </p:txBody>
      </p:sp>
      <p:sp>
        <p:nvSpPr>
          <p:cNvPr id="320554" name="Line 42"/>
          <p:cNvSpPr>
            <a:spLocks noChangeShapeType="1"/>
          </p:cNvSpPr>
          <p:nvPr/>
        </p:nvSpPr>
        <p:spPr bwMode="auto">
          <a:xfrm flipV="1">
            <a:off x="7450138" y="4408488"/>
            <a:ext cx="85725" cy="82550"/>
          </a:xfrm>
          <a:prstGeom prst="line">
            <a:avLst/>
          </a:prstGeom>
          <a:noFill/>
          <a:ln w="76200">
            <a:solidFill>
              <a:srgbClr val="33CC33"/>
            </a:solidFill>
            <a:round/>
            <a:headEnd/>
            <a:tailEnd/>
          </a:ln>
          <a:effectLst/>
        </p:spPr>
        <p:txBody>
          <a:bodyPr/>
          <a:lstStyle/>
          <a:p>
            <a:endParaRPr lang="en-US"/>
          </a:p>
        </p:txBody>
      </p:sp>
      <p:sp>
        <p:nvSpPr>
          <p:cNvPr id="320555" name="Line 43"/>
          <p:cNvSpPr>
            <a:spLocks noChangeShapeType="1"/>
          </p:cNvSpPr>
          <p:nvPr/>
        </p:nvSpPr>
        <p:spPr bwMode="auto">
          <a:xfrm flipV="1">
            <a:off x="7704138" y="4491038"/>
            <a:ext cx="85725" cy="0"/>
          </a:xfrm>
          <a:prstGeom prst="line">
            <a:avLst/>
          </a:prstGeom>
          <a:noFill/>
          <a:ln w="76200">
            <a:solidFill>
              <a:srgbClr val="33CC33"/>
            </a:solidFill>
            <a:round/>
            <a:headEnd/>
            <a:tailEnd/>
          </a:ln>
          <a:effectLst/>
        </p:spPr>
        <p:txBody>
          <a:bodyPr/>
          <a:lstStyle/>
          <a:p>
            <a:endParaRPr lang="en-US"/>
          </a:p>
        </p:txBody>
      </p:sp>
      <p:sp>
        <p:nvSpPr>
          <p:cNvPr id="320556" name="Text Box 44"/>
          <p:cNvSpPr txBox="1">
            <a:spLocks noChangeArrowheads="1"/>
          </p:cNvSpPr>
          <p:nvPr/>
        </p:nvSpPr>
        <p:spPr bwMode="auto">
          <a:xfrm>
            <a:off x="4910138" y="3836988"/>
            <a:ext cx="865187" cy="393700"/>
          </a:xfrm>
          <a:prstGeom prst="rect">
            <a:avLst/>
          </a:prstGeom>
          <a:noFill/>
          <a:ln w="9525">
            <a:noFill/>
            <a:miter lim="800000"/>
            <a:headEnd/>
            <a:tailEnd/>
          </a:ln>
          <a:effectLst/>
        </p:spPr>
        <p:txBody>
          <a:bodyPr wrap="none" lIns="100008" tIns="50004" rIns="100008" bIns="50004">
            <a:spAutoFit/>
          </a:bodyPr>
          <a:lstStyle/>
          <a:p>
            <a:pPr defTabSz="1000125" eaLnBrk="0" hangingPunct="0"/>
            <a:r>
              <a:rPr lang="en-US" sz="2000" b="1">
                <a:latin typeface="Arial Narrow" pitchFamily="34" charset="0"/>
              </a:rPr>
              <a:t>Profits</a:t>
            </a:r>
          </a:p>
        </p:txBody>
      </p:sp>
      <p:sp>
        <p:nvSpPr>
          <p:cNvPr id="44" name="Slide Number Placeholder 43"/>
          <p:cNvSpPr>
            <a:spLocks noGrp="1"/>
          </p:cNvSpPr>
          <p:nvPr>
            <p:ph type="sldNum" sz="quarter" idx="12"/>
          </p:nvPr>
        </p:nvSpPr>
        <p:spPr/>
        <p:txBody>
          <a:bodyPr/>
          <a:lstStyle/>
          <a:p>
            <a:fld id="{B6F15528-21DE-4FAA-801E-634DDDAF4B2B}" type="slidenum">
              <a:rPr lang="en-US" smtClean="0"/>
              <a:pPr/>
              <a:t>19</a:t>
            </a:fld>
            <a:endParaRPr lang="en-US"/>
          </a:p>
        </p:txBody>
      </p:sp>
      <p:sp>
        <p:nvSpPr>
          <p:cNvPr id="45" name="Footer Placeholder 44"/>
          <p:cNvSpPr>
            <a:spLocks noGrp="1"/>
          </p:cNvSpPr>
          <p:nvPr>
            <p:ph type="ftr" sz="quarter" idx="11"/>
          </p:nvPr>
        </p:nvSpPr>
        <p:spPr/>
        <p:txBody>
          <a:bodyPr/>
          <a:lstStyle/>
          <a:p>
            <a:r>
              <a:rPr lang="en-US" smtClean="0"/>
              <a:t>Saba Bahouth – UCO</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2" name="Picture 2" descr="scan"/>
          <p:cNvPicPr>
            <a:picLocks noChangeAspect="1" noChangeArrowheads="1"/>
          </p:cNvPicPr>
          <p:nvPr/>
        </p:nvPicPr>
        <p:blipFill>
          <a:blip r:embed="rId2"/>
          <a:srcRect/>
          <a:stretch>
            <a:fillRect/>
          </a:stretch>
        </p:blipFill>
        <p:spPr bwMode="auto">
          <a:xfrm>
            <a:off x="1693863" y="1306513"/>
            <a:ext cx="3467100" cy="4816475"/>
          </a:xfrm>
          <a:prstGeom prst="rect">
            <a:avLst/>
          </a:prstGeom>
          <a:noFill/>
        </p:spPr>
      </p:pic>
      <p:sp>
        <p:nvSpPr>
          <p:cNvPr id="317443" name="Text Box 3"/>
          <p:cNvSpPr txBox="1">
            <a:spLocks noChangeArrowheads="1"/>
          </p:cNvSpPr>
          <p:nvPr/>
        </p:nvSpPr>
        <p:spPr bwMode="auto">
          <a:xfrm>
            <a:off x="6180138" y="3429000"/>
            <a:ext cx="2540000" cy="2325688"/>
          </a:xfrm>
          <a:prstGeom prst="rect">
            <a:avLst/>
          </a:prstGeom>
          <a:noFill/>
          <a:ln w="9525">
            <a:noFill/>
            <a:miter lim="800000"/>
            <a:headEnd/>
            <a:tailEnd/>
          </a:ln>
          <a:effectLst/>
        </p:spPr>
        <p:txBody>
          <a:bodyPr lIns="100008" tIns="50004" rIns="100008" bIns="50004">
            <a:spAutoFit/>
          </a:bodyPr>
          <a:lstStyle/>
          <a:p>
            <a:pPr defTabSz="1000125" eaLnBrk="0" hangingPunct="0">
              <a:spcBef>
                <a:spcPct val="50000"/>
              </a:spcBef>
            </a:pPr>
            <a:r>
              <a:rPr lang="en-US" sz="1700">
                <a:latin typeface="Arial Narrow" pitchFamily="34" charset="0"/>
              </a:rPr>
              <a:t>More space, faster, lighter</a:t>
            </a:r>
          </a:p>
          <a:p>
            <a:pPr defTabSz="1000125" eaLnBrk="0" hangingPunct="0">
              <a:spcBef>
                <a:spcPct val="50000"/>
              </a:spcBef>
            </a:pPr>
            <a:r>
              <a:rPr lang="en-US" sz="1700">
                <a:latin typeface="Arial Narrow" pitchFamily="34" charset="0"/>
              </a:rPr>
              <a:t>A-380?</a:t>
            </a:r>
          </a:p>
          <a:p>
            <a:pPr defTabSz="1000125" eaLnBrk="0" hangingPunct="0">
              <a:spcBef>
                <a:spcPct val="50000"/>
              </a:spcBef>
            </a:pPr>
            <a:r>
              <a:rPr lang="en-US" sz="1700">
                <a:latin typeface="Arial Narrow" pitchFamily="34" charset="0"/>
              </a:rPr>
              <a:t>B-787</a:t>
            </a:r>
          </a:p>
          <a:p>
            <a:pPr defTabSz="1000125" eaLnBrk="0" hangingPunct="0">
              <a:spcBef>
                <a:spcPct val="50000"/>
              </a:spcBef>
            </a:pPr>
            <a:endParaRPr lang="en-US" sz="1700">
              <a:latin typeface="Arial Narrow" pitchFamily="34" charset="0"/>
            </a:endParaRPr>
          </a:p>
          <a:p>
            <a:pPr defTabSz="1000125" eaLnBrk="0" hangingPunct="0">
              <a:spcBef>
                <a:spcPct val="50000"/>
              </a:spcBef>
            </a:pPr>
            <a:r>
              <a:rPr lang="en-US" sz="1700">
                <a:latin typeface="Arial Narrow" pitchFamily="34" charset="0"/>
              </a:rPr>
              <a:t>WSJ - July 14, 2006</a:t>
            </a:r>
          </a:p>
          <a:p>
            <a:pPr defTabSz="1000125" eaLnBrk="0" hangingPunct="0">
              <a:spcBef>
                <a:spcPct val="50000"/>
              </a:spcBef>
            </a:pPr>
            <a:endParaRPr lang="en-US" sz="1700">
              <a:latin typeface="Arial Narrow"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Saba Bahouth – UCO</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u="sng" dirty="0" err="1" smtClean="0"/>
              <a:t>Genichi</a:t>
            </a:r>
            <a:r>
              <a:rPr lang="en-US" sz="3200" u="sng" dirty="0" smtClean="0"/>
              <a:t> Taguchi</a:t>
            </a:r>
            <a:endParaRPr lang="en-US" sz="3200" u="sng" dirty="0"/>
          </a:p>
        </p:txBody>
      </p:sp>
      <p:sp>
        <p:nvSpPr>
          <p:cNvPr id="4" name="Footer Placeholder 3"/>
          <p:cNvSpPr>
            <a:spLocks noGrp="1"/>
          </p:cNvSpPr>
          <p:nvPr>
            <p:ph type="ftr" sz="quarter" idx="11"/>
          </p:nvPr>
        </p:nvSpPr>
        <p:spPr/>
        <p:txBody>
          <a:bodyPr/>
          <a:lstStyle/>
          <a:p>
            <a:r>
              <a:rPr lang="en-US" smtClean="0"/>
              <a:t>Saba Bahouth – UCO</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6" name="Rectangle 4"/>
          <p:cNvSpPr>
            <a:spLocks noChangeArrowheads="1"/>
          </p:cNvSpPr>
          <p:nvPr/>
        </p:nvSpPr>
        <p:spPr bwMode="auto">
          <a:xfrm>
            <a:off x="304800" y="1143000"/>
            <a:ext cx="8839200" cy="835025"/>
          </a:xfrm>
          <a:prstGeom prst="rect">
            <a:avLst/>
          </a:prstGeom>
          <a:noFill/>
          <a:ln w="9525">
            <a:noFill/>
            <a:miter lim="800000"/>
            <a:headEnd/>
            <a:tailEnd/>
          </a:ln>
          <a:effectLst/>
        </p:spPr>
        <p:txBody>
          <a:bodyPr anchor="ctr">
            <a:spAutoFit/>
          </a:bodyPr>
          <a:lstStyle/>
          <a:p>
            <a:pPr marL="457200" indent="-457200">
              <a:spcAft>
                <a:spcPct val="20000"/>
              </a:spcAft>
            </a:pPr>
            <a:r>
              <a:rPr lang="en-US" b="1" i="1" dirty="0">
                <a:latin typeface="Tahoma" pitchFamily="34" charset="0"/>
              </a:rPr>
              <a:t>Product and Process Design in Manufacturing</a:t>
            </a:r>
            <a:endParaRPr lang="en-US" sz="3200" dirty="0">
              <a:latin typeface="Tahoma" pitchFamily="34" charset="0"/>
            </a:endParaRPr>
          </a:p>
          <a:p>
            <a:pPr marL="457200" indent="-457200">
              <a:spcAft>
                <a:spcPct val="20000"/>
              </a:spcAft>
            </a:pPr>
            <a:r>
              <a:rPr lang="en-US" sz="2000" dirty="0">
                <a:latin typeface="Tahoma" pitchFamily="34" charset="0"/>
              </a:rPr>
              <a:t>Goods that are insensitive to external sources of variation are called </a:t>
            </a:r>
            <a:r>
              <a:rPr lang="en-US" sz="2000" b="1" i="1" dirty="0">
                <a:latin typeface="Tahoma" pitchFamily="34" charset="0"/>
              </a:rPr>
              <a:t>robust.</a:t>
            </a:r>
            <a:endParaRPr lang="en-US" sz="2000" dirty="0">
              <a:latin typeface="Tahoma" pitchFamily="34" charset="0"/>
            </a:endParaRPr>
          </a:p>
        </p:txBody>
      </p:sp>
      <p:sp>
        <p:nvSpPr>
          <p:cNvPr id="7" name="Rectangle 6"/>
          <p:cNvSpPr>
            <a:spLocks noChangeArrowheads="1"/>
          </p:cNvSpPr>
          <p:nvPr/>
        </p:nvSpPr>
        <p:spPr bwMode="auto">
          <a:xfrm>
            <a:off x="381000" y="1981200"/>
            <a:ext cx="7620000" cy="1311275"/>
          </a:xfrm>
          <a:prstGeom prst="rect">
            <a:avLst/>
          </a:prstGeom>
          <a:noFill/>
          <a:ln w="9525">
            <a:noFill/>
            <a:miter lim="800000"/>
            <a:headEnd/>
            <a:tailEnd/>
          </a:ln>
          <a:effectLst/>
        </p:spPr>
        <p:txBody>
          <a:bodyPr anchor="ctr">
            <a:spAutoFit/>
          </a:bodyPr>
          <a:lstStyle/>
          <a:p>
            <a:pPr marL="457200" indent="-457200">
              <a:spcAft>
                <a:spcPct val="20000"/>
              </a:spcAft>
              <a:buFontTx/>
              <a:buChar char="•"/>
            </a:pPr>
            <a:r>
              <a:rPr lang="en-US" sz="2000" b="1" dirty="0" err="1">
                <a:latin typeface="Tahoma" pitchFamily="34" charset="0"/>
              </a:rPr>
              <a:t>Genichi</a:t>
            </a:r>
            <a:r>
              <a:rPr lang="en-US" sz="2000" b="1" dirty="0">
                <a:latin typeface="Tahoma" pitchFamily="34" charset="0"/>
              </a:rPr>
              <a:t> Taguchi</a:t>
            </a:r>
            <a:r>
              <a:rPr lang="en-US" sz="2000" dirty="0">
                <a:latin typeface="Tahoma" pitchFamily="34" charset="0"/>
              </a:rPr>
              <a:t> states that instead of constantly directing effort toward controlling a process to assure consistent quality, design the manufactured good to achieve high quality despite the variations that will occur in the production line.</a:t>
            </a:r>
          </a:p>
        </p:txBody>
      </p:sp>
      <p:sp>
        <p:nvSpPr>
          <p:cNvPr id="8" name="Rectangle 7"/>
          <p:cNvSpPr>
            <a:spLocks noChangeArrowheads="1"/>
          </p:cNvSpPr>
          <p:nvPr/>
        </p:nvSpPr>
        <p:spPr bwMode="auto">
          <a:xfrm>
            <a:off x="381000" y="3810000"/>
            <a:ext cx="8305800" cy="2527300"/>
          </a:xfrm>
          <a:prstGeom prst="rect">
            <a:avLst/>
          </a:prstGeom>
          <a:noFill/>
          <a:ln w="9525">
            <a:noFill/>
            <a:miter lim="800000"/>
            <a:headEnd/>
            <a:tailEnd/>
          </a:ln>
          <a:effectLst/>
        </p:spPr>
        <p:txBody>
          <a:bodyPr anchor="ctr">
            <a:spAutoFit/>
          </a:bodyPr>
          <a:lstStyle/>
          <a:p>
            <a:pPr marL="457200" indent="-457200">
              <a:lnSpc>
                <a:spcPct val="20000"/>
              </a:lnSpc>
              <a:spcAft>
                <a:spcPct val="20000"/>
              </a:spcAft>
            </a:pPr>
            <a:endParaRPr lang="en-US" sz="2000" dirty="0">
              <a:latin typeface="Tahoma" pitchFamily="34" charset="0"/>
            </a:endParaRPr>
          </a:p>
          <a:p>
            <a:pPr marL="457200" indent="-457200">
              <a:spcAft>
                <a:spcPct val="20000"/>
              </a:spcAft>
              <a:buFontTx/>
              <a:buChar char="•"/>
            </a:pPr>
            <a:r>
              <a:rPr lang="en-US" sz="2000" b="1" dirty="0">
                <a:latin typeface="Tahoma" pitchFamily="34" charset="0"/>
              </a:rPr>
              <a:t>Taguchi’s loss function</a:t>
            </a:r>
            <a:r>
              <a:rPr lang="en-US" sz="2000" dirty="0">
                <a:latin typeface="Tahoma" pitchFamily="34" charset="0"/>
              </a:rPr>
              <a:t> explains the economic value of reducing variation in manufacturing.</a:t>
            </a:r>
          </a:p>
          <a:p>
            <a:pPr marL="1028700" lvl="1" indent="-457200">
              <a:spcAft>
                <a:spcPct val="20000"/>
              </a:spcAft>
              <a:buFontTx/>
              <a:buChar char="•"/>
            </a:pPr>
            <a:r>
              <a:rPr lang="en-US" sz="2000" dirty="0">
                <a:latin typeface="Tahoma" pitchFamily="34" charset="0"/>
              </a:rPr>
              <a:t>L(x) = </a:t>
            </a:r>
            <a:r>
              <a:rPr lang="en-US" sz="2000" i="1" dirty="0">
                <a:latin typeface="Tahoma" pitchFamily="34" charset="0"/>
              </a:rPr>
              <a:t>k</a:t>
            </a:r>
            <a:r>
              <a:rPr lang="en-US" sz="2000" dirty="0">
                <a:latin typeface="Tahoma" pitchFamily="34" charset="0"/>
              </a:rPr>
              <a:t>(x - T)</a:t>
            </a:r>
            <a:r>
              <a:rPr lang="en-US" sz="2000" baseline="30000" dirty="0">
                <a:latin typeface="Tahoma" pitchFamily="34" charset="0"/>
              </a:rPr>
              <a:t>2</a:t>
            </a:r>
            <a:r>
              <a:rPr lang="en-US" sz="2000" dirty="0">
                <a:latin typeface="Tahoma" pitchFamily="34" charset="0"/>
              </a:rPr>
              <a:t>			</a:t>
            </a:r>
          </a:p>
          <a:p>
            <a:pPr marL="1028700" lvl="1" indent="-457200">
              <a:spcAft>
                <a:spcPct val="20000"/>
              </a:spcAft>
            </a:pPr>
            <a:r>
              <a:rPr lang="en-US" sz="2000" dirty="0">
                <a:latin typeface="Tahoma" pitchFamily="34" charset="0"/>
              </a:rPr>
              <a:t>where:</a:t>
            </a:r>
          </a:p>
          <a:p>
            <a:pPr marL="457200" indent="-457200"/>
            <a:r>
              <a:rPr lang="en-US" sz="2000" dirty="0">
                <a:latin typeface="Tahoma" pitchFamily="34" charset="0"/>
              </a:rPr>
              <a:t>	L(x) is the $ loss associated with deviating from the target, T</a:t>
            </a:r>
          </a:p>
          <a:p>
            <a:pPr marL="457200" indent="-457200"/>
            <a:r>
              <a:rPr lang="en-US" sz="2000" dirty="0">
                <a:latin typeface="Tahoma" pitchFamily="34" charset="0"/>
              </a:rPr>
              <a:t>	x is the actual value of the dimension, </a:t>
            </a:r>
          </a:p>
          <a:p>
            <a:pPr marL="457200" indent="-457200"/>
            <a:r>
              <a:rPr lang="en-US" sz="2000" dirty="0">
                <a:latin typeface="Tahoma" pitchFamily="34" charset="0"/>
              </a:rPr>
              <a:t>	</a:t>
            </a:r>
            <a:r>
              <a:rPr lang="en-US" sz="2000" i="1" dirty="0">
                <a:latin typeface="Tahoma" pitchFamily="34" charset="0"/>
              </a:rPr>
              <a:t>k</a:t>
            </a:r>
            <a:r>
              <a:rPr lang="en-US" sz="2000" dirty="0">
                <a:latin typeface="Tahoma" pitchFamily="34" charset="0"/>
              </a:rPr>
              <a:t> is a constant that translates the deviation into dollars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200" u="sng" dirty="0" smtClean="0"/>
              <a:t>Taguchi Loss Function Explained</a:t>
            </a:r>
            <a:endParaRPr lang="en-US" sz="3200" u="sng" dirty="0"/>
          </a:p>
        </p:txBody>
      </p:sp>
      <p:sp>
        <p:nvSpPr>
          <p:cNvPr id="4" name="Footer Placeholder 3"/>
          <p:cNvSpPr>
            <a:spLocks noGrp="1"/>
          </p:cNvSpPr>
          <p:nvPr>
            <p:ph type="ftr" sz="quarter" idx="11"/>
          </p:nvPr>
        </p:nvSpPr>
        <p:spPr/>
        <p:txBody>
          <a:bodyPr/>
          <a:lstStyle/>
          <a:p>
            <a:r>
              <a:rPr lang="en-US" smtClean="0"/>
              <a:t>Saba Bahouth – UCO</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pic>
        <p:nvPicPr>
          <p:cNvPr id="6" name="Picture 1035" descr="Exh 6"/>
          <p:cNvPicPr>
            <a:picLocks noChangeAspect="1" noChangeArrowheads="1"/>
          </p:cNvPicPr>
          <p:nvPr/>
        </p:nvPicPr>
        <p:blipFill>
          <a:blip r:embed="rId2"/>
          <a:srcRect/>
          <a:stretch>
            <a:fillRect/>
          </a:stretch>
        </p:blipFill>
        <p:spPr bwMode="auto">
          <a:xfrm>
            <a:off x="228600" y="4724400"/>
            <a:ext cx="4267200" cy="1704975"/>
          </a:xfrm>
          <a:prstGeom prst="rect">
            <a:avLst/>
          </a:prstGeom>
          <a:noFill/>
        </p:spPr>
      </p:pic>
      <p:pic>
        <p:nvPicPr>
          <p:cNvPr id="7" name="Picture 1036" descr="Exh 6"/>
          <p:cNvPicPr>
            <a:picLocks noChangeAspect="1" noChangeArrowheads="1"/>
          </p:cNvPicPr>
          <p:nvPr/>
        </p:nvPicPr>
        <p:blipFill>
          <a:blip r:embed="rId3"/>
          <a:srcRect/>
          <a:stretch>
            <a:fillRect/>
          </a:stretch>
        </p:blipFill>
        <p:spPr bwMode="auto">
          <a:xfrm>
            <a:off x="152400" y="2667000"/>
            <a:ext cx="3886200" cy="2078038"/>
          </a:xfrm>
          <a:prstGeom prst="rect">
            <a:avLst/>
          </a:prstGeom>
          <a:noFill/>
        </p:spPr>
      </p:pic>
      <p:pic>
        <p:nvPicPr>
          <p:cNvPr id="8" name="Picture 1034" descr="Exh 6"/>
          <p:cNvPicPr>
            <a:picLocks noChangeAspect="1" noChangeArrowheads="1"/>
          </p:cNvPicPr>
          <p:nvPr/>
        </p:nvPicPr>
        <p:blipFill>
          <a:blip r:embed="rId4"/>
          <a:srcRect/>
          <a:stretch>
            <a:fillRect/>
          </a:stretch>
        </p:blipFill>
        <p:spPr bwMode="auto">
          <a:xfrm>
            <a:off x="228600" y="939800"/>
            <a:ext cx="4267200" cy="1770063"/>
          </a:xfrm>
          <a:prstGeom prst="rect">
            <a:avLst/>
          </a:prstGeom>
          <a:noFill/>
        </p:spPr>
      </p:pic>
      <p:sp>
        <p:nvSpPr>
          <p:cNvPr id="9" name="Rectangle 1038"/>
          <p:cNvSpPr>
            <a:spLocks noChangeArrowheads="1"/>
          </p:cNvSpPr>
          <p:nvPr/>
        </p:nvSpPr>
        <p:spPr bwMode="auto">
          <a:xfrm>
            <a:off x="4572000" y="1657350"/>
            <a:ext cx="4572000" cy="3940175"/>
          </a:xfrm>
          <a:prstGeom prst="rect">
            <a:avLst/>
          </a:prstGeom>
          <a:noFill/>
          <a:ln w="9525">
            <a:noFill/>
            <a:miter lim="800000"/>
            <a:headEnd/>
            <a:tailEnd/>
          </a:ln>
          <a:effectLst/>
        </p:spPr>
        <p:txBody>
          <a:bodyPr anchor="ctr">
            <a:spAutoFit/>
          </a:bodyPr>
          <a:lstStyle/>
          <a:p>
            <a:r>
              <a:rPr lang="en-US" sz="2000" dirty="0">
                <a:latin typeface="Tahoma" pitchFamily="34" charset="0"/>
              </a:rPr>
              <a:t>L(x) = k(x - T)</a:t>
            </a:r>
            <a:r>
              <a:rPr lang="en-US" sz="2000" baseline="30000" dirty="0">
                <a:latin typeface="Tahoma" pitchFamily="34" charset="0"/>
              </a:rPr>
              <a:t>2</a:t>
            </a:r>
          </a:p>
          <a:p>
            <a:r>
              <a:rPr lang="en-US" sz="2000" dirty="0">
                <a:latin typeface="Tahoma" pitchFamily="34" charset="0"/>
              </a:rPr>
              <a:t>	______________</a:t>
            </a:r>
          </a:p>
          <a:p>
            <a:endParaRPr lang="en-US" sz="2000" dirty="0">
              <a:latin typeface="Tahoma" pitchFamily="34" charset="0"/>
            </a:endParaRPr>
          </a:p>
          <a:p>
            <a:r>
              <a:rPr lang="en-US" sz="1600" dirty="0">
                <a:latin typeface="Tahoma" pitchFamily="34" charset="0"/>
              </a:rPr>
              <a:t>Specification: 0.500 ± 0.020 cm.  </a:t>
            </a:r>
          </a:p>
          <a:p>
            <a:r>
              <a:rPr lang="en-US" sz="1600" dirty="0">
                <a:latin typeface="Tahoma" pitchFamily="34" charset="0"/>
              </a:rPr>
              <a:t>Failures: when close to extremes</a:t>
            </a:r>
          </a:p>
          <a:p>
            <a:r>
              <a:rPr lang="en-US" sz="1600" dirty="0">
                <a:latin typeface="Tahoma" pitchFamily="34" charset="0"/>
              </a:rPr>
              <a:t>Repair cost: $50  </a:t>
            </a:r>
          </a:p>
          <a:p>
            <a:endParaRPr lang="en-US" sz="1600" dirty="0">
              <a:latin typeface="Tahoma" pitchFamily="34" charset="0"/>
            </a:endParaRPr>
          </a:p>
          <a:p>
            <a:r>
              <a:rPr lang="en-US" sz="1600" dirty="0">
                <a:latin typeface="Tahoma" pitchFamily="34" charset="0"/>
              </a:rPr>
              <a:t>Thus: L(x) = $50 when (x – T) is 0.02 </a:t>
            </a:r>
          </a:p>
          <a:p>
            <a:r>
              <a:rPr lang="en-US" sz="1600" dirty="0">
                <a:latin typeface="Tahoma" pitchFamily="34" charset="0"/>
              </a:rPr>
              <a:t>50 = k(0.02)</a:t>
            </a:r>
            <a:r>
              <a:rPr lang="en-US" sz="2000" baseline="30000" dirty="0">
                <a:latin typeface="Tahoma" pitchFamily="34" charset="0"/>
              </a:rPr>
              <a:t>2</a:t>
            </a:r>
            <a:r>
              <a:rPr lang="en-US" sz="1600" dirty="0">
                <a:latin typeface="Tahoma" pitchFamily="34" charset="0"/>
              </a:rPr>
              <a:t> </a:t>
            </a:r>
          </a:p>
          <a:p>
            <a:r>
              <a:rPr lang="en-US" sz="1600" dirty="0">
                <a:latin typeface="Tahoma" pitchFamily="34" charset="0"/>
              </a:rPr>
              <a:t>k = 50/0.0004 = 125,000.</a:t>
            </a:r>
          </a:p>
          <a:p>
            <a:r>
              <a:rPr lang="en-US" sz="1600" dirty="0">
                <a:latin typeface="Tahoma" pitchFamily="34" charset="0"/>
              </a:rPr>
              <a:t>Therefore: L(x) = 125000(x – T)</a:t>
            </a:r>
            <a:r>
              <a:rPr lang="en-US" sz="2000" baseline="30000" dirty="0">
                <a:latin typeface="Tahoma" pitchFamily="34" charset="0"/>
              </a:rPr>
              <a:t>2</a:t>
            </a:r>
            <a:r>
              <a:rPr lang="en-US" sz="1600" dirty="0">
                <a:latin typeface="Tahoma" pitchFamily="34" charset="0"/>
              </a:rPr>
              <a:t>. </a:t>
            </a:r>
          </a:p>
          <a:p>
            <a:r>
              <a:rPr lang="en-US" sz="1600" dirty="0">
                <a:latin typeface="Tahoma" pitchFamily="34" charset="0"/>
              </a:rPr>
              <a:t> </a:t>
            </a:r>
          </a:p>
          <a:p>
            <a:r>
              <a:rPr lang="en-US" sz="1600" dirty="0">
                <a:latin typeface="Tahoma" pitchFamily="34" charset="0"/>
              </a:rPr>
              <a:t>This means when the deviation is 0.010, the firm can still expect an average loss per unit of L(0.010) = 125,000(0.010)</a:t>
            </a:r>
            <a:r>
              <a:rPr lang="en-US" sz="2000" baseline="30000" dirty="0">
                <a:latin typeface="Tahoma" pitchFamily="34" charset="0"/>
              </a:rPr>
              <a:t>2</a:t>
            </a:r>
            <a:r>
              <a:rPr lang="en-US" sz="1600" dirty="0">
                <a:latin typeface="Tahoma" pitchFamily="34" charset="0"/>
              </a:rPr>
              <a:t> = $12.50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152400"/>
            <a:ext cx="3886200" cy="955675"/>
          </a:xfrm>
          <a:noFill/>
          <a:ln/>
        </p:spPr>
        <p:txBody>
          <a:bodyPr lIns="90488" tIns="44450" rIns="90488" bIns="44450" anchor="b">
            <a:noAutofit/>
          </a:bodyPr>
          <a:lstStyle/>
          <a:p>
            <a:pPr>
              <a:lnSpc>
                <a:spcPct val="80000"/>
              </a:lnSpc>
              <a:spcBef>
                <a:spcPct val="30000"/>
              </a:spcBef>
            </a:pPr>
            <a:r>
              <a:rPr lang="en-US" sz="3200" u="sng" dirty="0"/>
              <a:t>Reasons for </a:t>
            </a:r>
            <a:r>
              <a:rPr lang="en-US" sz="3200" u="sng" dirty="0" smtClean="0"/>
              <a:t/>
            </a:r>
            <a:br>
              <a:rPr lang="en-US" sz="3200" u="sng" dirty="0" smtClean="0"/>
            </a:br>
            <a:r>
              <a:rPr lang="en-US" sz="3200" u="sng" dirty="0" smtClean="0"/>
              <a:t>Design/Redesign</a:t>
            </a:r>
            <a:endParaRPr lang="en-US" sz="3200" b="1" u="sng" dirty="0"/>
          </a:p>
        </p:txBody>
      </p:sp>
      <p:sp>
        <p:nvSpPr>
          <p:cNvPr id="17411" name="Rectangle 3"/>
          <p:cNvSpPr>
            <a:spLocks noGrp="1" noChangeArrowheads="1"/>
          </p:cNvSpPr>
          <p:nvPr>
            <p:ph type="body" idx="1"/>
          </p:nvPr>
        </p:nvSpPr>
        <p:spPr>
          <a:xfrm>
            <a:off x="381000" y="1447800"/>
            <a:ext cx="3717925" cy="3352800"/>
          </a:xfrm>
          <a:noFill/>
          <a:ln/>
        </p:spPr>
        <p:txBody>
          <a:bodyPr lIns="90488" tIns="44450" rIns="90488" bIns="44450"/>
          <a:lstStyle/>
          <a:p>
            <a:pPr>
              <a:spcBef>
                <a:spcPct val="45000"/>
              </a:spcBef>
            </a:pPr>
            <a:r>
              <a:rPr lang="en-US" sz="2400" dirty="0"/>
              <a:t>Economic</a:t>
            </a:r>
          </a:p>
          <a:p>
            <a:pPr>
              <a:spcBef>
                <a:spcPct val="45000"/>
              </a:spcBef>
            </a:pPr>
            <a:r>
              <a:rPr lang="en-US" sz="2400" dirty="0"/>
              <a:t>Social and demographic</a:t>
            </a:r>
          </a:p>
          <a:p>
            <a:pPr>
              <a:spcBef>
                <a:spcPct val="45000"/>
              </a:spcBef>
            </a:pPr>
            <a:r>
              <a:rPr lang="en-US" sz="2400" dirty="0"/>
              <a:t>Political, liability, or legal</a:t>
            </a:r>
          </a:p>
          <a:p>
            <a:pPr>
              <a:spcBef>
                <a:spcPct val="45000"/>
              </a:spcBef>
            </a:pPr>
            <a:r>
              <a:rPr lang="en-US" sz="2400" dirty="0"/>
              <a:t>Competitive</a:t>
            </a:r>
          </a:p>
          <a:p>
            <a:pPr>
              <a:spcBef>
                <a:spcPct val="45000"/>
              </a:spcBef>
            </a:pPr>
            <a:r>
              <a:rPr lang="en-US" sz="2400" dirty="0"/>
              <a:t>Cost or availability</a:t>
            </a:r>
          </a:p>
          <a:p>
            <a:pPr>
              <a:spcBef>
                <a:spcPct val="45000"/>
              </a:spcBef>
            </a:pPr>
            <a:r>
              <a:rPr lang="en-US" sz="2400" dirty="0" smtClean="0"/>
              <a:t>Technological</a:t>
            </a:r>
            <a:endParaRPr lang="en-US" sz="2400" dirty="0"/>
          </a:p>
        </p:txBody>
      </p:sp>
      <p:sp>
        <p:nvSpPr>
          <p:cNvPr id="5" name="Rectangle 2"/>
          <p:cNvSpPr txBox="1">
            <a:spLocks noChangeArrowheads="1"/>
          </p:cNvSpPr>
          <p:nvPr/>
        </p:nvSpPr>
        <p:spPr>
          <a:xfrm>
            <a:off x="4800600" y="152400"/>
            <a:ext cx="3886200" cy="955675"/>
          </a:xfrm>
          <a:prstGeom prst="rect">
            <a:avLst/>
          </a:prstGeom>
          <a:noFill/>
          <a:ln/>
        </p:spPr>
        <p:txBody>
          <a:bodyPr vert="horz" lIns="90488" tIns="44450" rIns="90488" bIns="44450" rtlCol="0" anchor="b">
            <a:noAutofit/>
          </a:bodyPr>
          <a:lstStyle/>
          <a:p>
            <a:pPr marL="0" marR="0" lvl="0" indent="0" algn="ctr" defTabSz="914400" rtl="0" eaLnBrk="1" fontAlgn="auto" latinLnBrk="0" hangingPunct="1">
              <a:lnSpc>
                <a:spcPct val="80000"/>
              </a:lnSpc>
              <a:spcBef>
                <a:spcPct val="3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mj-lt"/>
                <a:ea typeface="+mj-ea"/>
                <a:cs typeface="+mj-cs"/>
              </a:rPr>
              <a:t>Focus of</a:t>
            </a:r>
            <a:br>
              <a:rPr kumimoji="0" lang="en-US" sz="3200" b="0" i="0" u="sng" strike="noStrike" kern="1200" cap="none" spc="0" normalizeH="0" baseline="0" noProof="0" dirty="0" smtClean="0">
                <a:ln>
                  <a:noFill/>
                </a:ln>
                <a:solidFill>
                  <a:schemeClr val="tx1"/>
                </a:solidFill>
                <a:effectLst/>
                <a:uLnTx/>
                <a:uFillTx/>
                <a:latin typeface="+mj-lt"/>
                <a:ea typeface="+mj-ea"/>
                <a:cs typeface="+mj-cs"/>
              </a:rPr>
            </a:br>
            <a:r>
              <a:rPr kumimoji="0" lang="en-US" sz="3200" b="0" i="0" u="sng" strike="noStrike" kern="1200" cap="none" spc="0" normalizeH="0" baseline="0" noProof="0" dirty="0" smtClean="0">
                <a:ln>
                  <a:noFill/>
                </a:ln>
                <a:solidFill>
                  <a:schemeClr val="tx1"/>
                </a:solidFill>
                <a:effectLst/>
                <a:uLnTx/>
                <a:uFillTx/>
                <a:latin typeface="+mj-lt"/>
                <a:ea typeface="+mj-ea"/>
                <a:cs typeface="+mj-cs"/>
              </a:rPr>
              <a:t>Design/Redesign</a:t>
            </a:r>
            <a:endParaRPr kumimoji="0" lang="en-US" sz="3200" b="1" i="0" u="sng" strike="noStrike" kern="1200" cap="none" spc="0" normalizeH="0" baseline="0" noProof="0" dirty="0">
              <a:ln>
                <a:noFill/>
              </a:ln>
              <a:solidFill>
                <a:schemeClr val="tx1"/>
              </a:solidFill>
              <a:effectLst/>
              <a:uLnTx/>
              <a:uFillTx/>
              <a:latin typeface="+mj-lt"/>
              <a:ea typeface="+mj-ea"/>
              <a:cs typeface="+mj-cs"/>
            </a:endParaRPr>
          </a:p>
        </p:txBody>
      </p:sp>
      <p:sp>
        <p:nvSpPr>
          <p:cNvPr id="6" name="Rectangle 3"/>
          <p:cNvSpPr txBox="1">
            <a:spLocks noChangeArrowheads="1"/>
          </p:cNvSpPr>
          <p:nvPr/>
        </p:nvSpPr>
        <p:spPr>
          <a:xfrm>
            <a:off x="4648200" y="1447800"/>
            <a:ext cx="4191000" cy="3581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Main focus</a:t>
            </a:r>
          </a:p>
          <a:p>
            <a:pPr marL="742950" lvl="1" indent="-285750">
              <a:lnSpc>
                <a:spcPct val="90000"/>
              </a:lnSpc>
              <a:spcBef>
                <a:spcPct val="20000"/>
              </a:spcBef>
              <a:buFont typeface="Arial" pitchFamily="34" charset="0"/>
              <a:buChar char="–"/>
              <a:defRPr/>
            </a:pPr>
            <a:r>
              <a:rPr lang="en-US" sz="2000" dirty="0" smtClean="0"/>
              <a:t>Understand customer wants</a:t>
            </a:r>
          </a:p>
          <a:p>
            <a:pPr marL="742950" lvl="1" indent="-285750">
              <a:lnSpc>
                <a:spcPct val="90000"/>
              </a:lnSpc>
              <a:spcBef>
                <a:spcPct val="20000"/>
              </a:spcBef>
              <a:buFont typeface="Arial" pitchFamily="34" charset="0"/>
              <a:buChar char="–"/>
              <a:defRPr/>
            </a:pPr>
            <a:r>
              <a:rPr lang="en-US" sz="2000" dirty="0" smtClean="0"/>
              <a:t>Customer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satisfaction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Secondary focus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Function of product/service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Cost/profit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Quality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Appearance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Ease of production/assembly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Ease of maintenance/service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8" name="Straight Connector 7"/>
          <p:cNvCxnSpPr/>
          <p:nvPr/>
        </p:nvCxnSpPr>
        <p:spPr>
          <a:xfrm rot="5400000">
            <a:off x="1981994" y="2667000"/>
            <a:ext cx="457120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685800" y="5105400"/>
            <a:ext cx="8077200" cy="1371600"/>
          </a:xfrm>
          <a:prstGeom prst="rect">
            <a:avLst/>
          </a:prstGeom>
          <a:solidFill>
            <a:schemeClr val="accent4">
              <a:lumMod val="20000"/>
              <a:lumOff val="80000"/>
            </a:schemeClr>
          </a:solidFill>
          <a:ln>
            <a:solidFill>
              <a:schemeClr val="accent1"/>
            </a:solidFill>
          </a:ln>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Legal Issues:</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FDA, OSHA,</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Product liability,</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Uniform </a:t>
            </a:r>
            <a:r>
              <a:rPr lang="en-US" sz="2000" dirty="0" smtClean="0"/>
              <a:t>C</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ommercial</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t>C</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ode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Ethical Issues:</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Releasing defective products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Environmental Issues:</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EPA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3</a:t>
            </a:fld>
            <a:endParaRPr lang="en-US"/>
          </a:p>
        </p:txBody>
      </p:sp>
      <p:sp>
        <p:nvSpPr>
          <p:cNvPr id="11" name="Footer Placeholder 10"/>
          <p:cNvSpPr>
            <a:spLocks noGrp="1"/>
          </p:cNvSpPr>
          <p:nvPr>
            <p:ph type="ftr" sz="quarter" idx="11"/>
          </p:nvPr>
        </p:nvSpPr>
        <p:spPr/>
        <p:txBody>
          <a:bodyPr/>
          <a:lstStyle/>
          <a:p>
            <a:r>
              <a:rPr lang="en-US" smtClean="0"/>
              <a:t>Saba Bahouth – UCO</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left)">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wipe(left)">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wipe(left)">
                                      <p:cBhvr>
                                        <p:cTn id="27" dur="5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wipe(left)">
                                      <p:cBhvr>
                                        <p:cTn id="32" dur="500"/>
                                        <p:tgtEl>
                                          <p:spTgt spid="17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wipe(left)">
                                      <p:cBhvr>
                                        <p:cTn id="43" dur="500"/>
                                        <p:tgtEl>
                                          <p:spTgt spid="6">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wipe(left)">
                                      <p:cBhvr>
                                        <p:cTn id="48" dur="500"/>
                                        <p:tgtEl>
                                          <p:spTgt spid="6">
                                            <p:txEl>
                                              <p:pRg st="3" end="3"/>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wipe(left)">
                                      <p:cBhvr>
                                        <p:cTn id="51" dur="500"/>
                                        <p:tgtEl>
                                          <p:spTgt spid="6">
                                            <p:txEl>
                                              <p:pRg st="4" end="4"/>
                                            </p:tx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wipe(left)">
                                      <p:cBhvr>
                                        <p:cTn id="54" dur="500"/>
                                        <p:tgtEl>
                                          <p:spTgt spid="6">
                                            <p:txEl>
                                              <p:pRg st="5" end="5"/>
                                            </p:tx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wipe(left)">
                                      <p:cBhvr>
                                        <p:cTn id="57" dur="500"/>
                                        <p:tgtEl>
                                          <p:spTgt spid="6">
                                            <p:txEl>
                                              <p:pRg st="6" end="6"/>
                                            </p:tx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Effect transition="in" filter="wipe(left)">
                                      <p:cBhvr>
                                        <p:cTn id="60" dur="500"/>
                                        <p:tgtEl>
                                          <p:spTgt spid="6">
                                            <p:txEl>
                                              <p:pRg st="7" end="7"/>
                                            </p:tx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wipe(left)">
                                      <p:cBhvr>
                                        <p:cTn id="63" dur="500"/>
                                        <p:tgtEl>
                                          <p:spTgt spid="6">
                                            <p:txEl>
                                              <p:pRg st="8" end="8"/>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6">
                                            <p:txEl>
                                              <p:pRg st="9" end="9"/>
                                            </p:txEl>
                                          </p:spTgt>
                                        </p:tgtEl>
                                        <p:attrNameLst>
                                          <p:attrName>style.visibility</p:attrName>
                                        </p:attrNameLst>
                                      </p:cBhvr>
                                      <p:to>
                                        <p:strVal val="visible"/>
                                      </p:to>
                                    </p:set>
                                    <p:animEffect transition="in" filter="wipe(left)">
                                      <p:cBhvr>
                                        <p:cTn id="66" dur="500"/>
                                        <p:tgtEl>
                                          <p:spTgt spid="6">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9">
                                            <p:txEl>
                                              <p:pRg st="0" end="0"/>
                                            </p:txEl>
                                          </p:spTgt>
                                        </p:tgtEl>
                                        <p:attrNameLst>
                                          <p:attrName>style.visibility</p:attrName>
                                        </p:attrNameLst>
                                      </p:cBhvr>
                                      <p:to>
                                        <p:strVal val="visible"/>
                                      </p:to>
                                    </p:set>
                                    <p:animEffect transition="in" filter="wipe(left)">
                                      <p:cBhvr>
                                        <p:cTn id="71" dur="500"/>
                                        <p:tgtEl>
                                          <p:spTgt spid="9">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xEl>
                                              <p:pRg st="1" end="1"/>
                                            </p:txEl>
                                          </p:spTgt>
                                        </p:tgtEl>
                                        <p:attrNameLst>
                                          <p:attrName>style.visibility</p:attrName>
                                        </p:attrNameLst>
                                      </p:cBhvr>
                                      <p:to>
                                        <p:strVal val="visible"/>
                                      </p:to>
                                    </p:set>
                                    <p:animEffect transition="in" filter="wipe(left)">
                                      <p:cBhvr>
                                        <p:cTn id="76" dur="500"/>
                                        <p:tgtEl>
                                          <p:spTgt spid="9">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xEl>
                                              <p:pRg st="2" end="2"/>
                                            </p:txEl>
                                          </p:spTgt>
                                        </p:tgtEl>
                                        <p:attrNameLst>
                                          <p:attrName>style.visibility</p:attrName>
                                        </p:attrNameLst>
                                      </p:cBhvr>
                                      <p:to>
                                        <p:strVal val="visible"/>
                                      </p:to>
                                    </p:set>
                                    <p:animEffect transition="in" filter="wipe(left)">
                                      <p:cBhvr>
                                        <p:cTn id="8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P spid="6" grpId="0" build="p" autoUpdateAnimBg="0"/>
      <p:bldP spid="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163513"/>
            <a:ext cx="7772400" cy="900112"/>
          </a:xfrm>
        </p:spPr>
        <p:txBody>
          <a:bodyPr>
            <a:normAutofit/>
          </a:bodyPr>
          <a:lstStyle/>
          <a:p>
            <a:pPr>
              <a:lnSpc>
                <a:spcPct val="80000"/>
              </a:lnSpc>
              <a:spcBef>
                <a:spcPct val="30000"/>
              </a:spcBef>
            </a:pPr>
            <a:r>
              <a:rPr lang="en-US" sz="3200" u="sng" dirty="0" smtClean="0"/>
              <a:t>Issues </a:t>
            </a:r>
            <a:r>
              <a:rPr lang="en-US" sz="3200" u="sng" dirty="0"/>
              <a:t>in Product and Service Design</a:t>
            </a:r>
          </a:p>
        </p:txBody>
      </p:sp>
      <p:sp>
        <p:nvSpPr>
          <p:cNvPr id="23555" name="Rectangle 3"/>
          <p:cNvSpPr>
            <a:spLocks noGrp="1" noChangeArrowheads="1"/>
          </p:cNvSpPr>
          <p:nvPr>
            <p:ph type="body" idx="1"/>
          </p:nvPr>
        </p:nvSpPr>
        <p:spPr>
          <a:xfrm>
            <a:off x="1600200" y="1219200"/>
            <a:ext cx="5562600" cy="4572000"/>
          </a:xfrm>
        </p:spPr>
        <p:txBody>
          <a:bodyPr>
            <a:normAutofit fontScale="92500" lnSpcReduction="20000"/>
          </a:bodyPr>
          <a:lstStyle/>
          <a:p>
            <a:r>
              <a:rPr lang="en-US" sz="2800" dirty="0"/>
              <a:t>Product/service life cycles</a:t>
            </a:r>
          </a:p>
          <a:p>
            <a:r>
              <a:rPr lang="en-US" sz="2800" dirty="0"/>
              <a:t>How much standardization</a:t>
            </a:r>
          </a:p>
          <a:p>
            <a:r>
              <a:rPr lang="en-US" sz="2800" dirty="0"/>
              <a:t>Mass </a:t>
            </a:r>
            <a:r>
              <a:rPr lang="en-US" sz="2800" dirty="0" smtClean="0"/>
              <a:t>customization</a:t>
            </a:r>
          </a:p>
          <a:p>
            <a:pPr lvl="1"/>
            <a:r>
              <a:rPr lang="en-US" sz="2600" dirty="0" smtClean="0"/>
              <a:t>Delayed differentiation</a:t>
            </a:r>
          </a:p>
          <a:p>
            <a:pPr lvl="1"/>
            <a:r>
              <a:rPr lang="en-US" sz="2600" dirty="0" smtClean="0"/>
              <a:t>Modular design</a:t>
            </a:r>
            <a:endParaRPr lang="en-US" sz="2600" dirty="0"/>
          </a:p>
          <a:p>
            <a:r>
              <a:rPr lang="en-US" sz="2800" dirty="0"/>
              <a:t>Product/service </a:t>
            </a:r>
            <a:r>
              <a:rPr lang="en-US" sz="2800" dirty="0" smtClean="0"/>
              <a:t>reliability</a:t>
            </a:r>
          </a:p>
          <a:p>
            <a:pPr lvl="1"/>
            <a:r>
              <a:rPr lang="en-US" sz="2600" dirty="0" smtClean="0"/>
              <a:t>Perform the intended function</a:t>
            </a:r>
            <a:endParaRPr lang="en-US" sz="2600" dirty="0"/>
          </a:p>
          <a:p>
            <a:r>
              <a:rPr lang="en-US" sz="2800" dirty="0"/>
              <a:t>Robust </a:t>
            </a:r>
            <a:r>
              <a:rPr lang="en-US" sz="2800" dirty="0" smtClean="0"/>
              <a:t>design (Taguchi)</a:t>
            </a:r>
          </a:p>
          <a:p>
            <a:pPr lvl="1"/>
            <a:r>
              <a:rPr lang="en-US" sz="2600" dirty="0" smtClean="0"/>
              <a:t>Wide range of conditions</a:t>
            </a:r>
            <a:endParaRPr lang="en-US" sz="2600" dirty="0"/>
          </a:p>
          <a:p>
            <a:r>
              <a:rPr lang="en-US" sz="2800" dirty="0"/>
              <a:t>Degree of newness</a:t>
            </a:r>
          </a:p>
          <a:p>
            <a:r>
              <a:rPr lang="en-US" sz="2800" dirty="0"/>
              <a:t>Cultural differences</a:t>
            </a:r>
          </a:p>
          <a:p>
            <a:pPr>
              <a:buNone/>
            </a:pPr>
            <a:endParaRPr lang="en-US" dirty="0"/>
          </a:p>
        </p:txBody>
      </p:sp>
      <p:sp>
        <p:nvSpPr>
          <p:cNvPr id="5" name="Footer Placeholder 4"/>
          <p:cNvSpPr>
            <a:spLocks noGrp="1"/>
          </p:cNvSpPr>
          <p:nvPr>
            <p:ph type="ftr" sz="quarter" idx="11"/>
          </p:nvPr>
        </p:nvSpPr>
        <p:spPr/>
        <p:txBody>
          <a:bodyPr/>
          <a:lstStyle/>
          <a:p>
            <a:r>
              <a:rPr lang="en-US" smtClean="0"/>
              <a:t>Saba Bahouth – UCO</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355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35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355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355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355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55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35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Rectangle 3"/>
          <p:cNvSpPr>
            <a:spLocks noChangeArrowheads="1"/>
          </p:cNvSpPr>
          <p:nvPr/>
        </p:nvSpPr>
        <p:spPr bwMode="auto">
          <a:xfrm>
            <a:off x="3238500" y="1958975"/>
            <a:ext cx="1333500" cy="554038"/>
          </a:xfrm>
          <a:prstGeom prst="rect">
            <a:avLst/>
          </a:prstGeom>
          <a:noFill/>
          <a:ln w="12700">
            <a:noFill/>
            <a:miter lim="800000"/>
            <a:headEnd/>
            <a:tailEnd/>
          </a:ln>
          <a:effectLst/>
        </p:spPr>
        <p:txBody>
          <a:bodyPr wrap="none" lIns="98967" tIns="48615" rIns="98967" bIns="48615">
            <a:spAutoFit/>
          </a:bodyPr>
          <a:lstStyle/>
          <a:p>
            <a:pPr defTabSz="1000125" eaLnBrk="0" hangingPunct="0"/>
            <a:r>
              <a:rPr lang="en-US" sz="3100" b="1">
                <a:solidFill>
                  <a:schemeClr val="tx2"/>
                </a:solidFill>
                <a:latin typeface="Arial Narrow" pitchFamily="34" charset="0"/>
              </a:rPr>
              <a:t>Growth</a:t>
            </a:r>
          </a:p>
        </p:txBody>
      </p:sp>
      <p:sp>
        <p:nvSpPr>
          <p:cNvPr id="318468" name="Freeform 4"/>
          <p:cNvSpPr>
            <a:spLocks/>
          </p:cNvSpPr>
          <p:nvPr/>
        </p:nvSpPr>
        <p:spPr bwMode="auto">
          <a:xfrm>
            <a:off x="798513" y="2257425"/>
            <a:ext cx="7097712" cy="3227388"/>
          </a:xfrm>
          <a:custGeom>
            <a:avLst/>
            <a:gdLst/>
            <a:ahLst/>
            <a:cxnLst>
              <a:cxn ang="0">
                <a:pos x="0" y="0"/>
              </a:cxn>
              <a:cxn ang="0">
                <a:pos x="0" y="2007"/>
              </a:cxn>
              <a:cxn ang="0">
                <a:pos x="4023" y="2007"/>
              </a:cxn>
            </a:cxnLst>
            <a:rect l="0" t="0" r="r" b="b"/>
            <a:pathLst>
              <a:path w="4024" h="2008">
                <a:moveTo>
                  <a:pt x="0" y="0"/>
                </a:moveTo>
                <a:lnTo>
                  <a:pt x="0" y="2007"/>
                </a:lnTo>
                <a:lnTo>
                  <a:pt x="4023" y="2007"/>
                </a:lnTo>
              </a:path>
            </a:pathLst>
          </a:custGeom>
          <a:noFill/>
          <a:ln w="50800" cap="rnd" cmpd="sng">
            <a:solidFill>
              <a:srgbClr val="800000"/>
            </a:solidFill>
            <a:prstDash val="solid"/>
            <a:round/>
            <a:headEnd type="none" w="med" len="med"/>
            <a:tailEnd type="none" w="med" len="med"/>
          </a:ln>
          <a:effectLst/>
        </p:spPr>
        <p:txBody>
          <a:bodyPr/>
          <a:lstStyle/>
          <a:p>
            <a:endParaRPr lang="en-US"/>
          </a:p>
        </p:txBody>
      </p:sp>
      <p:sp>
        <p:nvSpPr>
          <p:cNvPr id="318469" name="Rectangle 5"/>
          <p:cNvSpPr>
            <a:spLocks noChangeArrowheads="1"/>
          </p:cNvSpPr>
          <p:nvPr/>
        </p:nvSpPr>
        <p:spPr bwMode="auto">
          <a:xfrm>
            <a:off x="7027863" y="2284413"/>
            <a:ext cx="1352550" cy="552450"/>
          </a:xfrm>
          <a:prstGeom prst="rect">
            <a:avLst/>
          </a:prstGeom>
          <a:noFill/>
          <a:ln w="12700">
            <a:noFill/>
            <a:miter lim="800000"/>
            <a:headEnd/>
            <a:tailEnd/>
          </a:ln>
          <a:effectLst/>
        </p:spPr>
        <p:txBody>
          <a:bodyPr wrap="none" lIns="98967" tIns="48615" rIns="98967" bIns="48615">
            <a:spAutoFit/>
          </a:bodyPr>
          <a:lstStyle/>
          <a:p>
            <a:pPr defTabSz="1000125" eaLnBrk="0" hangingPunct="0"/>
            <a:r>
              <a:rPr lang="en-US" sz="3100" b="1">
                <a:solidFill>
                  <a:schemeClr val="tx2"/>
                </a:solidFill>
                <a:latin typeface="Arial Narrow" pitchFamily="34" charset="0"/>
              </a:rPr>
              <a:t>Decline</a:t>
            </a:r>
          </a:p>
        </p:txBody>
      </p:sp>
      <p:sp>
        <p:nvSpPr>
          <p:cNvPr id="318470" name="Line 6"/>
          <p:cNvSpPr>
            <a:spLocks noChangeShapeType="1"/>
          </p:cNvSpPr>
          <p:nvPr/>
        </p:nvSpPr>
        <p:spPr bwMode="auto">
          <a:xfrm>
            <a:off x="2813050" y="2205038"/>
            <a:ext cx="0" cy="3159125"/>
          </a:xfrm>
          <a:prstGeom prst="line">
            <a:avLst/>
          </a:prstGeom>
          <a:noFill/>
          <a:ln w="25400">
            <a:solidFill>
              <a:schemeClr val="tx1"/>
            </a:solidFill>
            <a:prstDash val="dash"/>
            <a:round/>
            <a:headEnd/>
            <a:tailEnd/>
          </a:ln>
          <a:effectLst/>
        </p:spPr>
        <p:txBody>
          <a:bodyPr wrap="none" anchor="ctr"/>
          <a:lstStyle/>
          <a:p>
            <a:endParaRPr lang="en-US"/>
          </a:p>
        </p:txBody>
      </p:sp>
      <p:sp>
        <p:nvSpPr>
          <p:cNvPr id="318471" name="Line 7"/>
          <p:cNvSpPr>
            <a:spLocks noChangeShapeType="1"/>
          </p:cNvSpPr>
          <p:nvPr/>
        </p:nvSpPr>
        <p:spPr bwMode="auto">
          <a:xfrm>
            <a:off x="4860925" y="2222500"/>
            <a:ext cx="0" cy="3160713"/>
          </a:xfrm>
          <a:prstGeom prst="line">
            <a:avLst/>
          </a:prstGeom>
          <a:noFill/>
          <a:ln w="25400">
            <a:solidFill>
              <a:schemeClr val="tx1"/>
            </a:solidFill>
            <a:prstDash val="dash"/>
            <a:round/>
            <a:headEnd/>
            <a:tailEnd/>
          </a:ln>
          <a:effectLst/>
        </p:spPr>
        <p:txBody>
          <a:bodyPr wrap="none" anchor="ctr"/>
          <a:lstStyle/>
          <a:p>
            <a:endParaRPr lang="en-US"/>
          </a:p>
        </p:txBody>
      </p:sp>
      <p:sp>
        <p:nvSpPr>
          <p:cNvPr id="318472" name="Line 8"/>
          <p:cNvSpPr>
            <a:spLocks noChangeShapeType="1"/>
          </p:cNvSpPr>
          <p:nvPr/>
        </p:nvSpPr>
        <p:spPr bwMode="auto">
          <a:xfrm>
            <a:off x="6684963" y="2220913"/>
            <a:ext cx="0" cy="3160712"/>
          </a:xfrm>
          <a:prstGeom prst="line">
            <a:avLst/>
          </a:prstGeom>
          <a:noFill/>
          <a:ln w="25400">
            <a:solidFill>
              <a:schemeClr val="tx1"/>
            </a:solidFill>
            <a:prstDash val="dash"/>
            <a:round/>
            <a:headEnd/>
            <a:tailEnd/>
          </a:ln>
          <a:effectLst/>
        </p:spPr>
        <p:txBody>
          <a:bodyPr wrap="none" anchor="ctr"/>
          <a:lstStyle/>
          <a:p>
            <a:endParaRPr lang="en-US"/>
          </a:p>
        </p:txBody>
      </p:sp>
      <p:grpSp>
        <p:nvGrpSpPr>
          <p:cNvPr id="2" name="Group 9"/>
          <p:cNvGrpSpPr>
            <a:grpSpLocks/>
          </p:cNvGrpSpPr>
          <p:nvPr/>
        </p:nvGrpSpPr>
        <p:grpSpPr bwMode="auto">
          <a:xfrm>
            <a:off x="1509713" y="5483225"/>
            <a:ext cx="6384925" cy="41275"/>
            <a:chOff x="845" y="3468"/>
            <a:chExt cx="3620" cy="25"/>
          </a:xfrm>
        </p:grpSpPr>
        <p:sp>
          <p:nvSpPr>
            <p:cNvPr id="318474" name="Line 10"/>
            <p:cNvSpPr>
              <a:spLocks noChangeShapeType="1"/>
            </p:cNvSpPr>
            <p:nvPr/>
          </p:nvSpPr>
          <p:spPr bwMode="auto">
            <a:xfrm>
              <a:off x="4465" y="3468"/>
              <a:ext cx="0" cy="25"/>
            </a:xfrm>
            <a:prstGeom prst="line">
              <a:avLst/>
            </a:prstGeom>
            <a:noFill/>
            <a:ln w="50800">
              <a:solidFill>
                <a:srgbClr val="CC0066"/>
              </a:solidFill>
              <a:round/>
              <a:headEnd/>
              <a:tailEnd/>
            </a:ln>
            <a:effectLst/>
          </p:spPr>
          <p:txBody>
            <a:bodyPr wrap="none" anchor="ctr"/>
            <a:lstStyle/>
            <a:p>
              <a:endParaRPr lang="en-US"/>
            </a:p>
          </p:txBody>
        </p:sp>
        <p:sp>
          <p:nvSpPr>
            <p:cNvPr id="318475" name="Line 11"/>
            <p:cNvSpPr>
              <a:spLocks noChangeShapeType="1"/>
            </p:cNvSpPr>
            <p:nvPr/>
          </p:nvSpPr>
          <p:spPr bwMode="auto">
            <a:xfrm>
              <a:off x="4063" y="3468"/>
              <a:ext cx="0" cy="25"/>
            </a:xfrm>
            <a:prstGeom prst="line">
              <a:avLst/>
            </a:prstGeom>
            <a:noFill/>
            <a:ln w="50800">
              <a:solidFill>
                <a:srgbClr val="CC0066"/>
              </a:solidFill>
              <a:round/>
              <a:headEnd/>
              <a:tailEnd/>
            </a:ln>
            <a:effectLst/>
          </p:spPr>
          <p:txBody>
            <a:bodyPr wrap="none" anchor="ctr"/>
            <a:lstStyle/>
            <a:p>
              <a:endParaRPr lang="en-US"/>
            </a:p>
          </p:txBody>
        </p:sp>
        <p:sp>
          <p:nvSpPr>
            <p:cNvPr id="318476" name="Line 12"/>
            <p:cNvSpPr>
              <a:spLocks noChangeShapeType="1"/>
            </p:cNvSpPr>
            <p:nvPr/>
          </p:nvSpPr>
          <p:spPr bwMode="auto">
            <a:xfrm>
              <a:off x="3660" y="3468"/>
              <a:ext cx="0" cy="25"/>
            </a:xfrm>
            <a:prstGeom prst="line">
              <a:avLst/>
            </a:prstGeom>
            <a:noFill/>
            <a:ln w="50800">
              <a:solidFill>
                <a:srgbClr val="CC0066"/>
              </a:solidFill>
              <a:round/>
              <a:headEnd/>
              <a:tailEnd/>
            </a:ln>
            <a:effectLst/>
          </p:spPr>
          <p:txBody>
            <a:bodyPr wrap="none" anchor="ctr"/>
            <a:lstStyle/>
            <a:p>
              <a:endParaRPr lang="en-US"/>
            </a:p>
          </p:txBody>
        </p:sp>
        <p:sp>
          <p:nvSpPr>
            <p:cNvPr id="318477" name="Line 13"/>
            <p:cNvSpPr>
              <a:spLocks noChangeShapeType="1"/>
            </p:cNvSpPr>
            <p:nvPr/>
          </p:nvSpPr>
          <p:spPr bwMode="auto">
            <a:xfrm>
              <a:off x="3258" y="3468"/>
              <a:ext cx="0" cy="25"/>
            </a:xfrm>
            <a:prstGeom prst="line">
              <a:avLst/>
            </a:prstGeom>
            <a:noFill/>
            <a:ln w="50800">
              <a:solidFill>
                <a:srgbClr val="CC0066"/>
              </a:solidFill>
              <a:round/>
              <a:headEnd/>
              <a:tailEnd/>
            </a:ln>
            <a:effectLst/>
          </p:spPr>
          <p:txBody>
            <a:bodyPr wrap="none" anchor="ctr"/>
            <a:lstStyle/>
            <a:p>
              <a:endParaRPr lang="en-US"/>
            </a:p>
          </p:txBody>
        </p:sp>
        <p:sp>
          <p:nvSpPr>
            <p:cNvPr id="318478" name="Line 14"/>
            <p:cNvSpPr>
              <a:spLocks noChangeShapeType="1"/>
            </p:cNvSpPr>
            <p:nvPr/>
          </p:nvSpPr>
          <p:spPr bwMode="auto">
            <a:xfrm>
              <a:off x="2856" y="3468"/>
              <a:ext cx="0" cy="25"/>
            </a:xfrm>
            <a:prstGeom prst="line">
              <a:avLst/>
            </a:prstGeom>
            <a:noFill/>
            <a:ln w="50800">
              <a:solidFill>
                <a:srgbClr val="CC0066"/>
              </a:solidFill>
              <a:round/>
              <a:headEnd/>
              <a:tailEnd/>
            </a:ln>
            <a:effectLst/>
          </p:spPr>
          <p:txBody>
            <a:bodyPr wrap="none" anchor="ctr"/>
            <a:lstStyle/>
            <a:p>
              <a:endParaRPr lang="en-US"/>
            </a:p>
          </p:txBody>
        </p:sp>
        <p:sp>
          <p:nvSpPr>
            <p:cNvPr id="318479" name="Line 15"/>
            <p:cNvSpPr>
              <a:spLocks noChangeShapeType="1"/>
            </p:cNvSpPr>
            <p:nvPr/>
          </p:nvSpPr>
          <p:spPr bwMode="auto">
            <a:xfrm>
              <a:off x="2454" y="3468"/>
              <a:ext cx="0" cy="25"/>
            </a:xfrm>
            <a:prstGeom prst="line">
              <a:avLst/>
            </a:prstGeom>
            <a:noFill/>
            <a:ln w="50800">
              <a:solidFill>
                <a:srgbClr val="CC0066"/>
              </a:solidFill>
              <a:round/>
              <a:headEnd/>
              <a:tailEnd/>
            </a:ln>
            <a:effectLst/>
          </p:spPr>
          <p:txBody>
            <a:bodyPr wrap="none" anchor="ctr"/>
            <a:lstStyle/>
            <a:p>
              <a:endParaRPr lang="en-US"/>
            </a:p>
          </p:txBody>
        </p:sp>
        <p:sp>
          <p:nvSpPr>
            <p:cNvPr id="318480" name="Line 16"/>
            <p:cNvSpPr>
              <a:spLocks noChangeShapeType="1"/>
            </p:cNvSpPr>
            <p:nvPr/>
          </p:nvSpPr>
          <p:spPr bwMode="auto">
            <a:xfrm>
              <a:off x="2051" y="3468"/>
              <a:ext cx="0" cy="25"/>
            </a:xfrm>
            <a:prstGeom prst="line">
              <a:avLst/>
            </a:prstGeom>
            <a:noFill/>
            <a:ln w="50800">
              <a:solidFill>
                <a:srgbClr val="CC0066"/>
              </a:solidFill>
              <a:round/>
              <a:headEnd/>
              <a:tailEnd/>
            </a:ln>
            <a:effectLst/>
          </p:spPr>
          <p:txBody>
            <a:bodyPr wrap="none" anchor="ctr"/>
            <a:lstStyle/>
            <a:p>
              <a:endParaRPr lang="en-US"/>
            </a:p>
          </p:txBody>
        </p:sp>
        <p:sp>
          <p:nvSpPr>
            <p:cNvPr id="318481" name="Line 17"/>
            <p:cNvSpPr>
              <a:spLocks noChangeShapeType="1"/>
            </p:cNvSpPr>
            <p:nvPr/>
          </p:nvSpPr>
          <p:spPr bwMode="auto">
            <a:xfrm>
              <a:off x="1649" y="3468"/>
              <a:ext cx="0" cy="25"/>
            </a:xfrm>
            <a:prstGeom prst="line">
              <a:avLst/>
            </a:prstGeom>
            <a:noFill/>
            <a:ln w="50800">
              <a:solidFill>
                <a:srgbClr val="CC0066"/>
              </a:solidFill>
              <a:round/>
              <a:headEnd/>
              <a:tailEnd/>
            </a:ln>
            <a:effectLst/>
          </p:spPr>
          <p:txBody>
            <a:bodyPr wrap="none" anchor="ctr"/>
            <a:lstStyle/>
            <a:p>
              <a:endParaRPr lang="en-US"/>
            </a:p>
          </p:txBody>
        </p:sp>
        <p:sp>
          <p:nvSpPr>
            <p:cNvPr id="318482" name="Line 18"/>
            <p:cNvSpPr>
              <a:spLocks noChangeShapeType="1"/>
            </p:cNvSpPr>
            <p:nvPr/>
          </p:nvSpPr>
          <p:spPr bwMode="auto">
            <a:xfrm>
              <a:off x="1247" y="3468"/>
              <a:ext cx="0" cy="25"/>
            </a:xfrm>
            <a:prstGeom prst="line">
              <a:avLst/>
            </a:prstGeom>
            <a:noFill/>
            <a:ln w="50800">
              <a:solidFill>
                <a:srgbClr val="CC0066"/>
              </a:solidFill>
              <a:round/>
              <a:headEnd/>
              <a:tailEnd/>
            </a:ln>
            <a:effectLst/>
          </p:spPr>
          <p:txBody>
            <a:bodyPr wrap="none" anchor="ctr"/>
            <a:lstStyle/>
            <a:p>
              <a:endParaRPr lang="en-US"/>
            </a:p>
          </p:txBody>
        </p:sp>
        <p:sp>
          <p:nvSpPr>
            <p:cNvPr id="318483" name="Line 19"/>
            <p:cNvSpPr>
              <a:spLocks noChangeShapeType="1"/>
            </p:cNvSpPr>
            <p:nvPr/>
          </p:nvSpPr>
          <p:spPr bwMode="auto">
            <a:xfrm>
              <a:off x="845" y="3468"/>
              <a:ext cx="0" cy="25"/>
            </a:xfrm>
            <a:prstGeom prst="line">
              <a:avLst/>
            </a:prstGeom>
            <a:noFill/>
            <a:ln w="50800">
              <a:solidFill>
                <a:srgbClr val="CC0066"/>
              </a:solidFill>
              <a:round/>
              <a:headEnd/>
              <a:tailEnd/>
            </a:ln>
            <a:effectLst/>
          </p:spPr>
          <p:txBody>
            <a:bodyPr wrap="none" anchor="ctr"/>
            <a:lstStyle/>
            <a:p>
              <a:endParaRPr lang="en-US"/>
            </a:p>
          </p:txBody>
        </p:sp>
      </p:grpSp>
      <p:sp>
        <p:nvSpPr>
          <p:cNvPr id="318484" name="Rectangle 20"/>
          <p:cNvSpPr>
            <a:spLocks noChangeArrowheads="1"/>
          </p:cNvSpPr>
          <p:nvPr/>
        </p:nvSpPr>
        <p:spPr bwMode="auto">
          <a:xfrm>
            <a:off x="3852863" y="5554663"/>
            <a:ext cx="849312" cy="487362"/>
          </a:xfrm>
          <a:prstGeom prst="rect">
            <a:avLst/>
          </a:prstGeom>
          <a:noFill/>
          <a:ln w="12700">
            <a:noFill/>
            <a:miter lim="800000"/>
            <a:headEnd/>
            <a:tailEnd/>
          </a:ln>
          <a:effectLst/>
        </p:spPr>
        <p:txBody>
          <a:bodyPr wrap="none" lIns="98967" tIns="48615" rIns="98967" bIns="48615">
            <a:spAutoFit/>
          </a:bodyPr>
          <a:lstStyle/>
          <a:p>
            <a:pPr defTabSz="1000125" eaLnBrk="0" hangingPunct="0"/>
            <a:r>
              <a:rPr lang="en-US" sz="2600" b="1">
                <a:latin typeface="Arial Narrow" pitchFamily="34" charset="0"/>
              </a:rPr>
              <a:t>Time</a:t>
            </a:r>
          </a:p>
        </p:txBody>
      </p:sp>
      <p:grpSp>
        <p:nvGrpSpPr>
          <p:cNvPr id="3" name="Group 21"/>
          <p:cNvGrpSpPr>
            <a:grpSpLocks/>
          </p:cNvGrpSpPr>
          <p:nvPr/>
        </p:nvGrpSpPr>
        <p:grpSpPr bwMode="auto">
          <a:xfrm>
            <a:off x="254000" y="1795463"/>
            <a:ext cx="993775" cy="3511550"/>
            <a:chOff x="169" y="1174"/>
            <a:chExt cx="527" cy="2094"/>
          </a:xfrm>
        </p:grpSpPr>
        <p:sp>
          <p:nvSpPr>
            <p:cNvPr id="318486" name="Line 22"/>
            <p:cNvSpPr>
              <a:spLocks noChangeShapeType="1"/>
            </p:cNvSpPr>
            <p:nvPr/>
          </p:nvSpPr>
          <p:spPr bwMode="auto">
            <a:xfrm>
              <a:off x="407" y="1461"/>
              <a:ext cx="19" cy="0"/>
            </a:xfrm>
            <a:prstGeom prst="line">
              <a:avLst/>
            </a:prstGeom>
            <a:noFill/>
            <a:ln w="50800">
              <a:solidFill>
                <a:srgbClr val="FFFFFF"/>
              </a:solidFill>
              <a:round/>
              <a:headEnd/>
              <a:tailEnd/>
            </a:ln>
            <a:effectLst/>
          </p:spPr>
          <p:txBody>
            <a:bodyPr wrap="none" anchor="ctr"/>
            <a:lstStyle/>
            <a:p>
              <a:endParaRPr lang="en-US"/>
            </a:p>
          </p:txBody>
        </p:sp>
        <p:sp>
          <p:nvSpPr>
            <p:cNvPr id="318487" name="Line 23"/>
            <p:cNvSpPr>
              <a:spLocks noChangeShapeType="1"/>
            </p:cNvSpPr>
            <p:nvPr/>
          </p:nvSpPr>
          <p:spPr bwMode="auto">
            <a:xfrm>
              <a:off x="407" y="1662"/>
              <a:ext cx="19" cy="0"/>
            </a:xfrm>
            <a:prstGeom prst="line">
              <a:avLst/>
            </a:prstGeom>
            <a:noFill/>
            <a:ln w="50800">
              <a:solidFill>
                <a:srgbClr val="FFFFFF"/>
              </a:solidFill>
              <a:round/>
              <a:headEnd/>
              <a:tailEnd/>
            </a:ln>
            <a:effectLst/>
          </p:spPr>
          <p:txBody>
            <a:bodyPr wrap="none" anchor="ctr"/>
            <a:lstStyle/>
            <a:p>
              <a:endParaRPr lang="en-US"/>
            </a:p>
          </p:txBody>
        </p:sp>
        <p:sp>
          <p:nvSpPr>
            <p:cNvPr id="318488" name="Line 24"/>
            <p:cNvSpPr>
              <a:spLocks noChangeShapeType="1"/>
            </p:cNvSpPr>
            <p:nvPr/>
          </p:nvSpPr>
          <p:spPr bwMode="auto">
            <a:xfrm>
              <a:off x="407" y="1862"/>
              <a:ext cx="19" cy="0"/>
            </a:xfrm>
            <a:prstGeom prst="line">
              <a:avLst/>
            </a:prstGeom>
            <a:noFill/>
            <a:ln w="50800">
              <a:solidFill>
                <a:srgbClr val="FFFFFF"/>
              </a:solidFill>
              <a:round/>
              <a:headEnd/>
              <a:tailEnd/>
            </a:ln>
            <a:effectLst/>
          </p:spPr>
          <p:txBody>
            <a:bodyPr wrap="none" anchor="ctr"/>
            <a:lstStyle/>
            <a:p>
              <a:endParaRPr lang="en-US"/>
            </a:p>
          </p:txBody>
        </p:sp>
        <p:sp>
          <p:nvSpPr>
            <p:cNvPr id="318489" name="Line 25"/>
            <p:cNvSpPr>
              <a:spLocks noChangeShapeType="1"/>
            </p:cNvSpPr>
            <p:nvPr/>
          </p:nvSpPr>
          <p:spPr bwMode="auto">
            <a:xfrm>
              <a:off x="407" y="2063"/>
              <a:ext cx="19" cy="0"/>
            </a:xfrm>
            <a:prstGeom prst="line">
              <a:avLst/>
            </a:prstGeom>
            <a:noFill/>
            <a:ln w="50800">
              <a:solidFill>
                <a:srgbClr val="FFFFFF"/>
              </a:solidFill>
              <a:round/>
              <a:headEnd/>
              <a:tailEnd/>
            </a:ln>
            <a:effectLst/>
          </p:spPr>
          <p:txBody>
            <a:bodyPr wrap="none" anchor="ctr"/>
            <a:lstStyle/>
            <a:p>
              <a:endParaRPr lang="en-US"/>
            </a:p>
          </p:txBody>
        </p:sp>
        <p:sp>
          <p:nvSpPr>
            <p:cNvPr id="318490" name="Line 26"/>
            <p:cNvSpPr>
              <a:spLocks noChangeShapeType="1"/>
            </p:cNvSpPr>
            <p:nvPr/>
          </p:nvSpPr>
          <p:spPr bwMode="auto">
            <a:xfrm>
              <a:off x="407" y="2264"/>
              <a:ext cx="19" cy="0"/>
            </a:xfrm>
            <a:prstGeom prst="line">
              <a:avLst/>
            </a:prstGeom>
            <a:noFill/>
            <a:ln w="50800">
              <a:solidFill>
                <a:srgbClr val="FFFFFF"/>
              </a:solidFill>
              <a:round/>
              <a:headEnd/>
              <a:tailEnd/>
            </a:ln>
            <a:effectLst/>
          </p:spPr>
          <p:txBody>
            <a:bodyPr wrap="none" anchor="ctr"/>
            <a:lstStyle/>
            <a:p>
              <a:endParaRPr lang="en-US"/>
            </a:p>
          </p:txBody>
        </p:sp>
        <p:sp>
          <p:nvSpPr>
            <p:cNvPr id="318491" name="Line 27"/>
            <p:cNvSpPr>
              <a:spLocks noChangeShapeType="1"/>
            </p:cNvSpPr>
            <p:nvPr/>
          </p:nvSpPr>
          <p:spPr bwMode="auto">
            <a:xfrm>
              <a:off x="407" y="2465"/>
              <a:ext cx="19" cy="0"/>
            </a:xfrm>
            <a:prstGeom prst="line">
              <a:avLst/>
            </a:prstGeom>
            <a:noFill/>
            <a:ln w="50800">
              <a:solidFill>
                <a:srgbClr val="FFFFFF"/>
              </a:solidFill>
              <a:round/>
              <a:headEnd/>
              <a:tailEnd/>
            </a:ln>
            <a:effectLst/>
          </p:spPr>
          <p:txBody>
            <a:bodyPr wrap="none" anchor="ctr"/>
            <a:lstStyle/>
            <a:p>
              <a:endParaRPr lang="en-US"/>
            </a:p>
          </p:txBody>
        </p:sp>
        <p:sp>
          <p:nvSpPr>
            <p:cNvPr id="318492" name="Line 28"/>
            <p:cNvSpPr>
              <a:spLocks noChangeShapeType="1"/>
            </p:cNvSpPr>
            <p:nvPr/>
          </p:nvSpPr>
          <p:spPr bwMode="auto">
            <a:xfrm>
              <a:off x="407" y="2665"/>
              <a:ext cx="19" cy="0"/>
            </a:xfrm>
            <a:prstGeom prst="line">
              <a:avLst/>
            </a:prstGeom>
            <a:noFill/>
            <a:ln w="50800">
              <a:solidFill>
                <a:srgbClr val="FFFFFF"/>
              </a:solidFill>
              <a:round/>
              <a:headEnd/>
              <a:tailEnd/>
            </a:ln>
            <a:effectLst/>
          </p:spPr>
          <p:txBody>
            <a:bodyPr wrap="none" anchor="ctr"/>
            <a:lstStyle/>
            <a:p>
              <a:endParaRPr lang="en-US"/>
            </a:p>
          </p:txBody>
        </p:sp>
        <p:sp>
          <p:nvSpPr>
            <p:cNvPr id="318493" name="Line 29"/>
            <p:cNvSpPr>
              <a:spLocks noChangeShapeType="1"/>
            </p:cNvSpPr>
            <p:nvPr/>
          </p:nvSpPr>
          <p:spPr bwMode="auto">
            <a:xfrm>
              <a:off x="407" y="2866"/>
              <a:ext cx="19" cy="0"/>
            </a:xfrm>
            <a:prstGeom prst="line">
              <a:avLst/>
            </a:prstGeom>
            <a:noFill/>
            <a:ln w="50800">
              <a:solidFill>
                <a:srgbClr val="FFFFFF"/>
              </a:solidFill>
              <a:round/>
              <a:headEnd/>
              <a:tailEnd/>
            </a:ln>
            <a:effectLst/>
          </p:spPr>
          <p:txBody>
            <a:bodyPr wrap="none" anchor="ctr"/>
            <a:lstStyle/>
            <a:p>
              <a:endParaRPr lang="en-US"/>
            </a:p>
          </p:txBody>
        </p:sp>
        <p:sp>
          <p:nvSpPr>
            <p:cNvPr id="318494" name="Line 30"/>
            <p:cNvSpPr>
              <a:spLocks noChangeShapeType="1"/>
            </p:cNvSpPr>
            <p:nvPr/>
          </p:nvSpPr>
          <p:spPr bwMode="auto">
            <a:xfrm>
              <a:off x="407" y="3067"/>
              <a:ext cx="19" cy="0"/>
            </a:xfrm>
            <a:prstGeom prst="line">
              <a:avLst/>
            </a:prstGeom>
            <a:noFill/>
            <a:ln w="50800">
              <a:solidFill>
                <a:srgbClr val="FFFFFF"/>
              </a:solidFill>
              <a:round/>
              <a:headEnd/>
              <a:tailEnd/>
            </a:ln>
            <a:effectLst/>
          </p:spPr>
          <p:txBody>
            <a:bodyPr wrap="none" anchor="ctr"/>
            <a:lstStyle/>
            <a:p>
              <a:endParaRPr lang="en-US"/>
            </a:p>
          </p:txBody>
        </p:sp>
        <p:sp>
          <p:nvSpPr>
            <p:cNvPr id="318495" name="Line 31"/>
            <p:cNvSpPr>
              <a:spLocks noChangeShapeType="1"/>
            </p:cNvSpPr>
            <p:nvPr/>
          </p:nvSpPr>
          <p:spPr bwMode="auto">
            <a:xfrm>
              <a:off x="407" y="3268"/>
              <a:ext cx="19" cy="0"/>
            </a:xfrm>
            <a:prstGeom prst="line">
              <a:avLst/>
            </a:prstGeom>
            <a:noFill/>
            <a:ln w="50800">
              <a:solidFill>
                <a:srgbClr val="FFFFFF"/>
              </a:solidFill>
              <a:round/>
              <a:headEnd/>
              <a:tailEnd/>
            </a:ln>
            <a:effectLst/>
          </p:spPr>
          <p:txBody>
            <a:bodyPr wrap="none" anchor="ctr"/>
            <a:lstStyle/>
            <a:p>
              <a:endParaRPr lang="en-US"/>
            </a:p>
          </p:txBody>
        </p:sp>
        <p:sp>
          <p:nvSpPr>
            <p:cNvPr id="318496" name="Rectangle 32"/>
            <p:cNvSpPr>
              <a:spLocks noChangeArrowheads="1"/>
            </p:cNvSpPr>
            <p:nvPr/>
          </p:nvSpPr>
          <p:spPr bwMode="auto">
            <a:xfrm>
              <a:off x="169" y="1174"/>
              <a:ext cx="527" cy="290"/>
            </a:xfrm>
            <a:prstGeom prst="rect">
              <a:avLst/>
            </a:prstGeom>
            <a:noFill/>
            <a:ln w="12700">
              <a:noFill/>
              <a:miter lim="800000"/>
              <a:headEnd/>
              <a:tailEnd/>
            </a:ln>
            <a:effectLst/>
          </p:spPr>
          <p:txBody>
            <a:bodyPr lIns="98967" tIns="48615" rIns="98967" bIns="48615">
              <a:spAutoFit/>
            </a:bodyPr>
            <a:lstStyle/>
            <a:p>
              <a:pPr defTabSz="1000125" eaLnBrk="0" hangingPunct="0"/>
              <a:r>
                <a:rPr lang="en-US" sz="2600" b="1">
                  <a:latin typeface="Arial Narrow" pitchFamily="34" charset="0"/>
                </a:rPr>
                <a:t>Sales</a:t>
              </a:r>
            </a:p>
          </p:txBody>
        </p:sp>
      </p:grpSp>
      <p:sp>
        <p:nvSpPr>
          <p:cNvPr id="318497" name="Rectangle 33"/>
          <p:cNvSpPr>
            <a:spLocks noChangeArrowheads="1"/>
          </p:cNvSpPr>
          <p:nvPr/>
        </p:nvSpPr>
        <p:spPr bwMode="auto">
          <a:xfrm>
            <a:off x="752475" y="2441575"/>
            <a:ext cx="2347913" cy="552450"/>
          </a:xfrm>
          <a:prstGeom prst="rect">
            <a:avLst/>
          </a:prstGeom>
          <a:noFill/>
          <a:ln w="12700">
            <a:noFill/>
            <a:miter lim="800000"/>
            <a:headEnd/>
            <a:tailEnd/>
          </a:ln>
          <a:effectLst/>
        </p:spPr>
        <p:txBody>
          <a:bodyPr lIns="98967" tIns="48615" rIns="98967" bIns="48615">
            <a:spAutoFit/>
          </a:bodyPr>
          <a:lstStyle/>
          <a:p>
            <a:pPr defTabSz="1000125" eaLnBrk="0" hangingPunct="0"/>
            <a:r>
              <a:rPr lang="en-US" sz="3100" b="1">
                <a:solidFill>
                  <a:schemeClr val="tx2"/>
                </a:solidFill>
                <a:latin typeface="Arial Narrow" pitchFamily="34" charset="0"/>
              </a:rPr>
              <a:t>Introduction</a:t>
            </a:r>
          </a:p>
        </p:txBody>
      </p:sp>
      <p:sp>
        <p:nvSpPr>
          <p:cNvPr id="318498" name="Rectangle 34"/>
          <p:cNvSpPr>
            <a:spLocks noChangeArrowheads="1"/>
          </p:cNvSpPr>
          <p:nvPr/>
        </p:nvSpPr>
        <p:spPr bwMode="auto">
          <a:xfrm>
            <a:off x="5060950" y="2014538"/>
            <a:ext cx="1458913" cy="552450"/>
          </a:xfrm>
          <a:prstGeom prst="rect">
            <a:avLst/>
          </a:prstGeom>
          <a:noFill/>
          <a:ln w="12700">
            <a:noFill/>
            <a:miter lim="800000"/>
            <a:headEnd/>
            <a:tailEnd/>
          </a:ln>
          <a:effectLst/>
        </p:spPr>
        <p:txBody>
          <a:bodyPr wrap="none" lIns="98967" tIns="48615" rIns="98967" bIns="48615">
            <a:spAutoFit/>
          </a:bodyPr>
          <a:lstStyle/>
          <a:p>
            <a:pPr defTabSz="1000125" eaLnBrk="0" hangingPunct="0"/>
            <a:r>
              <a:rPr lang="en-US" sz="3100" b="1">
                <a:solidFill>
                  <a:schemeClr val="tx2"/>
                </a:solidFill>
                <a:latin typeface="Arial Narrow" pitchFamily="34" charset="0"/>
              </a:rPr>
              <a:t>Maturity</a:t>
            </a:r>
          </a:p>
        </p:txBody>
      </p:sp>
      <p:sp>
        <p:nvSpPr>
          <p:cNvPr id="318499" name="Freeform 35"/>
          <p:cNvSpPr>
            <a:spLocks/>
          </p:cNvSpPr>
          <p:nvPr/>
        </p:nvSpPr>
        <p:spPr bwMode="auto">
          <a:xfrm>
            <a:off x="1016000" y="2613025"/>
            <a:ext cx="6907213" cy="2735263"/>
          </a:xfrm>
          <a:custGeom>
            <a:avLst/>
            <a:gdLst/>
            <a:ahLst/>
            <a:cxnLst>
              <a:cxn ang="0">
                <a:pos x="0" y="1608"/>
              </a:cxn>
              <a:cxn ang="0">
                <a:pos x="250" y="1597"/>
              </a:cxn>
              <a:cxn ang="0">
                <a:pos x="263" y="1596"/>
              </a:cxn>
              <a:cxn ang="0">
                <a:pos x="380" y="1582"/>
              </a:cxn>
              <a:cxn ang="0">
                <a:pos x="394" y="1581"/>
              </a:cxn>
              <a:cxn ang="0">
                <a:pos x="508" y="1562"/>
              </a:cxn>
              <a:cxn ang="0">
                <a:pos x="523" y="1559"/>
              </a:cxn>
              <a:cxn ang="0">
                <a:pos x="635" y="1530"/>
              </a:cxn>
              <a:cxn ang="0">
                <a:pos x="654" y="1525"/>
              </a:cxn>
              <a:cxn ang="0">
                <a:pos x="765" y="1486"/>
              </a:cxn>
              <a:cxn ang="0">
                <a:pos x="786" y="1478"/>
              </a:cxn>
              <a:cxn ang="0">
                <a:pos x="892" y="1428"/>
              </a:cxn>
              <a:cxn ang="0">
                <a:pos x="919" y="1412"/>
              </a:cxn>
              <a:cxn ang="0">
                <a:pos x="1155" y="1254"/>
              </a:cxn>
              <a:cxn ang="0">
                <a:pos x="1182" y="1230"/>
              </a:cxn>
              <a:cxn ang="0">
                <a:pos x="1428" y="995"/>
              </a:cxn>
              <a:cxn ang="0">
                <a:pos x="1441" y="982"/>
              </a:cxn>
              <a:cxn ang="0">
                <a:pos x="1703" y="683"/>
              </a:cxn>
              <a:cxn ang="0">
                <a:pos x="1703" y="681"/>
              </a:cxn>
              <a:cxn ang="0">
                <a:pos x="1835" y="529"/>
              </a:cxn>
              <a:cxn ang="0">
                <a:pos x="1839" y="523"/>
              </a:cxn>
              <a:cxn ang="0">
                <a:pos x="1966" y="384"/>
              </a:cxn>
              <a:cxn ang="0">
                <a:pos x="1976" y="375"/>
              </a:cxn>
              <a:cxn ang="0">
                <a:pos x="2093" y="262"/>
              </a:cxn>
              <a:cxn ang="0">
                <a:pos x="2115" y="246"/>
              </a:cxn>
              <a:cxn ang="0">
                <a:pos x="2217" y="168"/>
              </a:cxn>
              <a:cxn ang="0">
                <a:pos x="2237" y="158"/>
              </a:cxn>
              <a:cxn ang="0">
                <a:pos x="2256" y="147"/>
              </a:cxn>
              <a:cxn ang="0">
                <a:pos x="2338" y="109"/>
              </a:cxn>
              <a:cxn ang="0">
                <a:pos x="2356" y="80"/>
              </a:cxn>
              <a:cxn ang="0">
                <a:pos x="2398" y="93"/>
              </a:cxn>
              <a:cxn ang="0">
                <a:pos x="2468" y="48"/>
              </a:cxn>
              <a:cxn ang="0">
                <a:pos x="2620" y="0"/>
              </a:cxn>
              <a:cxn ang="0">
                <a:pos x="2924" y="0"/>
              </a:cxn>
              <a:cxn ang="0">
                <a:pos x="3052" y="32"/>
              </a:cxn>
              <a:cxn ang="0">
                <a:pos x="3228" y="112"/>
              </a:cxn>
              <a:cxn ang="0">
                <a:pos x="3916" y="576"/>
              </a:cxn>
            </a:cxnLst>
            <a:rect l="0" t="0" r="r" b="b"/>
            <a:pathLst>
              <a:path w="3916" h="1608">
                <a:moveTo>
                  <a:pt x="0" y="1608"/>
                </a:moveTo>
                <a:lnTo>
                  <a:pt x="250" y="1597"/>
                </a:lnTo>
                <a:lnTo>
                  <a:pt x="263" y="1596"/>
                </a:lnTo>
                <a:lnTo>
                  <a:pt x="380" y="1582"/>
                </a:lnTo>
                <a:lnTo>
                  <a:pt x="394" y="1581"/>
                </a:lnTo>
                <a:lnTo>
                  <a:pt x="508" y="1562"/>
                </a:lnTo>
                <a:lnTo>
                  <a:pt x="523" y="1559"/>
                </a:lnTo>
                <a:lnTo>
                  <a:pt x="635" y="1530"/>
                </a:lnTo>
                <a:lnTo>
                  <a:pt x="654" y="1525"/>
                </a:lnTo>
                <a:lnTo>
                  <a:pt x="765" y="1486"/>
                </a:lnTo>
                <a:lnTo>
                  <a:pt x="786" y="1478"/>
                </a:lnTo>
                <a:lnTo>
                  <a:pt x="892" y="1428"/>
                </a:lnTo>
                <a:lnTo>
                  <a:pt x="919" y="1412"/>
                </a:lnTo>
                <a:lnTo>
                  <a:pt x="1155" y="1254"/>
                </a:lnTo>
                <a:lnTo>
                  <a:pt x="1182" y="1230"/>
                </a:lnTo>
                <a:lnTo>
                  <a:pt x="1428" y="995"/>
                </a:lnTo>
                <a:lnTo>
                  <a:pt x="1441" y="982"/>
                </a:lnTo>
                <a:lnTo>
                  <a:pt x="1703" y="683"/>
                </a:lnTo>
                <a:lnTo>
                  <a:pt x="1703" y="681"/>
                </a:lnTo>
                <a:lnTo>
                  <a:pt x="1835" y="529"/>
                </a:lnTo>
                <a:lnTo>
                  <a:pt x="1839" y="523"/>
                </a:lnTo>
                <a:lnTo>
                  <a:pt x="1966" y="384"/>
                </a:lnTo>
                <a:lnTo>
                  <a:pt x="1976" y="375"/>
                </a:lnTo>
                <a:lnTo>
                  <a:pt x="2093" y="262"/>
                </a:lnTo>
                <a:lnTo>
                  <a:pt x="2115" y="246"/>
                </a:lnTo>
                <a:lnTo>
                  <a:pt x="2217" y="168"/>
                </a:lnTo>
                <a:lnTo>
                  <a:pt x="2237" y="158"/>
                </a:lnTo>
                <a:lnTo>
                  <a:pt x="2256" y="147"/>
                </a:lnTo>
                <a:lnTo>
                  <a:pt x="2338" y="109"/>
                </a:lnTo>
                <a:lnTo>
                  <a:pt x="2356" y="80"/>
                </a:lnTo>
                <a:lnTo>
                  <a:pt x="2398" y="93"/>
                </a:lnTo>
                <a:lnTo>
                  <a:pt x="2468" y="48"/>
                </a:lnTo>
                <a:lnTo>
                  <a:pt x="2620" y="0"/>
                </a:lnTo>
                <a:lnTo>
                  <a:pt x="2924" y="0"/>
                </a:lnTo>
                <a:lnTo>
                  <a:pt x="3052" y="32"/>
                </a:lnTo>
                <a:lnTo>
                  <a:pt x="3228" y="112"/>
                </a:lnTo>
                <a:lnTo>
                  <a:pt x="3916" y="576"/>
                </a:lnTo>
              </a:path>
            </a:pathLst>
          </a:custGeom>
          <a:noFill/>
          <a:ln w="50800" cap="rnd" cmpd="sng">
            <a:solidFill>
              <a:srgbClr val="CC0066"/>
            </a:solidFill>
            <a:prstDash val="solid"/>
            <a:round/>
            <a:headEnd type="none" w="med" len="med"/>
            <a:tailEnd type="none" w="med" len="med"/>
          </a:ln>
          <a:effectLst/>
        </p:spPr>
        <p:txBody>
          <a:bodyPr/>
          <a:lstStyle/>
          <a:p>
            <a:endParaRPr lang="en-US"/>
          </a:p>
        </p:txBody>
      </p:sp>
      <p:sp>
        <p:nvSpPr>
          <p:cNvPr id="35" name="Slide Number Placeholder 34"/>
          <p:cNvSpPr>
            <a:spLocks noGrp="1"/>
          </p:cNvSpPr>
          <p:nvPr>
            <p:ph type="sldNum" sz="quarter" idx="12"/>
          </p:nvPr>
        </p:nvSpPr>
        <p:spPr/>
        <p:txBody>
          <a:bodyPr/>
          <a:lstStyle/>
          <a:p>
            <a:fld id="{B6F15528-21DE-4FAA-801E-634DDDAF4B2B}" type="slidenum">
              <a:rPr lang="en-US" smtClean="0"/>
              <a:pPr/>
              <a:t>5</a:t>
            </a:fld>
            <a:endParaRPr lang="en-US"/>
          </a:p>
        </p:txBody>
      </p:sp>
      <p:sp>
        <p:nvSpPr>
          <p:cNvPr id="36" name="Footer Placeholder 35"/>
          <p:cNvSpPr>
            <a:spLocks noGrp="1"/>
          </p:cNvSpPr>
          <p:nvPr>
            <p:ph type="ftr" sz="quarter" idx="11"/>
          </p:nvPr>
        </p:nvSpPr>
        <p:spPr/>
        <p:txBody>
          <a:bodyPr/>
          <a:lstStyle/>
          <a:p>
            <a:r>
              <a:rPr lang="en-US" smtClean="0"/>
              <a:t>Saba Bahouth – UCO</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Saba Bahouth – UCO</a:t>
            </a:r>
            <a:endParaRPr lang="en-US"/>
          </a:p>
        </p:txBody>
      </p:sp>
      <p:pic>
        <p:nvPicPr>
          <p:cNvPr id="339972" name="Picture 4" descr="hp 12C 1981 to 2006"/>
          <p:cNvPicPr>
            <a:picLocks noChangeAspect="1" noChangeArrowheads="1"/>
          </p:cNvPicPr>
          <p:nvPr/>
        </p:nvPicPr>
        <p:blipFill>
          <a:blip r:embed="rId2"/>
          <a:srcRect/>
          <a:stretch>
            <a:fillRect/>
          </a:stretch>
        </p:blipFill>
        <p:spPr bwMode="auto">
          <a:xfrm>
            <a:off x="152400" y="0"/>
            <a:ext cx="7543800" cy="6858000"/>
          </a:xfrm>
          <a:prstGeom prst="rect">
            <a:avLst/>
          </a:prstGeom>
          <a:noFill/>
        </p:spPr>
      </p:pic>
      <p:sp>
        <p:nvSpPr>
          <p:cNvPr id="339973" name="Text Box 5"/>
          <p:cNvSpPr txBox="1">
            <a:spLocks noChangeArrowheads="1"/>
          </p:cNvSpPr>
          <p:nvPr/>
        </p:nvSpPr>
        <p:spPr bwMode="auto">
          <a:xfrm>
            <a:off x="7696200" y="5486400"/>
            <a:ext cx="1279525" cy="730250"/>
          </a:xfrm>
          <a:prstGeom prst="rect">
            <a:avLst/>
          </a:prstGeom>
          <a:noFill/>
          <a:ln w="9525">
            <a:noFill/>
            <a:miter lim="800000"/>
            <a:headEnd/>
            <a:tailEnd/>
          </a:ln>
          <a:effectLst/>
        </p:spPr>
        <p:txBody>
          <a:bodyPr wrap="none">
            <a:spAutoFit/>
          </a:bodyPr>
          <a:lstStyle/>
          <a:p>
            <a:r>
              <a:rPr lang="en-US" sz="1400"/>
              <a:t>From:</a:t>
            </a:r>
          </a:p>
          <a:p>
            <a:r>
              <a:rPr lang="en-US" sz="1400"/>
              <a:t>Business Week</a:t>
            </a:r>
          </a:p>
          <a:p>
            <a:r>
              <a:rPr lang="en-US" sz="1400"/>
              <a:t>Feb 9, 2007</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sz="3200" u="sng" dirty="0" smtClean="0"/>
              <a:t>Managing your Business Model lifecycle</a:t>
            </a:r>
            <a:endParaRPr lang="en-US" sz="3200" u="sng" dirty="0"/>
          </a:p>
        </p:txBody>
      </p:sp>
      <p:sp>
        <p:nvSpPr>
          <p:cNvPr id="4" name="Footer Placeholder 3"/>
          <p:cNvSpPr>
            <a:spLocks noGrp="1"/>
          </p:cNvSpPr>
          <p:nvPr>
            <p:ph type="ftr" sz="quarter" idx="11"/>
          </p:nvPr>
        </p:nvSpPr>
        <p:spPr/>
        <p:txBody>
          <a:bodyPr/>
          <a:lstStyle/>
          <a:p>
            <a:r>
              <a:rPr lang="en-US" smtClean="0"/>
              <a:t>Saba Bahouth – UCO</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pic>
        <p:nvPicPr>
          <p:cNvPr id="1026" name="Picture 2" descr="C:\Users\sbahouth\Desktop\Rethink Your Business.JPG"/>
          <p:cNvPicPr>
            <a:picLocks noChangeAspect="1" noChangeArrowheads="1"/>
          </p:cNvPicPr>
          <p:nvPr/>
        </p:nvPicPr>
        <p:blipFill>
          <a:blip r:embed="rId2"/>
          <a:srcRect/>
          <a:stretch>
            <a:fillRect/>
          </a:stretch>
        </p:blipFill>
        <p:spPr bwMode="auto">
          <a:xfrm>
            <a:off x="1295400" y="914400"/>
            <a:ext cx="5638800" cy="5477955"/>
          </a:xfrm>
          <a:prstGeom prst="rect">
            <a:avLst/>
          </a:prstGeom>
          <a:noFill/>
        </p:spPr>
      </p:pic>
      <p:sp>
        <p:nvSpPr>
          <p:cNvPr id="7" name="TextBox 6"/>
          <p:cNvSpPr txBox="1"/>
          <p:nvPr/>
        </p:nvSpPr>
        <p:spPr>
          <a:xfrm>
            <a:off x="6934200" y="5562600"/>
            <a:ext cx="1021433" cy="523220"/>
          </a:xfrm>
          <a:prstGeom prst="rect">
            <a:avLst/>
          </a:prstGeom>
          <a:noFill/>
        </p:spPr>
        <p:txBody>
          <a:bodyPr wrap="none" rtlCol="0">
            <a:spAutoFit/>
          </a:bodyPr>
          <a:lstStyle/>
          <a:p>
            <a:r>
              <a:rPr lang="en-US" sz="1400" dirty="0" smtClean="0"/>
              <a:t>Fortune</a:t>
            </a:r>
          </a:p>
          <a:p>
            <a:r>
              <a:rPr lang="en-US" sz="1400" dirty="0" smtClean="0"/>
              <a:t>Oct 2, 2006</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3200" u="sng" dirty="0" smtClean="0"/>
              <a:t>Design Concepts</a:t>
            </a:r>
            <a:endParaRPr lang="en-US" sz="3200" u="sng" dirty="0"/>
          </a:p>
        </p:txBody>
      </p:sp>
      <p:sp>
        <p:nvSpPr>
          <p:cNvPr id="3" name="Content Placeholder 2"/>
          <p:cNvSpPr>
            <a:spLocks noGrp="1"/>
          </p:cNvSpPr>
          <p:nvPr>
            <p:ph idx="1"/>
          </p:nvPr>
        </p:nvSpPr>
        <p:spPr>
          <a:xfrm>
            <a:off x="381000" y="533401"/>
            <a:ext cx="8305800" cy="3733800"/>
          </a:xfrm>
        </p:spPr>
        <p:txBody>
          <a:bodyPr>
            <a:normAutofit/>
          </a:bodyPr>
          <a:lstStyle/>
          <a:p>
            <a:pPr marL="0" indent="0">
              <a:buFont typeface="Wingdings" pitchFamily="2" charset="2"/>
              <a:buNone/>
            </a:pPr>
            <a:r>
              <a:rPr lang="en-US" sz="2400" i="1" u="sng" dirty="0" smtClean="0"/>
              <a:t>Reverse engineering</a:t>
            </a:r>
            <a:r>
              <a:rPr lang="en-US" sz="2400" dirty="0" smtClean="0"/>
              <a:t> is the dismantling and inspecting of a competitor’s product to discover product improvements. </a:t>
            </a:r>
          </a:p>
          <a:p>
            <a:pPr marL="0" indent="0">
              <a:buNone/>
            </a:pPr>
            <a:r>
              <a:rPr lang="en-US" sz="2400" i="1" u="sng" dirty="0" smtClean="0"/>
              <a:t>Concurrent engineering</a:t>
            </a:r>
            <a:r>
              <a:rPr lang="en-US" sz="2400" dirty="0" smtClean="0"/>
              <a:t> is the bringing together of engineering design and manufacturing personnel early in the design phase.</a:t>
            </a:r>
          </a:p>
          <a:p>
            <a:pPr marL="0" indent="0">
              <a:buNone/>
            </a:pPr>
            <a:r>
              <a:rPr lang="en-US" sz="2400" i="1" u="sng" dirty="0" smtClean="0"/>
              <a:t>Manufacturability</a:t>
            </a:r>
            <a:r>
              <a:rPr lang="en-US" sz="2400" dirty="0" smtClean="0"/>
              <a:t> is the ease of fabrication and/or assembly which is important for cost, productivity, and quality.</a:t>
            </a:r>
          </a:p>
          <a:p>
            <a:pPr marL="914400" indent="-914400">
              <a:lnSpc>
                <a:spcPct val="90000"/>
              </a:lnSpc>
              <a:buNone/>
            </a:pPr>
            <a:r>
              <a:rPr lang="en-US" sz="2400" i="1" dirty="0" smtClean="0"/>
              <a:t>	</a:t>
            </a:r>
            <a:r>
              <a:rPr lang="en-US" sz="2000" i="1" u="sng" dirty="0" smtClean="0"/>
              <a:t>Design for Manufacturing(DFM)</a:t>
            </a:r>
            <a:r>
              <a:rPr lang="en-US" sz="2000" dirty="0" smtClean="0"/>
              <a:t>  is the designers’ consideration of the organization’s manufacturing capabilities when designing a product.</a:t>
            </a:r>
          </a:p>
          <a:p>
            <a:pPr marL="914400" indent="-914400">
              <a:lnSpc>
                <a:spcPct val="90000"/>
              </a:lnSpc>
              <a:buNone/>
            </a:pPr>
            <a:r>
              <a:rPr lang="en-US" sz="2000" i="1" dirty="0" smtClean="0"/>
              <a:t>	</a:t>
            </a:r>
            <a:r>
              <a:rPr lang="en-US" sz="2000" i="1" u="sng" dirty="0" smtClean="0"/>
              <a:t>Design for Operations(DFO)</a:t>
            </a:r>
            <a:r>
              <a:rPr lang="en-US" sz="2000" dirty="0" smtClean="0"/>
              <a:t> as above, but encompasses services as well as manufacturing.</a:t>
            </a:r>
          </a:p>
          <a:p>
            <a:pPr marL="0" indent="0">
              <a:buNone/>
            </a:pPr>
            <a:endParaRPr lang="en-US" sz="2400" dirty="0" smtClean="0"/>
          </a:p>
          <a:p>
            <a:pPr marL="628650" indent="-57150">
              <a:buFont typeface="Wingdings" pitchFamily="2" charset="2"/>
              <a:buNone/>
            </a:pPr>
            <a:endParaRPr lang="en-US" b="1" dirty="0" smtClean="0"/>
          </a:p>
          <a:p>
            <a:pPr>
              <a:buNone/>
            </a:pPr>
            <a:endParaRPr lang="en-US" dirty="0"/>
          </a:p>
        </p:txBody>
      </p:sp>
      <p:sp>
        <p:nvSpPr>
          <p:cNvPr id="4" name="Footer Placeholder 3"/>
          <p:cNvSpPr>
            <a:spLocks noGrp="1"/>
          </p:cNvSpPr>
          <p:nvPr>
            <p:ph type="ftr" sz="quarter" idx="11"/>
          </p:nvPr>
        </p:nvSpPr>
        <p:spPr/>
        <p:txBody>
          <a:bodyPr/>
          <a:lstStyle/>
          <a:p>
            <a:r>
              <a:rPr lang="en-US" smtClean="0"/>
              <a:t>Saba Bahouth – UCO</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6" name="Rectangle 2"/>
          <p:cNvSpPr txBox="1">
            <a:spLocks noChangeArrowheads="1"/>
          </p:cNvSpPr>
          <p:nvPr/>
        </p:nvSpPr>
        <p:spPr>
          <a:xfrm>
            <a:off x="4876800" y="4114800"/>
            <a:ext cx="3714750" cy="2252662"/>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Design for recycling (DFR)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Design for disassembly (DFD)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Remanufacturing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Component Commonality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Robust design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Computer-aided design (CAD)</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0" y="252413"/>
            <a:ext cx="7772400" cy="658812"/>
          </a:xfrm>
          <a:noFill/>
          <a:ln/>
        </p:spPr>
        <p:txBody>
          <a:bodyPr lIns="90488" tIns="44450" rIns="90488" bIns="44450" anchor="b">
            <a:normAutofit/>
          </a:bodyPr>
          <a:lstStyle/>
          <a:p>
            <a:r>
              <a:rPr lang="en-US" sz="3200" u="sng" dirty="0"/>
              <a:t>Research &amp; Development (R&amp;D)</a:t>
            </a:r>
            <a:endParaRPr lang="en-US" sz="3200" b="1" u="sng" dirty="0"/>
          </a:p>
        </p:txBody>
      </p:sp>
      <p:sp>
        <p:nvSpPr>
          <p:cNvPr id="45059" name="Rectangle 3"/>
          <p:cNvSpPr>
            <a:spLocks noGrp="1" noChangeArrowheads="1"/>
          </p:cNvSpPr>
          <p:nvPr>
            <p:ph type="body" idx="1"/>
          </p:nvPr>
        </p:nvSpPr>
        <p:spPr>
          <a:xfrm>
            <a:off x="533400" y="1306513"/>
            <a:ext cx="8381999" cy="5018087"/>
          </a:xfrm>
          <a:noFill/>
          <a:ln/>
        </p:spPr>
        <p:txBody>
          <a:bodyPr lIns="90488" tIns="44450" rIns="90488" bIns="44450">
            <a:normAutofit/>
          </a:bodyPr>
          <a:lstStyle/>
          <a:p>
            <a:pPr>
              <a:lnSpc>
                <a:spcPct val="80000"/>
              </a:lnSpc>
              <a:spcBef>
                <a:spcPct val="40000"/>
              </a:spcBef>
            </a:pPr>
            <a:r>
              <a:rPr lang="en-US" sz="2400" dirty="0"/>
              <a:t>Organized efforts to increase scientific knowledge or product </a:t>
            </a:r>
            <a:r>
              <a:rPr lang="en-US" sz="2400" dirty="0" smtClean="0"/>
              <a:t>innovation.</a:t>
            </a:r>
            <a:endParaRPr lang="en-US" sz="2400" dirty="0"/>
          </a:p>
          <a:p>
            <a:pPr lvl="1">
              <a:lnSpc>
                <a:spcPct val="80000"/>
              </a:lnSpc>
              <a:spcBef>
                <a:spcPct val="40000"/>
              </a:spcBef>
              <a:buSzPct val="75000"/>
            </a:pPr>
            <a:r>
              <a:rPr lang="en-US" sz="2400" i="1" dirty="0"/>
              <a:t>Basic Research </a:t>
            </a:r>
            <a:r>
              <a:rPr lang="en-US" sz="2400" dirty="0"/>
              <a:t>advances knowledge about a subject without near-term expectations of commercial applications.</a:t>
            </a:r>
          </a:p>
          <a:p>
            <a:pPr lvl="1">
              <a:lnSpc>
                <a:spcPct val="80000"/>
              </a:lnSpc>
              <a:spcBef>
                <a:spcPct val="40000"/>
              </a:spcBef>
              <a:buSzPct val="75000"/>
            </a:pPr>
            <a:r>
              <a:rPr lang="en-US" sz="2400" i="1" dirty="0"/>
              <a:t>Applied Research </a:t>
            </a:r>
            <a:r>
              <a:rPr lang="en-US" sz="2400" dirty="0"/>
              <a:t>achieves commercial applications. </a:t>
            </a:r>
          </a:p>
          <a:p>
            <a:pPr lvl="1">
              <a:lnSpc>
                <a:spcPct val="80000"/>
              </a:lnSpc>
              <a:spcBef>
                <a:spcPct val="40000"/>
              </a:spcBef>
              <a:buSzPct val="75000"/>
            </a:pPr>
            <a:r>
              <a:rPr lang="en-US" sz="2400" i="1" dirty="0"/>
              <a:t>Development</a:t>
            </a:r>
            <a:r>
              <a:rPr lang="en-US" sz="2400" dirty="0"/>
              <a:t> converts results of applied research into commercial applications.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Saba Bahouth – UCO</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5059">
                                            <p:txEl>
                                              <p:pRg st="1" end="1"/>
                                            </p:txEl>
                                          </p:spTgt>
                                        </p:tgtEl>
                                        <p:attrNameLst>
                                          <p:attrName>style.visibility</p:attrName>
                                        </p:attrNameLst>
                                      </p:cBhvr>
                                      <p:to>
                                        <p:strVal val="visible"/>
                                      </p:to>
                                    </p:set>
                                    <p:animEffect transition="in" filter="wipe(left)">
                                      <p:cBhvr>
                                        <p:cTn id="10" dur="500"/>
                                        <p:tgtEl>
                                          <p:spTgt spid="4505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Effect transition="in" filter="wipe(left)">
                                      <p:cBhvr>
                                        <p:cTn id="13" dur="500"/>
                                        <p:tgtEl>
                                          <p:spTgt spid="4505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5059">
                                            <p:txEl>
                                              <p:pRg st="3" end="3"/>
                                            </p:txEl>
                                          </p:spTgt>
                                        </p:tgtEl>
                                        <p:attrNameLst>
                                          <p:attrName>style.visibility</p:attrName>
                                        </p:attrNameLst>
                                      </p:cBhvr>
                                      <p:to>
                                        <p:strVal val="visible"/>
                                      </p:to>
                                    </p:set>
                                    <p:animEffect transition="in" filter="wipe(left)">
                                      <p:cBhvr>
                                        <p:cTn id="16" dur="5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863</Words>
  <Application>Microsoft Office PowerPoint</Application>
  <PresentationFormat>On-screen Show (4:3)</PresentationFormat>
  <Paragraphs>234</Paragraphs>
  <Slides>21</Slides>
  <Notes>5</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Custom Design</vt:lpstr>
      <vt:lpstr>Chapter 4 Product and Service Design</vt:lpstr>
      <vt:lpstr>Slide 2</vt:lpstr>
      <vt:lpstr>Reasons for  Design/Redesign</vt:lpstr>
      <vt:lpstr>Issues in Product and Service Design</vt:lpstr>
      <vt:lpstr>Slide 5</vt:lpstr>
      <vt:lpstr>Slide 6</vt:lpstr>
      <vt:lpstr>Managing your Business Model lifecycle</vt:lpstr>
      <vt:lpstr>Design Concepts</vt:lpstr>
      <vt:lpstr>Research &amp; Development (R&amp;D)</vt:lpstr>
      <vt:lpstr>Slide 10</vt:lpstr>
      <vt:lpstr>Quality Function Deployment AKA: House of Quality; Voice of the Customer</vt:lpstr>
      <vt:lpstr>Slide 12</vt:lpstr>
      <vt:lpstr>The House of Quality</vt:lpstr>
      <vt:lpstr>Service Systems</vt:lpstr>
      <vt:lpstr>Service Blueprint   Ten Minute Lube, Inc.</vt:lpstr>
      <vt:lpstr>Service Design</vt:lpstr>
      <vt:lpstr>Challenges of Service Design</vt:lpstr>
      <vt:lpstr>Slide 18</vt:lpstr>
      <vt:lpstr>Slide 19</vt:lpstr>
      <vt:lpstr>Genichi Taguchi</vt:lpstr>
      <vt:lpstr>Taguchi Loss Function Explained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dc:title>
  <dc:creator>Saba Bahouth</dc:creator>
  <cp:lastModifiedBy>sbahouth</cp:lastModifiedBy>
  <cp:revision>81</cp:revision>
  <dcterms:created xsi:type="dcterms:W3CDTF">2006-08-16T00:00:00Z</dcterms:created>
  <dcterms:modified xsi:type="dcterms:W3CDTF">2008-01-10T23:19:01Z</dcterms:modified>
</cp:coreProperties>
</file>