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62"/>
  </p:notesMasterIdLst>
  <p:handoutMasterIdLst>
    <p:handoutMasterId r:id="rId63"/>
  </p:handoutMasterIdLst>
  <p:sldIdLst>
    <p:sldId id="257" r:id="rId3"/>
    <p:sldId id="342" r:id="rId4"/>
    <p:sldId id="293" r:id="rId5"/>
    <p:sldId id="332" r:id="rId6"/>
    <p:sldId id="343" r:id="rId7"/>
    <p:sldId id="333" r:id="rId8"/>
    <p:sldId id="353" r:id="rId9"/>
    <p:sldId id="315" r:id="rId10"/>
    <p:sldId id="354" r:id="rId11"/>
    <p:sldId id="318" r:id="rId12"/>
    <p:sldId id="296" r:id="rId13"/>
    <p:sldId id="356" r:id="rId14"/>
    <p:sldId id="355" r:id="rId15"/>
    <p:sldId id="295" r:id="rId16"/>
    <p:sldId id="300" r:id="rId17"/>
    <p:sldId id="310" r:id="rId18"/>
    <p:sldId id="297" r:id="rId19"/>
    <p:sldId id="287" r:id="rId20"/>
    <p:sldId id="301" r:id="rId21"/>
    <p:sldId id="306" r:id="rId22"/>
    <p:sldId id="347" r:id="rId23"/>
    <p:sldId id="307" r:id="rId24"/>
    <p:sldId id="348" r:id="rId25"/>
    <p:sldId id="303" r:id="rId26"/>
    <p:sldId id="304" r:id="rId27"/>
    <p:sldId id="309" r:id="rId28"/>
    <p:sldId id="361" r:id="rId29"/>
    <p:sldId id="362" r:id="rId30"/>
    <p:sldId id="346" r:id="rId31"/>
    <p:sldId id="313" r:id="rId32"/>
    <p:sldId id="312" r:id="rId33"/>
    <p:sldId id="311" r:id="rId34"/>
    <p:sldId id="338" r:id="rId35"/>
    <p:sldId id="339" r:id="rId36"/>
    <p:sldId id="321" r:id="rId37"/>
    <p:sldId id="319" r:id="rId38"/>
    <p:sldId id="357" r:id="rId39"/>
    <p:sldId id="358" r:id="rId40"/>
    <p:sldId id="349" r:id="rId41"/>
    <p:sldId id="320" r:id="rId42"/>
    <p:sldId id="359" r:id="rId43"/>
    <p:sldId id="360" r:id="rId44"/>
    <p:sldId id="325" r:id="rId45"/>
    <p:sldId id="299" r:id="rId46"/>
    <p:sldId id="326" r:id="rId47"/>
    <p:sldId id="324" r:id="rId48"/>
    <p:sldId id="328" r:id="rId49"/>
    <p:sldId id="327" r:id="rId50"/>
    <p:sldId id="341" r:id="rId51"/>
    <p:sldId id="336" r:id="rId52"/>
    <p:sldId id="344" r:id="rId53"/>
    <p:sldId id="330" r:id="rId54"/>
    <p:sldId id="350" r:id="rId55"/>
    <p:sldId id="351" r:id="rId56"/>
    <p:sldId id="340" r:id="rId57"/>
    <p:sldId id="365" r:id="rId58"/>
    <p:sldId id="364" r:id="rId59"/>
    <p:sldId id="271" r:id="rId60"/>
    <p:sldId id="363" r:id="rId61"/>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F35"/>
    <a:srgbClr val="FF0066"/>
    <a:srgbClr val="080808"/>
    <a:srgbClr val="FFFFFF"/>
    <a:srgbClr val="F6AE1E"/>
    <a:srgbClr val="000000"/>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12" autoAdjust="0"/>
    <p:restoredTop sz="97407" autoAdjust="0"/>
  </p:normalViewPr>
  <p:slideViewPr>
    <p:cSldViewPr snapToGrid="0" showGuides="1">
      <p:cViewPr varScale="1">
        <p:scale>
          <a:sx n="90" d="100"/>
          <a:sy n="90" d="100"/>
        </p:scale>
        <p:origin x="-528" y="-96"/>
      </p:cViewPr>
      <p:guideLst>
        <p:guide orient="horz" pos="96"/>
        <p:guide orient="horz" pos="1008"/>
        <p:guide orient="horz" pos="1488"/>
        <p:guide orient="horz" pos="912"/>
        <p:guide orient="horz" pos="2544"/>
        <p:guide pos="3116"/>
        <p:guide pos="240"/>
        <p:guide pos="480"/>
        <p:guide pos="5516"/>
        <p:guide pos="893"/>
        <p:guide pos="5293"/>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73" d="100"/>
          <a:sy n="73" d="100"/>
        </p:scale>
        <p:origin x="-2899"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67323-F50D-4436-AE1C-DDBE3014E24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0BE4F91-2550-4F38-8897-0337594DD72B}">
      <dgm:prSet phldrT="[Text]"/>
      <dgm:spPr/>
      <dgm:t>
        <a:bodyPr/>
        <a:lstStyle/>
        <a:p>
          <a:r>
            <a:rPr lang="en-US" dirty="0" smtClean="0"/>
            <a:t>C#</a:t>
          </a:r>
          <a:endParaRPr lang="en-US" dirty="0"/>
        </a:p>
      </dgm:t>
    </dgm:pt>
    <dgm:pt modelId="{339F490B-CFCC-4A08-9200-7269D0B6DEE3}" type="parTrans" cxnId="{EBD92718-E09B-4D63-A285-8B7C21EC233C}">
      <dgm:prSet/>
      <dgm:spPr/>
      <dgm:t>
        <a:bodyPr/>
        <a:lstStyle/>
        <a:p>
          <a:endParaRPr lang="en-US"/>
        </a:p>
      </dgm:t>
    </dgm:pt>
    <dgm:pt modelId="{9EBCFB5C-358A-4F18-8611-AAE5BF851BB5}" type="sibTrans" cxnId="{EBD92718-E09B-4D63-A285-8B7C21EC233C}">
      <dgm:prSet/>
      <dgm:spPr/>
      <dgm:t>
        <a:bodyPr/>
        <a:lstStyle/>
        <a:p>
          <a:endParaRPr lang="en-US"/>
        </a:p>
      </dgm:t>
    </dgm:pt>
    <dgm:pt modelId="{DD2F0E0D-5D4B-4A47-A950-BD1FA74DBD7B}">
      <dgm:prSet phldrT="[Text]" custT="1"/>
      <dgm:spPr/>
      <dgm:t>
        <a:bodyPr/>
        <a:lstStyle/>
        <a:p>
          <a:r>
            <a:rPr lang="en-US" sz="1800" dirty="0" smtClean="0"/>
            <a:t>pos += delta</a:t>
          </a:r>
          <a:endParaRPr lang="en-US" sz="1800" dirty="0"/>
        </a:p>
      </dgm:t>
    </dgm:pt>
    <dgm:pt modelId="{B906C0A6-2D1C-49D5-A7BE-B5A4580F8C22}" type="parTrans" cxnId="{4AA9DC88-B7CB-4080-B7FE-940FC7103EFB}">
      <dgm:prSet/>
      <dgm:spPr/>
      <dgm:t>
        <a:bodyPr/>
        <a:lstStyle/>
        <a:p>
          <a:endParaRPr lang="en-US"/>
        </a:p>
      </dgm:t>
    </dgm:pt>
    <dgm:pt modelId="{2A2FF48D-D16F-4AEB-9BCC-69C4E044678D}" type="sibTrans" cxnId="{4AA9DC88-B7CB-4080-B7FE-940FC7103EFB}">
      <dgm:prSet/>
      <dgm:spPr/>
      <dgm:t>
        <a:bodyPr/>
        <a:lstStyle/>
        <a:p>
          <a:endParaRPr lang="en-US"/>
        </a:p>
      </dgm:t>
    </dgm:pt>
    <dgm:pt modelId="{549B38CD-EE8C-4519-B55F-63C4258D16BF}">
      <dgm:prSet phldrT="[Text]"/>
      <dgm:spPr/>
      <dgm:t>
        <a:bodyPr/>
        <a:lstStyle/>
        <a:p>
          <a:r>
            <a:rPr lang="en-US" dirty="0" smtClean="0"/>
            <a:t>IL</a:t>
          </a:r>
          <a:endParaRPr lang="en-US" dirty="0"/>
        </a:p>
      </dgm:t>
    </dgm:pt>
    <dgm:pt modelId="{9B112E8D-44EC-4A2C-99D1-CF80905C3020}" type="parTrans" cxnId="{3D53A81A-01E0-4DE9-9243-D437E8AB7044}">
      <dgm:prSet/>
      <dgm:spPr/>
      <dgm:t>
        <a:bodyPr/>
        <a:lstStyle/>
        <a:p>
          <a:endParaRPr lang="en-US"/>
        </a:p>
      </dgm:t>
    </dgm:pt>
    <dgm:pt modelId="{EA7946CB-0265-48E2-AF9E-B9F9C7EB4239}" type="sibTrans" cxnId="{3D53A81A-01E0-4DE9-9243-D437E8AB7044}">
      <dgm:prSet/>
      <dgm:spPr/>
      <dgm:t>
        <a:bodyPr/>
        <a:lstStyle/>
        <a:p>
          <a:endParaRPr lang="en-US"/>
        </a:p>
      </dgm:t>
    </dgm:pt>
    <dgm:pt modelId="{4204AF04-EC4B-40B0-B565-A933B56D83E4}">
      <dgm:prSet phldrT="[Text]" custT="1"/>
      <dgm:spPr/>
      <dgm:t>
        <a:bodyPr/>
        <a:lstStyle/>
        <a:p>
          <a:r>
            <a:rPr lang="en-US" sz="1100" b="1" dirty="0" smtClean="0">
              <a:solidFill>
                <a:schemeClr val="bg1"/>
              </a:solidFill>
            </a:rPr>
            <a:t>call [</a:t>
          </a:r>
          <a:r>
            <a:rPr lang="en-US" sz="1100" b="1" dirty="0" err="1" smtClean="0">
              <a:solidFill>
                <a:schemeClr val="bg1"/>
              </a:solidFill>
            </a:rPr>
            <a:t>Mono.Simd</a:t>
          </a:r>
          <a:r>
            <a:rPr lang="en-US" sz="1100" b="1" dirty="0" smtClean="0">
              <a:solidFill>
                <a:schemeClr val="bg1"/>
              </a:solidFill>
            </a:rPr>
            <a:t>]Mono.Simd.Vector4f::</a:t>
          </a:r>
          <a:r>
            <a:rPr lang="en-US" sz="1100" b="1" dirty="0" err="1" smtClean="0">
              <a:solidFill>
                <a:schemeClr val="bg1"/>
              </a:solidFill>
            </a:rPr>
            <a:t>op_Addition</a:t>
          </a:r>
          <a:r>
            <a:rPr lang="en-US" sz="1100" b="1" dirty="0" smtClean="0">
              <a:solidFill>
                <a:schemeClr val="bg1"/>
              </a:solidFill>
            </a:rPr>
            <a:t>(</a:t>
          </a:r>
          <a:br>
            <a:rPr lang="en-US" sz="1100" b="1" dirty="0" smtClean="0">
              <a:solidFill>
                <a:schemeClr val="bg1"/>
              </a:solidFill>
            </a:rPr>
          </a:br>
          <a:r>
            <a:rPr lang="en-US" sz="1100" b="1" dirty="0" smtClean="0">
              <a:solidFill>
                <a:schemeClr val="bg1"/>
              </a:solidFill>
            </a:rPr>
            <a:t>	</a:t>
          </a:r>
          <a:r>
            <a:rPr lang="en-US" sz="1100" b="1" dirty="0" err="1" smtClean="0">
              <a:solidFill>
                <a:schemeClr val="bg1"/>
              </a:solidFill>
            </a:rPr>
            <a:t>valuetype</a:t>
          </a:r>
          <a:r>
            <a:rPr lang="en-US" sz="1100" b="1" dirty="0" smtClean="0">
              <a:solidFill>
                <a:schemeClr val="bg1"/>
              </a:solidFill>
            </a:rPr>
            <a:t> [</a:t>
          </a:r>
          <a:r>
            <a:rPr lang="en-US" sz="1100" b="1" dirty="0" err="1" smtClean="0">
              <a:solidFill>
                <a:schemeClr val="bg1"/>
              </a:solidFill>
            </a:rPr>
            <a:t>Mono.Simd</a:t>
          </a:r>
          <a:r>
            <a:rPr lang="en-US" sz="1100" b="1" dirty="0" smtClean="0">
              <a:solidFill>
                <a:schemeClr val="bg1"/>
              </a:solidFill>
            </a:rPr>
            <a:t>]Mono.Simd.Vector4f, </a:t>
          </a:r>
          <a:br>
            <a:rPr lang="en-US" sz="1100" b="1" dirty="0" smtClean="0">
              <a:solidFill>
                <a:schemeClr val="bg1"/>
              </a:solidFill>
            </a:rPr>
          </a:br>
          <a:r>
            <a:rPr lang="en-US" sz="1100" b="1" dirty="0" smtClean="0">
              <a:solidFill>
                <a:schemeClr val="bg1"/>
              </a:solidFill>
            </a:rPr>
            <a:t>	</a:t>
          </a:r>
          <a:r>
            <a:rPr lang="en-US" sz="1100" b="1" dirty="0" err="1" smtClean="0">
              <a:solidFill>
                <a:schemeClr val="bg1"/>
              </a:solidFill>
            </a:rPr>
            <a:t>valuetype</a:t>
          </a:r>
          <a:r>
            <a:rPr lang="en-US" sz="1100" b="1" dirty="0" smtClean="0">
              <a:solidFill>
                <a:schemeClr val="bg1"/>
              </a:solidFill>
            </a:rPr>
            <a:t> [</a:t>
          </a:r>
          <a:r>
            <a:rPr lang="en-US" sz="1100" b="1" dirty="0" err="1" smtClean="0">
              <a:solidFill>
                <a:schemeClr val="bg1"/>
              </a:solidFill>
            </a:rPr>
            <a:t>Mono.Simd</a:t>
          </a:r>
          <a:r>
            <a:rPr lang="en-US" sz="1100" b="1" dirty="0" smtClean="0">
              <a:solidFill>
                <a:schemeClr val="bg1"/>
              </a:solidFill>
            </a:rPr>
            <a:t>]Mono.Simd.Vector4f)</a:t>
          </a:r>
          <a:endParaRPr lang="en-US" sz="1100" dirty="0">
            <a:solidFill>
              <a:schemeClr val="bg1"/>
            </a:solidFill>
          </a:endParaRPr>
        </a:p>
      </dgm:t>
    </dgm:pt>
    <dgm:pt modelId="{02E2E440-F449-438C-9BF2-811319D4E91D}" type="parTrans" cxnId="{2E32FE68-373A-436E-A4B5-7EE3E3F2B00B}">
      <dgm:prSet/>
      <dgm:spPr/>
      <dgm:t>
        <a:bodyPr/>
        <a:lstStyle/>
        <a:p>
          <a:endParaRPr lang="en-US"/>
        </a:p>
      </dgm:t>
    </dgm:pt>
    <dgm:pt modelId="{FFF155EC-7A63-4EF5-9522-58E075B94896}" type="sibTrans" cxnId="{2E32FE68-373A-436E-A4B5-7EE3E3F2B00B}">
      <dgm:prSet/>
      <dgm:spPr/>
      <dgm:t>
        <a:bodyPr/>
        <a:lstStyle/>
        <a:p>
          <a:endParaRPr lang="en-US"/>
        </a:p>
      </dgm:t>
    </dgm:pt>
    <dgm:pt modelId="{DACD77FC-F307-4849-866F-6BE0FA58B03F}">
      <dgm:prSet phldrT="[Text]"/>
      <dgm:spPr/>
      <dgm:t>
        <a:bodyPr/>
        <a:lstStyle/>
        <a:p>
          <a:r>
            <a:rPr lang="en-US" dirty="0" smtClean="0"/>
            <a:t>x86</a:t>
          </a:r>
          <a:endParaRPr lang="en-US" dirty="0"/>
        </a:p>
      </dgm:t>
    </dgm:pt>
    <dgm:pt modelId="{52D0354A-65A1-4006-8AB1-F250A01AB4FF}" type="parTrans" cxnId="{C67ADF95-B0F1-4D15-BB67-8615EB78AC20}">
      <dgm:prSet/>
      <dgm:spPr/>
      <dgm:t>
        <a:bodyPr/>
        <a:lstStyle/>
        <a:p>
          <a:endParaRPr lang="en-US"/>
        </a:p>
      </dgm:t>
    </dgm:pt>
    <dgm:pt modelId="{9FD08295-6F0E-4B98-BC8C-5D2CF4F74AB9}" type="sibTrans" cxnId="{C67ADF95-B0F1-4D15-BB67-8615EB78AC20}">
      <dgm:prSet/>
      <dgm:spPr/>
      <dgm:t>
        <a:bodyPr/>
        <a:lstStyle/>
        <a:p>
          <a:endParaRPr lang="en-US"/>
        </a:p>
      </dgm:t>
    </dgm:pt>
    <dgm:pt modelId="{85CDF372-BC03-442D-B0BE-EFCA6E0E8612}">
      <dgm:prSet phldrT="[Text]"/>
      <dgm:spPr>
        <a:ln>
          <a:solidFill>
            <a:schemeClr val="bg1">
              <a:alpha val="90000"/>
            </a:schemeClr>
          </a:solidFill>
        </a:ln>
      </dgm:spPr>
      <dgm:t>
        <a:bodyPr/>
        <a:lstStyle/>
        <a:p>
          <a:r>
            <a:rPr lang="en-US" b="1" dirty="0" err="1" smtClean="0">
              <a:solidFill>
                <a:schemeClr val="bg1"/>
              </a:solidFill>
            </a:rPr>
            <a:t>movups</a:t>
          </a:r>
          <a:r>
            <a:rPr lang="en-US" b="1" dirty="0" smtClean="0">
              <a:solidFill>
                <a:schemeClr val="bg1"/>
              </a:solidFill>
            </a:rPr>
            <a:t> (%</a:t>
          </a:r>
          <a:r>
            <a:rPr lang="en-US" b="1" dirty="0" err="1" smtClean="0">
              <a:solidFill>
                <a:schemeClr val="bg1"/>
              </a:solidFill>
            </a:rPr>
            <a:t>eax</a:t>
          </a:r>
          <a:r>
            <a:rPr lang="en-US" b="1" dirty="0" smtClean="0">
              <a:solidFill>
                <a:schemeClr val="bg1"/>
              </a:solidFill>
            </a:rPr>
            <a:t>),%xmm0</a:t>
          </a:r>
          <a:endParaRPr lang="en-US" dirty="0">
            <a:solidFill>
              <a:schemeClr val="bg1"/>
            </a:solidFill>
          </a:endParaRPr>
        </a:p>
      </dgm:t>
    </dgm:pt>
    <dgm:pt modelId="{E3291088-CF06-4867-9732-970C1120AC9B}" type="parTrans" cxnId="{FE117C18-9623-4700-877A-BBD86C88B878}">
      <dgm:prSet/>
      <dgm:spPr/>
      <dgm:t>
        <a:bodyPr/>
        <a:lstStyle/>
        <a:p>
          <a:endParaRPr lang="en-US"/>
        </a:p>
      </dgm:t>
    </dgm:pt>
    <dgm:pt modelId="{2B303107-D817-447B-90C3-360E1CCA7D47}" type="sibTrans" cxnId="{FE117C18-9623-4700-877A-BBD86C88B878}">
      <dgm:prSet/>
      <dgm:spPr/>
      <dgm:t>
        <a:bodyPr/>
        <a:lstStyle/>
        <a:p>
          <a:endParaRPr lang="en-US"/>
        </a:p>
      </dgm:t>
    </dgm:pt>
    <dgm:pt modelId="{374A7AF3-8450-44CC-AAEC-17669921ED50}">
      <dgm:prSet/>
      <dgm:spPr>
        <a:ln>
          <a:solidFill>
            <a:schemeClr val="bg1">
              <a:alpha val="90000"/>
            </a:schemeClr>
          </a:solidFill>
        </a:ln>
      </dgm:spPr>
      <dgm:t>
        <a:bodyPr/>
        <a:lstStyle/>
        <a:p>
          <a:r>
            <a:rPr lang="en-US" b="1" dirty="0" err="1" smtClean="0">
              <a:solidFill>
                <a:schemeClr val="bg1"/>
              </a:solidFill>
            </a:rPr>
            <a:t>movups</a:t>
          </a:r>
          <a:r>
            <a:rPr lang="en-US" b="1" dirty="0" smtClean="0">
              <a:solidFill>
                <a:schemeClr val="bg1"/>
              </a:solidFill>
            </a:rPr>
            <a:t> (%</a:t>
          </a:r>
          <a:r>
            <a:rPr lang="en-US" b="1" dirty="0" err="1" smtClean="0">
              <a:solidFill>
                <a:schemeClr val="bg1"/>
              </a:solidFill>
            </a:rPr>
            <a:t>edi</a:t>
          </a:r>
          <a:r>
            <a:rPr lang="en-US" b="1" dirty="0" smtClean="0">
              <a:solidFill>
                <a:schemeClr val="bg1"/>
              </a:solidFill>
            </a:rPr>
            <a:t>),%xmm1</a:t>
          </a:r>
        </a:p>
      </dgm:t>
    </dgm:pt>
    <dgm:pt modelId="{388868F0-E118-492E-A808-E2B0FC05DC52}" type="parTrans" cxnId="{4054176D-4330-4E24-B376-6FC9F4DDBA44}">
      <dgm:prSet/>
      <dgm:spPr/>
      <dgm:t>
        <a:bodyPr/>
        <a:lstStyle/>
        <a:p>
          <a:endParaRPr lang="en-US"/>
        </a:p>
      </dgm:t>
    </dgm:pt>
    <dgm:pt modelId="{8960C18C-0A86-4FC0-BB3B-11B797C65EB6}" type="sibTrans" cxnId="{4054176D-4330-4E24-B376-6FC9F4DDBA44}">
      <dgm:prSet/>
      <dgm:spPr/>
      <dgm:t>
        <a:bodyPr/>
        <a:lstStyle/>
        <a:p>
          <a:endParaRPr lang="en-US"/>
        </a:p>
      </dgm:t>
    </dgm:pt>
    <dgm:pt modelId="{5D0FDF7A-96DB-4EAD-A34E-8667133BAE4F}">
      <dgm:prSet/>
      <dgm:spPr>
        <a:ln>
          <a:solidFill>
            <a:schemeClr val="bg1">
              <a:alpha val="90000"/>
            </a:schemeClr>
          </a:solidFill>
        </a:ln>
      </dgm:spPr>
      <dgm:t>
        <a:bodyPr/>
        <a:lstStyle/>
        <a:p>
          <a:r>
            <a:rPr lang="en-US" b="1" dirty="0" err="1" smtClean="0">
              <a:solidFill>
                <a:schemeClr val="bg1"/>
              </a:solidFill>
            </a:rPr>
            <a:t>addps</a:t>
          </a:r>
          <a:r>
            <a:rPr lang="en-US" b="1" dirty="0" smtClean="0">
              <a:solidFill>
                <a:schemeClr val="bg1"/>
              </a:solidFill>
            </a:rPr>
            <a:t>  %xmm1,%xmm0</a:t>
          </a:r>
        </a:p>
      </dgm:t>
    </dgm:pt>
    <dgm:pt modelId="{6F6DF2AB-B83C-4700-964F-B96BF9E45E4C}" type="parTrans" cxnId="{874B52DC-0AD5-4678-9847-DB3BBFCFEF24}">
      <dgm:prSet/>
      <dgm:spPr/>
      <dgm:t>
        <a:bodyPr/>
        <a:lstStyle/>
        <a:p>
          <a:endParaRPr lang="en-US"/>
        </a:p>
      </dgm:t>
    </dgm:pt>
    <dgm:pt modelId="{98B64FE8-2C0F-4E44-8EAA-552895CBD726}" type="sibTrans" cxnId="{874B52DC-0AD5-4678-9847-DB3BBFCFEF24}">
      <dgm:prSet/>
      <dgm:spPr/>
      <dgm:t>
        <a:bodyPr/>
        <a:lstStyle/>
        <a:p>
          <a:endParaRPr lang="en-US"/>
        </a:p>
      </dgm:t>
    </dgm:pt>
    <dgm:pt modelId="{6E3024E3-C070-4C04-AB07-3DF373B7224A}">
      <dgm:prSet/>
      <dgm:spPr>
        <a:ln>
          <a:solidFill>
            <a:schemeClr val="bg1">
              <a:alpha val="90000"/>
            </a:schemeClr>
          </a:solidFill>
        </a:ln>
      </dgm:spPr>
      <dgm:t>
        <a:bodyPr/>
        <a:lstStyle/>
        <a:p>
          <a:r>
            <a:rPr lang="en-US" b="1" dirty="0" err="1" smtClean="0">
              <a:solidFill>
                <a:schemeClr val="bg1"/>
              </a:solidFill>
            </a:rPr>
            <a:t>movups</a:t>
          </a:r>
          <a:r>
            <a:rPr lang="en-US" b="1" dirty="0" smtClean="0">
              <a:solidFill>
                <a:schemeClr val="bg1"/>
              </a:solidFill>
            </a:rPr>
            <a:t> %xmm0,(%</a:t>
          </a:r>
          <a:r>
            <a:rPr lang="en-US" b="1" dirty="0" err="1" smtClean="0">
              <a:solidFill>
                <a:schemeClr val="bg1"/>
              </a:solidFill>
            </a:rPr>
            <a:t>eax</a:t>
          </a:r>
          <a:r>
            <a:rPr lang="en-US" b="1" dirty="0" smtClean="0">
              <a:solidFill>
                <a:schemeClr val="bg1"/>
              </a:solidFill>
            </a:rPr>
            <a:t>)</a:t>
          </a:r>
        </a:p>
      </dgm:t>
    </dgm:pt>
    <dgm:pt modelId="{462685D2-0136-453F-8138-6F09842D1815}" type="parTrans" cxnId="{314F23B4-77C3-43C6-BA41-80DFFD8E82D6}">
      <dgm:prSet/>
      <dgm:spPr/>
      <dgm:t>
        <a:bodyPr/>
        <a:lstStyle/>
        <a:p>
          <a:endParaRPr lang="en-US"/>
        </a:p>
      </dgm:t>
    </dgm:pt>
    <dgm:pt modelId="{32DFD4F6-D060-455A-A2BC-96F805522183}" type="sibTrans" cxnId="{314F23B4-77C3-43C6-BA41-80DFFD8E82D6}">
      <dgm:prSet/>
      <dgm:spPr/>
      <dgm:t>
        <a:bodyPr/>
        <a:lstStyle/>
        <a:p>
          <a:endParaRPr lang="en-US"/>
        </a:p>
      </dgm:t>
    </dgm:pt>
    <dgm:pt modelId="{7771F136-1E35-4EFE-9638-6077EE8DF0A9}" type="pres">
      <dgm:prSet presAssocID="{2A467323-F50D-4436-AE1C-DDBE3014E247}" presName="Name0" presStyleCnt="0">
        <dgm:presLayoutVars>
          <dgm:dir/>
          <dgm:animLvl val="lvl"/>
          <dgm:resizeHandles val="exact"/>
        </dgm:presLayoutVars>
      </dgm:prSet>
      <dgm:spPr/>
      <dgm:t>
        <a:bodyPr/>
        <a:lstStyle/>
        <a:p>
          <a:endParaRPr lang="en-US"/>
        </a:p>
      </dgm:t>
    </dgm:pt>
    <dgm:pt modelId="{F92F1840-FCD7-46C4-9615-01FC330E228F}" type="pres">
      <dgm:prSet presAssocID="{D0BE4F91-2550-4F38-8897-0337594DD72B}" presName="linNode" presStyleCnt="0"/>
      <dgm:spPr/>
    </dgm:pt>
    <dgm:pt modelId="{E90AD77C-855B-4B72-B63E-8EB780A2693C}" type="pres">
      <dgm:prSet presAssocID="{D0BE4F91-2550-4F38-8897-0337594DD72B}" presName="parentText" presStyleLbl="node1" presStyleIdx="0" presStyleCnt="3" custLinFactY="-25364" custLinFactNeighborX="-23437" custLinFactNeighborY="-100000">
        <dgm:presLayoutVars>
          <dgm:chMax val="1"/>
          <dgm:bulletEnabled val="1"/>
        </dgm:presLayoutVars>
      </dgm:prSet>
      <dgm:spPr/>
      <dgm:t>
        <a:bodyPr/>
        <a:lstStyle/>
        <a:p>
          <a:endParaRPr lang="en-US"/>
        </a:p>
      </dgm:t>
    </dgm:pt>
    <dgm:pt modelId="{2162E0C7-C64F-4061-8451-9D46E7A31ECB}" type="pres">
      <dgm:prSet presAssocID="{D0BE4F91-2550-4F38-8897-0337594DD72B}" presName="descendantText" presStyleLbl="alignAccFollowNode1" presStyleIdx="0" presStyleCnt="3">
        <dgm:presLayoutVars>
          <dgm:bulletEnabled val="1"/>
        </dgm:presLayoutVars>
      </dgm:prSet>
      <dgm:spPr/>
      <dgm:t>
        <a:bodyPr/>
        <a:lstStyle/>
        <a:p>
          <a:endParaRPr lang="en-US"/>
        </a:p>
      </dgm:t>
    </dgm:pt>
    <dgm:pt modelId="{978372B7-9177-4AB9-8806-919D89D183B1}" type="pres">
      <dgm:prSet presAssocID="{9EBCFB5C-358A-4F18-8611-AAE5BF851BB5}" presName="sp" presStyleCnt="0"/>
      <dgm:spPr/>
    </dgm:pt>
    <dgm:pt modelId="{93C2B947-274F-48C3-A8A1-F090F5F28CC6}" type="pres">
      <dgm:prSet presAssocID="{549B38CD-EE8C-4519-B55F-63C4258D16BF}" presName="linNode" presStyleCnt="0"/>
      <dgm:spPr/>
    </dgm:pt>
    <dgm:pt modelId="{F4F6C58F-1FDF-4CD5-8414-36D9A0CD06CD}" type="pres">
      <dgm:prSet presAssocID="{549B38CD-EE8C-4519-B55F-63C4258D16BF}" presName="parentText" presStyleLbl="node1" presStyleIdx="1" presStyleCnt="3">
        <dgm:presLayoutVars>
          <dgm:chMax val="1"/>
          <dgm:bulletEnabled val="1"/>
        </dgm:presLayoutVars>
      </dgm:prSet>
      <dgm:spPr/>
      <dgm:t>
        <a:bodyPr/>
        <a:lstStyle/>
        <a:p>
          <a:endParaRPr lang="en-US"/>
        </a:p>
      </dgm:t>
    </dgm:pt>
    <dgm:pt modelId="{11F6CC7C-3BB9-4984-B08F-BE145B57C455}" type="pres">
      <dgm:prSet presAssocID="{549B38CD-EE8C-4519-B55F-63C4258D16BF}" presName="descendantText" presStyleLbl="alignAccFollowNode1" presStyleIdx="1" presStyleCnt="3">
        <dgm:presLayoutVars>
          <dgm:bulletEnabled val="1"/>
        </dgm:presLayoutVars>
      </dgm:prSet>
      <dgm:spPr/>
      <dgm:t>
        <a:bodyPr/>
        <a:lstStyle/>
        <a:p>
          <a:endParaRPr lang="en-US"/>
        </a:p>
      </dgm:t>
    </dgm:pt>
    <dgm:pt modelId="{86CBF8B2-63F6-4F8D-8229-E998B9D9CA94}" type="pres">
      <dgm:prSet presAssocID="{EA7946CB-0265-48E2-AF9E-B9F9C7EB4239}" presName="sp" presStyleCnt="0"/>
      <dgm:spPr/>
    </dgm:pt>
    <dgm:pt modelId="{6109F5DB-D70A-443C-A4AA-9C30521C7D4C}" type="pres">
      <dgm:prSet presAssocID="{DACD77FC-F307-4849-866F-6BE0FA58B03F}" presName="linNode" presStyleCnt="0"/>
      <dgm:spPr/>
    </dgm:pt>
    <dgm:pt modelId="{BB06FF9F-CDA6-4C19-B092-A9356FC8000C}" type="pres">
      <dgm:prSet presAssocID="{DACD77FC-F307-4849-866F-6BE0FA58B03F}" presName="parentText" presStyleLbl="node1" presStyleIdx="2" presStyleCnt="3">
        <dgm:presLayoutVars>
          <dgm:chMax val="1"/>
          <dgm:bulletEnabled val="1"/>
        </dgm:presLayoutVars>
      </dgm:prSet>
      <dgm:spPr/>
      <dgm:t>
        <a:bodyPr/>
        <a:lstStyle/>
        <a:p>
          <a:endParaRPr lang="en-US"/>
        </a:p>
      </dgm:t>
    </dgm:pt>
    <dgm:pt modelId="{646429BD-AB32-4747-BB2E-42DBD6122755}" type="pres">
      <dgm:prSet presAssocID="{DACD77FC-F307-4849-866F-6BE0FA58B03F}" presName="descendantText" presStyleLbl="alignAccFollowNode1" presStyleIdx="2" presStyleCnt="3">
        <dgm:presLayoutVars>
          <dgm:bulletEnabled val="1"/>
        </dgm:presLayoutVars>
      </dgm:prSet>
      <dgm:spPr/>
      <dgm:t>
        <a:bodyPr/>
        <a:lstStyle/>
        <a:p>
          <a:endParaRPr lang="en-US"/>
        </a:p>
      </dgm:t>
    </dgm:pt>
  </dgm:ptLst>
  <dgm:cxnLst>
    <dgm:cxn modelId="{C4CCD1F5-5013-43C4-B9D7-EBD594AA35BB}" type="presOf" srcId="{5D0FDF7A-96DB-4EAD-A34E-8667133BAE4F}" destId="{646429BD-AB32-4747-BB2E-42DBD6122755}" srcOrd="0" destOrd="2" presId="urn:microsoft.com/office/officeart/2005/8/layout/vList5"/>
    <dgm:cxn modelId="{F78E069D-8FEF-49BE-9220-2A276D427531}" type="presOf" srcId="{85CDF372-BC03-442D-B0BE-EFCA6E0E8612}" destId="{646429BD-AB32-4747-BB2E-42DBD6122755}" srcOrd="0" destOrd="0" presId="urn:microsoft.com/office/officeart/2005/8/layout/vList5"/>
    <dgm:cxn modelId="{4AA9DC88-B7CB-4080-B7FE-940FC7103EFB}" srcId="{D0BE4F91-2550-4F38-8897-0337594DD72B}" destId="{DD2F0E0D-5D4B-4A47-A950-BD1FA74DBD7B}" srcOrd="0" destOrd="0" parTransId="{B906C0A6-2D1C-49D5-A7BE-B5A4580F8C22}" sibTransId="{2A2FF48D-D16F-4AEB-9BCC-69C4E044678D}"/>
    <dgm:cxn modelId="{42AEC30F-522C-424D-A44E-95196BF3351B}" type="presOf" srcId="{374A7AF3-8450-44CC-AAEC-17669921ED50}" destId="{646429BD-AB32-4747-BB2E-42DBD6122755}" srcOrd="0" destOrd="1" presId="urn:microsoft.com/office/officeart/2005/8/layout/vList5"/>
    <dgm:cxn modelId="{EBD92718-E09B-4D63-A285-8B7C21EC233C}" srcId="{2A467323-F50D-4436-AE1C-DDBE3014E247}" destId="{D0BE4F91-2550-4F38-8897-0337594DD72B}" srcOrd="0" destOrd="0" parTransId="{339F490B-CFCC-4A08-9200-7269D0B6DEE3}" sibTransId="{9EBCFB5C-358A-4F18-8611-AAE5BF851BB5}"/>
    <dgm:cxn modelId="{4054176D-4330-4E24-B376-6FC9F4DDBA44}" srcId="{DACD77FC-F307-4849-866F-6BE0FA58B03F}" destId="{374A7AF3-8450-44CC-AAEC-17669921ED50}" srcOrd="1" destOrd="0" parTransId="{388868F0-E118-492E-A808-E2B0FC05DC52}" sibTransId="{8960C18C-0A86-4FC0-BB3B-11B797C65EB6}"/>
    <dgm:cxn modelId="{84036785-E44A-4011-B1AC-C3DBA9FDBA06}" type="presOf" srcId="{2A467323-F50D-4436-AE1C-DDBE3014E247}" destId="{7771F136-1E35-4EFE-9638-6077EE8DF0A9}" srcOrd="0" destOrd="0" presId="urn:microsoft.com/office/officeart/2005/8/layout/vList5"/>
    <dgm:cxn modelId="{2E32FE68-373A-436E-A4B5-7EE3E3F2B00B}" srcId="{549B38CD-EE8C-4519-B55F-63C4258D16BF}" destId="{4204AF04-EC4B-40B0-B565-A933B56D83E4}" srcOrd="0" destOrd="0" parTransId="{02E2E440-F449-438C-9BF2-811319D4E91D}" sibTransId="{FFF155EC-7A63-4EF5-9522-58E075B94896}"/>
    <dgm:cxn modelId="{FE117C18-9623-4700-877A-BBD86C88B878}" srcId="{DACD77FC-F307-4849-866F-6BE0FA58B03F}" destId="{85CDF372-BC03-442D-B0BE-EFCA6E0E8612}" srcOrd="0" destOrd="0" parTransId="{E3291088-CF06-4867-9732-970C1120AC9B}" sibTransId="{2B303107-D817-447B-90C3-360E1CCA7D47}"/>
    <dgm:cxn modelId="{CA3EB0E4-6E50-41A2-8E6D-D973F0DEB2E7}" type="presOf" srcId="{6E3024E3-C070-4C04-AB07-3DF373B7224A}" destId="{646429BD-AB32-4747-BB2E-42DBD6122755}" srcOrd="0" destOrd="3" presId="urn:microsoft.com/office/officeart/2005/8/layout/vList5"/>
    <dgm:cxn modelId="{374F8082-DD52-444A-A0C2-500CDF0B7857}" type="presOf" srcId="{DACD77FC-F307-4849-866F-6BE0FA58B03F}" destId="{BB06FF9F-CDA6-4C19-B092-A9356FC8000C}" srcOrd="0" destOrd="0" presId="urn:microsoft.com/office/officeart/2005/8/layout/vList5"/>
    <dgm:cxn modelId="{003D45CB-833C-490E-9810-77537CC493C9}" type="presOf" srcId="{549B38CD-EE8C-4519-B55F-63C4258D16BF}" destId="{F4F6C58F-1FDF-4CD5-8414-36D9A0CD06CD}" srcOrd="0" destOrd="0" presId="urn:microsoft.com/office/officeart/2005/8/layout/vList5"/>
    <dgm:cxn modelId="{98B08D44-93FB-4887-8255-584A9A43D2B3}" type="presOf" srcId="{D0BE4F91-2550-4F38-8897-0337594DD72B}" destId="{E90AD77C-855B-4B72-B63E-8EB780A2693C}" srcOrd="0" destOrd="0" presId="urn:microsoft.com/office/officeart/2005/8/layout/vList5"/>
    <dgm:cxn modelId="{1F3E5946-B1E0-4CBB-94F9-47A45619AA52}" type="presOf" srcId="{4204AF04-EC4B-40B0-B565-A933B56D83E4}" destId="{11F6CC7C-3BB9-4984-B08F-BE145B57C455}" srcOrd="0" destOrd="0" presId="urn:microsoft.com/office/officeart/2005/8/layout/vList5"/>
    <dgm:cxn modelId="{314F23B4-77C3-43C6-BA41-80DFFD8E82D6}" srcId="{DACD77FC-F307-4849-866F-6BE0FA58B03F}" destId="{6E3024E3-C070-4C04-AB07-3DF373B7224A}" srcOrd="3" destOrd="0" parTransId="{462685D2-0136-453F-8138-6F09842D1815}" sibTransId="{32DFD4F6-D060-455A-A2BC-96F805522183}"/>
    <dgm:cxn modelId="{52FC1DA8-93EA-48D0-A758-B37FD7F2C174}" type="presOf" srcId="{DD2F0E0D-5D4B-4A47-A950-BD1FA74DBD7B}" destId="{2162E0C7-C64F-4061-8451-9D46E7A31ECB}" srcOrd="0" destOrd="0" presId="urn:microsoft.com/office/officeart/2005/8/layout/vList5"/>
    <dgm:cxn modelId="{3D53A81A-01E0-4DE9-9243-D437E8AB7044}" srcId="{2A467323-F50D-4436-AE1C-DDBE3014E247}" destId="{549B38CD-EE8C-4519-B55F-63C4258D16BF}" srcOrd="1" destOrd="0" parTransId="{9B112E8D-44EC-4A2C-99D1-CF80905C3020}" sibTransId="{EA7946CB-0265-48E2-AF9E-B9F9C7EB4239}"/>
    <dgm:cxn modelId="{C67ADF95-B0F1-4D15-BB67-8615EB78AC20}" srcId="{2A467323-F50D-4436-AE1C-DDBE3014E247}" destId="{DACD77FC-F307-4849-866F-6BE0FA58B03F}" srcOrd="2" destOrd="0" parTransId="{52D0354A-65A1-4006-8AB1-F250A01AB4FF}" sibTransId="{9FD08295-6F0E-4B98-BC8C-5D2CF4F74AB9}"/>
    <dgm:cxn modelId="{874B52DC-0AD5-4678-9847-DB3BBFCFEF24}" srcId="{DACD77FC-F307-4849-866F-6BE0FA58B03F}" destId="{5D0FDF7A-96DB-4EAD-A34E-8667133BAE4F}" srcOrd="2" destOrd="0" parTransId="{6F6DF2AB-B83C-4700-964F-B96BF9E45E4C}" sibTransId="{98B64FE8-2C0F-4E44-8EAA-552895CBD726}"/>
    <dgm:cxn modelId="{73FFC2E1-F67F-4A3A-AA17-A827C07469E6}" type="presParOf" srcId="{7771F136-1E35-4EFE-9638-6077EE8DF0A9}" destId="{F92F1840-FCD7-46C4-9615-01FC330E228F}" srcOrd="0" destOrd="0" presId="urn:microsoft.com/office/officeart/2005/8/layout/vList5"/>
    <dgm:cxn modelId="{9CE81712-DE71-469B-A7E9-A1D9A103A1D2}" type="presParOf" srcId="{F92F1840-FCD7-46C4-9615-01FC330E228F}" destId="{E90AD77C-855B-4B72-B63E-8EB780A2693C}" srcOrd="0" destOrd="0" presId="urn:microsoft.com/office/officeart/2005/8/layout/vList5"/>
    <dgm:cxn modelId="{2112EF46-7F7F-4EA9-83BA-3685CE5DC3AE}" type="presParOf" srcId="{F92F1840-FCD7-46C4-9615-01FC330E228F}" destId="{2162E0C7-C64F-4061-8451-9D46E7A31ECB}" srcOrd="1" destOrd="0" presId="urn:microsoft.com/office/officeart/2005/8/layout/vList5"/>
    <dgm:cxn modelId="{B816CD8C-2E2B-46FD-87A6-95D387F58008}" type="presParOf" srcId="{7771F136-1E35-4EFE-9638-6077EE8DF0A9}" destId="{978372B7-9177-4AB9-8806-919D89D183B1}" srcOrd="1" destOrd="0" presId="urn:microsoft.com/office/officeart/2005/8/layout/vList5"/>
    <dgm:cxn modelId="{529667E2-5EBF-492E-8A79-BEDD13B89994}" type="presParOf" srcId="{7771F136-1E35-4EFE-9638-6077EE8DF0A9}" destId="{93C2B947-274F-48C3-A8A1-F090F5F28CC6}" srcOrd="2" destOrd="0" presId="urn:microsoft.com/office/officeart/2005/8/layout/vList5"/>
    <dgm:cxn modelId="{BA8769F3-71D6-4DCD-966A-931F0A335E77}" type="presParOf" srcId="{93C2B947-274F-48C3-A8A1-F090F5F28CC6}" destId="{F4F6C58F-1FDF-4CD5-8414-36D9A0CD06CD}" srcOrd="0" destOrd="0" presId="urn:microsoft.com/office/officeart/2005/8/layout/vList5"/>
    <dgm:cxn modelId="{CAE2F72E-B53F-4718-B357-DDB57C9A26DD}" type="presParOf" srcId="{93C2B947-274F-48C3-A8A1-F090F5F28CC6}" destId="{11F6CC7C-3BB9-4984-B08F-BE145B57C455}" srcOrd="1" destOrd="0" presId="urn:microsoft.com/office/officeart/2005/8/layout/vList5"/>
    <dgm:cxn modelId="{1D844745-FE8C-4491-B99A-5186986A5101}" type="presParOf" srcId="{7771F136-1E35-4EFE-9638-6077EE8DF0A9}" destId="{86CBF8B2-63F6-4F8D-8229-E998B9D9CA94}" srcOrd="3" destOrd="0" presId="urn:microsoft.com/office/officeart/2005/8/layout/vList5"/>
    <dgm:cxn modelId="{18CBE497-1975-48A4-BFF0-A6444E882ECB}" type="presParOf" srcId="{7771F136-1E35-4EFE-9638-6077EE8DF0A9}" destId="{6109F5DB-D70A-443C-A4AA-9C30521C7D4C}" srcOrd="4" destOrd="0" presId="urn:microsoft.com/office/officeart/2005/8/layout/vList5"/>
    <dgm:cxn modelId="{88EF5057-8C38-449B-94A3-2E8D461ED4EE}" type="presParOf" srcId="{6109F5DB-D70A-443C-A4AA-9C30521C7D4C}" destId="{BB06FF9F-CDA6-4C19-B092-A9356FC8000C}" srcOrd="0" destOrd="0" presId="urn:microsoft.com/office/officeart/2005/8/layout/vList5"/>
    <dgm:cxn modelId="{13B40246-970B-45B9-B26F-01EBEE714E70}" type="presParOf" srcId="{6109F5DB-D70A-443C-A4AA-9C30521C7D4C}" destId="{646429BD-AB32-4747-BB2E-42DBD6122755}"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Calibri"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Calibri" pitchFamily="34" charset="0"/>
                <a:cs typeface="+mn-cs"/>
              </a:defRPr>
            </a:lvl1pPr>
          </a:lstStyle>
          <a:p>
            <a:pPr>
              <a:defRPr/>
            </a:pPr>
            <a:fld id="{B4C3B33D-ECF2-4184-885D-60A512A459F3}" type="datetimeFigureOut">
              <a:rPr lang="en-US"/>
              <a:pPr>
                <a:defRPr/>
              </a:pPr>
              <a:t>10/29/2008</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Calibri"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Calibri" pitchFamily="34" charset="0"/>
                <a:cs typeface="+mn-cs"/>
              </a:defRPr>
            </a:lvl1pPr>
          </a:lstStyle>
          <a:p>
            <a:pPr>
              <a:defRPr/>
            </a:pPr>
            <a:fld id="{28753D98-163D-44F6-94DC-7BBD50B6231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Calibri"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Calibri" pitchFamily="34" charset="0"/>
                <a:cs typeface="+mn-cs"/>
              </a:defRPr>
            </a:lvl1pPr>
          </a:lstStyle>
          <a:p>
            <a:pPr>
              <a:defRPr/>
            </a:pPr>
            <a:fld id="{75D6835F-51E6-414A-B4EE-E32F23A0697F}" type="datetimeFigureOut">
              <a:rPr lang="en-US"/>
              <a:pPr>
                <a:defRPr/>
              </a:pPr>
              <a:t>10/29/2008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Calibri"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Calibri" pitchFamily="34" charset="0"/>
                <a:cs typeface="+mn-cs"/>
              </a:defRPr>
            </a:lvl1pPr>
          </a:lstStyle>
          <a:p>
            <a:pPr>
              <a:defRPr/>
            </a:pPr>
            <a:fld id="{C0469B67-A347-4588-AD68-6279DBFFB6F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Calibri"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706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B4057DD-C8A9-4CA7-9C36-7B3426CE2EA1}" type="datetime8">
              <a:rPr lang="en-US" smtClean="0"/>
              <a:pPr defTabSz="912813" fontAlgn="base">
                <a:spcBef>
                  <a:spcPct val="0"/>
                </a:spcBef>
                <a:spcAft>
                  <a:spcPct val="0"/>
                </a:spcAft>
                <a:defRPr/>
              </a:pPr>
              <a:t>10/29/2008 10:49 AM</a:t>
            </a:fld>
            <a:endParaRPr lang="en-US" smtClean="0"/>
          </a:p>
        </p:txBody>
      </p:sp>
      <p:sp>
        <p:nvSpPr>
          <p:cNvPr id="7066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7066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53F5504-E09C-4FBF-9AC5-E82E8DB506E1}" type="slidenum">
              <a:rPr lang="en-US" smtClean="0"/>
              <a:pPr defTabSz="912813"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798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D090193F-BC76-4949-971F-D7B71560ED97}" type="datetime8">
              <a:rPr lang="en-US" smtClean="0"/>
              <a:pPr defTabSz="912813" fontAlgn="base">
                <a:spcBef>
                  <a:spcPct val="0"/>
                </a:spcBef>
                <a:spcAft>
                  <a:spcPct val="0"/>
                </a:spcAft>
                <a:defRPr/>
              </a:pPr>
              <a:t>10/29/2008 10:49 AM</a:t>
            </a:fld>
            <a:endParaRPr lang="en-US" smtClean="0"/>
          </a:p>
        </p:txBody>
      </p:sp>
      <p:sp>
        <p:nvSpPr>
          <p:cNvPr id="798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798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45C522B-C818-4B2D-B407-DF84D723749E}" type="slidenum">
              <a:rPr lang="en-US" smtClean="0"/>
              <a:pPr defTabSz="912813"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0735C4C-58DE-435F-B971-F13E32E954E2}" type="slidenum">
              <a:rPr lang="en-US" smtClean="0"/>
              <a:pPr defTabSz="912813"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5A31AF9A-E8A1-4CF9-80CE-8A79005303A3}" type="slidenum">
              <a:rPr lang="en-US" smtClean="0"/>
              <a:pPr defTabSz="912813"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029CD5B-196D-466D-966E-5A6327F6D6A6}" type="slidenum">
              <a:rPr lang="en-US" smtClean="0"/>
              <a:pPr defTabSz="912813"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A5ADA253-B4ED-43AB-BAB4-2FC41D976753}" type="slidenum">
              <a:rPr lang="en-US" smtClean="0"/>
              <a:pPr defTabSz="912813"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1F2A3D37-7C9D-446A-B10F-4A61ED70372D}" type="slidenum">
              <a:rPr lang="en-US" smtClean="0"/>
              <a:pPr defTabSz="912813"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2FDEBA7-7562-4BF6-B9AE-2AD80A3BA005}" type="slidenum">
              <a:rPr lang="en-US" smtClean="0"/>
              <a:pPr defTabSz="912813"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736C555-9D6C-4150-8FB5-7D9F3AC77CB0}" type="slidenum">
              <a:rPr lang="en-US" smtClean="0"/>
              <a:pPr defTabSz="912813"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BCC4DF9-86FA-4335-8340-8483463F8D11}" type="slidenum">
              <a:rPr lang="en-US" smtClean="0"/>
              <a:pPr defTabSz="912813"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A97750A-193B-460D-8F25-C5E541E37D16}" type="slidenum">
              <a:rPr lang="en-US" smtClean="0"/>
              <a:pPr defTabSz="912813"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7168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9ED283F-C548-4056-9539-A6B97ECCE8DB}" type="datetime8">
              <a:rPr lang="en-US" smtClean="0"/>
              <a:pPr defTabSz="912813" fontAlgn="base">
                <a:spcBef>
                  <a:spcPct val="0"/>
                </a:spcBef>
                <a:spcAft>
                  <a:spcPct val="0"/>
                </a:spcAft>
                <a:defRPr/>
              </a:pPr>
              <a:t>10/29/2008 10:49 AM</a:t>
            </a:fld>
            <a:endParaRPr lang="en-US" smtClean="0"/>
          </a:p>
        </p:txBody>
      </p:sp>
      <p:sp>
        <p:nvSpPr>
          <p:cNvPr id="7168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7168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17428CDC-DDF2-4DF2-BD67-C127F4883680}" type="slidenum">
              <a:rPr lang="en-US" smtClean="0"/>
              <a:pPr defTabSz="912813"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A8215A9-8207-46F5-9F11-3EEE8279EB7B}" type="slidenum">
              <a:rPr lang="en-US" smtClean="0"/>
              <a:pPr defTabSz="912813"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EA378D0-93FF-46E3-9659-89534BE399D5}" type="slidenum">
              <a:rPr lang="en-US" smtClean="0"/>
              <a:pPr defTabSz="912813"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0AB3CD56-CCC4-468E-AFC6-6C99A6FE19E8}" type="slidenum">
              <a:rPr lang="en-US" smtClean="0"/>
              <a:pPr defTabSz="912813"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F51EE2B-DCE7-46D4-95B6-EC18132F52D3}" type="slidenum">
              <a:rPr lang="en-US" smtClean="0"/>
              <a:pPr defTabSz="912813"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A064A158-7E11-41FA-8887-E623E87BBBE6}" type="slidenum">
              <a:rPr lang="en-US" smtClean="0"/>
              <a:pPr defTabSz="912813"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315950C-88D8-432F-B591-C2AD32A800B4}" type="slidenum">
              <a:rPr lang="en-US" smtClean="0"/>
              <a:pPr defTabSz="912813"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9728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BA129FC-9D50-4651-9C21-3AAE56F9F7CE}" type="datetime8">
              <a:rPr lang="en-US" smtClean="0"/>
              <a:pPr defTabSz="912813" fontAlgn="base">
                <a:spcBef>
                  <a:spcPct val="0"/>
                </a:spcBef>
                <a:spcAft>
                  <a:spcPct val="0"/>
                </a:spcAft>
                <a:defRPr/>
              </a:pPr>
              <a:t>10/29/2008 10:49 AM</a:t>
            </a:fld>
            <a:endParaRPr lang="en-US" smtClean="0"/>
          </a:p>
        </p:txBody>
      </p:sp>
      <p:sp>
        <p:nvSpPr>
          <p:cNvPr id="9728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9728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6A1D40E-FDD5-4762-9B23-62998211F139}" type="slidenum">
              <a:rPr lang="en-US" smtClean="0"/>
              <a:pPr defTabSz="912813"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809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CBEA6411-5EFB-4DD8-9587-3B1DDE330FEE}" type="datetime8">
              <a:rPr lang="en-US" smtClean="0"/>
              <a:pPr defTabSz="912813" fontAlgn="base">
                <a:spcBef>
                  <a:spcPct val="0"/>
                </a:spcBef>
                <a:spcAft>
                  <a:spcPct val="0"/>
                </a:spcAft>
                <a:defRPr/>
              </a:pPr>
              <a:t>10/29/2008 10:49 AM</a:t>
            </a:fld>
            <a:endParaRPr lang="en-US" smtClean="0"/>
          </a:p>
        </p:txBody>
      </p:sp>
      <p:sp>
        <p:nvSpPr>
          <p:cNvPr id="809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809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EB4D1B4-57E5-4715-9BC6-21B654F2F68C}" type="slidenum">
              <a:rPr lang="en-US" smtClean="0"/>
              <a:pPr defTabSz="912813"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809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CBEA6411-5EFB-4DD8-9587-3B1DDE330FEE}" type="datetime8">
              <a:rPr lang="en-US" smtClean="0"/>
              <a:pPr defTabSz="912813" fontAlgn="base">
                <a:spcBef>
                  <a:spcPct val="0"/>
                </a:spcBef>
                <a:spcAft>
                  <a:spcPct val="0"/>
                </a:spcAft>
                <a:defRPr/>
              </a:pPr>
              <a:t>10/29/2008 10:49 AM</a:t>
            </a:fld>
            <a:endParaRPr lang="en-US" smtClean="0"/>
          </a:p>
        </p:txBody>
      </p:sp>
      <p:sp>
        <p:nvSpPr>
          <p:cNvPr id="809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809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78EFF4C-4D43-4E49-B96E-72C72243A975}" type="slidenum">
              <a:rPr lang="en-US" smtClean="0"/>
              <a:pPr defTabSz="912813"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9830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B3D1AD13-DF95-4341-9080-9B18FDA1DA08}" type="datetime8">
              <a:rPr lang="en-US" smtClean="0"/>
              <a:pPr defTabSz="912813" fontAlgn="base">
                <a:spcBef>
                  <a:spcPct val="0"/>
                </a:spcBef>
                <a:spcAft>
                  <a:spcPct val="0"/>
                </a:spcAft>
                <a:defRPr/>
              </a:pPr>
              <a:t>10/29/2008 10:49 AM</a:t>
            </a:fld>
            <a:endParaRPr lang="en-US" smtClean="0"/>
          </a:p>
        </p:txBody>
      </p:sp>
      <p:sp>
        <p:nvSpPr>
          <p:cNvPr id="9831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9831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AF682B7-FF14-4B6B-A01E-234E39FCA74C}" type="slidenum">
              <a:rPr lang="en-US" smtClean="0"/>
              <a:pPr defTabSz="912813"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7270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BEC52B43-042C-4C16-AB6C-A50904F6DFC6}" type="datetime8">
              <a:rPr lang="en-US" smtClean="0"/>
              <a:pPr defTabSz="912813" fontAlgn="base">
                <a:spcBef>
                  <a:spcPct val="0"/>
                </a:spcBef>
                <a:spcAft>
                  <a:spcPct val="0"/>
                </a:spcAft>
                <a:defRPr/>
              </a:pPr>
              <a:t>10/29/2008 10:49 AM</a:t>
            </a:fld>
            <a:endParaRPr lang="en-US" smtClean="0"/>
          </a:p>
        </p:txBody>
      </p:sp>
      <p:sp>
        <p:nvSpPr>
          <p:cNvPr id="7271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7271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3C6A208-8372-4D61-8E0A-9BF653F5095A}" type="slidenum">
              <a:rPr lang="en-US" smtClean="0"/>
              <a:pPr defTabSz="912813"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993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6B92DAAD-EAC5-4168-841C-F502B0DD3172}" type="datetime8">
              <a:rPr lang="en-US" smtClean="0"/>
              <a:pPr defTabSz="912813" fontAlgn="base">
                <a:spcBef>
                  <a:spcPct val="0"/>
                </a:spcBef>
                <a:spcAft>
                  <a:spcPct val="0"/>
                </a:spcAft>
                <a:defRPr/>
              </a:pPr>
              <a:t>10/29/2008 10:49 AM</a:t>
            </a:fld>
            <a:endParaRPr lang="en-US" smtClean="0"/>
          </a:p>
        </p:txBody>
      </p:sp>
      <p:sp>
        <p:nvSpPr>
          <p:cNvPr id="9933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9933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88D096E-A536-4BD7-A986-9D106C59330F}" type="slidenum">
              <a:rPr lang="en-US" smtClean="0"/>
              <a:pPr defTabSz="912813"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E3993BF-D532-4B6E-8E7A-0C50B9646D9B}" type="slidenum">
              <a:rPr lang="en-US" smtClean="0"/>
              <a:pPr defTabSz="912813"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0138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6AC94A91-487A-4ED8-8044-B30AA0044EFE}" type="datetime8">
              <a:rPr lang="en-US" smtClean="0"/>
              <a:pPr defTabSz="912813" fontAlgn="base">
                <a:spcBef>
                  <a:spcPct val="0"/>
                </a:spcBef>
                <a:spcAft>
                  <a:spcPct val="0"/>
                </a:spcAft>
                <a:defRPr/>
              </a:pPr>
              <a:t>10/29/2008 10:49 AM</a:t>
            </a:fld>
            <a:endParaRPr lang="en-US" smtClean="0"/>
          </a:p>
        </p:txBody>
      </p:sp>
      <p:sp>
        <p:nvSpPr>
          <p:cNvPr id="10138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0138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A422AF1-7585-47C6-8E73-0E6A8E9D6BBE}" type="slidenum">
              <a:rPr lang="en-US" smtClean="0"/>
              <a:pPr defTabSz="912813"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024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BA5199DB-67C9-4F72-8D97-3204C0ED8604}" type="datetime8">
              <a:rPr lang="en-US" smtClean="0"/>
              <a:pPr defTabSz="912813" fontAlgn="base">
                <a:spcBef>
                  <a:spcPct val="0"/>
                </a:spcBef>
                <a:spcAft>
                  <a:spcPct val="0"/>
                </a:spcAft>
                <a:defRPr/>
              </a:pPr>
              <a:t>10/29/2008 10:49 AM</a:t>
            </a:fld>
            <a:endParaRPr lang="en-US" smtClean="0"/>
          </a:p>
        </p:txBody>
      </p:sp>
      <p:sp>
        <p:nvSpPr>
          <p:cNvPr id="10240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024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ABE26F0F-15B7-4E31-A771-9CE4659D31B2}" type="slidenum">
              <a:rPr lang="en-US" smtClean="0"/>
              <a:pPr defTabSz="912813"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0342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AE23D90-24E7-4933-8BDF-3CCDE4459AB1}" type="datetime8">
              <a:rPr lang="en-US" smtClean="0"/>
              <a:pPr defTabSz="912813" fontAlgn="base">
                <a:spcBef>
                  <a:spcPct val="0"/>
                </a:spcBef>
                <a:spcAft>
                  <a:spcPct val="0"/>
                </a:spcAft>
                <a:defRPr/>
              </a:pPr>
              <a:t>10/29/2008 10:49 AM</a:t>
            </a:fld>
            <a:endParaRPr lang="en-US" smtClean="0"/>
          </a:p>
        </p:txBody>
      </p:sp>
      <p:sp>
        <p:nvSpPr>
          <p:cNvPr id="1034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0343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0629B2F-66DB-4FA6-B543-40D5A15E7D56}" type="slidenum">
              <a:rPr lang="en-US" smtClean="0"/>
              <a:pPr defTabSz="912813"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0445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E279571A-390F-48C1-A84A-556A45F7B88F}" type="datetime8">
              <a:rPr lang="en-US" smtClean="0"/>
              <a:pPr defTabSz="912813" fontAlgn="base">
                <a:spcBef>
                  <a:spcPct val="0"/>
                </a:spcBef>
                <a:spcAft>
                  <a:spcPct val="0"/>
                </a:spcAft>
                <a:defRPr/>
              </a:pPr>
              <a:t>10/29/2008 10:49 AM</a:t>
            </a:fld>
            <a:endParaRPr lang="en-US" smtClean="0"/>
          </a:p>
        </p:txBody>
      </p:sp>
      <p:sp>
        <p:nvSpPr>
          <p:cNvPr id="1044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0445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841DFBF-7D46-4F6C-850D-D1D8AEB2957F}" type="slidenum">
              <a:rPr lang="en-US" smtClean="0"/>
              <a:pPr defTabSz="912813"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054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EAE5093C-8C7C-4792-8E9F-B26FE8919FEE}" type="datetime8">
              <a:rPr lang="en-US" smtClean="0"/>
              <a:pPr defTabSz="912813" fontAlgn="base">
                <a:spcBef>
                  <a:spcPct val="0"/>
                </a:spcBef>
                <a:spcAft>
                  <a:spcPct val="0"/>
                </a:spcAft>
                <a:defRPr/>
              </a:pPr>
              <a:t>10/29/2008 10:49 AM</a:t>
            </a:fld>
            <a:endParaRPr lang="en-US" smtClean="0"/>
          </a:p>
        </p:txBody>
      </p:sp>
      <p:sp>
        <p:nvSpPr>
          <p:cNvPr id="1054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054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52FEA5DB-4F00-404B-9838-24CD29B6CF6E}" type="slidenum">
              <a:rPr lang="en-US" smtClean="0"/>
              <a:pPr defTabSz="912813"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065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50C6F4A-F55E-4B9B-B763-20CBD45EA013}" type="datetime8">
              <a:rPr lang="en-US" smtClean="0"/>
              <a:pPr defTabSz="912813" fontAlgn="base">
                <a:spcBef>
                  <a:spcPct val="0"/>
                </a:spcBef>
                <a:spcAft>
                  <a:spcPct val="0"/>
                </a:spcAft>
                <a:defRPr/>
              </a:pPr>
              <a:t>10/29/2008 10:49 AM</a:t>
            </a:fld>
            <a:endParaRPr lang="en-US" smtClean="0"/>
          </a:p>
        </p:txBody>
      </p:sp>
      <p:sp>
        <p:nvSpPr>
          <p:cNvPr id="1065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065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6DE1C24-B00C-44BA-984D-6156957B590D}" type="slidenum">
              <a:rPr lang="en-US" smtClean="0"/>
              <a:pPr defTabSz="912813"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075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0C155F9B-4040-400F-A198-BB9BE4E76FAE}" type="datetime8">
              <a:rPr lang="en-US" smtClean="0"/>
              <a:pPr defTabSz="912813" fontAlgn="base">
                <a:spcBef>
                  <a:spcPct val="0"/>
                </a:spcBef>
                <a:spcAft>
                  <a:spcPct val="0"/>
                </a:spcAft>
                <a:defRPr/>
              </a:pPr>
              <a:t>10/29/2008 10:49 AM</a:t>
            </a:fld>
            <a:endParaRPr lang="en-US" smtClean="0"/>
          </a:p>
        </p:txBody>
      </p:sp>
      <p:sp>
        <p:nvSpPr>
          <p:cNvPr id="1075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075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1F76637B-F16D-4BD4-9850-4A1F0EB9A960}" type="slidenum">
              <a:rPr lang="en-US" smtClean="0"/>
              <a:pPr defTabSz="912813"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0854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F966DD3-09FC-49C6-BC06-8B19028D394F}" type="datetime8">
              <a:rPr lang="en-US" smtClean="0"/>
              <a:pPr defTabSz="912813" fontAlgn="base">
                <a:spcBef>
                  <a:spcPct val="0"/>
                </a:spcBef>
                <a:spcAft>
                  <a:spcPct val="0"/>
                </a:spcAft>
                <a:defRPr/>
              </a:pPr>
              <a:t>10/29/2008 10:49 AM</a:t>
            </a:fld>
            <a:endParaRPr lang="en-US" smtClean="0"/>
          </a:p>
        </p:txBody>
      </p:sp>
      <p:sp>
        <p:nvSpPr>
          <p:cNvPr id="10855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0855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0CB598D-36D4-4F9A-BE30-594C06791846}" type="slidenum">
              <a:rPr lang="en-US" smtClean="0"/>
              <a:pPr defTabSz="912813"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737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2A8D665-C66A-4DB6-9950-FDBCAD002E27}" type="datetime8">
              <a:rPr lang="en-US" smtClean="0"/>
              <a:pPr defTabSz="912813" fontAlgn="base">
                <a:spcBef>
                  <a:spcPct val="0"/>
                </a:spcBef>
                <a:spcAft>
                  <a:spcPct val="0"/>
                </a:spcAft>
                <a:defRPr/>
              </a:pPr>
              <a:t>10/29/2008 10:49 AM</a:t>
            </a:fld>
            <a:endParaRPr lang="en-US" smtClean="0"/>
          </a:p>
        </p:txBody>
      </p:sp>
      <p:sp>
        <p:nvSpPr>
          <p:cNvPr id="7373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7373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0FD470C-A135-4E40-85EC-F4B659E38D61}" type="slidenum">
              <a:rPr lang="en-US" smtClean="0"/>
              <a:pPr defTabSz="912813"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01B174C-F77B-4C5D-A579-4F4BC9F3426E}" type="slidenum">
              <a:rPr lang="en-US" smtClean="0"/>
              <a:pPr defTabSz="912813" fontAlgn="base">
                <a:spcBef>
                  <a:spcPct val="0"/>
                </a:spcBef>
                <a:spcAft>
                  <a:spcPct val="0"/>
                </a:spcAft>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7E5584D-591E-411F-8140-EEDF06CADC20}" type="slidenum">
              <a:rPr lang="en-US" smtClean="0"/>
              <a:pPr defTabSz="912813"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538A652-4AA0-4260-A5B1-1ECD15204C2B}" type="slidenum">
              <a:rPr lang="en-US" smtClean="0"/>
              <a:pPr defTabSz="912813"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126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63245FB5-CABF-40FA-8001-DAA5BB75E20E}" type="datetime8">
              <a:rPr lang="en-US" smtClean="0"/>
              <a:pPr defTabSz="912813" fontAlgn="base">
                <a:spcBef>
                  <a:spcPct val="0"/>
                </a:spcBef>
                <a:spcAft>
                  <a:spcPct val="0"/>
                </a:spcAft>
                <a:defRPr/>
              </a:pPr>
              <a:t>10/29/2008 10:49 AM</a:t>
            </a:fld>
            <a:endParaRPr lang="en-US" smtClean="0"/>
          </a:p>
        </p:txBody>
      </p:sp>
      <p:sp>
        <p:nvSpPr>
          <p:cNvPr id="1126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1264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D094C37-F653-48C9-B178-F2E13B867D7E}" type="slidenum">
              <a:rPr lang="en-US" smtClean="0"/>
              <a:pPr defTabSz="912813" fontAlgn="base">
                <a:spcBef>
                  <a:spcPct val="0"/>
                </a:spcBef>
                <a:spcAft>
                  <a:spcPct val="0"/>
                </a:spcAft>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5C04B62-3761-4EAD-B7F0-845E1475E432}" type="slidenum">
              <a:rPr lang="en-US" smtClean="0"/>
              <a:pPr defTabSz="912813"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1958555-D0CF-45F8-A937-10C42B62DA4D}" type="slidenum">
              <a:rPr lang="en-US" smtClean="0"/>
              <a:pPr defTabSz="912813"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194CAEA-223D-427E-8119-85D7A8BF9DF2}" type="slidenum">
              <a:rPr lang="en-US" smtClean="0"/>
              <a:pPr defTabSz="912813" fontAlgn="base">
                <a:spcBef>
                  <a:spcPct val="0"/>
                </a:spcBef>
                <a:spcAft>
                  <a:spcPct val="0"/>
                </a:spcAft>
                <a:defRPr/>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167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7D13E2C-A724-41C3-97E1-EDA088A1DE5F}" type="datetime8">
              <a:rPr lang="en-US" smtClean="0"/>
              <a:pPr defTabSz="912813" fontAlgn="base">
                <a:spcBef>
                  <a:spcPct val="0"/>
                </a:spcBef>
                <a:spcAft>
                  <a:spcPct val="0"/>
                </a:spcAft>
                <a:defRPr/>
              </a:pPr>
              <a:t>10/29/2008 10:49 AM</a:t>
            </a:fld>
            <a:endParaRPr lang="en-US" smtClean="0"/>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167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52BB0C3-2CCF-4764-AFB2-1E57106D1694}" type="slidenum">
              <a:rPr lang="en-US" smtClean="0"/>
              <a:pPr defTabSz="912813" fontAlgn="base">
                <a:spcBef>
                  <a:spcPct val="0"/>
                </a:spcBef>
                <a:spcAft>
                  <a:spcPct val="0"/>
                </a:spcAft>
                <a:defRPr/>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A5B26CA-B265-4432-9912-FD694A30FA1B}" type="slidenum">
              <a:rPr lang="en-US" smtClean="0"/>
              <a:pPr defTabSz="912813" fontAlgn="base">
                <a:spcBef>
                  <a:spcPct val="0"/>
                </a:spcBef>
                <a:spcAft>
                  <a:spcPct val="0"/>
                </a:spcAft>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1878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308442A-C5D2-4144-B1D3-3082348432D0}" type="datetime8">
              <a:rPr lang="en-US" smtClean="0"/>
              <a:pPr defTabSz="912813" fontAlgn="base">
                <a:spcBef>
                  <a:spcPct val="0"/>
                </a:spcBef>
                <a:spcAft>
                  <a:spcPct val="0"/>
                </a:spcAft>
                <a:defRPr/>
              </a:pPr>
              <a:t>10/29/2008 10:49 AM</a:t>
            </a:fld>
            <a:endParaRPr lang="en-US" smtClean="0"/>
          </a:p>
        </p:txBody>
      </p:sp>
      <p:sp>
        <p:nvSpPr>
          <p:cNvPr id="1187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1879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76F2F9E-2994-4554-91C5-E51317CA4F0C}" type="slidenum">
              <a:rPr lang="en-US" smtClean="0"/>
              <a:pPr defTabSz="912813" fontAlgn="base">
                <a:spcBef>
                  <a:spcPct val="0"/>
                </a:spcBef>
                <a:spcAft>
                  <a:spcPct val="0"/>
                </a:spcAft>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6425D63-63BB-4C00-905A-CBAC1CE4C5FE}" type="slidenum">
              <a:rPr lang="en-US" smtClean="0"/>
              <a:pPr defTabSz="912813"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1981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C41EBAA4-F830-424C-B5AA-EC34A39D516F}" type="datetime8">
              <a:rPr lang="en-US" smtClean="0"/>
              <a:pPr defTabSz="912813" fontAlgn="base">
                <a:spcBef>
                  <a:spcPct val="0"/>
                </a:spcBef>
                <a:spcAft>
                  <a:spcPct val="0"/>
                </a:spcAft>
                <a:defRPr/>
              </a:pPr>
              <a:t>10/29/2008 10:49 AM</a:t>
            </a:fld>
            <a:endParaRPr lang="en-US" smtClean="0"/>
          </a:p>
        </p:txBody>
      </p:sp>
      <p:sp>
        <p:nvSpPr>
          <p:cNvPr id="11981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1981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1F8C6E72-D9E1-46E6-9320-C2C610936C83}" type="slidenum">
              <a:rPr lang="en-US" smtClean="0"/>
              <a:pPr defTabSz="912813" fontAlgn="base">
                <a:spcBef>
                  <a:spcPct val="0"/>
                </a:spcBef>
                <a:spcAft>
                  <a:spcPct val="0"/>
                </a:spcAft>
                <a:defRPr/>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2083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8B0458E-9335-4776-B3CF-789BA3A1B7DA}" type="datetime8">
              <a:rPr lang="en-US" smtClean="0"/>
              <a:pPr defTabSz="912813" fontAlgn="base">
                <a:spcBef>
                  <a:spcPct val="0"/>
                </a:spcBef>
                <a:spcAft>
                  <a:spcPct val="0"/>
                </a:spcAft>
                <a:defRPr/>
              </a:pPr>
              <a:t>10/29/2008 10:49 AM</a:t>
            </a:fld>
            <a:endParaRPr lang="en-US" smtClean="0"/>
          </a:p>
        </p:txBody>
      </p:sp>
      <p:sp>
        <p:nvSpPr>
          <p:cNvPr id="1208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2083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71EEB49-27A7-44F9-A448-684225761EFA}" type="slidenum">
              <a:rPr lang="en-US" smtClean="0"/>
              <a:pPr defTabSz="912813" fontAlgn="base">
                <a:spcBef>
                  <a:spcPct val="0"/>
                </a:spcBef>
                <a:spcAft>
                  <a:spcPct val="0"/>
                </a:spcAft>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218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024B004-8A72-4CA5-9119-B98927438406}" type="datetime8">
              <a:rPr lang="en-US" smtClean="0"/>
              <a:pPr defTabSz="912813" fontAlgn="base">
                <a:spcBef>
                  <a:spcPct val="0"/>
                </a:spcBef>
                <a:spcAft>
                  <a:spcPct val="0"/>
                </a:spcAft>
                <a:defRPr/>
              </a:pPr>
              <a:t>10/29/2008 10:49 AM</a:t>
            </a:fld>
            <a:endParaRPr lang="en-US" smtClean="0"/>
          </a:p>
        </p:txBody>
      </p:sp>
      <p:sp>
        <p:nvSpPr>
          <p:cNvPr id="12186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2186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D2DB091-0CA3-499A-B3F0-BF8B1FEF9615}" type="slidenum">
              <a:rPr lang="en-US" smtClean="0"/>
              <a:pPr defTabSz="912813" fontAlgn="base">
                <a:spcBef>
                  <a:spcPct val="0"/>
                </a:spcBef>
                <a:spcAft>
                  <a:spcPct val="0"/>
                </a:spcAft>
                <a:defRPr/>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2288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B903C6F1-EF18-4548-B3A5-28719B5A18FF}" type="datetime8">
              <a:rPr lang="en-US" smtClean="0"/>
              <a:pPr defTabSz="912813" fontAlgn="base">
                <a:spcBef>
                  <a:spcPct val="0"/>
                </a:spcBef>
                <a:spcAft>
                  <a:spcPct val="0"/>
                </a:spcAft>
                <a:defRPr/>
              </a:pPr>
              <a:t>10/29/2008 10:49 AM</a:t>
            </a:fld>
            <a:endParaRPr lang="en-US" smtClean="0"/>
          </a:p>
        </p:txBody>
      </p:sp>
      <p:sp>
        <p:nvSpPr>
          <p:cNvPr id="12288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2288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64170AE-A2E2-47B2-A3D1-F61FD6C43AF9}" type="slidenum">
              <a:rPr lang="en-US" smtClean="0"/>
              <a:pPr defTabSz="912813" fontAlgn="base">
                <a:spcBef>
                  <a:spcPct val="0"/>
                </a:spcBef>
                <a:spcAft>
                  <a:spcPct val="0"/>
                </a:spcAft>
                <a:defRPr/>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2390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BA13FE27-352E-45A3-954C-1B297979C830}" type="datetime8">
              <a:rPr lang="en-US" smtClean="0"/>
              <a:pPr defTabSz="912813" fontAlgn="base">
                <a:spcBef>
                  <a:spcPct val="0"/>
                </a:spcBef>
                <a:spcAft>
                  <a:spcPct val="0"/>
                </a:spcAft>
                <a:defRPr/>
              </a:pPr>
              <a:t>10/29/2008 10:49 AM</a:t>
            </a:fld>
            <a:endParaRPr lang="en-US" smtClean="0"/>
          </a:p>
        </p:txBody>
      </p:sp>
      <p:sp>
        <p:nvSpPr>
          <p:cNvPr id="12391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2391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E8CDAF0-9C19-4B76-9C39-F6931085D062}" type="slidenum">
              <a:rPr lang="en-US" smtClean="0"/>
              <a:pPr defTabSz="912813" fontAlgn="base">
                <a:spcBef>
                  <a:spcPct val="0"/>
                </a:spcBef>
                <a:spcAft>
                  <a:spcPct val="0"/>
                </a:spcAft>
                <a:defRPr/>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2595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C8DC2890-24A1-42E0-BA42-3BB352F06CE9}" type="datetime8">
              <a:rPr lang="en-US" smtClean="0"/>
              <a:pPr defTabSz="912813" fontAlgn="base">
                <a:spcBef>
                  <a:spcPct val="0"/>
                </a:spcBef>
                <a:spcAft>
                  <a:spcPct val="0"/>
                </a:spcAft>
                <a:defRPr/>
              </a:pPr>
              <a:t>10/29/2008 10:49 AM</a:t>
            </a:fld>
            <a:endParaRPr lang="en-US" smtClean="0"/>
          </a:p>
        </p:txBody>
      </p:sp>
      <p:sp>
        <p:nvSpPr>
          <p:cNvPr id="12595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2595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06347086-FB77-4B29-9439-4AE808472351}" type="slidenum">
              <a:rPr lang="en-US" smtClean="0"/>
              <a:pPr defTabSz="912813" fontAlgn="base">
                <a:spcBef>
                  <a:spcPct val="0"/>
                </a:spcBef>
                <a:spcAft>
                  <a:spcPct val="0"/>
                </a:spcAft>
                <a:defRPr/>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0469B67-A347-4588-AD68-6279DBFFB6FF}"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endParaRPr lang="en-US" dirty="0">
              <a:solidFill>
                <a:prstClr val="black"/>
              </a:solidFill>
              <a:latin typeface="Calibri"/>
            </a:endParaRPr>
          </a:p>
        </p:txBody>
      </p:sp>
      <p:sp>
        <p:nvSpPr>
          <p:cNvPr id="5" name="Date Placeholder 4"/>
          <p:cNvSpPr>
            <a:spLocks noGrp="1"/>
          </p:cNvSpPr>
          <p:nvPr>
            <p:ph type="dt" sz="quarter" idx="1"/>
          </p:nvPr>
        </p:nvSpPr>
        <p:spPr/>
        <p:txBody>
          <a:bodyPr/>
          <a:lstStyle/>
          <a:p>
            <a:pPr>
              <a:defRPr/>
            </a:pPr>
            <a:fld id="{81331B57-0BE5-4F82-AA58-76F53EFF3ADA}" type="datetime8">
              <a:rPr lang="en-US">
                <a:solidFill>
                  <a:prstClr val="black"/>
                </a:solidFill>
                <a:latin typeface="Calibri"/>
              </a:rPr>
              <a:pPr>
                <a:defRPr/>
              </a:pPr>
              <a:t>10/29/2008 10:49 AM</a:t>
            </a:fld>
            <a:endParaRPr lang="en-US">
              <a:solidFill>
                <a:prstClr val="black"/>
              </a:solidFill>
              <a:latin typeface="Calibri"/>
            </a:endParaRPr>
          </a:p>
        </p:txBody>
      </p:sp>
      <p:sp>
        <p:nvSpPr>
          <p:cNvPr id="6" name="Footer Placeholder 5"/>
          <p:cNvSpPr>
            <a:spLocks noGrp="1"/>
          </p:cNvSpPr>
          <p:nvPr>
            <p:ph type="ftr" sz="quarter" idx="4"/>
          </p:nvPr>
        </p:nvSpPr>
        <p:spPr/>
        <p:txBody>
          <a:bodyPr/>
          <a:lstStyle/>
          <a:p>
            <a:pPr>
              <a:defRPr/>
            </a:pPr>
            <a:r>
              <a:rPr lang="en-US" sz="1200" dirty="0"/>
              <a:t>© 2008 Microsoft Corporation. All rights reserved. Microsoft, Windows, Windows Vista and other product names are or may be registered trademarks and/or trademarks in the U.S. and/or other countries.</a:t>
            </a:r>
          </a:p>
          <a:p>
            <a:pPr>
              <a:defRPr/>
            </a:pPr>
            <a:r>
              <a:rPr lang="en-US" sz="12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dirty="0"/>
            </a:br>
            <a:r>
              <a:rPr lang="en-US" sz="1200" dirty="0"/>
              <a:t>MICROSOFT MAKES NO WARRANTIES, EXPRESS, IMPLIED OR STATUTORY, AS TO THE INFORMATION IN THIS PRESENTATION.</a:t>
            </a:r>
          </a:p>
          <a:p>
            <a:pPr>
              <a:defRPr/>
            </a:pPr>
            <a:endParaRPr lang="en-US" sz="1200" dirty="0">
              <a:solidFill>
                <a:prstClr val="black"/>
              </a:solidFill>
            </a:endParaRPr>
          </a:p>
        </p:txBody>
      </p:sp>
      <p:sp>
        <p:nvSpPr>
          <p:cNvPr id="7" name="Slide Number Placeholder 6"/>
          <p:cNvSpPr>
            <a:spLocks noGrp="1"/>
          </p:cNvSpPr>
          <p:nvPr>
            <p:ph type="sldNum" sz="quarter" idx="5"/>
          </p:nvPr>
        </p:nvSpPr>
        <p:spPr/>
        <p:txBody>
          <a:bodyPr/>
          <a:lstStyle/>
          <a:p>
            <a:pPr>
              <a:defRPr/>
            </a:pPr>
            <a:fld id="{786FBD0C-360E-4803-93E2-71A919838162}" type="slidenum">
              <a:rPr lang="en-US">
                <a:solidFill>
                  <a:prstClr val="black"/>
                </a:solidFill>
                <a:latin typeface="Calibri"/>
              </a:rPr>
              <a:pPr>
                <a:defRPr/>
              </a:pPr>
              <a:t>57</a:t>
            </a:fld>
            <a:endParaRPr lang="en-US" dirty="0">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12698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6A6DDC3-7534-47E2-B92A-E0C969CC0E7E}" type="datetime8">
              <a:rPr lang="en-US" smtClean="0"/>
              <a:pPr defTabSz="912813" fontAlgn="base">
                <a:spcBef>
                  <a:spcPct val="0"/>
                </a:spcBef>
                <a:spcAft>
                  <a:spcPct val="0"/>
                </a:spcAft>
                <a:defRPr/>
              </a:pPr>
              <a:t>10/29/2008 10:49 AM</a:t>
            </a:fld>
            <a:endParaRPr lang="en-US" smtClean="0"/>
          </a:p>
        </p:txBody>
      </p:sp>
      <p:sp>
        <p:nvSpPr>
          <p:cNvPr id="12698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12698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7F31B8C-5BB8-4848-80BE-C7427D7F6E01}" type="slidenum">
              <a:rPr lang="en-US" smtClean="0"/>
              <a:pPr defTabSz="912813" fontAlgn="base">
                <a:spcBef>
                  <a:spcPct val="0"/>
                </a:spcBef>
                <a:spcAft>
                  <a:spcPct val="0"/>
                </a:spcAft>
                <a:defRPr/>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0469B67-A347-4588-AD68-6279DBFFB6FF}"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7475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135D9BE-5900-4051-8C9D-9872E09E491C}" type="datetime8">
              <a:rPr lang="en-US" smtClean="0"/>
              <a:pPr defTabSz="912813" fontAlgn="base">
                <a:spcBef>
                  <a:spcPct val="0"/>
                </a:spcBef>
                <a:spcAft>
                  <a:spcPct val="0"/>
                </a:spcAft>
                <a:defRPr/>
              </a:pPr>
              <a:t>10/29/2008 10:49 AM</a:t>
            </a:fld>
            <a:endParaRPr lang="en-US" smtClean="0"/>
          </a:p>
        </p:txBody>
      </p:sp>
      <p:sp>
        <p:nvSpPr>
          <p:cNvPr id="7475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7475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1611D7B-A597-42E7-86CA-6DCBEF1FB42C}" type="slidenum">
              <a:rPr lang="en-US" smtClean="0"/>
              <a:pPr defTabSz="912813"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7578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DF2A003-F381-43EC-8692-CD44C13FF154}" type="datetime8">
              <a:rPr lang="en-US" smtClean="0"/>
              <a:pPr defTabSz="912813" fontAlgn="base">
                <a:spcBef>
                  <a:spcPct val="0"/>
                </a:spcBef>
                <a:spcAft>
                  <a:spcPct val="0"/>
                </a:spcAft>
                <a:defRPr/>
              </a:pPr>
              <a:t>10/29/2008 10:49 AM</a:t>
            </a:fld>
            <a:endParaRPr lang="en-US" smtClean="0"/>
          </a:p>
        </p:txBody>
      </p:sp>
      <p:sp>
        <p:nvSpPr>
          <p:cNvPr id="7578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7578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44EE8F2-5E88-4057-BD12-A98D101F88D5}" type="slidenum">
              <a:rPr lang="en-US" smtClean="0"/>
              <a:pPr defTabSz="912813"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7782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C6D41252-9920-4C9C-92AB-19F3AC3DAE1C}" type="datetime8">
              <a:rPr lang="en-US" smtClean="0"/>
              <a:pPr defTabSz="912813" fontAlgn="base">
                <a:spcBef>
                  <a:spcPct val="0"/>
                </a:spcBef>
                <a:spcAft>
                  <a:spcPct val="0"/>
                </a:spcAft>
                <a:defRPr/>
              </a:pPr>
              <a:t>10/29/2008 10:49 AM</a:t>
            </a:fld>
            <a:endParaRPr lang="en-US" smtClean="0"/>
          </a:p>
        </p:txBody>
      </p:sp>
      <p:sp>
        <p:nvSpPr>
          <p:cNvPr id="778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7783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14CDC17-8206-4423-89CA-DBD5BAC5A197}" type="slidenum">
              <a:rPr lang="en-US" smtClean="0"/>
              <a:pPr defTabSz="912813"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smtClean="0"/>
          </a:p>
        </p:txBody>
      </p:sp>
      <p:sp>
        <p:nvSpPr>
          <p:cNvPr id="7885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FB74BF7-18D5-417E-BBF3-7E5BE827F918}" type="datetime8">
              <a:rPr lang="en-US" smtClean="0"/>
              <a:pPr defTabSz="912813" fontAlgn="base">
                <a:spcBef>
                  <a:spcPct val="0"/>
                </a:spcBef>
                <a:spcAft>
                  <a:spcPct val="0"/>
                </a:spcAft>
                <a:defRPr/>
              </a:pPr>
              <a:t>10/29/2008 10:49 AM</a:t>
            </a:fld>
            <a:endParaRPr lang="en-US" smtClean="0"/>
          </a:p>
        </p:txBody>
      </p:sp>
      <p:sp>
        <p:nvSpPr>
          <p:cNvPr id="788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7885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EEEED23-D311-4F34-AC77-D9A7468526A9}" type="slidenum">
              <a:rPr lang="en-US" smtClean="0"/>
              <a:pPr defTabSz="912813"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4945954" y="5486400"/>
            <a:ext cx="3456094" cy="838200"/>
          </a:xfrm>
        </p:spPr>
        <p:txBody>
          <a:bodyPr>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pPr lvl="0"/>
            <a:r>
              <a:rPr lang="en-US"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eaker Notes BLACK slide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aseline="0"/>
            </a:lvl1pPr>
          </a:lstStyle>
          <a:p>
            <a:r>
              <a:rPr lang="en-US" smtClean="0"/>
              <a:t>Click to edit Master title style</a:t>
            </a:r>
            <a:endParaRPr lang="en-US" dirty="0" smtClean="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eaker Notes BLACK slide with Footer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TURE - Developer Co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Partner and Custom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and Announc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TURE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403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548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79" r:id="rId4"/>
    <p:sldLayoutId id="2147483789" r:id="rId5"/>
    <p:sldLayoutId id="2147483780" r:id="rId6"/>
    <p:sldLayoutId id="2147483781" r:id="rId7"/>
    <p:sldLayoutId id="2147483782" r:id="rId8"/>
    <p:sldLayoutId id="2147483783" r:id="rId9"/>
    <p:sldLayoutId id="2147483784" r:id="rId10"/>
    <p:sldLayoutId id="2147483790" r:id="rId11"/>
    <p:sldLayoutId id="2147483791" r:id="rId12"/>
    <p:sldLayoutId id="2147483792" r:id="rId13"/>
  </p:sldLayoutIdLst>
  <p:transition>
    <p:fade/>
  </p:transition>
  <p:txStyles>
    <p:titleStyle>
      <a:lvl1pPr algn="l" defTabSz="912813" rtl="0" eaLnBrk="0" fontAlgn="base" hangingPunct="0">
        <a:lnSpc>
          <a:spcPct val="90000"/>
        </a:lnSpc>
        <a:spcBef>
          <a:spcPct val="0"/>
        </a:spcBef>
        <a:spcAft>
          <a:spcPct val="0"/>
        </a:spcAft>
        <a:defRPr lang="en-US" sz="4000" kern="1200" spc="-15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eaLnBrk="0" fontAlgn="base" hangingPunct="0">
        <a:lnSpc>
          <a:spcPct val="90000"/>
        </a:lnSpc>
        <a:spcBef>
          <a:spcPct val="0"/>
        </a:spcBef>
        <a:spcAft>
          <a:spcPct val="0"/>
        </a:spcAft>
        <a:defRPr sz="4000">
          <a:solidFill>
            <a:schemeClr val="tx1"/>
          </a:solidFill>
          <a:latin typeface="Century Schoolbook" pitchFamily="18" charset="0"/>
          <a:cs typeface="Arial" charset="0"/>
        </a:defRPr>
      </a:lvl2pPr>
      <a:lvl3pPr algn="l" defTabSz="912813" rtl="0" eaLnBrk="0" fontAlgn="base" hangingPunct="0">
        <a:lnSpc>
          <a:spcPct val="90000"/>
        </a:lnSpc>
        <a:spcBef>
          <a:spcPct val="0"/>
        </a:spcBef>
        <a:spcAft>
          <a:spcPct val="0"/>
        </a:spcAft>
        <a:defRPr sz="4000">
          <a:solidFill>
            <a:schemeClr val="tx1"/>
          </a:solidFill>
          <a:latin typeface="Century Schoolbook" pitchFamily="18" charset="0"/>
          <a:cs typeface="Arial" charset="0"/>
        </a:defRPr>
      </a:lvl3pPr>
      <a:lvl4pPr algn="l" defTabSz="912813" rtl="0" eaLnBrk="0" fontAlgn="base" hangingPunct="0">
        <a:lnSpc>
          <a:spcPct val="90000"/>
        </a:lnSpc>
        <a:spcBef>
          <a:spcPct val="0"/>
        </a:spcBef>
        <a:spcAft>
          <a:spcPct val="0"/>
        </a:spcAft>
        <a:defRPr sz="4000">
          <a:solidFill>
            <a:schemeClr val="tx1"/>
          </a:solidFill>
          <a:latin typeface="Century Schoolbook" pitchFamily="18" charset="0"/>
          <a:cs typeface="Arial" charset="0"/>
        </a:defRPr>
      </a:lvl4pPr>
      <a:lvl5pPr algn="l" defTabSz="912813" rtl="0" eaLnBrk="0" fontAlgn="base" hangingPunct="0">
        <a:lnSpc>
          <a:spcPct val="90000"/>
        </a:lnSpc>
        <a:spcBef>
          <a:spcPct val="0"/>
        </a:spcBef>
        <a:spcAft>
          <a:spcPct val="0"/>
        </a:spcAft>
        <a:defRPr sz="4000">
          <a:solidFill>
            <a:schemeClr val="tx1"/>
          </a:solidFill>
          <a:latin typeface="Century Schoolbook" pitchFamily="18" charset="0"/>
          <a:cs typeface="Arial" charset="0"/>
        </a:defRPr>
      </a:lvl5pPr>
      <a:lvl6pPr marL="457200" algn="l" defTabSz="912813" rtl="0" fontAlgn="base">
        <a:lnSpc>
          <a:spcPct val="90000"/>
        </a:lnSpc>
        <a:spcBef>
          <a:spcPct val="0"/>
        </a:spcBef>
        <a:spcAft>
          <a:spcPct val="0"/>
        </a:spcAft>
        <a:defRPr sz="4000">
          <a:solidFill>
            <a:schemeClr val="tx1"/>
          </a:solidFill>
          <a:latin typeface="Century Schoolbook" pitchFamily="18" charset="0"/>
          <a:cs typeface="Arial" charset="0"/>
        </a:defRPr>
      </a:lvl6pPr>
      <a:lvl7pPr marL="914400" algn="l" defTabSz="912813" rtl="0" fontAlgn="base">
        <a:lnSpc>
          <a:spcPct val="90000"/>
        </a:lnSpc>
        <a:spcBef>
          <a:spcPct val="0"/>
        </a:spcBef>
        <a:spcAft>
          <a:spcPct val="0"/>
        </a:spcAft>
        <a:defRPr sz="4000">
          <a:solidFill>
            <a:schemeClr val="tx1"/>
          </a:solidFill>
          <a:latin typeface="Century Schoolbook" pitchFamily="18" charset="0"/>
          <a:cs typeface="Arial" charset="0"/>
        </a:defRPr>
      </a:lvl7pPr>
      <a:lvl8pPr marL="1371600" algn="l" defTabSz="912813" rtl="0" fontAlgn="base">
        <a:lnSpc>
          <a:spcPct val="90000"/>
        </a:lnSpc>
        <a:spcBef>
          <a:spcPct val="0"/>
        </a:spcBef>
        <a:spcAft>
          <a:spcPct val="0"/>
        </a:spcAft>
        <a:defRPr sz="4000">
          <a:solidFill>
            <a:schemeClr val="tx1"/>
          </a:solidFill>
          <a:latin typeface="Century Schoolbook" pitchFamily="18" charset="0"/>
          <a:cs typeface="Arial" charset="0"/>
        </a:defRPr>
      </a:lvl8pPr>
      <a:lvl9pPr marL="1828800" algn="l" defTabSz="912813" rtl="0" fontAlgn="base">
        <a:lnSpc>
          <a:spcPct val="90000"/>
        </a:lnSpc>
        <a:spcBef>
          <a:spcPct val="0"/>
        </a:spcBef>
        <a:spcAft>
          <a:spcPct val="0"/>
        </a:spcAft>
        <a:defRPr sz="4000">
          <a:solidFill>
            <a:schemeClr val="tx1"/>
          </a:solidFill>
          <a:latin typeface="Century Schoolbook" pitchFamily="18" charset="0"/>
          <a:cs typeface="Arial" charset="0"/>
        </a:defRPr>
      </a:lvl9pPr>
    </p:titleStyle>
    <p:bodyStyle>
      <a:lvl1pPr marL="393700" indent="-393700" algn="l" defTabSz="912813" rtl="0" eaLnBrk="0" fontAlgn="base" hangingPunct="0">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2813" rtl="0" eaLnBrk="0" fontAlgn="base" hangingPunct="0">
        <a:lnSpc>
          <a:spcPct val="78000"/>
        </a:lnSpc>
        <a:spcBef>
          <a:spcPct val="20000"/>
        </a:spcBef>
        <a:spcAft>
          <a:spcPct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2813" rtl="0" eaLnBrk="0" fontAlgn="base" hangingPunct="0">
        <a:lnSpc>
          <a:spcPct val="78000"/>
        </a:lnSpc>
        <a:spcBef>
          <a:spcPct val="20000"/>
        </a:spcBef>
        <a:spcAft>
          <a:spcPct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2813" rtl="0" eaLnBrk="0" fontAlgn="base" hangingPunct="0">
        <a:lnSpc>
          <a:spcPct val="78000"/>
        </a:lnSpc>
        <a:spcBef>
          <a:spcPct val="20000"/>
        </a:spcBef>
        <a:spcAft>
          <a:spcPct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2813" rtl="0" eaLnBrk="0" fontAlgn="base" hangingPunct="0">
        <a:lnSpc>
          <a:spcPct val="78000"/>
        </a:lnSpc>
        <a:spcBef>
          <a:spcPct val="20000"/>
        </a:spcBef>
        <a:spcAft>
          <a:spcPct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098" name="Picture 4" descr="16-9-coding-white-space.png"/>
          <p:cNvPicPr>
            <a:picLocks noChangeAspect="1"/>
          </p:cNvPicPr>
          <p:nvPr/>
        </p:nvPicPr>
        <p:blipFill>
          <a:blip r:embed="rId5"/>
          <a:srcRect/>
          <a:stretch>
            <a:fillRect/>
          </a:stretch>
        </p:blipFill>
        <p:spPr bwMode="auto">
          <a:xfrm>
            <a:off x="387350" y="1331913"/>
            <a:ext cx="8369300" cy="5526087"/>
          </a:xfrm>
          <a:prstGeom prst="rect">
            <a:avLst/>
          </a:prstGeom>
          <a:noFill/>
          <a:ln w="9525">
            <a:noFill/>
            <a:miter lim="800000"/>
            <a:headEnd/>
            <a:tailEnd/>
          </a:ln>
        </p:spPr>
      </p:pic>
      <p:sp>
        <p:nvSpPr>
          <p:cNvPr id="2" name="Title Placeholder 1"/>
          <p:cNvSpPr>
            <a:spLocks noGrp="1"/>
          </p:cNvSpPr>
          <p:nvPr>
            <p:ph type="title"/>
          </p:nvPr>
        </p:nvSpPr>
        <p:spPr>
          <a:xfrm>
            <a:off x="381000" y="152400"/>
            <a:ext cx="8382000" cy="55403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100" name="Text Placeholder 2"/>
          <p:cNvSpPr>
            <a:spLocks noGrp="1"/>
          </p:cNvSpPr>
          <p:nvPr>
            <p:ph type="body" idx="1"/>
          </p:nvPr>
        </p:nvSpPr>
        <p:spPr bwMode="auto">
          <a:xfrm>
            <a:off x="573088" y="1460500"/>
            <a:ext cx="8005762" cy="16017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5" r:id="rId1"/>
    <p:sldLayoutId id="2147483793" r:id="rId2"/>
  </p:sldLayoutIdLst>
  <p:transition>
    <p:fade/>
  </p:transition>
  <p:txStyles>
    <p:titleStyle>
      <a:lvl1pPr algn="l" defTabSz="912813" rtl="0" eaLnBrk="0" fontAlgn="base" hangingPunct="0">
        <a:lnSpc>
          <a:spcPct val="90000"/>
        </a:lnSpc>
        <a:spcBef>
          <a:spcPct val="0"/>
        </a:spcBef>
        <a:spcAft>
          <a:spcPct val="0"/>
        </a:spcAft>
        <a:defRPr lang="en-US" sz="4000" kern="1200" spc="-150" dirty="0">
          <a:ln w="3175">
            <a:noFill/>
          </a:ln>
          <a:gradFill>
            <a:gsLst>
              <a:gs pos="0">
                <a:srgbClr val="FFFFFF"/>
              </a:gs>
              <a:gs pos="86000">
                <a:srgbClr val="FFFFFF"/>
              </a:gs>
            </a:gsLst>
            <a:lin ang="5400000" scaled="0"/>
          </a:gradFill>
          <a:latin typeface="+mj-lt"/>
          <a:ea typeface="+mn-ea"/>
          <a:cs typeface="Arial" charset="0"/>
        </a:defRPr>
      </a:lvl1pPr>
      <a:lvl2pPr algn="l" defTabSz="912813" rtl="0" eaLnBrk="0" fontAlgn="base" hangingPunct="0">
        <a:lnSpc>
          <a:spcPct val="90000"/>
        </a:lnSpc>
        <a:spcBef>
          <a:spcPct val="0"/>
        </a:spcBef>
        <a:spcAft>
          <a:spcPct val="0"/>
        </a:spcAft>
        <a:defRPr sz="4000">
          <a:solidFill>
            <a:schemeClr val="tx1"/>
          </a:solidFill>
          <a:latin typeface="Century Schoolbook" pitchFamily="18" charset="0"/>
          <a:cs typeface="Arial" charset="0"/>
        </a:defRPr>
      </a:lvl2pPr>
      <a:lvl3pPr algn="l" defTabSz="912813" rtl="0" eaLnBrk="0" fontAlgn="base" hangingPunct="0">
        <a:lnSpc>
          <a:spcPct val="90000"/>
        </a:lnSpc>
        <a:spcBef>
          <a:spcPct val="0"/>
        </a:spcBef>
        <a:spcAft>
          <a:spcPct val="0"/>
        </a:spcAft>
        <a:defRPr sz="4000">
          <a:solidFill>
            <a:schemeClr val="tx1"/>
          </a:solidFill>
          <a:latin typeface="Century Schoolbook" pitchFamily="18" charset="0"/>
          <a:cs typeface="Arial" charset="0"/>
        </a:defRPr>
      </a:lvl3pPr>
      <a:lvl4pPr algn="l" defTabSz="912813" rtl="0" eaLnBrk="0" fontAlgn="base" hangingPunct="0">
        <a:lnSpc>
          <a:spcPct val="90000"/>
        </a:lnSpc>
        <a:spcBef>
          <a:spcPct val="0"/>
        </a:spcBef>
        <a:spcAft>
          <a:spcPct val="0"/>
        </a:spcAft>
        <a:defRPr sz="4000">
          <a:solidFill>
            <a:schemeClr val="tx1"/>
          </a:solidFill>
          <a:latin typeface="Century Schoolbook" pitchFamily="18" charset="0"/>
          <a:cs typeface="Arial" charset="0"/>
        </a:defRPr>
      </a:lvl4pPr>
      <a:lvl5pPr algn="l" defTabSz="912813" rtl="0" eaLnBrk="0" fontAlgn="base" hangingPunct="0">
        <a:lnSpc>
          <a:spcPct val="90000"/>
        </a:lnSpc>
        <a:spcBef>
          <a:spcPct val="0"/>
        </a:spcBef>
        <a:spcAft>
          <a:spcPct val="0"/>
        </a:spcAft>
        <a:defRPr sz="4000">
          <a:solidFill>
            <a:schemeClr val="tx1"/>
          </a:solidFill>
          <a:latin typeface="Century Schoolbook" pitchFamily="18" charset="0"/>
          <a:cs typeface="Arial" charset="0"/>
        </a:defRPr>
      </a:lvl5pPr>
      <a:lvl6pPr marL="457200" algn="l" defTabSz="912813" rtl="0" fontAlgn="base">
        <a:lnSpc>
          <a:spcPct val="90000"/>
        </a:lnSpc>
        <a:spcBef>
          <a:spcPct val="0"/>
        </a:spcBef>
        <a:spcAft>
          <a:spcPct val="0"/>
        </a:spcAft>
        <a:defRPr sz="4000">
          <a:solidFill>
            <a:schemeClr val="tx1"/>
          </a:solidFill>
          <a:latin typeface="Century Schoolbook" pitchFamily="18" charset="0"/>
          <a:cs typeface="Arial" charset="0"/>
        </a:defRPr>
      </a:lvl6pPr>
      <a:lvl7pPr marL="914400" algn="l" defTabSz="912813" rtl="0" fontAlgn="base">
        <a:lnSpc>
          <a:spcPct val="90000"/>
        </a:lnSpc>
        <a:spcBef>
          <a:spcPct val="0"/>
        </a:spcBef>
        <a:spcAft>
          <a:spcPct val="0"/>
        </a:spcAft>
        <a:defRPr sz="4000">
          <a:solidFill>
            <a:schemeClr val="tx1"/>
          </a:solidFill>
          <a:latin typeface="Century Schoolbook" pitchFamily="18" charset="0"/>
          <a:cs typeface="Arial" charset="0"/>
        </a:defRPr>
      </a:lvl7pPr>
      <a:lvl8pPr marL="1371600" algn="l" defTabSz="912813" rtl="0" fontAlgn="base">
        <a:lnSpc>
          <a:spcPct val="90000"/>
        </a:lnSpc>
        <a:spcBef>
          <a:spcPct val="0"/>
        </a:spcBef>
        <a:spcAft>
          <a:spcPct val="0"/>
        </a:spcAft>
        <a:defRPr sz="4000">
          <a:solidFill>
            <a:schemeClr val="tx1"/>
          </a:solidFill>
          <a:latin typeface="Century Schoolbook" pitchFamily="18" charset="0"/>
          <a:cs typeface="Arial" charset="0"/>
        </a:defRPr>
      </a:lvl8pPr>
      <a:lvl9pPr marL="1828800" algn="l" defTabSz="912813" rtl="0" fontAlgn="base">
        <a:lnSpc>
          <a:spcPct val="90000"/>
        </a:lnSpc>
        <a:spcBef>
          <a:spcPct val="0"/>
        </a:spcBef>
        <a:spcAft>
          <a:spcPct val="0"/>
        </a:spcAft>
        <a:defRPr sz="4000">
          <a:solidFill>
            <a:schemeClr val="tx1"/>
          </a:solidFill>
          <a:latin typeface="Century Schoolbook" pitchFamily="18" charset="0"/>
          <a:cs typeface="Arial" charset="0"/>
        </a:defRPr>
      </a:lvl9pPr>
    </p:titleStyle>
    <p:bodyStyle>
      <a:lvl1pPr marL="342900" indent="-342900" algn="l" defTabSz="912813" rtl="0" eaLnBrk="0" fontAlgn="base" hangingPunct="0">
        <a:lnSpc>
          <a:spcPct val="78000"/>
        </a:lnSpc>
        <a:spcBef>
          <a:spcPct val="20000"/>
        </a:spcBef>
        <a:spcAft>
          <a:spcPct val="0"/>
        </a:spcAft>
        <a:buFont typeface="Arial" charset="0"/>
        <a:defRPr sz="2800" kern="1200">
          <a:solidFill>
            <a:schemeClr val="tx1"/>
          </a:solidFill>
          <a:latin typeface="Consolas" pitchFamily="49" charset="0"/>
          <a:ea typeface="+mn-ea"/>
          <a:cs typeface="Courier New" pitchFamily="49" charset="0"/>
        </a:defRPr>
      </a:lvl1pPr>
      <a:lvl2pPr marL="384175" indent="-6350" algn="l" defTabSz="912813" rtl="0" eaLnBrk="0" fontAlgn="base" hangingPunct="0">
        <a:lnSpc>
          <a:spcPct val="78000"/>
        </a:lnSpc>
        <a:spcBef>
          <a:spcPct val="20000"/>
        </a:spcBef>
        <a:spcAft>
          <a:spcPct val="0"/>
        </a:spcAft>
        <a:buFont typeface="Arial" charset="0"/>
        <a:defRPr sz="2400" kern="1200">
          <a:solidFill>
            <a:schemeClr val="tx1"/>
          </a:solidFill>
          <a:latin typeface="Consolas" pitchFamily="49" charset="0"/>
          <a:ea typeface="+mn-ea"/>
          <a:cs typeface="Courier New" pitchFamily="49" charset="0"/>
        </a:defRPr>
      </a:lvl2pPr>
      <a:lvl3pPr marL="760413" indent="-6350" algn="l" defTabSz="912813" rtl="0" eaLnBrk="0" fontAlgn="base" hangingPunct="0">
        <a:lnSpc>
          <a:spcPct val="78000"/>
        </a:lnSpc>
        <a:spcBef>
          <a:spcPct val="20000"/>
        </a:spcBef>
        <a:spcAft>
          <a:spcPct val="0"/>
        </a:spcAft>
        <a:buFont typeface="Arial" charset="0"/>
        <a:defRPr sz="2000" kern="1200">
          <a:solidFill>
            <a:schemeClr val="tx1"/>
          </a:solidFill>
          <a:latin typeface="Consolas" pitchFamily="49" charset="0"/>
          <a:ea typeface="+mn-ea"/>
          <a:cs typeface="Courier New" pitchFamily="49" charset="0"/>
        </a:defRPr>
      </a:lvl3pPr>
      <a:lvl4pPr marL="1093788" indent="6350" algn="l" defTabSz="912813" rtl="0" eaLnBrk="0" fontAlgn="base" hangingPunct="0">
        <a:lnSpc>
          <a:spcPct val="78000"/>
        </a:lnSpc>
        <a:spcBef>
          <a:spcPct val="20000"/>
        </a:spcBef>
        <a:spcAft>
          <a:spcPct val="0"/>
        </a:spcAft>
        <a:buFont typeface="Arial" charset="0"/>
        <a:defRPr sz="2000" kern="1200">
          <a:solidFill>
            <a:schemeClr val="tx1"/>
          </a:solidFill>
          <a:latin typeface="Consolas" pitchFamily="49" charset="0"/>
          <a:ea typeface="+mn-ea"/>
          <a:cs typeface="Courier New" pitchFamily="49" charset="0"/>
        </a:defRPr>
      </a:lvl4pPr>
      <a:lvl5pPr marL="1425575" indent="403225" algn="l" defTabSz="912813" rtl="0" eaLnBrk="0" fontAlgn="base" hangingPunct="0">
        <a:lnSpc>
          <a:spcPct val="78000"/>
        </a:lnSpc>
        <a:spcBef>
          <a:spcPct val="20000"/>
        </a:spcBef>
        <a:spcAft>
          <a:spcPct val="0"/>
        </a:spcAft>
        <a:buFont typeface="Arial" charset="0"/>
        <a:defRPr sz="2000"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mono-project.com/"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hyperlink" Target="http://tirania.org/blog" TargetMode="External"/><Relationship Id="rId5" Type="http://schemas.openxmlformats.org/officeDocument/2006/relationships/hyperlink" Target="http://www.go-mono.com/monologue" TargetMode="External"/><Relationship Id="rId4" Type="http://schemas.openxmlformats.org/officeDocument/2006/relationships/hyperlink" Target="http://www.mono-project.com/Star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eaLnBrk="1" fontAlgn="auto" hangingPunct="1">
              <a:spcAft>
                <a:spcPts val="0"/>
              </a:spcAft>
              <a:defRPr/>
            </a:pPr>
            <a:r>
              <a:rPr dirty="0" smtClean="0"/>
              <a:t>Mono And .NET</a:t>
            </a:r>
            <a:endParaRPr dirty="0"/>
          </a:p>
        </p:txBody>
      </p:sp>
      <p:sp>
        <p:nvSpPr>
          <p:cNvPr id="3" name="Subtitle 2"/>
          <p:cNvSpPr>
            <a:spLocks noGrp="1"/>
          </p:cNvSpPr>
          <p:nvPr>
            <p:ph type="subTitle" idx="1"/>
          </p:nvPr>
        </p:nvSpPr>
        <p:spPr>
          <a:xfrm>
            <a:off x="4946650" y="4038600"/>
            <a:ext cx="3455988" cy="990600"/>
          </a:xfrm>
        </p:spPr>
        <p:txBody>
          <a:bodyPr/>
          <a:lstStyle/>
          <a:p>
            <a:pPr defTabSz="914363" eaLnBrk="1" fontAlgn="auto" hangingPunct="1">
              <a:defRPr/>
            </a:pPr>
            <a:r>
              <a:rPr lang="en-US" dirty="0" smtClean="0"/>
              <a:t>	Miguel de </a:t>
            </a:r>
            <a:r>
              <a:rPr lang="en-US" dirty="0" err="1" smtClean="0"/>
              <a:t>Icaza</a:t>
            </a:r>
            <a:endParaRPr lang="en-US" dirty="0" smtClean="0"/>
          </a:p>
          <a:p>
            <a:pPr defTabSz="914363" eaLnBrk="1" fontAlgn="auto" hangingPunct="1">
              <a:defRPr/>
            </a:pPr>
            <a:r>
              <a:rPr lang="en-US" sz="2400" dirty="0" smtClean="0"/>
              <a:t>	VP Developer Platform</a:t>
            </a:r>
          </a:p>
          <a:p>
            <a:pPr defTabSz="914363" eaLnBrk="1" fontAlgn="auto" hangingPunct="1">
              <a:defRPr/>
            </a:pPr>
            <a:r>
              <a:rPr lang="en-US" sz="2400" dirty="0" smtClean="0"/>
              <a:t>	Novell, Inc.</a:t>
            </a:r>
            <a:endParaRPr lang="en-US" sz="2400" dirty="0"/>
          </a:p>
        </p:txBody>
      </p:sp>
      <p:sp>
        <p:nvSpPr>
          <p:cNvPr id="4" name="TextBox 3"/>
          <p:cNvSpPr txBox="1"/>
          <p:nvPr/>
        </p:nvSpPr>
        <p:spPr>
          <a:xfrm>
            <a:off x="8001000" y="152400"/>
            <a:ext cx="755650" cy="400050"/>
          </a:xfrm>
          <a:prstGeom prst="rect">
            <a:avLst/>
          </a:prstGeom>
          <a:noFill/>
        </p:spPr>
        <p:txBody>
          <a:bodyPr>
            <a:spAutoFit/>
          </a:bodyPr>
          <a:lstStyle/>
          <a:p>
            <a:pPr algn="r">
              <a:defRPr/>
            </a:pPr>
            <a:r>
              <a:rPr lang="en-US" sz="2000" dirty="0">
                <a:latin typeface="+mn-lt"/>
              </a:rPr>
              <a:t>PC54</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0635" y="1600200"/>
            <a:ext cx="7672003" cy="2053960"/>
          </a:xfrm>
        </p:spPr>
        <p:txBody>
          <a:bodyPr/>
          <a:lstStyle/>
          <a:p>
            <a:pPr defTabSz="914363" eaLnBrk="1" fontAlgn="auto" hangingPunct="1">
              <a:defRPr/>
            </a:pPr>
            <a:r>
              <a:rPr lang="en-US" dirty="0" smtClean="0"/>
              <a:t>Full framework is 100 megs (uncompressed)</a:t>
            </a:r>
          </a:p>
          <a:p>
            <a:pPr defTabSz="914363" eaLnBrk="1" fontAlgn="auto" hangingPunct="1">
              <a:defRPr/>
            </a:pPr>
            <a:r>
              <a:rPr lang="en-US" dirty="0" smtClean="0"/>
              <a:t>Minimal setup is 2 megs (uncompressed)</a:t>
            </a:r>
          </a:p>
          <a:p>
            <a:pPr defTabSz="914363" eaLnBrk="1" fontAlgn="auto" hangingPunct="1">
              <a:defRPr/>
            </a:pPr>
            <a:r>
              <a:rPr lang="en-US" dirty="0" smtClean="0"/>
              <a:t>Modular runtime can be shrunk/grown:</a:t>
            </a:r>
          </a:p>
        </p:txBody>
      </p:sp>
      <p:sp>
        <p:nvSpPr>
          <p:cNvPr id="4" name="Title 3"/>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Mono Adaptability</a:t>
            </a:r>
            <a:br>
              <a:rPr dirty="0" smtClean="0"/>
            </a:br>
            <a:r>
              <a:rPr sz="3200" dirty="0" smtClean="0">
                <a:solidFill>
                  <a:schemeClr val="accent3"/>
                </a:solidFill>
              </a:rPr>
              <a:t>From full framework to tailored framework</a:t>
            </a:r>
            <a:endParaRPr sz="2800" dirty="0">
              <a:solidFill>
                <a:schemeClr val="accent3"/>
              </a:solidFill>
            </a:endParaRPr>
          </a:p>
        </p:txBody>
      </p:sp>
      <p:pic>
        <p:nvPicPr>
          <p:cNvPr id="22532" name="Picture 4" descr="engine.png"/>
          <p:cNvPicPr>
            <a:picLocks noChangeAspect="1"/>
          </p:cNvPicPr>
          <p:nvPr/>
        </p:nvPicPr>
        <p:blipFill>
          <a:blip r:embed="rId3"/>
          <a:srcRect/>
          <a:stretch>
            <a:fillRect/>
          </a:stretch>
        </p:blipFill>
        <p:spPr bwMode="auto">
          <a:xfrm>
            <a:off x="2057400" y="3200400"/>
            <a:ext cx="4700588" cy="3443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eaLnBrk="1" fontAlgn="auto" hangingPunct="1">
              <a:spcAft>
                <a:spcPts val="0"/>
              </a:spcAft>
              <a:defRPr/>
            </a:pPr>
            <a:r>
              <a:rPr smtClean="0"/>
              <a:t>The Evolution </a:t>
            </a:r>
            <a:br>
              <a:rPr smtClean="0"/>
            </a:br>
            <a:r>
              <a:rPr smtClean="0"/>
              <a:t>of a Compiler </a:t>
            </a:r>
            <a:br>
              <a:rPr smtClean="0"/>
            </a:br>
            <a:r>
              <a:rPr sz="2000" smtClean="0"/>
              <a:t>        </a:t>
            </a:r>
            <a:r>
              <a:rPr sz="2000" i="1" smtClean="0"/>
              <a:t>(or, C# 5 today)</a:t>
            </a:r>
            <a:endParaRPr sz="2000" i="1"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447800"/>
            <a:ext cx="7672003" cy="1331262"/>
          </a:xfrm>
        </p:spPr>
        <p:txBody>
          <a:bodyPr/>
          <a:lstStyle/>
          <a:p>
            <a:pPr defTabSz="914363" eaLnBrk="1" fontAlgn="auto" hangingPunct="1">
              <a:defRPr/>
            </a:pPr>
            <a:r>
              <a:rPr lang="en-US" dirty="0" smtClean="0"/>
              <a:t>C# compiler written in C#</a:t>
            </a:r>
          </a:p>
          <a:p>
            <a:pPr lvl="1" defTabSz="914363" eaLnBrk="1" fontAlgn="auto" hangingPunct="1">
              <a:spcAft>
                <a:spcPts val="0"/>
              </a:spcAft>
              <a:defRPr/>
            </a:pPr>
            <a:r>
              <a:rPr lang="en-US" dirty="0" smtClean="0"/>
              <a:t>Originally, a project to learn to write C# code</a:t>
            </a:r>
          </a:p>
          <a:p>
            <a:pPr lvl="1" defTabSz="914363" eaLnBrk="1" fontAlgn="auto" hangingPunct="1">
              <a:spcAft>
                <a:spcPts val="0"/>
              </a:spcAft>
              <a:defRPr/>
            </a:pPr>
            <a:endParaRPr lang="en-US" dirty="0"/>
          </a:p>
        </p:txBody>
      </p:sp>
      <p:sp>
        <p:nvSpPr>
          <p:cNvPr id="3" name="Title 2"/>
          <p:cNvSpPr>
            <a:spLocks noGrp="1"/>
          </p:cNvSpPr>
          <p:nvPr>
            <p:ph type="title"/>
          </p:nvPr>
        </p:nvSpPr>
        <p:spPr>
          <a:xfrm>
            <a:off x="387054" y="152400"/>
            <a:ext cx="8375946" cy="553998"/>
          </a:xfrm>
        </p:spPr>
        <p:txBody>
          <a:bodyPr/>
          <a:lstStyle/>
          <a:p>
            <a:pPr defTabSz="914363" eaLnBrk="1" fontAlgn="auto" hangingPunct="1">
              <a:spcAft>
                <a:spcPts val="0"/>
              </a:spcAft>
              <a:defRPr/>
            </a:pPr>
            <a:r>
              <a:rPr dirty="0" smtClean="0"/>
              <a:t>Mono's C# 3.0 Compiler</a:t>
            </a:r>
            <a:endParaRP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447800"/>
            <a:ext cx="7672003" cy="3183307"/>
          </a:xfrm>
        </p:spPr>
        <p:txBody>
          <a:bodyPr/>
          <a:lstStyle/>
          <a:p>
            <a:pPr defTabSz="914363" eaLnBrk="1" fontAlgn="auto" hangingPunct="1">
              <a:defRPr/>
            </a:pPr>
            <a:r>
              <a:rPr lang="en-US" dirty="0" smtClean="0"/>
              <a:t>C# compiler written in C#</a:t>
            </a:r>
          </a:p>
          <a:p>
            <a:pPr lvl="1" defTabSz="914363" eaLnBrk="1" fontAlgn="auto" hangingPunct="1">
              <a:spcAft>
                <a:spcPts val="0"/>
              </a:spcAft>
              <a:defRPr/>
            </a:pPr>
            <a:r>
              <a:rPr lang="en-US" dirty="0" smtClean="0"/>
              <a:t>Originally, a project to learn to write C# code</a:t>
            </a:r>
          </a:p>
          <a:p>
            <a:pPr lvl="1" defTabSz="914363" eaLnBrk="1" fontAlgn="auto" hangingPunct="1">
              <a:spcAft>
                <a:spcPts val="0"/>
              </a:spcAft>
              <a:defRPr/>
            </a:pPr>
            <a:endParaRPr lang="en-US" dirty="0" smtClean="0"/>
          </a:p>
          <a:p>
            <a:pPr defTabSz="914363" eaLnBrk="1" fontAlgn="auto" hangingPunct="1">
              <a:defRPr/>
            </a:pPr>
            <a:r>
              <a:rPr lang="en-US" dirty="0" smtClean="0"/>
              <a:t>First bootstrap (2001)</a:t>
            </a:r>
          </a:p>
          <a:p>
            <a:pPr lvl="1" defTabSz="914363" eaLnBrk="1" fontAlgn="auto" hangingPunct="1">
              <a:spcAft>
                <a:spcPts val="0"/>
              </a:spcAft>
              <a:defRPr/>
            </a:pPr>
            <a:r>
              <a:rPr lang="en-US" dirty="0" smtClean="0"/>
              <a:t>17 seconds to bootstrap, 10,000 lines</a:t>
            </a:r>
          </a:p>
          <a:p>
            <a:pPr lvl="1" defTabSz="914363" eaLnBrk="1" fontAlgn="auto" hangingPunct="1">
              <a:spcAft>
                <a:spcPts val="0"/>
              </a:spcAft>
              <a:defRPr/>
            </a:pPr>
            <a:r>
              <a:rPr lang="en-US" dirty="0" err="1" smtClean="0"/>
              <a:t>csc</a:t>
            </a:r>
            <a:r>
              <a:rPr lang="en-US" dirty="0" smtClean="0"/>
              <a:t> compiled it in a second</a:t>
            </a:r>
          </a:p>
          <a:p>
            <a:pPr lvl="1" defTabSz="914363" eaLnBrk="1" fontAlgn="auto" hangingPunct="1">
              <a:spcAft>
                <a:spcPts val="0"/>
              </a:spcAft>
              <a:defRPr/>
            </a:pPr>
            <a:endParaRPr lang="en-US" dirty="0"/>
          </a:p>
        </p:txBody>
      </p:sp>
      <p:sp>
        <p:nvSpPr>
          <p:cNvPr id="3" name="Title 2"/>
          <p:cNvSpPr>
            <a:spLocks noGrp="1"/>
          </p:cNvSpPr>
          <p:nvPr>
            <p:ph type="title"/>
          </p:nvPr>
        </p:nvSpPr>
        <p:spPr>
          <a:xfrm>
            <a:off x="387054" y="152400"/>
            <a:ext cx="8375946" cy="553998"/>
          </a:xfrm>
        </p:spPr>
        <p:txBody>
          <a:bodyPr/>
          <a:lstStyle/>
          <a:p>
            <a:pPr defTabSz="914363" eaLnBrk="1" fontAlgn="auto" hangingPunct="1">
              <a:spcAft>
                <a:spcPts val="0"/>
              </a:spcAft>
              <a:defRPr/>
            </a:pPr>
            <a:r>
              <a:rPr dirty="0" smtClean="0"/>
              <a:t>Mono's C# 3.0 Compiler</a:t>
            </a:r>
            <a:endParaRPr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447800"/>
            <a:ext cx="7672003" cy="4938788"/>
          </a:xfrm>
        </p:spPr>
        <p:txBody>
          <a:bodyPr/>
          <a:lstStyle/>
          <a:p>
            <a:pPr defTabSz="914363" eaLnBrk="1" fontAlgn="auto" hangingPunct="1">
              <a:defRPr/>
            </a:pPr>
            <a:r>
              <a:rPr lang="en-US" dirty="0" smtClean="0"/>
              <a:t>C# compiler written in C#</a:t>
            </a:r>
          </a:p>
          <a:p>
            <a:pPr lvl="1" defTabSz="914363" eaLnBrk="1" fontAlgn="auto" hangingPunct="1">
              <a:spcAft>
                <a:spcPts val="0"/>
              </a:spcAft>
              <a:defRPr/>
            </a:pPr>
            <a:r>
              <a:rPr lang="en-US" dirty="0" smtClean="0"/>
              <a:t>Originally, a project to learn to write C# code</a:t>
            </a:r>
          </a:p>
          <a:p>
            <a:pPr defTabSz="914363" eaLnBrk="1" fontAlgn="auto" hangingPunct="1">
              <a:defRPr/>
            </a:pPr>
            <a:endParaRPr lang="en-US" dirty="0" smtClean="0"/>
          </a:p>
          <a:p>
            <a:pPr defTabSz="914363" eaLnBrk="1" fontAlgn="auto" hangingPunct="1">
              <a:defRPr/>
            </a:pPr>
            <a:r>
              <a:rPr lang="en-US" dirty="0" smtClean="0"/>
              <a:t>First bootstrap (2001)</a:t>
            </a:r>
          </a:p>
          <a:p>
            <a:pPr lvl="1" defTabSz="914363" eaLnBrk="1" fontAlgn="auto" hangingPunct="1">
              <a:spcAft>
                <a:spcPts val="0"/>
              </a:spcAft>
              <a:defRPr/>
            </a:pPr>
            <a:r>
              <a:rPr lang="en-US" dirty="0" smtClean="0"/>
              <a:t>17 seconds to bootstrap 10,000 lines</a:t>
            </a:r>
          </a:p>
          <a:p>
            <a:pPr lvl="1" defTabSz="914363" eaLnBrk="1" fontAlgn="auto" hangingPunct="1">
              <a:spcAft>
                <a:spcPts val="0"/>
              </a:spcAft>
              <a:defRPr/>
            </a:pPr>
            <a:r>
              <a:rPr lang="en-US" dirty="0" err="1" smtClean="0"/>
              <a:t>csc</a:t>
            </a:r>
            <a:r>
              <a:rPr lang="en-US" dirty="0" smtClean="0"/>
              <a:t> compiled it in a second</a:t>
            </a:r>
          </a:p>
          <a:p>
            <a:pPr defTabSz="914363" eaLnBrk="1" fontAlgn="auto" hangingPunct="1">
              <a:defRPr/>
            </a:pPr>
            <a:endParaRPr lang="en-US" dirty="0" smtClean="0"/>
          </a:p>
          <a:p>
            <a:pPr defTabSz="914363" eaLnBrk="1" fontAlgn="auto" hangingPunct="1">
              <a:defRPr/>
            </a:pPr>
            <a:r>
              <a:rPr lang="en-US" dirty="0" smtClean="0"/>
              <a:t>Speed is no longer a problem</a:t>
            </a:r>
          </a:p>
          <a:p>
            <a:pPr lvl="1" defTabSz="914363" eaLnBrk="1" fontAlgn="auto" hangingPunct="1">
              <a:spcAft>
                <a:spcPts val="0"/>
              </a:spcAft>
              <a:defRPr/>
            </a:pPr>
            <a:r>
              <a:rPr lang="en-US" dirty="0" smtClean="0"/>
              <a:t>Today 82,000 lines in 2.2 seconds</a:t>
            </a:r>
          </a:p>
          <a:p>
            <a:pPr lvl="1" defTabSz="914363" eaLnBrk="1" fontAlgn="auto" hangingPunct="1">
              <a:spcAft>
                <a:spcPts val="0"/>
              </a:spcAft>
              <a:defRPr/>
            </a:pPr>
            <a:r>
              <a:rPr lang="en-US" dirty="0" smtClean="0"/>
              <a:t>1.6x slower than </a:t>
            </a:r>
            <a:r>
              <a:rPr lang="en-US" dirty="0" err="1" smtClean="0"/>
              <a:t>csc</a:t>
            </a:r>
            <a:endParaRPr lang="en-US" dirty="0" smtClean="0"/>
          </a:p>
        </p:txBody>
      </p:sp>
      <p:sp>
        <p:nvSpPr>
          <p:cNvPr id="3" name="Title 2"/>
          <p:cNvSpPr>
            <a:spLocks noGrp="1"/>
          </p:cNvSpPr>
          <p:nvPr>
            <p:ph type="title"/>
          </p:nvPr>
        </p:nvSpPr>
        <p:spPr>
          <a:xfrm>
            <a:off x="387054" y="152400"/>
            <a:ext cx="8375946" cy="553998"/>
          </a:xfrm>
        </p:spPr>
        <p:txBody>
          <a:bodyPr/>
          <a:lstStyle/>
          <a:p>
            <a:pPr defTabSz="914363" eaLnBrk="1" fontAlgn="auto" hangingPunct="1">
              <a:spcAft>
                <a:spcPts val="0"/>
              </a:spcAft>
              <a:defRPr/>
            </a:pPr>
            <a:r>
              <a:rPr dirty="0" smtClean="0"/>
              <a:t>Mono's C# 3.0 Compiler</a:t>
            </a:r>
            <a:endParaRPr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447800"/>
            <a:ext cx="7672003" cy="1331262"/>
          </a:xfrm>
        </p:spPr>
        <p:txBody>
          <a:bodyPr/>
          <a:lstStyle/>
          <a:p>
            <a:pPr defTabSz="914363" eaLnBrk="1" fontAlgn="auto" hangingPunct="1">
              <a:defRPr/>
            </a:pPr>
            <a:r>
              <a:rPr lang="en-US" dirty="0" err="1" smtClean="0"/>
              <a:t>Mono.CSharp.Evaluator</a:t>
            </a:r>
            <a:endParaRPr lang="en-US" dirty="0" smtClean="0"/>
          </a:p>
          <a:p>
            <a:pPr lvl="1" defTabSz="914363" eaLnBrk="1" fontAlgn="auto" hangingPunct="1">
              <a:spcAft>
                <a:spcPts val="0"/>
              </a:spcAft>
              <a:defRPr/>
            </a:pPr>
            <a:r>
              <a:rPr lang="en-US" dirty="0" smtClean="0"/>
              <a:t>Encapsulates the compiler in one class</a:t>
            </a:r>
          </a:p>
          <a:p>
            <a:pPr lvl="1" defTabSz="914363" eaLnBrk="1" fontAlgn="auto" hangingPunct="1">
              <a:spcAft>
                <a:spcPts val="0"/>
              </a:spcAft>
              <a:defRPr/>
            </a:pPr>
            <a:r>
              <a:rPr lang="en-US" dirty="0" smtClean="0"/>
              <a:t>Provides C# </a:t>
            </a:r>
            <a:r>
              <a:rPr lang="en-US" dirty="0" err="1" smtClean="0"/>
              <a:t>Eval</a:t>
            </a:r>
            <a:r>
              <a:rPr lang="en-US" dirty="0" smtClean="0"/>
              <a:t> and C# Run:</a:t>
            </a:r>
          </a:p>
        </p:txBody>
      </p:sp>
      <p:sp>
        <p:nvSpPr>
          <p:cNvPr id="3" name="Title 2"/>
          <p:cNvSpPr>
            <a:spLocks noGrp="1"/>
          </p:cNvSpPr>
          <p:nvPr>
            <p:ph type="title"/>
          </p:nvPr>
        </p:nvSpPr>
        <p:spPr>
          <a:xfrm>
            <a:off x="387054" y="152400"/>
            <a:ext cx="8375946" cy="553998"/>
          </a:xfrm>
        </p:spPr>
        <p:txBody>
          <a:bodyPr/>
          <a:lstStyle/>
          <a:p>
            <a:pPr defTabSz="914363" eaLnBrk="1" fontAlgn="auto" hangingPunct="1">
              <a:spcAft>
                <a:spcPts val="0"/>
              </a:spcAft>
              <a:defRPr/>
            </a:pPr>
            <a:r>
              <a:rPr smtClean="0"/>
              <a:t>Mono.C</a:t>
            </a:r>
            <a:r>
              <a:rPr dirty="0" smtClean="0"/>
              <a:t>S</a:t>
            </a:r>
            <a:r>
              <a:rPr smtClean="0"/>
              <a:t>harp.dll – Compiler Service</a:t>
            </a:r>
            <a:endParaRPr dirty="0"/>
          </a:p>
        </p:txBody>
      </p:sp>
      <p:sp>
        <p:nvSpPr>
          <p:cNvPr id="27652" name="TextBox 5"/>
          <p:cNvSpPr txBox="1">
            <a:spLocks noChangeArrowheads="1"/>
          </p:cNvSpPr>
          <p:nvPr/>
        </p:nvSpPr>
        <p:spPr bwMode="auto">
          <a:xfrm>
            <a:off x="838200" y="3352800"/>
            <a:ext cx="7772400" cy="3140075"/>
          </a:xfrm>
          <a:prstGeom prst="rect">
            <a:avLst/>
          </a:prstGeom>
          <a:solidFill>
            <a:schemeClr val="tx1"/>
          </a:solidFill>
          <a:ln w="9525">
            <a:noFill/>
            <a:miter lim="800000"/>
            <a:headEnd/>
            <a:tailEnd/>
          </a:ln>
        </p:spPr>
        <p:txBody>
          <a:bodyPr>
            <a:spAutoFit/>
          </a:bodyPr>
          <a:lstStyle/>
          <a:p>
            <a:r>
              <a:rPr lang="en-US">
                <a:solidFill>
                  <a:schemeClr val="bg1"/>
                </a:solidFill>
                <a:latin typeface="Consolas" pitchFamily="49" charset="0"/>
              </a:rPr>
              <a:t>using System;</a:t>
            </a:r>
          </a:p>
          <a:p>
            <a:r>
              <a:rPr lang="en-US">
                <a:solidFill>
                  <a:schemeClr val="bg1"/>
                </a:solidFill>
                <a:latin typeface="Consolas" pitchFamily="49" charset="0"/>
              </a:rPr>
              <a:t>using Mono.CSharp;</a:t>
            </a:r>
          </a:p>
          <a:p>
            <a:endParaRPr lang="en-US">
              <a:solidFill>
                <a:schemeClr val="bg1"/>
              </a:solidFill>
              <a:latin typeface="Consolas" pitchFamily="49" charset="0"/>
            </a:endParaRPr>
          </a:p>
          <a:p>
            <a:r>
              <a:rPr lang="en-US">
                <a:solidFill>
                  <a:schemeClr val="bg1"/>
                </a:solidFill>
                <a:latin typeface="Consolas" pitchFamily="49" charset="0"/>
              </a:rPr>
              <a:t>class MyFirstCSharpInterpreter {</a:t>
            </a:r>
          </a:p>
          <a:p>
            <a:r>
              <a:rPr lang="en-US">
                <a:solidFill>
                  <a:schemeClr val="bg1"/>
                </a:solidFill>
                <a:latin typeface="Consolas" pitchFamily="49" charset="0"/>
              </a:rPr>
              <a:t>    static void Main (string [] args)</a:t>
            </a:r>
          </a:p>
          <a:p>
            <a:r>
              <a:rPr lang="en-US">
                <a:solidFill>
                  <a:schemeClr val="bg1"/>
                </a:solidFill>
                <a:latin typeface="Consolas" pitchFamily="49" charset="0"/>
              </a:rPr>
              <a:t>    {</a:t>
            </a:r>
          </a:p>
          <a:p>
            <a:r>
              <a:rPr lang="en-US">
                <a:solidFill>
                  <a:schemeClr val="bg1"/>
                </a:solidFill>
                <a:latin typeface="Consolas" pitchFamily="49" charset="0"/>
              </a:rPr>
              <a:t>        object r = Evaluator.Evaluate (args [0]);</a:t>
            </a:r>
          </a:p>
          <a:p>
            <a:r>
              <a:rPr lang="en-US">
                <a:solidFill>
                  <a:schemeClr val="bg1"/>
                </a:solidFill>
                <a:latin typeface="Consolas" pitchFamily="49" charset="0"/>
              </a:rPr>
              <a:t>        Console.WriteLine (r);</a:t>
            </a:r>
          </a:p>
          <a:p>
            <a:r>
              <a:rPr lang="en-US">
                <a:solidFill>
                  <a:schemeClr val="bg1"/>
                </a:solidFill>
                <a:latin typeface="Consolas" pitchFamily="49" charset="0"/>
              </a:rPr>
              <a:t>    }</a:t>
            </a:r>
          </a:p>
          <a:p>
            <a:r>
              <a:rPr lang="en-US">
                <a:solidFill>
                  <a:schemeClr val="bg1"/>
                </a:solidFill>
                <a:latin typeface="Consolas" pitchFamily="49" charset="0"/>
              </a:rPr>
              <a:t>}</a:t>
            </a:r>
          </a:p>
          <a:p>
            <a:endParaRPr lang="en-US">
              <a:solidFill>
                <a:schemeClr val="bg1"/>
              </a:solidFill>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447800"/>
            <a:ext cx="7672003" cy="3309880"/>
          </a:xfrm>
        </p:spPr>
        <p:txBody>
          <a:bodyPr/>
          <a:lstStyle/>
          <a:p>
            <a:pPr defTabSz="914363" eaLnBrk="1" fontAlgn="auto" hangingPunct="1">
              <a:defRPr/>
            </a:pPr>
            <a:r>
              <a:rPr lang="en-US" dirty="0" smtClean="0"/>
              <a:t>Read-</a:t>
            </a:r>
            <a:r>
              <a:rPr lang="en-US" dirty="0" err="1" smtClean="0"/>
              <a:t>Eval</a:t>
            </a:r>
            <a:r>
              <a:rPr lang="en-US" dirty="0" smtClean="0"/>
              <a:t>-Print-Loop (</a:t>
            </a:r>
            <a:r>
              <a:rPr lang="en-US" dirty="0" err="1" smtClean="0"/>
              <a:t>repl</a:t>
            </a:r>
            <a:r>
              <a:rPr lang="en-US" dirty="0" smtClean="0"/>
              <a:t>)</a:t>
            </a:r>
          </a:p>
          <a:p>
            <a:pPr defTabSz="914363" eaLnBrk="1" fontAlgn="auto" hangingPunct="1">
              <a:defRPr/>
            </a:pPr>
            <a:r>
              <a:rPr lang="en-US" dirty="0" smtClean="0"/>
              <a:t>Script applications with C#</a:t>
            </a:r>
          </a:p>
          <a:p>
            <a:pPr defTabSz="914363" eaLnBrk="1" fontAlgn="auto" hangingPunct="1">
              <a:defRPr/>
            </a:pPr>
            <a:r>
              <a:rPr lang="en-US" dirty="0" smtClean="0"/>
              <a:t>Rapid prototyping in target language</a:t>
            </a:r>
          </a:p>
          <a:p>
            <a:pPr defTabSz="914363" eaLnBrk="1" fontAlgn="auto" hangingPunct="1">
              <a:defRPr/>
            </a:pPr>
            <a:r>
              <a:rPr lang="en-US" dirty="0" smtClean="0"/>
              <a:t>Automation</a:t>
            </a:r>
          </a:p>
          <a:p>
            <a:pPr defTabSz="914363" eaLnBrk="1" fontAlgn="auto" hangingPunct="1">
              <a:defRPr/>
            </a:pPr>
            <a:endParaRPr lang="en-US" dirty="0" smtClean="0"/>
          </a:p>
          <a:p>
            <a:pPr defTabSz="914363" eaLnBrk="1" fontAlgn="auto" hangingPunct="1">
              <a:defRPr/>
            </a:pPr>
            <a:r>
              <a:rPr lang="en-US" dirty="0" smtClean="0"/>
              <a:t>Would be cool to have this on every app!</a:t>
            </a:r>
          </a:p>
        </p:txBody>
      </p:sp>
      <p:sp>
        <p:nvSpPr>
          <p:cNvPr id="3" name="Title 2"/>
          <p:cNvSpPr>
            <a:spLocks noGrp="1"/>
          </p:cNvSpPr>
          <p:nvPr>
            <p:ph type="title"/>
          </p:nvPr>
        </p:nvSpPr>
        <p:spPr>
          <a:xfrm>
            <a:off x="387054" y="152400"/>
            <a:ext cx="8375946" cy="553998"/>
          </a:xfrm>
        </p:spPr>
        <p:txBody>
          <a:bodyPr/>
          <a:lstStyle/>
          <a:p>
            <a:pPr defTabSz="914363" eaLnBrk="1" fontAlgn="auto" hangingPunct="1">
              <a:spcAft>
                <a:spcPts val="0"/>
              </a:spcAft>
              <a:defRPr/>
            </a:pPr>
            <a:r>
              <a:rPr smtClean="0"/>
              <a:t>Mono.CSharp – Applications</a:t>
            </a:r>
            <a:endParaRPr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447800"/>
            <a:ext cx="7672003" cy="2139560"/>
          </a:xfrm>
        </p:spPr>
        <p:txBody>
          <a:bodyPr/>
          <a:lstStyle/>
          <a:p>
            <a:pPr defTabSz="914363" eaLnBrk="1" fontAlgn="auto" hangingPunct="1">
              <a:defRPr/>
            </a:pPr>
            <a:r>
              <a:rPr lang="en-US" dirty="0" smtClean="0"/>
              <a:t>Python and Ruby have interactive shells</a:t>
            </a:r>
          </a:p>
          <a:p>
            <a:pPr defTabSz="914363" eaLnBrk="1" fontAlgn="auto" hangingPunct="1">
              <a:defRPr/>
            </a:pPr>
            <a:r>
              <a:rPr lang="en-US" dirty="0" smtClean="0"/>
              <a:t>Read-</a:t>
            </a:r>
            <a:r>
              <a:rPr lang="en-US" dirty="0" err="1" smtClean="0"/>
              <a:t>Eval</a:t>
            </a:r>
            <a:r>
              <a:rPr lang="en-US" dirty="0" smtClean="0"/>
              <a:t>-Print Loop</a:t>
            </a:r>
          </a:p>
          <a:p>
            <a:pPr defTabSz="914363" eaLnBrk="1" fontAlgn="auto" hangingPunct="1">
              <a:defRPr/>
            </a:pPr>
            <a:r>
              <a:rPr lang="en-US" dirty="0" smtClean="0"/>
              <a:t>Expressions and Statements:</a:t>
            </a:r>
          </a:p>
          <a:p>
            <a:pPr defTabSz="914363" eaLnBrk="1" fontAlgn="auto" hangingPunct="1">
              <a:buFont typeface="Wingdings" pitchFamily="2" charset="2"/>
              <a:buNone/>
              <a:defRPr/>
            </a:pPr>
            <a:endParaRPr lang="en-US" dirty="0" smtClean="0"/>
          </a:p>
        </p:txBody>
      </p:sp>
      <p:sp>
        <p:nvSpPr>
          <p:cNvPr id="3" name="Title 2"/>
          <p:cNvSpPr>
            <a:spLocks noGrp="1"/>
          </p:cNvSpPr>
          <p:nvPr>
            <p:ph type="title"/>
          </p:nvPr>
        </p:nvSpPr>
        <p:spPr>
          <a:xfrm>
            <a:off x="387054" y="152400"/>
            <a:ext cx="8375946" cy="553998"/>
          </a:xfrm>
        </p:spPr>
        <p:txBody>
          <a:bodyPr/>
          <a:lstStyle/>
          <a:p>
            <a:pPr defTabSz="914363" eaLnBrk="1" fontAlgn="auto" hangingPunct="1">
              <a:spcAft>
                <a:spcPts val="0"/>
              </a:spcAft>
              <a:defRPr/>
            </a:pPr>
            <a:r>
              <a:rPr smtClean="0"/>
              <a:t>The </a:t>
            </a:r>
            <a:r>
              <a:rPr smtClean="0">
                <a:latin typeface="Consolas" pitchFamily="49" charset="0"/>
              </a:rPr>
              <a:t>csharp</a:t>
            </a:r>
            <a:r>
              <a:rPr smtClean="0"/>
              <a:t> Command</a:t>
            </a:r>
            <a:endParaRPr dirty="0"/>
          </a:p>
        </p:txBody>
      </p:sp>
      <p:sp>
        <p:nvSpPr>
          <p:cNvPr id="29700" name="TextBox 4"/>
          <p:cNvSpPr txBox="1">
            <a:spLocks noChangeArrowheads="1"/>
          </p:cNvSpPr>
          <p:nvPr/>
        </p:nvSpPr>
        <p:spPr bwMode="auto">
          <a:xfrm>
            <a:off x="838200" y="3962400"/>
            <a:ext cx="7772400" cy="2308225"/>
          </a:xfrm>
          <a:prstGeom prst="rect">
            <a:avLst/>
          </a:prstGeom>
          <a:solidFill>
            <a:schemeClr val="tx1"/>
          </a:solidFill>
          <a:ln w="9525">
            <a:noFill/>
            <a:miter lim="800000"/>
            <a:headEnd/>
            <a:tailEnd/>
          </a:ln>
        </p:spPr>
        <p:txBody>
          <a:bodyPr>
            <a:spAutoFit/>
          </a:bodyPr>
          <a:lstStyle/>
          <a:p>
            <a:r>
              <a:rPr lang="en-US">
                <a:solidFill>
                  <a:schemeClr val="bg1"/>
                </a:solidFill>
                <a:latin typeface="Consolas" pitchFamily="49" charset="0"/>
              </a:rPr>
              <a:t>csharp&gt; 1;</a:t>
            </a:r>
          </a:p>
          <a:p>
            <a:r>
              <a:rPr lang="en-US">
                <a:solidFill>
                  <a:schemeClr val="bg1"/>
                </a:solidFill>
                <a:latin typeface="Consolas" pitchFamily="49" charset="0"/>
              </a:rPr>
              <a:t>1;</a:t>
            </a:r>
          </a:p>
          <a:p>
            <a:r>
              <a:rPr lang="en-US">
                <a:solidFill>
                  <a:schemeClr val="bg1"/>
                </a:solidFill>
                <a:latin typeface="Consolas" pitchFamily="49" charset="0"/>
              </a:rPr>
              <a:t>csharp&gt; “Hello, World”.IndexOf (“,”);</a:t>
            </a:r>
          </a:p>
          <a:p>
            <a:r>
              <a:rPr lang="en-US">
                <a:solidFill>
                  <a:schemeClr val="bg1"/>
                </a:solidFill>
                <a:latin typeface="Consolas" pitchFamily="49" charset="0"/>
              </a:rPr>
              <a:t>5;</a:t>
            </a:r>
          </a:p>
          <a:p>
            <a:r>
              <a:rPr lang="en-US">
                <a:solidFill>
                  <a:schemeClr val="bg1"/>
                </a:solidFill>
                <a:latin typeface="Consolas" pitchFamily="49" charset="0"/>
              </a:rPr>
              <a:t>csharp&gt; 1 +</a:t>
            </a:r>
          </a:p>
          <a:p>
            <a:r>
              <a:rPr lang="en-US">
                <a:solidFill>
                  <a:schemeClr val="bg1"/>
                </a:solidFill>
                <a:latin typeface="Consolas" pitchFamily="49" charset="0"/>
              </a:rPr>
              <a:t>      &gt; 2;</a:t>
            </a:r>
          </a:p>
          <a:p>
            <a:r>
              <a:rPr lang="en-US">
                <a:solidFill>
                  <a:schemeClr val="bg1"/>
                </a:solidFill>
                <a:latin typeface="Consolas" pitchFamily="49" charset="0"/>
              </a:rPr>
              <a:t>3</a:t>
            </a:r>
          </a:p>
          <a:p>
            <a:r>
              <a:rPr lang="en-US">
                <a:solidFill>
                  <a:schemeClr val="bg1"/>
                </a:solidFill>
                <a:latin typeface="Consolas" pitchFamily="49" charset="0"/>
              </a:rPr>
              <a:t>csharp&gt; var a = Console.ReadLine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382000" cy="553998"/>
          </a:xfrm>
        </p:spPr>
        <p:txBody>
          <a:bodyPr/>
          <a:lstStyle/>
          <a:p>
            <a:pPr defTabSz="914363" eaLnBrk="1" fontAlgn="auto" hangingPunct="1">
              <a:spcAft>
                <a:spcPts val="0"/>
              </a:spcAft>
              <a:defRPr/>
            </a:pPr>
            <a:r>
              <a:rPr smtClean="0"/>
              <a:t>LINQ From The Command Line</a:t>
            </a:r>
            <a:endParaRPr dirty="0"/>
          </a:p>
        </p:txBody>
      </p:sp>
      <p:sp>
        <p:nvSpPr>
          <p:cNvPr id="30723" name="Text Placeholder 5"/>
          <p:cNvSpPr>
            <a:spLocks noGrp="1"/>
          </p:cNvSpPr>
          <p:nvPr>
            <p:ph type="body" sz="quarter" idx="10"/>
          </p:nvPr>
        </p:nvSpPr>
        <p:spPr>
          <a:xfrm>
            <a:off x="576263" y="1463675"/>
            <a:ext cx="8001000" cy="3749675"/>
          </a:xfrm>
        </p:spPr>
        <p:txBody>
          <a:bodyPr/>
          <a:lstStyle/>
          <a:p>
            <a:pPr marL="0" indent="0" eaLnBrk="1" hangingPunct="1"/>
            <a:r>
              <a:rPr lang="en-US" sz="1800" smtClean="0"/>
              <a:t>$ csharp</a:t>
            </a:r>
          </a:p>
          <a:p>
            <a:pPr marL="0" indent="0" eaLnBrk="1" hangingPunct="1"/>
            <a:r>
              <a:rPr lang="en-US" sz="1800" smtClean="0"/>
              <a:t>Mono C# Shell, type “help;” for help</a:t>
            </a:r>
          </a:p>
          <a:p>
            <a:pPr marL="0" indent="0" eaLnBrk="1" hangingPunct="1"/>
            <a:endParaRPr lang="en-US" sz="1800" smtClean="0"/>
          </a:p>
          <a:p>
            <a:pPr marL="0" indent="0" eaLnBrk="1" hangingPunct="1"/>
            <a:r>
              <a:rPr lang="en-US" sz="1800" smtClean="0"/>
              <a:t>Enter statements below.</a:t>
            </a:r>
          </a:p>
          <a:p>
            <a:pPr marL="0" indent="0" eaLnBrk="1" hangingPunct="1"/>
            <a:r>
              <a:rPr lang="en-US" sz="1800" smtClean="0"/>
              <a:t>csharp&gt; using System.IO;</a:t>
            </a:r>
          </a:p>
          <a:p>
            <a:pPr marL="0" indent="0" eaLnBrk="1" hangingPunct="1"/>
            <a:r>
              <a:rPr lang="en-US" sz="1800" smtClean="0"/>
              <a:t>csharp&gt; var last_week = DateTime.Now – TimeSpan.FromDays (7);</a:t>
            </a:r>
          </a:p>
          <a:p>
            <a:pPr marL="0" indent="0" eaLnBrk="1" hangingPunct="1"/>
            <a:r>
              <a:rPr lang="en-US" sz="1800" smtClean="0"/>
              <a:t>csharp&gt; from f in Directory.GetFiles (“/etc”)</a:t>
            </a:r>
          </a:p>
          <a:p>
            <a:pPr marL="0" indent="0" eaLnBrk="1" hangingPunct="1"/>
            <a:r>
              <a:rPr lang="en-US" sz="1800" smtClean="0"/>
              <a:t>      &gt;   let fi = new FileInfo (f)</a:t>
            </a:r>
          </a:p>
          <a:p>
            <a:pPr marL="0" indent="0" eaLnBrk="1" hangingPunct="1"/>
            <a:r>
              <a:rPr lang="en-US" sz="1800" smtClean="0"/>
              <a:t>      &gt;   where fi.LastWriteTime &lt; last_week</a:t>
            </a:r>
          </a:p>
          <a:p>
            <a:pPr marL="0" indent="0" eaLnBrk="1" hangingPunct="1"/>
            <a:r>
              <a:rPr lang="en-US" sz="1800" smtClean="0"/>
              <a:t>      &gt;   select f;</a:t>
            </a:r>
          </a:p>
          <a:p>
            <a:pPr marL="0" indent="0" eaLnBrk="1" hangingPunct="1"/>
            <a:r>
              <a:rPr lang="en-US" sz="1800" smtClean="0"/>
              <a:t>{ “/etc/adjtime”, “/etc/asound.state”,</a:t>
            </a:r>
          </a:p>
          <a:p>
            <a:pPr marL="0" indent="0" eaLnBrk="1" hangingPunct="1"/>
            <a:r>
              <a:rPr lang="en-US" sz="1800" smtClean="0"/>
              <a:t>  “/etc/ld.so.cache”, “/etc/mtab”, </a:t>
            </a:r>
          </a:p>
          <a:p>
            <a:pPr marL="0" indent="0" eaLnBrk="1" hangingPunct="1"/>
            <a:r>
              <a:rPr lang="en-US" sz="1800" smtClean="0"/>
              <a:t>  “/etc/printcap”, “/etc/resolv.conf” }</a:t>
            </a:r>
          </a:p>
          <a:p>
            <a:pPr marL="0" indent="0" eaLnBrk="1" hangingPunct="1"/>
            <a:r>
              <a:rPr lang="en-US" sz="1800" smtClean="0"/>
              <a:t>csharp&gt;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382000" cy="553998"/>
          </a:xfrm>
        </p:spPr>
        <p:txBody>
          <a:bodyPr/>
          <a:lstStyle/>
          <a:p>
            <a:pPr defTabSz="914363" eaLnBrk="1" fontAlgn="auto" hangingPunct="1">
              <a:spcAft>
                <a:spcPts val="0"/>
              </a:spcAft>
              <a:defRPr/>
            </a:pPr>
            <a:r>
              <a:rPr smtClean="0"/>
              <a:t>Interactive LINQ To XML </a:t>
            </a:r>
            <a:endParaRPr dirty="0"/>
          </a:p>
        </p:txBody>
      </p:sp>
      <p:sp>
        <p:nvSpPr>
          <p:cNvPr id="31747" name="Text Placeholder 5"/>
          <p:cNvSpPr>
            <a:spLocks noGrp="1"/>
          </p:cNvSpPr>
          <p:nvPr>
            <p:ph type="body" sz="quarter" idx="10"/>
          </p:nvPr>
        </p:nvSpPr>
        <p:spPr>
          <a:xfrm>
            <a:off x="576263" y="1463675"/>
            <a:ext cx="8001000" cy="4325938"/>
          </a:xfrm>
        </p:spPr>
        <p:txBody>
          <a:bodyPr/>
          <a:lstStyle/>
          <a:p>
            <a:pPr marL="0" indent="0" eaLnBrk="1" hangingPunct="1"/>
            <a:r>
              <a:rPr lang="en-US" sz="2000" dirty="0" err="1" smtClean="0"/>
              <a:t>csharp</a:t>
            </a:r>
            <a:r>
              <a:rPr lang="en-US" sz="2000" dirty="0" smtClean="0"/>
              <a:t>&gt; </a:t>
            </a:r>
            <a:r>
              <a:rPr lang="en-US" sz="2000" dirty="0" err="1" smtClean="0"/>
              <a:t>LoadLibrary</a:t>
            </a:r>
            <a:r>
              <a:rPr lang="en-US" sz="2000" dirty="0" smtClean="0"/>
              <a:t> (“</a:t>
            </a:r>
            <a:r>
              <a:rPr lang="en-US" sz="2000" dirty="0" err="1" smtClean="0"/>
              <a:t>System.Xml.Linq</a:t>
            </a:r>
            <a:r>
              <a:rPr lang="en-US" sz="2000" dirty="0" smtClean="0"/>
              <a:t>”);</a:t>
            </a:r>
          </a:p>
          <a:p>
            <a:pPr marL="0" indent="0" eaLnBrk="1" hangingPunct="1"/>
            <a:r>
              <a:rPr lang="en-US" sz="2000" dirty="0" err="1" smtClean="0"/>
              <a:t>csharp</a:t>
            </a:r>
            <a:r>
              <a:rPr lang="en-US" sz="2000" dirty="0" smtClean="0"/>
              <a:t>&gt; using </a:t>
            </a:r>
            <a:r>
              <a:rPr lang="en-US" sz="2000" dirty="0" err="1" smtClean="0"/>
              <a:t>System.Xml.Linq</a:t>
            </a:r>
            <a:r>
              <a:rPr lang="en-US" sz="2000" dirty="0" smtClean="0"/>
              <a:t>;</a:t>
            </a:r>
          </a:p>
          <a:p>
            <a:pPr marL="0" indent="0" eaLnBrk="1" hangingPunct="1"/>
            <a:r>
              <a:rPr lang="en-US" sz="2000" dirty="0" err="1" smtClean="0"/>
              <a:t>csharp</a:t>
            </a:r>
            <a:r>
              <a:rPr lang="en-US" sz="2000" dirty="0" smtClean="0"/>
              <a:t>&gt; </a:t>
            </a:r>
            <a:r>
              <a:rPr lang="en-US" sz="2000" dirty="0" err="1" smtClean="0"/>
              <a:t>var</a:t>
            </a:r>
            <a:r>
              <a:rPr lang="en-US" sz="2000" dirty="0" smtClean="0"/>
              <a:t> xml = new </a:t>
            </a:r>
            <a:r>
              <a:rPr lang="en-US" sz="2000" dirty="0" err="1" smtClean="0"/>
              <a:t>XElement</a:t>
            </a:r>
            <a:r>
              <a:rPr lang="en-US" sz="2000" dirty="0" smtClean="0"/>
              <a:t>("</a:t>
            </a:r>
            <a:r>
              <a:rPr lang="en-US" sz="2000" dirty="0" err="1" smtClean="0"/>
              <a:t>CompilerSources</a:t>
            </a:r>
            <a:r>
              <a:rPr lang="en-US" sz="2000" dirty="0" smtClean="0"/>
              <a:t>",</a:t>
            </a:r>
            <a:br>
              <a:rPr lang="en-US" sz="2000" dirty="0" smtClean="0"/>
            </a:br>
            <a:r>
              <a:rPr lang="en-US" sz="2000" dirty="0" smtClean="0"/>
              <a:t>      &gt;   from f in </a:t>
            </a:r>
            <a:r>
              <a:rPr lang="en-US" sz="2000" dirty="0" err="1" smtClean="0"/>
              <a:t>Directory.GetFiles</a:t>
            </a:r>
            <a:r>
              <a:rPr lang="en-US" sz="2000" dirty="0" smtClean="0"/>
              <a:t> ("/</a:t>
            </a:r>
            <a:r>
              <a:rPr lang="en-US" sz="2000" dirty="0" err="1" smtClean="0"/>
              <a:t>cvs</a:t>
            </a:r>
            <a:r>
              <a:rPr lang="en-US" sz="2000" dirty="0" smtClean="0"/>
              <a:t>/</a:t>
            </a:r>
            <a:r>
              <a:rPr lang="en-US" sz="2000" dirty="0" err="1" smtClean="0"/>
              <a:t>mcs</a:t>
            </a:r>
            <a:r>
              <a:rPr lang="en-US" sz="2000" dirty="0" smtClean="0"/>
              <a:t>/</a:t>
            </a:r>
            <a:r>
              <a:rPr lang="en-US" sz="2000" dirty="0" err="1" smtClean="0"/>
              <a:t>mcs</a:t>
            </a:r>
            <a:r>
              <a:rPr lang="en-US" sz="2000" dirty="0" smtClean="0"/>
              <a:t>")</a:t>
            </a:r>
            <a:br>
              <a:rPr lang="en-US" sz="2000" dirty="0" smtClean="0"/>
            </a:br>
            <a:r>
              <a:rPr lang="en-US" sz="2000" dirty="0" smtClean="0"/>
              <a:t>      &gt;   let </a:t>
            </a:r>
            <a:r>
              <a:rPr lang="en-US" sz="2000" dirty="0" err="1" smtClean="0"/>
              <a:t>fi</a:t>
            </a:r>
            <a:r>
              <a:rPr lang="en-US" sz="2000" dirty="0" smtClean="0"/>
              <a:t> = new </a:t>
            </a:r>
            <a:r>
              <a:rPr lang="en-US" sz="2000" dirty="0" err="1" smtClean="0"/>
              <a:t>FileInfo</a:t>
            </a:r>
            <a:r>
              <a:rPr lang="en-US" sz="2000" dirty="0" smtClean="0"/>
              <a:t> (f)</a:t>
            </a:r>
            <a:br>
              <a:rPr lang="en-US" sz="2000" dirty="0" smtClean="0"/>
            </a:br>
            <a:r>
              <a:rPr lang="en-US" sz="2000" dirty="0" smtClean="0"/>
              <a:t>      &gt;   </a:t>
            </a:r>
            <a:r>
              <a:rPr lang="en-US" sz="2000" dirty="0" err="1" smtClean="0"/>
              <a:t>orderby</a:t>
            </a:r>
            <a:r>
              <a:rPr lang="en-US" sz="2000" dirty="0" smtClean="0"/>
              <a:t> </a:t>
            </a:r>
            <a:r>
              <a:rPr lang="en-US" sz="2000" dirty="0" err="1" smtClean="0"/>
              <a:t>fi.Length</a:t>
            </a:r>
            <a:r>
              <a:rPr lang="en-US" sz="2000" dirty="0" smtClean="0"/>
              <a:t/>
            </a:r>
            <a:br>
              <a:rPr lang="en-US" sz="2000" dirty="0" smtClean="0"/>
            </a:br>
            <a:r>
              <a:rPr lang="en-US" sz="2000" dirty="0" smtClean="0"/>
              <a:t>      &gt;   select new </a:t>
            </a:r>
            <a:r>
              <a:rPr lang="en-US" sz="2000" dirty="0" err="1" smtClean="0"/>
              <a:t>XElement</a:t>
            </a:r>
            <a:r>
              <a:rPr lang="en-US" sz="2000" dirty="0" smtClean="0"/>
              <a:t> ("file", </a:t>
            </a:r>
          </a:p>
          <a:p>
            <a:pPr marL="0" indent="0" eaLnBrk="1" hangingPunct="1"/>
            <a:r>
              <a:rPr lang="en-US" sz="2000" dirty="0" smtClean="0"/>
              <a:t>      &gt;     new </a:t>
            </a:r>
            <a:r>
              <a:rPr lang="en-US" sz="2000" dirty="0" err="1" smtClean="0"/>
              <a:t>XAttribute</a:t>
            </a:r>
            <a:r>
              <a:rPr lang="en-US" sz="2000" dirty="0" smtClean="0"/>
              <a:t> ("name", f), </a:t>
            </a:r>
          </a:p>
          <a:p>
            <a:pPr marL="0" indent="0" eaLnBrk="1" hangingPunct="1"/>
            <a:r>
              <a:rPr lang="en-US" sz="2000" dirty="0" smtClean="0"/>
              <a:t>      &gt;     new </a:t>
            </a:r>
            <a:r>
              <a:rPr lang="en-US" sz="2000" dirty="0" err="1" smtClean="0"/>
              <a:t>XAttribute</a:t>
            </a:r>
            <a:r>
              <a:rPr lang="en-US" sz="2000" dirty="0" smtClean="0"/>
              <a:t> ("size", </a:t>
            </a:r>
            <a:r>
              <a:rPr lang="en-US" sz="2000" dirty="0" err="1" smtClean="0"/>
              <a:t>fi.Length</a:t>
            </a:r>
            <a:r>
              <a:rPr lang="en-US" sz="2000" dirty="0" smtClean="0"/>
              <a:t>)));</a:t>
            </a:r>
            <a:br>
              <a:rPr lang="en-US" sz="2000" dirty="0" smtClean="0"/>
            </a:br>
            <a:r>
              <a:rPr lang="en-US" sz="2000" dirty="0" err="1" smtClean="0"/>
              <a:t>csharp</a:t>
            </a:r>
            <a:r>
              <a:rPr lang="en-US" sz="2000" dirty="0" smtClean="0"/>
              <a:t>&gt; xml;</a:t>
            </a:r>
            <a:br>
              <a:rPr lang="en-US" sz="2000" dirty="0" smtClean="0"/>
            </a:br>
            <a:r>
              <a:rPr lang="en-US" sz="2000" dirty="0" smtClean="0"/>
              <a:t>&lt;</a:t>
            </a:r>
            <a:r>
              <a:rPr lang="en-US" sz="2000" dirty="0" err="1" smtClean="0"/>
              <a:t>CompilerSources</a:t>
            </a:r>
            <a:r>
              <a:rPr lang="en-US" sz="2000" dirty="0" smtClean="0"/>
              <a:t>&gt;</a:t>
            </a:r>
            <a:br>
              <a:rPr lang="en-US" sz="2000" dirty="0" smtClean="0"/>
            </a:br>
            <a:r>
              <a:rPr lang="en-US" sz="2000" dirty="0" smtClean="0"/>
              <a:t>  &lt;file name="/</a:t>
            </a:r>
            <a:r>
              <a:rPr lang="en-US" sz="2000" dirty="0" err="1" smtClean="0"/>
              <a:t>cvs</a:t>
            </a:r>
            <a:r>
              <a:rPr lang="en-US" sz="2000" dirty="0" smtClean="0"/>
              <a:t>/</a:t>
            </a:r>
            <a:r>
              <a:rPr lang="en-US" sz="2000" dirty="0" err="1" smtClean="0"/>
              <a:t>mcs</a:t>
            </a:r>
            <a:r>
              <a:rPr lang="en-US" sz="2000" dirty="0" smtClean="0"/>
              <a:t>/</a:t>
            </a:r>
            <a:r>
              <a:rPr lang="en-US" sz="2000" dirty="0" err="1" smtClean="0"/>
              <a:t>mcs</a:t>
            </a:r>
            <a:r>
              <a:rPr lang="en-US" sz="2000" dirty="0" smtClean="0"/>
              <a:t>/</a:t>
            </a:r>
            <a:r>
              <a:rPr lang="en-US" sz="2000" dirty="0" err="1" smtClean="0"/>
              <a:t>mcs.exe.config</a:t>
            </a:r>
            <a:r>
              <a:rPr lang="en-US" sz="2000" dirty="0" smtClean="0"/>
              <a:t>" size="395" /&gt;</a:t>
            </a:r>
            <a:br>
              <a:rPr lang="en-US" sz="2000" dirty="0" smtClean="0"/>
            </a:br>
            <a:r>
              <a:rPr lang="en-US" sz="2000" dirty="0" smtClean="0"/>
              <a:t>  &lt;file name="/</a:t>
            </a:r>
            <a:r>
              <a:rPr lang="en-US" sz="2000" dirty="0" err="1" smtClean="0"/>
              <a:t>cvs</a:t>
            </a:r>
            <a:r>
              <a:rPr lang="en-US" sz="2000" dirty="0" smtClean="0"/>
              <a:t>/</a:t>
            </a:r>
            <a:r>
              <a:rPr lang="en-US" sz="2000" dirty="0" err="1" smtClean="0"/>
              <a:t>mcs</a:t>
            </a:r>
            <a:r>
              <a:rPr lang="en-US" sz="2000" dirty="0" smtClean="0"/>
              <a:t>/</a:t>
            </a:r>
            <a:r>
              <a:rPr lang="en-US" sz="2000" dirty="0" err="1" smtClean="0"/>
              <a:t>mcs</a:t>
            </a:r>
            <a:r>
              <a:rPr lang="en-US" sz="2000" dirty="0" smtClean="0"/>
              <a:t>/</a:t>
            </a:r>
            <a:r>
              <a:rPr lang="en-US" sz="2000" dirty="0" err="1" smtClean="0"/>
              <a:t>gmcs.exe.config</a:t>
            </a:r>
            <a:r>
              <a:rPr lang="en-US" sz="2000" dirty="0" smtClean="0"/>
              <a:t>" size="464" /&gt;</a:t>
            </a:r>
            <a:br>
              <a:rPr lang="en-US" sz="2000" dirty="0" smtClean="0"/>
            </a:br>
            <a:r>
              <a:rPr lang="en-US" sz="2000" dirty="0" smtClean="0"/>
              <a:t>  &lt;file name="/</a:t>
            </a:r>
            <a:r>
              <a:rPr lang="en-US" sz="2000" dirty="0" err="1" smtClean="0"/>
              <a:t>cvs</a:t>
            </a:r>
            <a:r>
              <a:rPr lang="en-US" sz="2000" dirty="0" smtClean="0"/>
              <a:t>/</a:t>
            </a:r>
            <a:r>
              <a:rPr lang="en-US" sz="2000" dirty="0" err="1" smtClean="0"/>
              <a:t>mcs</a:t>
            </a:r>
            <a:r>
              <a:rPr lang="en-US" sz="2000" dirty="0" smtClean="0"/>
              <a:t>/</a:t>
            </a:r>
            <a:r>
              <a:rPr lang="en-US" sz="2000" dirty="0" err="1" smtClean="0"/>
              <a:t>mcs</a:t>
            </a:r>
            <a:r>
              <a:rPr lang="en-US" sz="2000" dirty="0" smtClean="0"/>
              <a:t>/OPTIMIZE" size="498" /&gt;</a:t>
            </a:r>
            <a:br>
              <a:rPr lang="en-US" sz="2000" dirty="0" smtClean="0"/>
            </a:br>
            <a:r>
              <a:rPr lang="en-US" sz="2000" dirty="0" smtClean="0"/>
              <a:t>  &lt;file name="/</a:t>
            </a:r>
            <a:r>
              <a:rPr lang="en-US" sz="2000" dirty="0" err="1" smtClean="0"/>
              <a:t>cvs</a:t>
            </a:r>
            <a:r>
              <a:rPr lang="en-US" sz="2000" dirty="0" smtClean="0"/>
              <a:t>/</a:t>
            </a:r>
            <a:r>
              <a:rPr lang="en-US" sz="2000" dirty="0" err="1" smtClean="0"/>
              <a:t>mcs</a:t>
            </a:r>
            <a:r>
              <a:rPr lang="en-US" sz="2000" dirty="0" smtClean="0"/>
              <a:t>/</a:t>
            </a:r>
            <a:r>
              <a:rPr lang="en-US" sz="2000" dirty="0" err="1" smtClean="0"/>
              <a:t>mcs</a:t>
            </a:r>
            <a:r>
              <a:rPr lang="en-US" sz="2000" dirty="0" smtClean="0"/>
              <a:t>/</a:t>
            </a:r>
            <a:r>
              <a:rPr lang="en-US" sz="2000" dirty="0" err="1" smtClean="0"/>
              <a:t>lambda.todo</a:t>
            </a:r>
            <a:r>
              <a:rPr lang="en-US" sz="2000" dirty="0" smtClean="0"/>
              <a:t>" size="658" /&gt;</a:t>
            </a:r>
            <a:br>
              <a:rPr lang="en-US" sz="2000" dirty="0" smtClean="0"/>
            </a:br>
            <a:r>
              <a:rPr lang="en-US" sz="2000" dirty="0" smtClean="0"/>
              <a:t>  [...]</a:t>
            </a:r>
            <a:br>
              <a:rPr lang="en-US" sz="2000" dirty="0" smtClean="0"/>
            </a:br>
            <a:r>
              <a:rPr lang="en-US" sz="2000" dirty="0" smtClean="0"/>
              <a:t>&lt;/</a:t>
            </a:r>
            <a:r>
              <a:rPr lang="en-US" sz="2000" dirty="0" err="1" smtClean="0"/>
              <a:t>CompilerSources</a:t>
            </a:r>
            <a:r>
              <a:rPr lang="en-US" sz="2000" dirty="0" smtClean="0"/>
              <a:t>&gt;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0044" y="1411552"/>
            <a:ext cx="7672003" cy="4480201"/>
          </a:xfrm>
        </p:spPr>
        <p:txBody>
          <a:bodyPr/>
          <a:lstStyle/>
          <a:p>
            <a:pPr defTabSz="914363" eaLnBrk="1" fontAlgn="auto" hangingPunct="1">
              <a:defRPr/>
            </a:pPr>
            <a:r>
              <a:rPr lang="en-US" dirty="0" smtClean="0"/>
              <a:t>Introduction to Mono</a:t>
            </a:r>
          </a:p>
          <a:p>
            <a:pPr defTabSz="914363" eaLnBrk="1" fontAlgn="auto" hangingPunct="1">
              <a:defRPr/>
            </a:pPr>
            <a:r>
              <a:rPr lang="en-US" dirty="0" smtClean="0"/>
              <a:t>Mono’s Customizable CLR</a:t>
            </a:r>
          </a:p>
          <a:p>
            <a:pPr defTabSz="914363" eaLnBrk="1" fontAlgn="auto" hangingPunct="1">
              <a:defRPr/>
            </a:pPr>
            <a:r>
              <a:rPr lang="en-US" dirty="0" smtClean="0"/>
              <a:t>Mono’s C# </a:t>
            </a:r>
            <a:r>
              <a:rPr lang="en-US" dirty="0" err="1" smtClean="0"/>
              <a:t>Eval</a:t>
            </a:r>
            <a:endParaRPr lang="en-US" dirty="0" smtClean="0"/>
          </a:p>
          <a:p>
            <a:pPr defTabSz="914363" eaLnBrk="1" fontAlgn="auto" hangingPunct="1">
              <a:defRPr/>
            </a:pPr>
            <a:r>
              <a:rPr lang="en-US" dirty="0" smtClean="0"/>
              <a:t>Assembly binary reshaping</a:t>
            </a:r>
          </a:p>
          <a:p>
            <a:pPr defTabSz="914363" eaLnBrk="1" fontAlgn="auto" hangingPunct="1">
              <a:defRPr/>
            </a:pPr>
            <a:r>
              <a:rPr lang="en-US" dirty="0" smtClean="0"/>
              <a:t>Turbo charging games and graphics</a:t>
            </a:r>
          </a:p>
          <a:p>
            <a:pPr defTabSz="914363" eaLnBrk="1" fontAlgn="auto" hangingPunct="1">
              <a:defRPr/>
            </a:pPr>
            <a:r>
              <a:rPr lang="en-US" dirty="0" smtClean="0"/>
              <a:t>Static Compilation</a:t>
            </a:r>
          </a:p>
          <a:p>
            <a:pPr defTabSz="914363" eaLnBrk="1" fontAlgn="auto" hangingPunct="1">
              <a:defRPr/>
            </a:pPr>
            <a:r>
              <a:rPr lang="en-US" dirty="0" smtClean="0"/>
              <a:t>Others</a:t>
            </a:r>
          </a:p>
          <a:p>
            <a:pPr defTabSz="914363" eaLnBrk="1" fontAlgn="auto" hangingPunct="1">
              <a:defRPr/>
            </a:pPr>
            <a:endParaRPr lang="en-US" dirty="0" smtClean="0"/>
          </a:p>
        </p:txBody>
      </p:sp>
      <p:sp>
        <p:nvSpPr>
          <p:cNvPr id="5" name="Title 4"/>
          <p:cNvSpPr>
            <a:spLocks noGrp="1"/>
          </p:cNvSpPr>
          <p:nvPr>
            <p:ph type="title"/>
          </p:nvPr>
        </p:nvSpPr>
        <p:spPr/>
        <p:txBody>
          <a:bodyPr/>
          <a:lstStyle/>
          <a:p>
            <a:pPr defTabSz="914363" eaLnBrk="1" fontAlgn="auto" hangingPunct="1">
              <a:spcAft>
                <a:spcPts val="0"/>
              </a:spcAft>
              <a:defRPr/>
            </a:pPr>
            <a:r>
              <a:rPr dirty="0" smtClean="0"/>
              <a:t>Agenda</a:t>
            </a:r>
            <a:br>
              <a:rPr dirty="0" smtClean="0"/>
            </a:br>
            <a:endParaRP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GUI Shell</a:t>
            </a:r>
            <a:br>
              <a:rPr dirty="0" smtClean="0"/>
            </a:br>
            <a:r>
              <a:rPr sz="3200" dirty="0" smtClean="0">
                <a:solidFill>
                  <a:schemeClr val="accent3"/>
                </a:solidFill>
              </a:rPr>
              <a:t>C# </a:t>
            </a:r>
            <a:r>
              <a:rPr sz="3200" dirty="0" err="1" smtClean="0">
                <a:solidFill>
                  <a:schemeClr val="accent3"/>
                </a:solidFill>
              </a:rPr>
              <a:t>eval</a:t>
            </a:r>
            <a:r>
              <a:rPr sz="3200" dirty="0" smtClean="0">
                <a:solidFill>
                  <a:schemeClr val="accent3"/>
                </a:solidFill>
              </a:rPr>
              <a:t> hosted in a GUI</a:t>
            </a:r>
            <a:endParaRPr dirty="0">
              <a:solidFill>
                <a:schemeClr val="accent3"/>
              </a:solidFill>
            </a:endParaRPr>
          </a:p>
        </p:txBody>
      </p:sp>
      <p:sp>
        <p:nvSpPr>
          <p:cNvPr id="5" name="Text Placeholder 1"/>
          <p:cNvSpPr>
            <a:spLocks noGrp="1"/>
          </p:cNvSpPr>
          <p:nvPr>
            <p:ph type="body" sz="quarter" idx="10"/>
          </p:nvPr>
        </p:nvSpPr>
        <p:spPr>
          <a:xfrm>
            <a:off x="739977" y="1600200"/>
            <a:ext cx="7672003" cy="2053960"/>
          </a:xfrm>
        </p:spPr>
        <p:txBody>
          <a:bodyPr/>
          <a:lstStyle/>
          <a:p>
            <a:pPr defTabSz="914363" eaLnBrk="1" fontAlgn="auto" hangingPunct="1">
              <a:defRPr/>
            </a:pPr>
            <a:r>
              <a:rPr lang="en-US" dirty="0" smtClean="0"/>
              <a:t>Replace base class, with GUI base class: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9977" y="1600200"/>
            <a:ext cx="7672003" cy="2053960"/>
          </a:xfrm>
        </p:spPr>
        <p:txBody>
          <a:bodyPr/>
          <a:lstStyle/>
          <a:p>
            <a:pPr defTabSz="914363" eaLnBrk="1" fontAlgn="auto" hangingPunct="1">
              <a:defRPr/>
            </a:pPr>
            <a:r>
              <a:rPr lang="en-US" dirty="0" smtClean="0"/>
              <a:t>Replace base class, with GUI base class:</a:t>
            </a:r>
          </a:p>
        </p:txBody>
      </p:sp>
      <p:sp>
        <p:nvSpPr>
          <p:cNvPr id="3" name="Title 2"/>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GUI Shell</a:t>
            </a:r>
            <a:br>
              <a:rPr dirty="0" smtClean="0"/>
            </a:br>
            <a:r>
              <a:rPr sz="3200" dirty="0" smtClean="0">
                <a:solidFill>
                  <a:schemeClr val="accent3"/>
                </a:solidFill>
              </a:rPr>
              <a:t>C# </a:t>
            </a:r>
            <a:r>
              <a:rPr sz="3200" dirty="0" err="1" smtClean="0">
                <a:solidFill>
                  <a:schemeClr val="accent3"/>
                </a:solidFill>
              </a:rPr>
              <a:t>eval</a:t>
            </a:r>
            <a:r>
              <a:rPr sz="3200" dirty="0" smtClean="0">
                <a:solidFill>
                  <a:schemeClr val="accent3"/>
                </a:solidFill>
              </a:rPr>
              <a:t> hosted in a GUI</a:t>
            </a:r>
            <a:endParaRPr dirty="0">
              <a:solidFill>
                <a:schemeClr val="accent3"/>
              </a:solidFill>
            </a:endParaRPr>
          </a:p>
        </p:txBody>
      </p:sp>
      <p:pic>
        <p:nvPicPr>
          <p:cNvPr id="33796" name="Picture 4" descr="gsharp.png"/>
          <p:cNvPicPr>
            <a:picLocks noChangeAspect="1"/>
          </p:cNvPicPr>
          <p:nvPr/>
        </p:nvPicPr>
        <p:blipFill>
          <a:blip r:embed="rId3"/>
          <a:srcRect/>
          <a:stretch>
            <a:fillRect/>
          </a:stretch>
        </p:blipFill>
        <p:spPr bwMode="auto">
          <a:xfrm>
            <a:off x="1676400" y="2133600"/>
            <a:ext cx="5113338" cy="449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447800"/>
            <a:ext cx="7672003" cy="396455"/>
          </a:xfrm>
        </p:spPr>
        <p:txBody>
          <a:bodyPr/>
          <a:lstStyle/>
          <a:p>
            <a:pPr defTabSz="914363" eaLnBrk="1" fontAlgn="auto" hangingPunct="1">
              <a:defRPr/>
            </a:pPr>
            <a:r>
              <a:rPr lang="en-US" dirty="0" smtClean="0"/>
              <a:t>Plot (</a:t>
            </a:r>
            <a:r>
              <a:rPr lang="en-US" dirty="0" err="1" smtClean="0"/>
              <a:t>Func</a:t>
            </a:r>
            <a:r>
              <a:rPr lang="en-US" dirty="0" smtClean="0"/>
              <a:t>&lt;</a:t>
            </a:r>
            <a:r>
              <a:rPr lang="en-US" dirty="0" err="1" smtClean="0"/>
              <a:t>double,double</a:t>
            </a:r>
            <a:r>
              <a:rPr lang="en-US" dirty="0" smtClean="0"/>
              <a:t>&gt;);</a:t>
            </a:r>
          </a:p>
        </p:txBody>
      </p:sp>
      <p:sp>
        <p:nvSpPr>
          <p:cNvPr id="3" name="Title 2"/>
          <p:cNvSpPr>
            <a:spLocks noGrp="1"/>
          </p:cNvSpPr>
          <p:nvPr>
            <p:ph type="title"/>
          </p:nvPr>
        </p:nvSpPr>
        <p:spPr>
          <a:xfrm>
            <a:off x="387054" y="152400"/>
            <a:ext cx="8375946" cy="553998"/>
          </a:xfrm>
        </p:spPr>
        <p:txBody>
          <a:bodyPr/>
          <a:lstStyle/>
          <a:p>
            <a:pPr defTabSz="914363" eaLnBrk="1" fontAlgn="auto" hangingPunct="1">
              <a:spcAft>
                <a:spcPts val="0"/>
              </a:spcAft>
              <a:defRPr/>
            </a:pPr>
            <a:r>
              <a:rPr smtClean="0"/>
              <a:t>GUI Shell, Quick Plot Method</a:t>
            </a:r>
            <a:endParaRPr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447800"/>
            <a:ext cx="7672003" cy="396455"/>
          </a:xfrm>
        </p:spPr>
        <p:txBody>
          <a:bodyPr/>
          <a:lstStyle/>
          <a:p>
            <a:pPr defTabSz="914363" eaLnBrk="1" fontAlgn="auto" hangingPunct="1">
              <a:defRPr/>
            </a:pPr>
            <a:r>
              <a:rPr lang="en-US" dirty="0" smtClean="0"/>
              <a:t>Plot (</a:t>
            </a:r>
            <a:r>
              <a:rPr lang="en-US" dirty="0" err="1" smtClean="0"/>
              <a:t>Func</a:t>
            </a:r>
            <a:r>
              <a:rPr lang="en-US" dirty="0" smtClean="0"/>
              <a:t>&lt;</a:t>
            </a:r>
            <a:r>
              <a:rPr lang="en-US" dirty="0" err="1" smtClean="0"/>
              <a:t>double,double</a:t>
            </a:r>
            <a:r>
              <a:rPr lang="en-US" dirty="0" smtClean="0"/>
              <a:t>&gt;);</a:t>
            </a:r>
          </a:p>
        </p:txBody>
      </p:sp>
      <p:sp>
        <p:nvSpPr>
          <p:cNvPr id="3" name="Title 2"/>
          <p:cNvSpPr>
            <a:spLocks noGrp="1"/>
          </p:cNvSpPr>
          <p:nvPr>
            <p:ph type="title"/>
          </p:nvPr>
        </p:nvSpPr>
        <p:spPr>
          <a:xfrm>
            <a:off x="387054" y="152400"/>
            <a:ext cx="8375946" cy="553998"/>
          </a:xfrm>
        </p:spPr>
        <p:txBody>
          <a:bodyPr/>
          <a:lstStyle/>
          <a:p>
            <a:pPr defTabSz="914363" eaLnBrk="1" fontAlgn="auto" hangingPunct="1">
              <a:spcAft>
                <a:spcPts val="0"/>
              </a:spcAft>
              <a:defRPr/>
            </a:pPr>
            <a:r>
              <a:rPr smtClean="0"/>
              <a:t>GUI Shell, Quick Plot Method</a:t>
            </a:r>
            <a:endParaRPr dirty="0"/>
          </a:p>
        </p:txBody>
      </p:sp>
      <p:pic>
        <p:nvPicPr>
          <p:cNvPr id="35844" name="Picture 6" descr="new.png"/>
          <p:cNvPicPr>
            <a:picLocks noChangeAspect="1"/>
          </p:cNvPicPr>
          <p:nvPr/>
        </p:nvPicPr>
        <p:blipFill>
          <a:blip r:embed="rId3"/>
          <a:srcRect/>
          <a:stretch>
            <a:fillRect/>
          </a:stretch>
        </p:blipFill>
        <p:spPr bwMode="auto">
          <a:xfrm>
            <a:off x="2286000" y="2362200"/>
            <a:ext cx="4602163" cy="4038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3"/>
          <p:cNvSpPr>
            <a:spLocks noChangeAspect="1" noChangeArrowheads="1" noTextEdit="1"/>
          </p:cNvSpPr>
          <p:nvPr/>
        </p:nvSpPr>
        <p:spPr bwMode="auto">
          <a:xfrm>
            <a:off x="355600" y="1744663"/>
            <a:ext cx="8432800" cy="3836987"/>
          </a:xfrm>
          <a:prstGeom prst="rect">
            <a:avLst/>
          </a:prstGeom>
          <a:noFill/>
          <a:ln w="9525">
            <a:noFill/>
            <a:miter lim="800000"/>
            <a:headEnd/>
            <a:tailEnd/>
          </a:ln>
        </p:spPr>
        <p:txBody>
          <a:bodyPr/>
          <a:lstStyle/>
          <a:p>
            <a:endParaRPr lang="en-US"/>
          </a:p>
        </p:txBody>
      </p:sp>
      <p:sp>
        <p:nvSpPr>
          <p:cNvPr id="2053" name="Rectangle 5"/>
          <p:cNvSpPr>
            <a:spLocks noChangeArrowheads="1"/>
          </p:cNvSpPr>
          <p:nvPr/>
        </p:nvSpPr>
        <p:spPr bwMode="auto">
          <a:xfrm>
            <a:off x="1066800" y="1779588"/>
            <a:ext cx="2286000" cy="9620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Complete</a:t>
            </a:r>
          </a:p>
          <a:p>
            <a:pPr algn="ctr" defTabSz="914099">
              <a:defRPr/>
            </a:pPr>
            <a:r>
              <a:rPr lang="en-US" sz="2300" dirty="0">
                <a:solidFill>
                  <a:srgbClr val="FFFFFF"/>
                </a:solidFill>
              </a:rPr>
              <a:t>C# Compiler</a:t>
            </a:r>
          </a:p>
        </p:txBody>
      </p:sp>
      <p:sp>
        <p:nvSpPr>
          <p:cNvPr id="2055" name="Rectangle 7"/>
          <p:cNvSpPr>
            <a:spLocks noChangeArrowheads="1"/>
          </p:cNvSpPr>
          <p:nvPr/>
        </p:nvSpPr>
        <p:spPr bwMode="auto">
          <a:xfrm>
            <a:off x="5699125" y="1779588"/>
            <a:ext cx="1920875" cy="962025"/>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err="1">
                <a:solidFill>
                  <a:srgbClr val="FFFFFF"/>
                </a:solidFill>
              </a:rPr>
              <a:t>Mono.CSharp</a:t>
            </a:r>
            <a:endParaRPr lang="en-US" sz="2300" dirty="0">
              <a:solidFill>
                <a:srgbClr val="FFFFFF"/>
              </a:solidFill>
            </a:endParaRPr>
          </a:p>
        </p:txBody>
      </p:sp>
      <p:sp>
        <p:nvSpPr>
          <p:cNvPr id="2056" name="Rectangle 8"/>
          <p:cNvSpPr>
            <a:spLocks noChangeArrowheads="1"/>
          </p:cNvSpPr>
          <p:nvPr/>
        </p:nvSpPr>
        <p:spPr bwMode="auto">
          <a:xfrm>
            <a:off x="1066800" y="2840038"/>
            <a:ext cx="2286000" cy="356076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230188" indent="-230188" defTabSz="914363">
              <a:spcBef>
                <a:spcPts val="0"/>
              </a:spcBef>
              <a:spcAft>
                <a:spcPts val="0"/>
              </a:spcAft>
              <a:buClr>
                <a:schemeClr val="tx1"/>
              </a:buClr>
              <a:buSzPct val="80000"/>
              <a:buFont typeface="Wingdings" pitchFamily="2" charset="2"/>
              <a:buChar char="l"/>
              <a:defRPr/>
            </a:pPr>
            <a:r>
              <a:rPr lang="en-US" sz="1600" dirty="0">
                <a:gradFill>
                  <a:gsLst>
                    <a:gs pos="0">
                      <a:schemeClr val="tx1"/>
                    </a:gs>
                    <a:gs pos="86000">
                      <a:schemeClr val="tx1"/>
                    </a:gs>
                  </a:gsLst>
                  <a:lin ang="5400000" scaled="0"/>
                </a:gradFill>
              </a:rPr>
              <a:t>Everything public</a:t>
            </a:r>
          </a:p>
        </p:txBody>
      </p:sp>
      <p:sp>
        <p:nvSpPr>
          <p:cNvPr id="2058" name="Rectangle 10"/>
          <p:cNvSpPr>
            <a:spLocks noChangeArrowheads="1"/>
          </p:cNvSpPr>
          <p:nvPr/>
        </p:nvSpPr>
        <p:spPr bwMode="auto">
          <a:xfrm>
            <a:off x="5699125" y="2840038"/>
            <a:ext cx="1920875" cy="1731962"/>
          </a:xfrm>
          <a:prstGeom prst="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230188" indent="-230188" defTabSz="914363">
              <a:buClr>
                <a:schemeClr val="tx1"/>
              </a:buClr>
              <a:buSzPct val="80000"/>
              <a:buFont typeface="Wingdings" pitchFamily="2" charset="2"/>
              <a:buChar char="l"/>
              <a:defRPr/>
            </a:pPr>
            <a:r>
              <a:rPr lang="en-US" sz="1600" dirty="0">
                <a:gradFill>
                  <a:gsLst>
                    <a:gs pos="0">
                      <a:schemeClr val="tx1"/>
                    </a:gs>
                    <a:gs pos="86000">
                      <a:schemeClr val="tx1"/>
                    </a:gs>
                  </a:gsLst>
                  <a:lin ang="5400000" scaled="0"/>
                </a:gradFill>
              </a:rPr>
              <a:t>Minimal API</a:t>
            </a:r>
          </a:p>
        </p:txBody>
      </p:sp>
      <p:sp>
        <p:nvSpPr>
          <p:cNvPr id="11" name="Title 10"/>
          <p:cNvSpPr>
            <a:spLocks noGrp="1"/>
          </p:cNvSpPr>
          <p:nvPr>
            <p:ph type="title"/>
          </p:nvPr>
        </p:nvSpPr>
        <p:spPr>
          <a:xfrm>
            <a:off x="387350" y="152400"/>
            <a:ext cx="8369300" cy="997196"/>
          </a:xfrm>
        </p:spPr>
        <p:txBody>
          <a:bodyPr/>
          <a:lstStyle/>
          <a:p>
            <a:pPr defTabSz="914363" eaLnBrk="1" fontAlgn="auto" hangingPunct="1">
              <a:spcAft>
                <a:spcPts val="0"/>
              </a:spcAft>
              <a:defRPr/>
            </a:pPr>
            <a:r>
              <a:rPr dirty="0" smtClean="0"/>
              <a:t>Reshaping The API</a:t>
            </a:r>
            <a:br>
              <a:rPr dirty="0" smtClean="0"/>
            </a:br>
            <a:r>
              <a:rPr sz="3200" dirty="0" smtClean="0">
                <a:solidFill>
                  <a:schemeClr val="accent3"/>
                </a:solidFill>
              </a:rPr>
              <a:t>Turning the compiler into a library</a:t>
            </a:r>
            <a:endParaRPr sz="2800" dirty="0">
              <a:solidFill>
                <a:schemeClr val="accent3"/>
              </a:solidFill>
            </a:endParaRPr>
          </a:p>
        </p:txBody>
      </p:sp>
      <p:pic>
        <p:nvPicPr>
          <p:cNvPr id="36872" name="Picture 11" descr="xktpwg.png"/>
          <p:cNvPicPr>
            <a:picLocks noChangeAspect="1"/>
          </p:cNvPicPr>
          <p:nvPr/>
        </p:nvPicPr>
        <p:blipFill>
          <a:blip r:embed="rId3"/>
          <a:srcRect/>
          <a:stretch>
            <a:fillRect/>
          </a:stretch>
        </p:blipFill>
        <p:spPr bwMode="auto">
          <a:xfrm>
            <a:off x="1143000" y="3175000"/>
            <a:ext cx="2133600" cy="3073400"/>
          </a:xfrm>
          <a:prstGeom prst="rect">
            <a:avLst/>
          </a:prstGeom>
          <a:noFill/>
          <a:ln w="9525">
            <a:noFill/>
            <a:miter lim="800000"/>
            <a:headEnd/>
            <a:tailEnd/>
          </a:ln>
        </p:spPr>
      </p:pic>
      <p:sp>
        <p:nvSpPr>
          <p:cNvPr id="13" name="Freeform 11"/>
          <p:cNvSpPr>
            <a:spLocks/>
          </p:cNvSpPr>
          <p:nvPr/>
        </p:nvSpPr>
        <p:spPr bwMode="auto">
          <a:xfrm>
            <a:off x="4114800" y="3276600"/>
            <a:ext cx="1103313" cy="1066800"/>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ndParaRPr>
          </a:p>
        </p:txBody>
      </p:sp>
      <p:pic>
        <p:nvPicPr>
          <p:cNvPr id="36874" name="Picture 13" descr="xtnyqx.png"/>
          <p:cNvPicPr>
            <a:picLocks noChangeAspect="1"/>
          </p:cNvPicPr>
          <p:nvPr/>
        </p:nvPicPr>
        <p:blipFill>
          <a:blip r:embed="rId4"/>
          <a:srcRect/>
          <a:stretch>
            <a:fillRect/>
          </a:stretch>
        </p:blipFill>
        <p:spPr bwMode="auto">
          <a:xfrm>
            <a:off x="5775325" y="3251200"/>
            <a:ext cx="1787525" cy="114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
          <p:cNvSpPr>
            <a:spLocks noChangeAspect="1" noChangeArrowheads="1" noTextEdit="1"/>
          </p:cNvSpPr>
          <p:nvPr/>
        </p:nvSpPr>
        <p:spPr bwMode="auto">
          <a:xfrm>
            <a:off x="355600" y="1744663"/>
            <a:ext cx="8432800" cy="3836987"/>
          </a:xfrm>
          <a:prstGeom prst="rect">
            <a:avLst/>
          </a:prstGeom>
          <a:noFill/>
          <a:ln w="9525">
            <a:noFill/>
            <a:miter lim="800000"/>
            <a:headEnd/>
            <a:tailEnd/>
          </a:ln>
        </p:spPr>
        <p:txBody>
          <a:bodyPr/>
          <a:lstStyle/>
          <a:p>
            <a:endParaRPr lang="en-US"/>
          </a:p>
        </p:txBody>
      </p:sp>
      <p:sp>
        <p:nvSpPr>
          <p:cNvPr id="2053" name="Rectangle 5"/>
          <p:cNvSpPr>
            <a:spLocks noChangeArrowheads="1"/>
          </p:cNvSpPr>
          <p:nvPr/>
        </p:nvSpPr>
        <p:spPr bwMode="auto">
          <a:xfrm>
            <a:off x="457200" y="1779588"/>
            <a:ext cx="2286000" cy="9620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Complete</a:t>
            </a:r>
          </a:p>
          <a:p>
            <a:pPr algn="ctr" defTabSz="914099">
              <a:defRPr/>
            </a:pPr>
            <a:r>
              <a:rPr lang="en-US" sz="2300" dirty="0">
                <a:solidFill>
                  <a:srgbClr val="FFFFFF"/>
                </a:solidFill>
              </a:rPr>
              <a:t>C# Compiler</a:t>
            </a:r>
          </a:p>
        </p:txBody>
      </p:sp>
      <p:sp>
        <p:nvSpPr>
          <p:cNvPr id="2054" name="Rectangle 6"/>
          <p:cNvSpPr>
            <a:spLocks noChangeArrowheads="1"/>
          </p:cNvSpPr>
          <p:nvPr/>
        </p:nvSpPr>
        <p:spPr bwMode="auto">
          <a:xfrm>
            <a:off x="3717925" y="1779588"/>
            <a:ext cx="1920875" cy="962025"/>
          </a:xfrm>
          <a:prstGeom prst="rect">
            <a:avLst/>
          </a:prstGeom>
          <a:gradFill>
            <a:gsLst>
              <a:gs pos="0">
                <a:srgbClr val="27C759">
                  <a:alpha val="98824"/>
                </a:srgbClr>
              </a:gs>
              <a:gs pos="55000">
                <a:srgbClr val="32E850"/>
              </a:gs>
              <a:gs pos="100000">
                <a:srgbClr val="42FC54"/>
              </a:gs>
            </a:gsLst>
          </a:gradFill>
          <a:ln>
            <a:solidFill>
              <a:srgbClr val="53F37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Mono Linker</a:t>
            </a:r>
          </a:p>
        </p:txBody>
      </p:sp>
      <p:sp>
        <p:nvSpPr>
          <p:cNvPr id="2055" name="Rectangle 7"/>
          <p:cNvSpPr>
            <a:spLocks noChangeArrowheads="1"/>
          </p:cNvSpPr>
          <p:nvPr/>
        </p:nvSpPr>
        <p:spPr bwMode="auto">
          <a:xfrm>
            <a:off x="6705600" y="1779588"/>
            <a:ext cx="1920875" cy="962025"/>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err="1">
                <a:solidFill>
                  <a:srgbClr val="FFFFFF"/>
                </a:solidFill>
              </a:rPr>
              <a:t>Mono.CSharp</a:t>
            </a:r>
            <a:endParaRPr lang="en-US" sz="2300" dirty="0">
              <a:solidFill>
                <a:srgbClr val="FFFFFF"/>
              </a:solidFill>
            </a:endParaRPr>
          </a:p>
        </p:txBody>
      </p:sp>
      <p:sp>
        <p:nvSpPr>
          <p:cNvPr id="2056" name="Rectangle 8"/>
          <p:cNvSpPr>
            <a:spLocks noChangeArrowheads="1"/>
          </p:cNvSpPr>
          <p:nvPr/>
        </p:nvSpPr>
        <p:spPr bwMode="auto">
          <a:xfrm>
            <a:off x="457200" y="2840038"/>
            <a:ext cx="2286000" cy="356076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230188" indent="-230188" defTabSz="914363">
              <a:spcBef>
                <a:spcPts val="0"/>
              </a:spcBef>
              <a:spcAft>
                <a:spcPts val="0"/>
              </a:spcAft>
              <a:buClr>
                <a:schemeClr val="tx1"/>
              </a:buClr>
              <a:buSzPct val="80000"/>
              <a:buFont typeface="Wingdings" pitchFamily="2" charset="2"/>
              <a:buChar char="l"/>
              <a:defRPr/>
            </a:pPr>
            <a:r>
              <a:rPr lang="en-US" sz="1600" dirty="0">
                <a:gradFill>
                  <a:gsLst>
                    <a:gs pos="0">
                      <a:schemeClr val="tx1"/>
                    </a:gs>
                    <a:gs pos="86000">
                      <a:schemeClr val="tx1"/>
                    </a:gs>
                  </a:gsLst>
                  <a:lin ang="5400000" scaled="0"/>
                </a:gradFill>
              </a:rPr>
              <a:t>Everything public</a:t>
            </a:r>
          </a:p>
        </p:txBody>
      </p:sp>
      <p:sp>
        <p:nvSpPr>
          <p:cNvPr id="2057" name="Rectangle 9"/>
          <p:cNvSpPr>
            <a:spLocks noChangeArrowheads="1"/>
          </p:cNvSpPr>
          <p:nvPr/>
        </p:nvSpPr>
        <p:spPr bwMode="auto">
          <a:xfrm>
            <a:off x="3717925" y="2840038"/>
            <a:ext cx="1920875" cy="1274762"/>
          </a:xfrm>
          <a:prstGeom prst="rect">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230188" indent="-230188" defTabSz="914363">
              <a:buClr>
                <a:schemeClr val="tx1"/>
              </a:buClr>
              <a:buSzPct val="80000"/>
              <a:buFont typeface="Wingdings" pitchFamily="2" charset="2"/>
              <a:buChar char="l"/>
              <a:defRPr/>
            </a:pPr>
            <a:r>
              <a:rPr lang="en-US" sz="1600" dirty="0">
                <a:gradFill>
                  <a:gsLst>
                    <a:gs pos="0">
                      <a:schemeClr val="tx1"/>
                    </a:gs>
                    <a:gs pos="86000">
                      <a:schemeClr val="tx1"/>
                    </a:gs>
                  </a:gsLst>
                  <a:lin ang="5400000" scaled="0"/>
                </a:gradFill>
              </a:rPr>
              <a:t>Uses </a:t>
            </a:r>
            <a:r>
              <a:rPr lang="en-US" sz="1600" dirty="0" err="1">
                <a:gradFill>
                  <a:gsLst>
                    <a:gs pos="0">
                      <a:schemeClr val="tx1"/>
                    </a:gs>
                    <a:gs pos="86000">
                      <a:schemeClr val="tx1"/>
                    </a:gs>
                  </a:gsLst>
                  <a:lin ang="5400000" scaled="0"/>
                </a:gradFill>
              </a:rPr>
              <a:t>Mono.Cecil</a:t>
            </a:r>
            <a:endParaRPr lang="en-US" sz="1600" dirty="0">
              <a:gradFill>
                <a:gsLst>
                  <a:gs pos="0">
                    <a:schemeClr val="tx1"/>
                  </a:gs>
                  <a:gs pos="86000">
                    <a:schemeClr val="tx1"/>
                  </a:gs>
                </a:gsLst>
                <a:lin ang="5400000" scaled="0"/>
              </a:gradFill>
            </a:endParaRPr>
          </a:p>
          <a:p>
            <a:pPr marL="230188" indent="-230188" defTabSz="914363">
              <a:buClr>
                <a:schemeClr val="tx1"/>
              </a:buClr>
              <a:buSzPct val="80000"/>
              <a:buFont typeface="Wingdings" pitchFamily="2" charset="2"/>
              <a:buChar char="l"/>
              <a:defRPr/>
            </a:pPr>
            <a:r>
              <a:rPr lang="en-US" sz="1600" dirty="0">
                <a:gradFill>
                  <a:gsLst>
                    <a:gs pos="0">
                      <a:schemeClr val="tx1"/>
                    </a:gs>
                    <a:gs pos="86000">
                      <a:schemeClr val="tx1"/>
                    </a:gs>
                  </a:gsLst>
                  <a:lin ang="5400000" scaled="0"/>
                </a:gradFill>
              </a:rPr>
              <a:t>Reshapes  code</a:t>
            </a:r>
          </a:p>
          <a:p>
            <a:pPr marL="230188" indent="-230188" defTabSz="914363">
              <a:buClr>
                <a:schemeClr val="tx1"/>
              </a:buClr>
              <a:buSzPct val="80000"/>
              <a:buFont typeface="Wingdings" pitchFamily="2" charset="2"/>
              <a:buChar char="l"/>
              <a:defRPr/>
            </a:pPr>
            <a:r>
              <a:rPr lang="en-US" sz="1600" dirty="0">
                <a:gradFill>
                  <a:gsLst>
                    <a:gs pos="0">
                      <a:schemeClr val="tx1"/>
                    </a:gs>
                    <a:gs pos="86000">
                      <a:schemeClr val="tx1"/>
                    </a:gs>
                  </a:gsLst>
                  <a:lin ang="5400000" scaled="0"/>
                </a:gradFill>
              </a:rPr>
              <a:t>Desired API</a:t>
            </a:r>
          </a:p>
          <a:p>
            <a:pPr marL="230188" indent="-230188" defTabSz="914363">
              <a:buClr>
                <a:schemeClr val="tx1"/>
              </a:buClr>
              <a:buSzPct val="80000"/>
              <a:buFont typeface="Wingdings" pitchFamily="2" charset="2"/>
              <a:buChar char="l"/>
              <a:defRPr/>
            </a:pPr>
            <a:r>
              <a:rPr lang="en-US" sz="1600" dirty="0">
                <a:gradFill>
                  <a:gsLst>
                    <a:gs pos="0">
                      <a:schemeClr val="tx1"/>
                    </a:gs>
                    <a:gs pos="86000">
                      <a:schemeClr val="tx1"/>
                    </a:gs>
                  </a:gsLst>
                  <a:lin ang="5400000" scaled="0"/>
                </a:gradFill>
              </a:rPr>
              <a:t>Removes or hides</a:t>
            </a:r>
          </a:p>
        </p:txBody>
      </p:sp>
      <p:sp>
        <p:nvSpPr>
          <p:cNvPr id="2058" name="Rectangle 10"/>
          <p:cNvSpPr>
            <a:spLocks noChangeArrowheads="1"/>
          </p:cNvSpPr>
          <p:nvPr/>
        </p:nvSpPr>
        <p:spPr bwMode="auto">
          <a:xfrm>
            <a:off x="6705600" y="2840038"/>
            <a:ext cx="1920875" cy="1731962"/>
          </a:xfrm>
          <a:prstGeom prst="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230188" indent="-230188" defTabSz="914363">
              <a:buClr>
                <a:schemeClr val="tx1"/>
              </a:buClr>
              <a:buSzPct val="80000"/>
              <a:buFont typeface="Wingdings" pitchFamily="2" charset="2"/>
              <a:buChar char="l"/>
              <a:defRPr/>
            </a:pPr>
            <a:r>
              <a:rPr lang="en-US" sz="1600" dirty="0">
                <a:gradFill>
                  <a:gsLst>
                    <a:gs pos="0">
                      <a:schemeClr val="tx1"/>
                    </a:gs>
                    <a:gs pos="86000">
                      <a:schemeClr val="tx1"/>
                    </a:gs>
                  </a:gsLst>
                  <a:lin ang="5400000" scaled="0"/>
                </a:gradFill>
              </a:rPr>
              <a:t>Minimal API</a:t>
            </a:r>
          </a:p>
        </p:txBody>
      </p:sp>
      <p:sp>
        <p:nvSpPr>
          <p:cNvPr id="2059" name="Freeform 11"/>
          <p:cNvSpPr>
            <a:spLocks/>
          </p:cNvSpPr>
          <p:nvPr/>
        </p:nvSpPr>
        <p:spPr bwMode="auto">
          <a:xfrm>
            <a:off x="2971800" y="3014663"/>
            <a:ext cx="587375" cy="566737"/>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ndParaRPr>
          </a:p>
        </p:txBody>
      </p:sp>
      <p:sp>
        <p:nvSpPr>
          <p:cNvPr id="11" name="Title 10"/>
          <p:cNvSpPr>
            <a:spLocks noGrp="1"/>
          </p:cNvSpPr>
          <p:nvPr>
            <p:ph type="title"/>
          </p:nvPr>
        </p:nvSpPr>
        <p:spPr>
          <a:xfrm>
            <a:off x="387350" y="152400"/>
            <a:ext cx="8369300" cy="775597"/>
          </a:xfrm>
        </p:spPr>
        <p:txBody>
          <a:bodyPr/>
          <a:lstStyle/>
          <a:p>
            <a:pPr defTabSz="914363" eaLnBrk="1" fontAlgn="auto" hangingPunct="1">
              <a:spcAft>
                <a:spcPts val="0"/>
              </a:spcAft>
              <a:defRPr/>
            </a:pPr>
            <a:r>
              <a:rPr sz="3200" dirty="0" smtClean="0"/>
              <a:t>Reshaping The API</a:t>
            </a:r>
            <a:br>
              <a:rPr sz="3200" dirty="0" smtClean="0"/>
            </a:br>
            <a:r>
              <a:rPr sz="2400" dirty="0" smtClean="0">
                <a:solidFill>
                  <a:schemeClr val="accent3"/>
                </a:solidFill>
              </a:rPr>
              <a:t>Avoid manual work, reusing </a:t>
            </a:r>
            <a:r>
              <a:rPr sz="2400" dirty="0" err="1" smtClean="0">
                <a:solidFill>
                  <a:schemeClr val="accent3"/>
                </a:solidFill>
              </a:rPr>
              <a:t>Mono.Cecil</a:t>
            </a:r>
            <a:r>
              <a:rPr sz="2400" dirty="0" smtClean="0">
                <a:solidFill>
                  <a:schemeClr val="accent3"/>
                </a:solidFill>
              </a:rPr>
              <a:t> and </a:t>
            </a:r>
            <a:r>
              <a:rPr sz="2400" dirty="0" err="1" smtClean="0">
                <a:solidFill>
                  <a:schemeClr val="accent3"/>
                </a:solidFill>
              </a:rPr>
              <a:t>Mono.Linker</a:t>
            </a:r>
            <a:endParaRPr sz="2400" dirty="0">
              <a:solidFill>
                <a:schemeClr val="accent3"/>
              </a:solidFill>
            </a:endParaRPr>
          </a:p>
        </p:txBody>
      </p:sp>
      <p:pic>
        <p:nvPicPr>
          <p:cNvPr id="37899" name="Picture 11" descr="xktpwg.png"/>
          <p:cNvPicPr>
            <a:picLocks noChangeAspect="1"/>
          </p:cNvPicPr>
          <p:nvPr/>
        </p:nvPicPr>
        <p:blipFill>
          <a:blip r:embed="rId3"/>
          <a:srcRect/>
          <a:stretch>
            <a:fillRect/>
          </a:stretch>
        </p:blipFill>
        <p:spPr bwMode="auto">
          <a:xfrm>
            <a:off x="533400" y="3175000"/>
            <a:ext cx="2133600" cy="3073400"/>
          </a:xfrm>
          <a:prstGeom prst="rect">
            <a:avLst/>
          </a:prstGeom>
          <a:noFill/>
          <a:ln w="9525">
            <a:noFill/>
            <a:miter lim="800000"/>
            <a:headEnd/>
            <a:tailEnd/>
          </a:ln>
        </p:spPr>
      </p:pic>
      <p:sp>
        <p:nvSpPr>
          <p:cNvPr id="13" name="Freeform 11"/>
          <p:cNvSpPr>
            <a:spLocks/>
          </p:cNvSpPr>
          <p:nvPr/>
        </p:nvSpPr>
        <p:spPr bwMode="auto">
          <a:xfrm>
            <a:off x="5889625" y="3014663"/>
            <a:ext cx="587375" cy="566737"/>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ndParaRPr>
          </a:p>
        </p:txBody>
      </p:sp>
      <p:pic>
        <p:nvPicPr>
          <p:cNvPr id="37901" name="Picture 13" descr="xtnyqx.png"/>
          <p:cNvPicPr>
            <a:picLocks noChangeAspect="1"/>
          </p:cNvPicPr>
          <p:nvPr/>
        </p:nvPicPr>
        <p:blipFill>
          <a:blip r:embed="rId4"/>
          <a:srcRect/>
          <a:stretch>
            <a:fillRect/>
          </a:stretch>
        </p:blipFill>
        <p:spPr bwMode="auto">
          <a:xfrm>
            <a:off x="6781800" y="3175000"/>
            <a:ext cx="1787525" cy="1143000"/>
          </a:xfrm>
          <a:prstGeom prst="rect">
            <a:avLst/>
          </a:prstGeom>
          <a:noFill/>
          <a:ln w="9525">
            <a:noFill/>
            <a:miter lim="800000"/>
            <a:headEnd/>
            <a:tailEnd/>
          </a:ln>
        </p:spPr>
      </p:pic>
      <p:sp>
        <p:nvSpPr>
          <p:cNvPr id="15" name="Freeform 11"/>
          <p:cNvSpPr>
            <a:spLocks/>
          </p:cNvSpPr>
          <p:nvPr/>
        </p:nvSpPr>
        <p:spPr bwMode="auto">
          <a:xfrm rot="16200000">
            <a:off x="4333081" y="4299744"/>
            <a:ext cx="587375" cy="566738"/>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ndParaRPr>
          </a:p>
        </p:txBody>
      </p:sp>
      <p:sp>
        <p:nvSpPr>
          <p:cNvPr id="24" name="Rounded Rectangle 23"/>
          <p:cNvSpPr/>
          <p:nvPr/>
        </p:nvSpPr>
        <p:spPr bwMode="auto">
          <a:xfrm>
            <a:off x="3717925" y="5081588"/>
            <a:ext cx="1920875" cy="785812"/>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2300" dirty="0">
                <a:solidFill>
                  <a:srgbClr val="FFFFFF"/>
                </a:solidFill>
              </a:rPr>
              <a:t>link.xml</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600" y="1524000"/>
            <a:ext cx="7924800" cy="4938788"/>
          </a:xfrm>
        </p:spPr>
        <p:txBody>
          <a:bodyPr/>
          <a:lstStyle/>
          <a:p>
            <a:pPr defTabSz="914363" eaLnBrk="1" fontAlgn="auto" hangingPunct="1">
              <a:defRPr/>
            </a:pPr>
            <a:r>
              <a:rPr lang="en-US" dirty="0" smtClean="0"/>
              <a:t>Shrinking Assemblies</a:t>
            </a:r>
          </a:p>
          <a:p>
            <a:pPr lvl="1" defTabSz="914363" eaLnBrk="1" fontAlgn="auto" hangingPunct="1">
              <a:spcAft>
                <a:spcPts val="0"/>
              </a:spcAft>
              <a:defRPr/>
            </a:pPr>
            <a:r>
              <a:rPr lang="en-US" dirty="0" smtClean="0"/>
              <a:t>Shipping only what is required</a:t>
            </a:r>
          </a:p>
          <a:p>
            <a:pPr lvl="1" defTabSz="914363" eaLnBrk="1" fontAlgn="auto" hangingPunct="1">
              <a:spcAft>
                <a:spcPts val="0"/>
              </a:spcAft>
              <a:defRPr/>
            </a:pPr>
            <a:r>
              <a:rPr lang="en-US" dirty="0" smtClean="0"/>
              <a:t>Simplify deployment</a:t>
            </a:r>
          </a:p>
          <a:p>
            <a:pPr defTabSz="914363" eaLnBrk="1" fontAlgn="auto" hangingPunct="1">
              <a:defRPr/>
            </a:pPr>
            <a:endParaRPr lang="en-US" dirty="0" smtClean="0"/>
          </a:p>
          <a:p>
            <a:pPr defTabSz="914363" eaLnBrk="1" fontAlgn="auto" hangingPunct="1">
              <a:defRPr/>
            </a:pPr>
            <a:r>
              <a:rPr lang="en-US" dirty="0" smtClean="0"/>
              <a:t>Create your own Compact Framework</a:t>
            </a:r>
          </a:p>
          <a:p>
            <a:pPr lvl="1" defTabSz="914363" eaLnBrk="1" fontAlgn="auto" hangingPunct="1">
              <a:spcAft>
                <a:spcPts val="0"/>
              </a:spcAft>
              <a:defRPr/>
            </a:pPr>
            <a:r>
              <a:rPr lang="en-US" dirty="0" smtClean="0"/>
              <a:t>What you need from the superset</a:t>
            </a:r>
          </a:p>
          <a:p>
            <a:pPr defTabSz="914363" eaLnBrk="1" fontAlgn="auto" hangingPunct="1">
              <a:defRPr/>
            </a:pPr>
            <a:endParaRPr lang="en-US" dirty="0" smtClean="0"/>
          </a:p>
          <a:p>
            <a:pPr defTabSz="914363" eaLnBrk="1" fontAlgn="auto" hangingPunct="1">
              <a:defRPr/>
            </a:pPr>
            <a:r>
              <a:rPr lang="en-US" dirty="0" smtClean="0"/>
              <a:t>.NET 3.5 to </a:t>
            </a:r>
            <a:r>
              <a:rPr lang="en-US" dirty="0" err="1" smtClean="0"/>
              <a:t>Silverlight</a:t>
            </a:r>
            <a:endParaRPr lang="en-US" dirty="0" smtClean="0"/>
          </a:p>
          <a:p>
            <a:pPr lvl="1" defTabSz="914363" eaLnBrk="1" fontAlgn="auto" hangingPunct="1">
              <a:spcAft>
                <a:spcPts val="0"/>
              </a:spcAft>
              <a:defRPr/>
            </a:pPr>
            <a:r>
              <a:rPr lang="en-US" dirty="0" smtClean="0"/>
              <a:t>We reshape our assemblies.</a:t>
            </a:r>
          </a:p>
          <a:p>
            <a:pPr lvl="1" defTabSz="914363" eaLnBrk="1" fontAlgn="auto" hangingPunct="1">
              <a:spcAft>
                <a:spcPts val="0"/>
              </a:spcAft>
              <a:defRPr/>
            </a:pPr>
            <a:r>
              <a:rPr lang="en-US" dirty="0" smtClean="0"/>
              <a:t>Minimal hand-editing/tuning.</a:t>
            </a:r>
          </a:p>
        </p:txBody>
      </p:sp>
      <p:sp>
        <p:nvSpPr>
          <p:cNvPr id="4" name="Title 3"/>
          <p:cNvSpPr>
            <a:spLocks noGrp="1"/>
          </p:cNvSpPr>
          <p:nvPr>
            <p:ph type="title"/>
          </p:nvPr>
        </p:nvSpPr>
        <p:spPr>
          <a:xfrm>
            <a:off x="387054" y="152400"/>
            <a:ext cx="8375946" cy="1107996"/>
          </a:xfrm>
        </p:spPr>
        <p:txBody>
          <a:bodyPr/>
          <a:lstStyle/>
          <a:p>
            <a:pPr defTabSz="914363" eaLnBrk="1" fontAlgn="auto" hangingPunct="1">
              <a:spcAft>
                <a:spcPts val="0"/>
              </a:spcAft>
              <a:defRPr/>
            </a:pPr>
            <a:r>
              <a:rPr smtClean="0"/>
              <a:t>Mono Linker Use Cases</a:t>
            </a:r>
            <a:br>
              <a:rPr smtClean="0"/>
            </a:br>
            <a:endParaRPr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1753557"/>
          </a:xfrm>
        </p:spPr>
        <p:txBody>
          <a:bodyPr/>
          <a:lstStyle/>
          <a:p>
            <a:pPr defTabSz="914363" eaLnBrk="1" fontAlgn="auto" hangingPunct="1">
              <a:defRPr/>
            </a:pPr>
            <a:r>
              <a:rPr lang="en-US" dirty="0" smtClean="0"/>
              <a:t>Great innovations are possible </a:t>
            </a:r>
          </a:p>
          <a:p>
            <a:pPr lvl="1" defTabSz="914363" eaLnBrk="1" fontAlgn="auto" hangingPunct="1">
              <a:spcAft>
                <a:spcPts val="0"/>
              </a:spcAft>
              <a:defRPr/>
            </a:pPr>
            <a:r>
              <a:rPr lang="en-US" dirty="0" smtClean="0"/>
              <a:t>Build on an existing large ecosystem</a:t>
            </a:r>
          </a:p>
          <a:p>
            <a:pPr lvl="1" defTabSz="914363" eaLnBrk="1" fontAlgn="auto" hangingPunct="1">
              <a:spcAft>
                <a:spcPts val="0"/>
              </a:spcAft>
              <a:defRPr/>
            </a:pPr>
            <a:r>
              <a:rPr lang="en-US" dirty="0" smtClean="0"/>
              <a:t>Instrument, expand, innovate</a:t>
            </a:r>
          </a:p>
          <a:p>
            <a:pPr lvl="1" defTabSz="914363" eaLnBrk="1" fontAlgn="auto" hangingPunct="1">
              <a:spcAft>
                <a:spcPts val="0"/>
              </a:spcAft>
              <a:defRPr/>
            </a:pPr>
            <a:r>
              <a:rPr lang="en-US" dirty="0" smtClean="0"/>
              <a:t>Special code generation</a:t>
            </a:r>
          </a:p>
        </p:txBody>
      </p:sp>
      <p:sp>
        <p:nvSpPr>
          <p:cNvPr id="4" name="Title 3"/>
          <p:cNvSpPr>
            <a:spLocks noGrp="1"/>
          </p:cNvSpPr>
          <p:nvPr>
            <p:ph type="title"/>
          </p:nvPr>
        </p:nvSpPr>
        <p:spPr>
          <a:xfrm>
            <a:off x="387054" y="152400"/>
            <a:ext cx="8375946" cy="720197"/>
          </a:xfrm>
        </p:spPr>
        <p:txBody>
          <a:bodyPr/>
          <a:lstStyle/>
          <a:p>
            <a:pPr defTabSz="914363" eaLnBrk="1" fontAlgn="auto" hangingPunct="1">
              <a:spcAft>
                <a:spcPts val="0"/>
              </a:spcAft>
              <a:defRPr/>
            </a:pPr>
            <a:r>
              <a:rPr sz="2800" dirty="0" smtClean="0"/>
              <a:t>Beyond the CLR</a:t>
            </a:r>
            <a:r>
              <a:rPr sz="2800" smtClean="0"/>
              <a:t>:  Innovating </a:t>
            </a:r>
            <a:r>
              <a:rPr lang="en-US" sz="2800" dirty="0" smtClean="0"/>
              <a:t>On A</a:t>
            </a:r>
            <a:r>
              <a:rPr sz="2800" smtClean="0"/>
              <a:t> </a:t>
            </a:r>
            <a:r>
              <a:rPr sz="2800" dirty="0" smtClean="0"/>
              <a:t>Solid Foundation</a:t>
            </a:r>
            <a:r>
              <a:rPr sz="2000" dirty="0" smtClean="0"/>
              <a:t/>
            </a:r>
            <a:br>
              <a:rPr sz="2000" dirty="0" smtClean="0"/>
            </a:br>
            <a:r>
              <a:rPr sz="2400" dirty="0" smtClean="0">
                <a:solidFill>
                  <a:schemeClr val="accent3"/>
                </a:solidFill>
              </a:rPr>
              <a:t>Virtual machines are fascinating</a:t>
            </a:r>
            <a:endParaRPr sz="1400"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4786310"/>
          </a:xfrm>
        </p:spPr>
        <p:txBody>
          <a:bodyPr/>
          <a:lstStyle/>
          <a:p>
            <a:pPr defTabSz="914363" eaLnBrk="1" fontAlgn="auto" hangingPunct="1">
              <a:defRPr/>
            </a:pPr>
            <a:r>
              <a:rPr lang="en-US" dirty="0" smtClean="0"/>
              <a:t>Great innovations are possible </a:t>
            </a:r>
          </a:p>
          <a:p>
            <a:pPr lvl="1" defTabSz="914363" eaLnBrk="1" fontAlgn="auto" hangingPunct="1">
              <a:spcAft>
                <a:spcPts val="0"/>
              </a:spcAft>
              <a:defRPr/>
            </a:pPr>
            <a:r>
              <a:rPr lang="en-US" dirty="0" smtClean="0"/>
              <a:t>Build on an existing large ecosystem</a:t>
            </a:r>
          </a:p>
          <a:p>
            <a:pPr lvl="1" defTabSz="914363" eaLnBrk="1" fontAlgn="auto" hangingPunct="1">
              <a:spcAft>
                <a:spcPts val="0"/>
              </a:spcAft>
              <a:defRPr/>
            </a:pPr>
            <a:r>
              <a:rPr lang="en-US" dirty="0" smtClean="0"/>
              <a:t>Instrument, expand, innovate</a:t>
            </a:r>
          </a:p>
          <a:p>
            <a:pPr lvl="1" defTabSz="914363" eaLnBrk="1" fontAlgn="auto" hangingPunct="1">
              <a:spcAft>
                <a:spcPts val="0"/>
              </a:spcAft>
              <a:defRPr/>
            </a:pPr>
            <a:r>
              <a:rPr lang="en-US" dirty="0" smtClean="0"/>
              <a:t>Special code generation</a:t>
            </a:r>
            <a:br>
              <a:rPr lang="en-US" dirty="0" smtClean="0"/>
            </a:br>
            <a:endParaRPr lang="en-US" dirty="0" smtClean="0"/>
          </a:p>
          <a:p>
            <a:pPr defTabSz="914363" eaLnBrk="1" fontAlgn="auto" hangingPunct="1">
              <a:defRPr/>
            </a:pPr>
            <a:r>
              <a:rPr lang="en-US" dirty="0" smtClean="0"/>
              <a:t>VM potential limited by vendor realities</a:t>
            </a:r>
          </a:p>
          <a:p>
            <a:pPr lvl="1" defTabSz="914363" eaLnBrk="1" fontAlgn="auto" hangingPunct="1">
              <a:spcAft>
                <a:spcPts val="0"/>
              </a:spcAft>
              <a:defRPr/>
            </a:pPr>
            <a:r>
              <a:rPr lang="en-US" dirty="0" smtClean="0"/>
              <a:t>Provider scarcity</a:t>
            </a:r>
          </a:p>
          <a:p>
            <a:pPr lvl="1" defTabSz="914363" eaLnBrk="1" fontAlgn="auto" hangingPunct="1">
              <a:spcAft>
                <a:spcPts val="0"/>
              </a:spcAft>
              <a:defRPr/>
            </a:pPr>
            <a:r>
              <a:rPr lang="en-US" dirty="0" smtClean="0"/>
              <a:t>Shipping dates</a:t>
            </a:r>
          </a:p>
          <a:p>
            <a:pPr lvl="1" defTabSz="914363" eaLnBrk="1" fontAlgn="auto" hangingPunct="1">
              <a:spcAft>
                <a:spcPts val="0"/>
              </a:spcAft>
              <a:defRPr/>
            </a:pPr>
            <a:r>
              <a:rPr lang="en-US" dirty="0" smtClean="0"/>
              <a:t>Staffing</a:t>
            </a:r>
          </a:p>
          <a:p>
            <a:pPr lvl="1" defTabSz="914363" eaLnBrk="1" fontAlgn="auto" hangingPunct="1">
              <a:spcAft>
                <a:spcPts val="0"/>
              </a:spcAft>
              <a:defRPr/>
            </a:pPr>
            <a:r>
              <a:rPr lang="en-US" dirty="0" smtClean="0"/>
              <a:t>Product Management</a:t>
            </a:r>
          </a:p>
          <a:p>
            <a:pPr lvl="1" defTabSz="914363" eaLnBrk="1" fontAlgn="auto" hangingPunct="1">
              <a:spcAft>
                <a:spcPts val="0"/>
              </a:spcAft>
              <a:defRPr/>
            </a:pPr>
            <a:r>
              <a:rPr lang="en-US" dirty="0" smtClean="0"/>
              <a:t>Feature prioritization</a:t>
            </a:r>
          </a:p>
        </p:txBody>
      </p:sp>
      <p:sp>
        <p:nvSpPr>
          <p:cNvPr id="4" name="Title 3"/>
          <p:cNvSpPr>
            <a:spLocks noGrp="1"/>
          </p:cNvSpPr>
          <p:nvPr>
            <p:ph type="title"/>
          </p:nvPr>
        </p:nvSpPr>
        <p:spPr>
          <a:xfrm>
            <a:off x="387054" y="152400"/>
            <a:ext cx="8375946" cy="720197"/>
          </a:xfrm>
        </p:spPr>
        <p:txBody>
          <a:bodyPr/>
          <a:lstStyle/>
          <a:p>
            <a:pPr defTabSz="914363" eaLnBrk="1" fontAlgn="auto" hangingPunct="1">
              <a:spcAft>
                <a:spcPts val="0"/>
              </a:spcAft>
              <a:defRPr/>
            </a:pPr>
            <a:r>
              <a:rPr sz="2800" dirty="0" smtClean="0"/>
              <a:t>Beyond the CLR</a:t>
            </a:r>
            <a:r>
              <a:rPr sz="2800" smtClean="0"/>
              <a:t>:  Innovating </a:t>
            </a:r>
            <a:r>
              <a:rPr lang="en-US" sz="2800" dirty="0" smtClean="0"/>
              <a:t>On A</a:t>
            </a:r>
            <a:r>
              <a:rPr sz="2800" smtClean="0"/>
              <a:t> </a:t>
            </a:r>
            <a:r>
              <a:rPr sz="2800" dirty="0" smtClean="0"/>
              <a:t>Solid Foundation</a:t>
            </a:r>
            <a:br>
              <a:rPr sz="2800" dirty="0" smtClean="0"/>
            </a:br>
            <a:r>
              <a:rPr sz="2400" dirty="0" smtClean="0">
                <a:solidFill>
                  <a:schemeClr val="accent3"/>
                </a:solidFill>
              </a:rPr>
              <a:t>Virtual machines are fascinating</a:t>
            </a:r>
            <a:endParaRPr sz="1800"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395814"/>
          </a:xfrm>
        </p:spPr>
        <p:txBody>
          <a:bodyPr/>
          <a:lstStyle/>
          <a:p>
            <a:pPr defTabSz="914363" eaLnBrk="1" fontAlgn="auto" hangingPunct="1">
              <a:defRPr/>
            </a:pPr>
            <a:r>
              <a:rPr lang="en-US" dirty="0" smtClean="0"/>
              <a:t>On the root </a:t>
            </a:r>
            <a:r>
              <a:rPr lang="en-US" dirty="0" err="1" smtClean="0">
                <a:latin typeface="Consolas" pitchFamily="49" charset="0"/>
              </a:rPr>
              <a:t>AppDomain</a:t>
            </a:r>
            <a:r>
              <a:rPr lang="en-US" dirty="0" smtClean="0"/>
              <a:t>, on a new thread</a:t>
            </a:r>
            <a:endParaRPr lang="en-US" dirty="0" smtClean="0">
              <a:latin typeface="Consolas" pitchFamily="49" charset="0"/>
            </a:endParaRPr>
          </a:p>
        </p:txBody>
      </p:sp>
      <p:sp>
        <p:nvSpPr>
          <p:cNvPr id="4" name="Title 3"/>
          <p:cNvSpPr>
            <a:spLocks noGrp="1"/>
          </p:cNvSpPr>
          <p:nvPr>
            <p:ph type="title"/>
          </p:nvPr>
        </p:nvSpPr>
        <p:spPr>
          <a:xfrm>
            <a:off x="387054" y="152400"/>
            <a:ext cx="8375946" cy="997196"/>
          </a:xfrm>
        </p:spPr>
        <p:txBody>
          <a:bodyPr/>
          <a:lstStyle/>
          <a:p>
            <a:pPr defTabSz="914363" eaLnBrk="1" fontAlgn="auto" hangingPunct="1">
              <a:spcAft>
                <a:spcPts val="0"/>
              </a:spcAft>
              <a:defRPr/>
            </a:pPr>
            <a:r>
              <a:rPr smtClean="0"/>
              <a:t>Injecting Code Into A Live Process</a:t>
            </a:r>
            <a:br>
              <a:rPr smtClean="0"/>
            </a:br>
            <a:r>
              <a:rPr sz="3200" smtClean="0">
                <a:solidFill>
                  <a:schemeClr val="accent3"/>
                </a:solidFill>
              </a:rPr>
              <a:t>The </a:t>
            </a:r>
            <a:r>
              <a:rPr sz="3200" smtClean="0">
                <a:solidFill>
                  <a:schemeClr val="accent3"/>
                </a:solidFill>
                <a:latin typeface="Consolas" pitchFamily="49" charset="0"/>
              </a:rPr>
              <a:t>Mono.Attach.VirtualMachine</a:t>
            </a:r>
            <a:r>
              <a:rPr sz="3200" smtClean="0">
                <a:solidFill>
                  <a:schemeClr val="accent3"/>
                </a:solidFill>
              </a:rPr>
              <a:t> API</a:t>
            </a:r>
            <a:endParaRPr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2053960"/>
          </a:xfrm>
        </p:spPr>
        <p:txBody>
          <a:bodyPr/>
          <a:lstStyle/>
          <a:p>
            <a:pPr defTabSz="914363" eaLnBrk="1" fontAlgn="auto" hangingPunct="1">
              <a:defRPr/>
            </a:pPr>
            <a:r>
              <a:rPr lang="en-US" dirty="0" smtClean="0"/>
              <a:t>An open source .NET implementation:</a:t>
            </a:r>
          </a:p>
          <a:p>
            <a:pPr lvl="1" defTabSz="914363" eaLnBrk="1" fontAlgn="auto" hangingPunct="1">
              <a:spcAft>
                <a:spcPts val="0"/>
              </a:spcAft>
              <a:defRPr/>
            </a:pPr>
            <a:r>
              <a:rPr lang="en-US" dirty="0" smtClean="0"/>
              <a:t>A subset of .NET</a:t>
            </a:r>
          </a:p>
          <a:p>
            <a:pPr lvl="1" defTabSz="914363" eaLnBrk="1" fontAlgn="auto" hangingPunct="1">
              <a:spcAft>
                <a:spcPts val="0"/>
              </a:spcAft>
              <a:defRPr/>
            </a:pPr>
            <a:r>
              <a:rPr lang="en-US" dirty="0" smtClean="0"/>
              <a:t>Sponsored by Novell</a:t>
            </a:r>
          </a:p>
          <a:p>
            <a:pPr lvl="1" defTabSz="914363" eaLnBrk="1" fontAlgn="auto" hangingPunct="1">
              <a:spcAft>
                <a:spcPts val="0"/>
              </a:spcAft>
              <a:defRPr/>
            </a:pPr>
            <a:r>
              <a:rPr lang="en-US" dirty="0" smtClean="0"/>
              <a:t>~120 non-affiliated contributors (1.2 -&gt; 2.0)</a:t>
            </a:r>
          </a:p>
          <a:p>
            <a:pPr defTabSz="914363" eaLnBrk="1" fontAlgn="auto" hangingPunct="1">
              <a:defRPr/>
            </a:pPr>
            <a:r>
              <a:rPr lang="en-US" dirty="0" smtClean="0"/>
              <a:t>Direction driven by contributors</a:t>
            </a:r>
          </a:p>
        </p:txBody>
      </p:sp>
      <p:sp>
        <p:nvSpPr>
          <p:cNvPr id="5" name="Title 4"/>
          <p:cNvSpPr>
            <a:spLocks noGrp="1"/>
          </p:cNvSpPr>
          <p:nvPr>
            <p:ph type="title"/>
          </p:nvPr>
        </p:nvSpPr>
        <p:spPr>
          <a:xfrm>
            <a:off x="387054" y="152400"/>
            <a:ext cx="8375946" cy="1551194"/>
          </a:xfrm>
        </p:spPr>
        <p:txBody>
          <a:bodyPr/>
          <a:lstStyle/>
          <a:p>
            <a:pPr defTabSz="914363" eaLnBrk="1" fontAlgn="auto" hangingPunct="1">
              <a:spcAft>
                <a:spcPts val="0"/>
              </a:spcAft>
              <a:defRPr/>
            </a:pPr>
            <a:r>
              <a:rPr dirty="0" smtClean="0"/>
              <a:t>Mono 2.0</a:t>
            </a:r>
            <a:br>
              <a:rPr dirty="0" smtClean="0"/>
            </a:br>
            <a:r>
              <a:rPr sz="3200" dirty="0" smtClean="0">
                <a:solidFill>
                  <a:schemeClr val="accent3"/>
                </a:solidFill>
              </a:rPr>
              <a:t>Just released!</a:t>
            </a:r>
            <a:r>
              <a:rPr dirty="0" smtClean="0"/>
              <a:t/>
            </a:r>
            <a:br>
              <a:rPr dirty="0" smtClean="0"/>
            </a:br>
            <a:endParaRPr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lum bright="-50000" contrast="-50000"/>
          </a:blip>
          <a:srcRect/>
          <a:stretch>
            <a:fillRect/>
          </a:stretch>
        </p:blipFill>
        <p:spPr bwMode="auto">
          <a:xfrm>
            <a:off x="1981200" y="1524000"/>
            <a:ext cx="4371975" cy="3222625"/>
          </a:xfrm>
          <a:prstGeom prst="rect">
            <a:avLst/>
          </a:prstGeom>
          <a:noFill/>
          <a:ln w="9525">
            <a:noFill/>
            <a:miter lim="800000"/>
            <a:headEnd/>
            <a:tailEnd/>
          </a:ln>
        </p:spPr>
      </p:pic>
      <p:sp>
        <p:nvSpPr>
          <p:cNvPr id="4" name="Title 3"/>
          <p:cNvSpPr>
            <a:spLocks noGrp="1"/>
          </p:cNvSpPr>
          <p:nvPr>
            <p:ph type="title"/>
          </p:nvPr>
        </p:nvSpPr>
        <p:spPr>
          <a:xfrm>
            <a:off x="387054" y="152400"/>
            <a:ext cx="8375946" cy="997196"/>
          </a:xfrm>
        </p:spPr>
        <p:txBody>
          <a:bodyPr/>
          <a:lstStyle/>
          <a:p>
            <a:pPr defTabSz="914363" eaLnBrk="1" fontAlgn="auto" hangingPunct="1">
              <a:spcAft>
                <a:spcPts val="0"/>
              </a:spcAft>
              <a:defRPr/>
            </a:pPr>
            <a:r>
              <a:rPr smtClean="0"/>
              <a:t>Injecting GUI Interactive C#</a:t>
            </a:r>
            <a:br>
              <a:rPr smtClean="0"/>
            </a:br>
            <a:r>
              <a:rPr sz="3200" smtClean="0">
                <a:solidFill>
                  <a:schemeClr val="accent3"/>
                </a:solidFill>
              </a:rPr>
              <a:t>Consoles for everyone!</a:t>
            </a:r>
            <a:endParaRPr dirty="0">
              <a:solidFill>
                <a:schemeClr val="accent3"/>
              </a:solidFill>
            </a:endParaRPr>
          </a:p>
        </p:txBody>
      </p:sp>
      <p:pic>
        <p:nvPicPr>
          <p:cNvPr id="43012" name="Picture 4" descr="injection.png"/>
          <p:cNvPicPr>
            <a:picLocks noChangeAspect="1"/>
          </p:cNvPicPr>
          <p:nvPr/>
        </p:nvPicPr>
        <p:blipFill>
          <a:blip r:embed="rId4"/>
          <a:srcRect/>
          <a:stretch>
            <a:fillRect/>
          </a:stretch>
        </p:blipFill>
        <p:spPr bwMode="auto">
          <a:xfrm>
            <a:off x="4724400" y="3048000"/>
            <a:ext cx="3992563" cy="3505200"/>
          </a:xfrm>
          <a:prstGeom prst="rect">
            <a:avLst/>
          </a:prstGeom>
          <a:noFill/>
          <a:ln w="9525">
            <a:noFill/>
            <a:miter lim="800000"/>
            <a:headEnd/>
            <a:tailEnd/>
          </a:ln>
        </p:spPr>
      </p:pic>
      <p:pic>
        <p:nvPicPr>
          <p:cNvPr id="43013" name="Picture 5" descr="select.png"/>
          <p:cNvPicPr>
            <a:picLocks noChangeAspect="1"/>
          </p:cNvPicPr>
          <p:nvPr/>
        </p:nvPicPr>
        <p:blipFill>
          <a:blip r:embed="rId5"/>
          <a:srcRect/>
          <a:stretch>
            <a:fillRect/>
          </a:stretch>
        </p:blipFill>
        <p:spPr bwMode="auto">
          <a:xfrm>
            <a:off x="381000" y="3962400"/>
            <a:ext cx="2438400" cy="1981200"/>
          </a:xfrm>
          <a:prstGeom prst="rect">
            <a:avLst/>
          </a:prstGeom>
          <a:noFill/>
          <a:ln w="9525">
            <a:noFill/>
            <a:miter lim="800000"/>
            <a:headEnd/>
            <a:tailEnd/>
          </a:ln>
        </p:spPr>
      </p:pic>
      <p:sp>
        <p:nvSpPr>
          <p:cNvPr id="7" name="Freeform 11"/>
          <p:cNvSpPr>
            <a:spLocks/>
          </p:cNvSpPr>
          <p:nvPr/>
        </p:nvSpPr>
        <p:spPr bwMode="auto">
          <a:xfrm>
            <a:off x="3276600" y="4343400"/>
            <a:ext cx="984250" cy="950913"/>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eaLnBrk="1" fontAlgn="auto" hangingPunct="1">
              <a:spcAft>
                <a:spcPts val="0"/>
              </a:spcAft>
              <a:defRPr/>
            </a:pPr>
            <a:r>
              <a:rPr smtClean="0"/>
              <a:t>Turbocharging Games</a:t>
            </a:r>
            <a:endParaRPr dirty="0"/>
          </a:p>
        </p:txBody>
      </p:sp>
      <p:sp>
        <p:nvSpPr>
          <p:cNvPr id="3" name="Subtitle 2"/>
          <p:cNvSpPr>
            <a:spLocks noGrp="1"/>
          </p:cNvSpPr>
          <p:nvPr>
            <p:ph type="subTitle" idx="1"/>
          </p:nvPr>
        </p:nvSpPr>
        <p:spPr>
          <a:xfrm>
            <a:off x="4946650" y="4038600"/>
            <a:ext cx="3455988" cy="914400"/>
          </a:xfrm>
        </p:spPr>
        <p:txBody>
          <a:bodyPr/>
          <a:lstStyle/>
          <a:p>
            <a:pPr defTabSz="914363" eaLnBrk="1" fontAlgn="auto" hangingPunct="1">
              <a:defRPr/>
            </a:pPr>
            <a:r>
              <a:rPr lang="en-US" dirty="0" smtClean="0"/>
              <a:t>Fast, Productive, Safe.</a:t>
            </a:r>
          </a:p>
          <a:p>
            <a:pPr defTabSz="914363" eaLnBrk="1" fontAlgn="auto" hangingPunct="1">
              <a:defRPr/>
            </a:pPr>
            <a:r>
              <a:rPr lang="en-US" dirty="0" smtClean="0"/>
              <a:t>Pick all three.</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Game Software Components</a:t>
            </a:r>
            <a:br>
              <a:rPr dirty="0" smtClean="0"/>
            </a:br>
            <a:r>
              <a:rPr sz="3200" smtClean="0">
                <a:solidFill>
                  <a:schemeClr val="accent1"/>
                </a:solidFill>
              </a:rPr>
              <a:t>.</a:t>
            </a:r>
            <a:endParaRPr dirty="0">
              <a:solidFill>
                <a:schemeClr val="accent1"/>
              </a:solidFill>
            </a:endParaRPr>
          </a:p>
        </p:txBody>
      </p:sp>
      <p:grpSp>
        <p:nvGrpSpPr>
          <p:cNvPr id="45059" name="Group 26"/>
          <p:cNvGrpSpPr>
            <a:grpSpLocks/>
          </p:cNvGrpSpPr>
          <p:nvPr/>
        </p:nvGrpSpPr>
        <p:grpSpPr bwMode="auto">
          <a:xfrm>
            <a:off x="381000" y="2057400"/>
            <a:ext cx="1828800" cy="3605213"/>
            <a:chOff x="228600" y="2057400"/>
            <a:chExt cx="1828800" cy="3605274"/>
          </a:xfrm>
        </p:grpSpPr>
        <p:sp>
          <p:nvSpPr>
            <p:cNvPr id="16" name="Rounded Rectangle 15"/>
            <p:cNvSpPr/>
            <p:nvPr/>
          </p:nvSpPr>
          <p:spPr bwMode="auto">
            <a:xfrm>
              <a:off x="533400" y="2362205"/>
              <a:ext cx="1524000" cy="330046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174625" indent="-174625" defTabSz="914363" fontAlgn="auto">
                <a:spcBef>
                  <a:spcPts val="0"/>
                </a:spcBef>
                <a:spcAft>
                  <a:spcPts val="0"/>
                </a:spcAft>
                <a:buFont typeface="Arial" pitchFamily="34" charset="0"/>
                <a:buChar char="•"/>
                <a:defRPr/>
              </a:pPr>
              <a:endParaRPr lang="en-US" dirty="0"/>
            </a:p>
            <a:p>
              <a:pPr marL="174625" indent="-174625" defTabSz="914363" fontAlgn="auto">
                <a:spcBef>
                  <a:spcPts val="0"/>
                </a:spcBef>
                <a:spcAft>
                  <a:spcPts val="0"/>
                </a:spcAft>
                <a:buFont typeface="Arial" pitchFamily="34" charset="0"/>
                <a:buChar char="•"/>
                <a:defRPr/>
              </a:pPr>
              <a:endParaRPr lang="en-US" dirty="0"/>
            </a:p>
            <a:p>
              <a:pPr marL="174625" indent="-174625" defTabSz="914363" fontAlgn="auto">
                <a:spcBef>
                  <a:spcPts val="0"/>
                </a:spcBef>
                <a:spcAft>
                  <a:spcPts val="0"/>
                </a:spcAft>
                <a:buFont typeface="Arial" pitchFamily="34" charset="0"/>
                <a:buChar char="•"/>
                <a:defRPr/>
              </a:pPr>
              <a:r>
                <a:rPr lang="en-US" dirty="0"/>
                <a:t>Rendering</a:t>
              </a:r>
            </a:p>
            <a:p>
              <a:pPr marL="174625" indent="-174625" defTabSz="914363" fontAlgn="auto">
                <a:spcBef>
                  <a:spcPts val="0"/>
                </a:spcBef>
                <a:spcAft>
                  <a:spcPts val="0"/>
                </a:spcAft>
                <a:buFont typeface="Arial" pitchFamily="34" charset="0"/>
                <a:buChar char="•"/>
                <a:defRPr/>
              </a:pPr>
              <a:r>
                <a:rPr lang="en-US" dirty="0"/>
                <a:t>Shading</a:t>
              </a:r>
            </a:p>
            <a:p>
              <a:pPr marL="174625" indent="-174625" defTabSz="914363" fontAlgn="auto">
                <a:spcBef>
                  <a:spcPts val="0"/>
                </a:spcBef>
                <a:spcAft>
                  <a:spcPts val="0"/>
                </a:spcAft>
                <a:buFont typeface="Arial" pitchFamily="34" charset="0"/>
                <a:buChar char="•"/>
                <a:defRPr/>
              </a:pPr>
              <a:r>
                <a:rPr lang="en-US" dirty="0"/>
                <a:t>Scene</a:t>
              </a:r>
            </a:p>
            <a:p>
              <a:pPr marL="174625" indent="-174625" defTabSz="914363" fontAlgn="auto">
                <a:spcBef>
                  <a:spcPts val="0"/>
                </a:spcBef>
                <a:spcAft>
                  <a:spcPts val="0"/>
                </a:spcAft>
                <a:buFont typeface="Arial" pitchFamily="34" charset="0"/>
                <a:buChar char="•"/>
                <a:defRPr/>
              </a:pPr>
              <a:r>
                <a:rPr lang="en-US" dirty="0"/>
                <a:t>Animation</a:t>
              </a:r>
            </a:p>
            <a:p>
              <a:pPr marL="174625" indent="-174625" defTabSz="914363" fontAlgn="auto">
                <a:spcBef>
                  <a:spcPts val="0"/>
                </a:spcBef>
                <a:spcAft>
                  <a:spcPts val="0"/>
                </a:spcAft>
                <a:buFont typeface="Arial" pitchFamily="34" charset="0"/>
                <a:buChar char="•"/>
                <a:defRPr/>
              </a:pPr>
              <a:r>
                <a:rPr lang="en-US" dirty="0"/>
                <a:t>Geometry</a:t>
              </a:r>
            </a:p>
            <a:p>
              <a:pPr marL="174625" indent="-174625" defTabSz="914363" fontAlgn="auto">
                <a:spcBef>
                  <a:spcPts val="0"/>
                </a:spcBef>
                <a:spcAft>
                  <a:spcPts val="0"/>
                </a:spcAft>
                <a:buFont typeface="Arial" pitchFamily="34" charset="0"/>
                <a:buChar char="•"/>
                <a:defRPr/>
              </a:pPr>
              <a:r>
                <a:rPr lang="en-US" dirty="0"/>
                <a:t>GUI</a:t>
              </a:r>
            </a:p>
            <a:p>
              <a:pPr marL="174625" indent="-174625" algn="ctr" defTabSz="914099">
                <a:buFont typeface="Arial" pitchFamily="34" charset="0"/>
                <a:buChar char="•"/>
                <a:defRPr/>
              </a:pPr>
              <a:endParaRPr lang="en-US" dirty="0">
                <a:solidFill>
                  <a:srgbClr val="FFFFFF"/>
                </a:solidFill>
              </a:endParaRPr>
            </a:p>
          </p:txBody>
        </p:sp>
        <p:sp>
          <p:nvSpPr>
            <p:cNvPr id="20" name="Rounded Rectangle 19"/>
            <p:cNvSpPr/>
            <p:nvPr/>
          </p:nvSpPr>
          <p:spPr bwMode="auto">
            <a:xfrm>
              <a:off x="228600" y="2057400"/>
              <a:ext cx="1676400" cy="481021"/>
            </a:xfrm>
            <a:prstGeom prst="roundRect">
              <a:avLst>
                <a:gd name="adj" fmla="val 3695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Display</a:t>
              </a:r>
            </a:p>
          </p:txBody>
        </p:sp>
      </p:grpSp>
      <p:grpSp>
        <p:nvGrpSpPr>
          <p:cNvPr id="45060" name="Group 25"/>
          <p:cNvGrpSpPr>
            <a:grpSpLocks/>
          </p:cNvGrpSpPr>
          <p:nvPr/>
        </p:nvGrpSpPr>
        <p:grpSpPr bwMode="auto">
          <a:xfrm>
            <a:off x="2514600" y="2057400"/>
            <a:ext cx="1854200" cy="3605213"/>
            <a:chOff x="2362200" y="2057400"/>
            <a:chExt cx="1854200" cy="3605274"/>
          </a:xfrm>
        </p:grpSpPr>
        <p:sp>
          <p:nvSpPr>
            <p:cNvPr id="17" name="Rounded Rectangle 16"/>
            <p:cNvSpPr/>
            <p:nvPr/>
          </p:nvSpPr>
          <p:spPr bwMode="auto">
            <a:xfrm>
              <a:off x="2692400" y="2362205"/>
              <a:ext cx="1524000" cy="330046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defTabSz="914363" fontAlgn="auto">
                <a:spcBef>
                  <a:spcPts val="0"/>
                </a:spcBef>
                <a:spcAft>
                  <a:spcPts val="0"/>
                </a:spcAft>
                <a:buFont typeface="Arial" pitchFamily="34" charset="0"/>
                <a:buChar char="•"/>
                <a:defRPr/>
              </a:pPr>
              <a:endParaRPr lang="en-US" dirty="0"/>
            </a:p>
            <a:p>
              <a:pPr defTabSz="914363" fontAlgn="auto">
                <a:spcBef>
                  <a:spcPts val="0"/>
                </a:spcBef>
                <a:spcAft>
                  <a:spcPts val="0"/>
                </a:spcAft>
                <a:buFont typeface="Arial" pitchFamily="34" charset="0"/>
                <a:buChar char="•"/>
                <a:defRPr/>
              </a:pPr>
              <a:endParaRPr lang="en-US" dirty="0"/>
            </a:p>
            <a:p>
              <a:pPr marL="174625" indent="-174625" defTabSz="914363" fontAlgn="auto">
                <a:spcBef>
                  <a:spcPts val="0"/>
                </a:spcBef>
                <a:spcAft>
                  <a:spcPts val="0"/>
                </a:spcAft>
                <a:buFont typeface="Arial" pitchFamily="34" charset="0"/>
                <a:buChar char="•"/>
                <a:defRPr/>
              </a:pPr>
              <a:r>
                <a:rPr lang="en-US" dirty="0"/>
                <a:t>Physics</a:t>
              </a:r>
            </a:p>
            <a:p>
              <a:pPr marL="174625" indent="-174625" defTabSz="914363" fontAlgn="auto">
                <a:spcBef>
                  <a:spcPts val="0"/>
                </a:spcBef>
                <a:spcAft>
                  <a:spcPts val="0"/>
                </a:spcAft>
                <a:buFont typeface="Arial" pitchFamily="34" charset="0"/>
                <a:buChar char="•"/>
                <a:defRPr/>
              </a:pPr>
              <a:r>
                <a:rPr lang="en-US" dirty="0"/>
                <a:t>Collision</a:t>
              </a:r>
            </a:p>
            <a:p>
              <a:pPr marL="174625" indent="-174625" defTabSz="914363" fontAlgn="auto">
                <a:spcBef>
                  <a:spcPts val="0"/>
                </a:spcBef>
                <a:spcAft>
                  <a:spcPts val="0"/>
                </a:spcAft>
                <a:buFont typeface="Arial" pitchFamily="34" charset="0"/>
                <a:buChar char="•"/>
                <a:defRPr/>
              </a:pPr>
              <a:r>
                <a:rPr lang="en-US" dirty="0"/>
                <a:t>Particles</a:t>
              </a:r>
            </a:p>
            <a:p>
              <a:pPr marL="174625" indent="-174625" defTabSz="914363" fontAlgn="auto">
                <a:spcBef>
                  <a:spcPts val="0"/>
                </a:spcBef>
                <a:spcAft>
                  <a:spcPts val="0"/>
                </a:spcAft>
                <a:buFont typeface="Arial" pitchFamily="34" charset="0"/>
                <a:buChar char="•"/>
                <a:defRPr/>
              </a:pPr>
              <a:r>
                <a:rPr lang="en-US" dirty="0"/>
                <a:t>Terrain</a:t>
              </a:r>
            </a:p>
            <a:p>
              <a:pPr defTabSz="914363" fontAlgn="auto">
                <a:spcBef>
                  <a:spcPts val="0"/>
                </a:spcBef>
                <a:spcAft>
                  <a:spcPts val="0"/>
                </a:spcAft>
                <a:buFont typeface="Arial" pitchFamily="34" charset="0"/>
                <a:buChar char="•"/>
                <a:defRPr/>
              </a:pPr>
              <a:endParaRPr lang="en-US" dirty="0"/>
            </a:p>
            <a:p>
              <a:pPr algn="ctr" defTabSz="914099">
                <a:buFont typeface="Arial" pitchFamily="34" charset="0"/>
                <a:buChar char="•"/>
                <a:defRPr/>
              </a:pPr>
              <a:endParaRPr lang="en-US" dirty="0">
                <a:solidFill>
                  <a:srgbClr val="FFFFFF"/>
                </a:solidFill>
              </a:endParaRPr>
            </a:p>
          </p:txBody>
        </p:sp>
        <p:sp>
          <p:nvSpPr>
            <p:cNvPr id="21" name="Rounded Rectangle 20"/>
            <p:cNvSpPr/>
            <p:nvPr/>
          </p:nvSpPr>
          <p:spPr bwMode="auto">
            <a:xfrm>
              <a:off x="2362200" y="2057400"/>
              <a:ext cx="1676400" cy="481021"/>
            </a:xfrm>
            <a:prstGeom prst="roundRect">
              <a:avLst>
                <a:gd name="adj" fmla="val 3695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Simulation</a:t>
              </a:r>
            </a:p>
          </p:txBody>
        </p:sp>
      </p:grpSp>
      <p:grpSp>
        <p:nvGrpSpPr>
          <p:cNvPr id="45061" name="Group 23"/>
          <p:cNvGrpSpPr>
            <a:grpSpLocks/>
          </p:cNvGrpSpPr>
          <p:nvPr/>
        </p:nvGrpSpPr>
        <p:grpSpPr bwMode="auto">
          <a:xfrm>
            <a:off x="4724400" y="2057400"/>
            <a:ext cx="1803400" cy="3605213"/>
            <a:chOff x="4572000" y="2057400"/>
            <a:chExt cx="1803400" cy="3605274"/>
          </a:xfrm>
        </p:grpSpPr>
        <p:sp>
          <p:nvSpPr>
            <p:cNvPr id="18" name="Rounded Rectangle 17"/>
            <p:cNvSpPr/>
            <p:nvPr/>
          </p:nvSpPr>
          <p:spPr bwMode="auto">
            <a:xfrm>
              <a:off x="4851400" y="2362205"/>
              <a:ext cx="1524000" cy="330046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174625" indent="-174625" defTabSz="914363" fontAlgn="auto">
                <a:spcBef>
                  <a:spcPts val="0"/>
                </a:spcBef>
                <a:spcAft>
                  <a:spcPts val="0"/>
                </a:spcAft>
                <a:buFont typeface="Arial" pitchFamily="34" charset="0"/>
                <a:buChar char="•"/>
                <a:defRPr/>
              </a:pPr>
              <a:endParaRPr lang="en-US" dirty="0"/>
            </a:p>
            <a:p>
              <a:pPr marL="174625" indent="-174625" defTabSz="914363" fontAlgn="auto">
                <a:spcBef>
                  <a:spcPts val="0"/>
                </a:spcBef>
                <a:spcAft>
                  <a:spcPts val="0"/>
                </a:spcAft>
                <a:buFont typeface="Arial" pitchFamily="34" charset="0"/>
                <a:buChar char="•"/>
                <a:defRPr/>
              </a:pPr>
              <a:endParaRPr lang="en-US" dirty="0"/>
            </a:p>
            <a:p>
              <a:pPr marL="174625" indent="-174625" defTabSz="914363" fontAlgn="auto">
                <a:spcBef>
                  <a:spcPts val="0"/>
                </a:spcBef>
                <a:spcAft>
                  <a:spcPts val="0"/>
                </a:spcAft>
                <a:buFont typeface="Arial" pitchFamily="34" charset="0"/>
                <a:buChar char="•"/>
                <a:defRPr/>
              </a:pPr>
              <a:r>
                <a:rPr lang="en-US" dirty="0"/>
                <a:t>World rules</a:t>
              </a:r>
            </a:p>
            <a:p>
              <a:pPr marL="174625" indent="-174625" defTabSz="914363" fontAlgn="auto">
                <a:spcBef>
                  <a:spcPts val="0"/>
                </a:spcBef>
                <a:spcAft>
                  <a:spcPts val="0"/>
                </a:spcAft>
                <a:buFont typeface="Arial" pitchFamily="34" charset="0"/>
                <a:buChar char="•"/>
                <a:defRPr/>
              </a:pPr>
              <a:r>
                <a:rPr lang="en-US" dirty="0"/>
                <a:t>Enemy AI</a:t>
              </a:r>
            </a:p>
            <a:p>
              <a:pPr marL="174625" indent="-174625" defTabSz="914363" fontAlgn="auto">
                <a:spcBef>
                  <a:spcPts val="0"/>
                </a:spcBef>
                <a:spcAft>
                  <a:spcPts val="0"/>
                </a:spcAft>
                <a:buFont typeface="Arial" pitchFamily="34" charset="0"/>
                <a:buChar char="•"/>
                <a:defRPr/>
              </a:pPr>
              <a:r>
                <a:rPr lang="en-US" dirty="0"/>
                <a:t>User control</a:t>
              </a:r>
            </a:p>
            <a:p>
              <a:pPr marL="174625" indent="-174625" defTabSz="914363" fontAlgn="auto">
                <a:spcBef>
                  <a:spcPts val="0"/>
                </a:spcBef>
                <a:spcAft>
                  <a:spcPts val="0"/>
                </a:spcAft>
                <a:buFont typeface="Arial" pitchFamily="34" charset="0"/>
                <a:buChar char="•"/>
                <a:defRPr/>
              </a:pPr>
              <a:r>
                <a:rPr lang="en-US" dirty="0"/>
                <a:t>Camera</a:t>
              </a:r>
            </a:p>
            <a:p>
              <a:pPr marL="174625" indent="-174625" defTabSz="914363" fontAlgn="auto">
                <a:spcBef>
                  <a:spcPts val="0"/>
                </a:spcBef>
                <a:spcAft>
                  <a:spcPts val="0"/>
                </a:spcAft>
                <a:buFont typeface="Arial" pitchFamily="34" charset="0"/>
                <a:buChar char="•"/>
                <a:defRPr/>
              </a:pPr>
              <a:r>
                <a:rPr lang="en-US" dirty="0"/>
                <a:t>Behavior</a:t>
              </a:r>
            </a:p>
          </p:txBody>
        </p:sp>
        <p:sp>
          <p:nvSpPr>
            <p:cNvPr id="22" name="Rounded Rectangle 21"/>
            <p:cNvSpPr/>
            <p:nvPr/>
          </p:nvSpPr>
          <p:spPr bwMode="auto">
            <a:xfrm>
              <a:off x="4572000" y="2057400"/>
              <a:ext cx="1676400" cy="481021"/>
            </a:xfrm>
            <a:prstGeom prst="roundRect">
              <a:avLst>
                <a:gd name="adj" fmla="val 3695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Game Logic</a:t>
              </a:r>
            </a:p>
          </p:txBody>
        </p:sp>
      </p:grpSp>
      <p:grpSp>
        <p:nvGrpSpPr>
          <p:cNvPr id="45062" name="Group 24"/>
          <p:cNvGrpSpPr>
            <a:grpSpLocks/>
          </p:cNvGrpSpPr>
          <p:nvPr/>
        </p:nvGrpSpPr>
        <p:grpSpPr bwMode="auto">
          <a:xfrm>
            <a:off x="6858000" y="2057400"/>
            <a:ext cx="1828800" cy="3605213"/>
            <a:chOff x="6705600" y="2057400"/>
            <a:chExt cx="1828800" cy="3605274"/>
          </a:xfrm>
        </p:grpSpPr>
        <p:sp>
          <p:nvSpPr>
            <p:cNvPr id="19" name="Rounded Rectangle 18"/>
            <p:cNvSpPr/>
            <p:nvPr/>
          </p:nvSpPr>
          <p:spPr bwMode="auto">
            <a:xfrm>
              <a:off x="7010400" y="2362205"/>
              <a:ext cx="1524000" cy="330046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174625" indent="-174625" defTabSz="914363" fontAlgn="auto">
                <a:spcBef>
                  <a:spcPts val="0"/>
                </a:spcBef>
                <a:spcAft>
                  <a:spcPts val="0"/>
                </a:spcAft>
                <a:buFont typeface="Arial" pitchFamily="34" charset="0"/>
                <a:buChar char="•"/>
                <a:defRPr/>
              </a:pPr>
              <a:endParaRPr lang="en-US" dirty="0"/>
            </a:p>
            <a:p>
              <a:pPr marL="174625" indent="-174625" defTabSz="914363" fontAlgn="auto">
                <a:spcBef>
                  <a:spcPts val="0"/>
                </a:spcBef>
                <a:spcAft>
                  <a:spcPts val="0"/>
                </a:spcAft>
                <a:buFont typeface="Arial" pitchFamily="34" charset="0"/>
                <a:buChar char="•"/>
                <a:defRPr/>
              </a:pPr>
              <a:endParaRPr lang="en-US" dirty="0"/>
            </a:p>
            <a:p>
              <a:pPr marL="174625" indent="-174625" defTabSz="914363" fontAlgn="auto">
                <a:spcBef>
                  <a:spcPts val="0"/>
                </a:spcBef>
                <a:spcAft>
                  <a:spcPts val="0"/>
                </a:spcAft>
                <a:buFont typeface="Arial" pitchFamily="34" charset="0"/>
                <a:buChar char="•"/>
                <a:defRPr/>
              </a:pPr>
              <a:r>
                <a:rPr lang="en-US" dirty="0"/>
                <a:t>Audio</a:t>
              </a:r>
            </a:p>
            <a:p>
              <a:pPr marL="174625" indent="-174625" defTabSz="914363" fontAlgn="auto">
                <a:spcBef>
                  <a:spcPts val="0"/>
                </a:spcBef>
                <a:spcAft>
                  <a:spcPts val="0"/>
                </a:spcAft>
                <a:buFont typeface="Arial" pitchFamily="34" charset="0"/>
                <a:buChar char="•"/>
                <a:defRPr/>
              </a:pPr>
              <a:r>
                <a:rPr lang="en-US" dirty="0"/>
                <a:t>Input</a:t>
              </a:r>
            </a:p>
            <a:p>
              <a:pPr marL="174625" indent="-174625" defTabSz="914363" fontAlgn="auto">
                <a:spcBef>
                  <a:spcPts val="0"/>
                </a:spcBef>
                <a:spcAft>
                  <a:spcPts val="0"/>
                </a:spcAft>
                <a:buFont typeface="Arial" pitchFamily="34" charset="0"/>
                <a:buChar char="•"/>
                <a:defRPr/>
              </a:pPr>
              <a:r>
                <a:rPr lang="en-US" dirty="0">
                  <a:solidFill>
                    <a:srgbClr val="FFFFFF"/>
                  </a:solidFill>
                </a:rPr>
                <a:t>Networking</a:t>
              </a:r>
            </a:p>
          </p:txBody>
        </p:sp>
        <p:sp>
          <p:nvSpPr>
            <p:cNvPr id="23" name="Rounded Rectangle 22"/>
            <p:cNvSpPr/>
            <p:nvPr/>
          </p:nvSpPr>
          <p:spPr bwMode="auto">
            <a:xfrm>
              <a:off x="6705600" y="2057400"/>
              <a:ext cx="1676400" cy="481021"/>
            </a:xfrm>
            <a:prstGeom prst="roundRect">
              <a:avLst>
                <a:gd name="adj" fmla="val 3695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Support</a:t>
              </a:r>
            </a:p>
          </p:txBody>
        </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8" descr="another.png"/>
          <p:cNvPicPr>
            <a:picLocks noChangeAspect="1"/>
          </p:cNvPicPr>
          <p:nvPr/>
        </p:nvPicPr>
        <p:blipFill>
          <a:blip r:embed="rId3">
            <a:lum bright="-50000" contrast="-48000"/>
          </a:blip>
          <a:srcRect/>
          <a:stretch>
            <a:fillRect/>
          </a:stretch>
        </p:blipFill>
        <p:spPr bwMode="auto">
          <a:xfrm>
            <a:off x="533400" y="1905000"/>
            <a:ext cx="8101013" cy="3340100"/>
          </a:xfrm>
          <a:prstGeom prst="rect">
            <a:avLst/>
          </a:prstGeom>
          <a:noFill/>
          <a:ln w="0">
            <a:noFill/>
            <a:miter lim="800000"/>
            <a:headEnd/>
            <a:tailEnd/>
          </a:ln>
        </p:spPr>
      </p:pic>
      <p:sp>
        <p:nvSpPr>
          <p:cNvPr id="2" name="Title 1"/>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The Problem</a:t>
            </a:r>
            <a:br>
              <a:rPr dirty="0" smtClean="0"/>
            </a:br>
            <a:r>
              <a:rPr sz="3200" dirty="0" smtClean="0">
                <a:solidFill>
                  <a:schemeClr val="accent3"/>
                </a:solidFill>
              </a:rPr>
              <a:t>Games are real-time programs</a:t>
            </a:r>
            <a:endParaRPr dirty="0">
              <a:solidFill>
                <a:schemeClr val="accent3"/>
              </a:solidFill>
            </a:endParaRPr>
          </a:p>
        </p:txBody>
      </p:sp>
      <p:sp>
        <p:nvSpPr>
          <p:cNvPr id="35" name="Text Placeholder 2"/>
          <p:cNvSpPr>
            <a:spLocks noGrp="1"/>
          </p:cNvSpPr>
          <p:nvPr>
            <p:ph type="body" sz="quarter" idx="10"/>
          </p:nvPr>
        </p:nvSpPr>
        <p:spPr>
          <a:xfrm>
            <a:off x="730044" y="1411553"/>
            <a:ext cx="7672003" cy="396455"/>
          </a:xfrm>
        </p:spPr>
        <p:txBody>
          <a:bodyPr/>
          <a:lstStyle/>
          <a:p>
            <a:pPr defTabSz="914363" eaLnBrk="1" fontAlgn="auto" hangingPunct="1">
              <a:defRPr/>
            </a:pPr>
            <a:r>
              <a:rPr lang="en-US" dirty="0" smtClean="0"/>
              <a:t>30 to 60 frames per second (0.016 seconds)</a:t>
            </a:r>
          </a:p>
        </p:txBody>
      </p:sp>
      <p:grpSp>
        <p:nvGrpSpPr>
          <p:cNvPr id="46085" name="Group 49"/>
          <p:cNvGrpSpPr>
            <a:grpSpLocks/>
          </p:cNvGrpSpPr>
          <p:nvPr/>
        </p:nvGrpSpPr>
        <p:grpSpPr bwMode="auto">
          <a:xfrm>
            <a:off x="609600" y="2514600"/>
            <a:ext cx="2133600" cy="1828800"/>
            <a:chOff x="228600" y="2057400"/>
            <a:chExt cx="2133600" cy="1828800"/>
          </a:xfrm>
        </p:grpSpPr>
        <p:sp>
          <p:nvSpPr>
            <p:cNvPr id="51" name="Rounded Rectangle 50"/>
            <p:cNvSpPr/>
            <p:nvPr/>
          </p:nvSpPr>
          <p:spPr bwMode="auto">
            <a:xfrm>
              <a:off x="533400" y="2362200"/>
              <a:ext cx="1828800" cy="1524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defTabSz="914363" fontAlgn="auto">
                <a:spcBef>
                  <a:spcPts val="0"/>
                </a:spcBef>
                <a:spcAft>
                  <a:spcPts val="0"/>
                </a:spcAft>
                <a:defRPr/>
              </a:pPr>
              <a:endParaRPr lang="en-US" dirty="0"/>
            </a:p>
            <a:p>
              <a:pPr marL="174625" indent="-174625" defTabSz="914363" fontAlgn="auto">
                <a:spcBef>
                  <a:spcPts val="0"/>
                </a:spcBef>
                <a:spcAft>
                  <a:spcPts val="0"/>
                </a:spcAft>
                <a:buFont typeface="Arial" pitchFamily="34" charset="0"/>
                <a:buChar char="•"/>
                <a:defRPr/>
              </a:pPr>
              <a:r>
                <a:rPr lang="en-US" dirty="0"/>
                <a:t>User control</a:t>
              </a:r>
            </a:p>
            <a:p>
              <a:pPr marL="174625" indent="-174625" defTabSz="914363" fontAlgn="auto">
                <a:spcBef>
                  <a:spcPts val="0"/>
                </a:spcBef>
                <a:spcAft>
                  <a:spcPts val="0"/>
                </a:spcAft>
                <a:buFont typeface="Arial" pitchFamily="34" charset="0"/>
                <a:buChar char="•"/>
                <a:defRPr/>
              </a:pPr>
              <a:r>
                <a:rPr lang="en-US" dirty="0"/>
                <a:t>Network events</a:t>
              </a:r>
            </a:p>
            <a:p>
              <a:pPr algn="ctr" defTabSz="914099">
                <a:buFont typeface="Arial" pitchFamily="34" charset="0"/>
                <a:buChar char="•"/>
                <a:defRPr/>
              </a:pPr>
              <a:endParaRPr lang="en-US" dirty="0">
                <a:solidFill>
                  <a:srgbClr val="FFFFFF"/>
                </a:solidFill>
              </a:endParaRPr>
            </a:p>
          </p:txBody>
        </p:sp>
        <p:sp>
          <p:nvSpPr>
            <p:cNvPr id="52" name="Rounded Rectangle 51"/>
            <p:cNvSpPr/>
            <p:nvPr/>
          </p:nvSpPr>
          <p:spPr bwMode="auto">
            <a:xfrm>
              <a:off x="228600" y="2057400"/>
              <a:ext cx="1676400" cy="481013"/>
            </a:xfrm>
            <a:prstGeom prst="roundRect">
              <a:avLst>
                <a:gd name="adj" fmla="val 3695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Input</a:t>
              </a:r>
            </a:p>
          </p:txBody>
        </p:sp>
      </p:grpSp>
      <p:grpSp>
        <p:nvGrpSpPr>
          <p:cNvPr id="46086" name="Group 52"/>
          <p:cNvGrpSpPr>
            <a:grpSpLocks/>
          </p:cNvGrpSpPr>
          <p:nvPr/>
        </p:nvGrpSpPr>
        <p:grpSpPr bwMode="auto">
          <a:xfrm>
            <a:off x="3429000" y="2514600"/>
            <a:ext cx="2133600" cy="1828800"/>
            <a:chOff x="228600" y="2057400"/>
            <a:chExt cx="2133600" cy="1828800"/>
          </a:xfrm>
        </p:grpSpPr>
        <p:sp>
          <p:nvSpPr>
            <p:cNvPr id="54" name="Rounded Rectangle 53"/>
            <p:cNvSpPr/>
            <p:nvPr/>
          </p:nvSpPr>
          <p:spPr bwMode="auto">
            <a:xfrm>
              <a:off x="533400" y="2362200"/>
              <a:ext cx="1828800" cy="1524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174625" indent="-174625" defTabSz="914363" fontAlgn="auto">
                <a:spcBef>
                  <a:spcPts val="0"/>
                </a:spcBef>
                <a:spcAft>
                  <a:spcPts val="0"/>
                </a:spcAft>
                <a:defRPr/>
              </a:pPr>
              <a:endParaRPr lang="en-US" dirty="0"/>
            </a:p>
            <a:p>
              <a:pPr marL="174625" indent="-174625" defTabSz="914363" fontAlgn="auto">
                <a:spcBef>
                  <a:spcPts val="0"/>
                </a:spcBef>
                <a:spcAft>
                  <a:spcPts val="0"/>
                </a:spcAft>
                <a:buFont typeface="Arial" pitchFamily="34" charset="0"/>
                <a:buChar char="•"/>
                <a:defRPr/>
              </a:pPr>
              <a:r>
                <a:rPr lang="en-US" dirty="0"/>
                <a:t>Scripted, slow</a:t>
              </a:r>
            </a:p>
            <a:p>
              <a:pPr marL="174625" indent="-174625" defTabSz="914363" fontAlgn="auto">
                <a:spcBef>
                  <a:spcPts val="0"/>
                </a:spcBef>
                <a:spcAft>
                  <a:spcPts val="0"/>
                </a:spcAft>
                <a:buFont typeface="Arial" pitchFamily="34" charset="0"/>
                <a:buChar char="•"/>
                <a:defRPr/>
              </a:pPr>
              <a:r>
                <a:rPr lang="en-US" dirty="0"/>
                <a:t>React to change</a:t>
              </a:r>
            </a:p>
            <a:p>
              <a:pPr marL="174625" indent="-174625" defTabSz="914363" fontAlgn="auto">
                <a:spcBef>
                  <a:spcPts val="0"/>
                </a:spcBef>
                <a:spcAft>
                  <a:spcPts val="0"/>
                </a:spcAft>
                <a:buFont typeface="Arial" pitchFamily="34" charset="0"/>
                <a:buChar char="•"/>
                <a:defRPr/>
              </a:pPr>
              <a:r>
                <a:rPr lang="en-US" dirty="0"/>
                <a:t>Update scene</a:t>
              </a:r>
            </a:p>
            <a:p>
              <a:pPr algn="ctr" defTabSz="914099">
                <a:buFont typeface="Arial" pitchFamily="34" charset="0"/>
                <a:buChar char="•"/>
                <a:defRPr/>
              </a:pPr>
              <a:endParaRPr lang="en-US" dirty="0">
                <a:solidFill>
                  <a:srgbClr val="FFFFFF"/>
                </a:solidFill>
              </a:endParaRPr>
            </a:p>
          </p:txBody>
        </p:sp>
        <p:sp>
          <p:nvSpPr>
            <p:cNvPr id="55" name="Rounded Rectangle 54"/>
            <p:cNvSpPr/>
            <p:nvPr/>
          </p:nvSpPr>
          <p:spPr bwMode="auto">
            <a:xfrm>
              <a:off x="228600" y="2057400"/>
              <a:ext cx="1676400" cy="481013"/>
            </a:xfrm>
            <a:prstGeom prst="roundRect">
              <a:avLst>
                <a:gd name="adj" fmla="val 3695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AI</a:t>
              </a:r>
            </a:p>
          </p:txBody>
        </p:sp>
      </p:grpSp>
      <p:grpSp>
        <p:nvGrpSpPr>
          <p:cNvPr id="46087" name="Group 58"/>
          <p:cNvGrpSpPr>
            <a:grpSpLocks/>
          </p:cNvGrpSpPr>
          <p:nvPr/>
        </p:nvGrpSpPr>
        <p:grpSpPr bwMode="auto">
          <a:xfrm>
            <a:off x="6248400" y="2514600"/>
            <a:ext cx="2286000" cy="1828800"/>
            <a:chOff x="228600" y="2057400"/>
            <a:chExt cx="2286000" cy="1828800"/>
          </a:xfrm>
        </p:grpSpPr>
        <p:sp>
          <p:nvSpPr>
            <p:cNvPr id="60" name="Rounded Rectangle 59"/>
            <p:cNvSpPr/>
            <p:nvPr/>
          </p:nvSpPr>
          <p:spPr bwMode="auto">
            <a:xfrm>
              <a:off x="533400" y="2362200"/>
              <a:ext cx="1981200" cy="1524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defTabSz="914363" fontAlgn="auto">
                <a:spcBef>
                  <a:spcPts val="0"/>
                </a:spcBef>
                <a:spcAft>
                  <a:spcPts val="0"/>
                </a:spcAft>
                <a:defRPr/>
              </a:pPr>
              <a:endParaRPr lang="en-US" dirty="0"/>
            </a:p>
            <a:p>
              <a:pPr marL="174625" indent="-174625" defTabSz="914363" fontAlgn="auto">
                <a:spcBef>
                  <a:spcPts val="0"/>
                </a:spcBef>
                <a:spcAft>
                  <a:spcPts val="0"/>
                </a:spcAft>
                <a:buFont typeface="Arial" pitchFamily="34" charset="0"/>
                <a:buChar char="•"/>
                <a:defRPr/>
              </a:pPr>
              <a:r>
                <a:rPr lang="en-US" dirty="0"/>
                <a:t>Render Graphics</a:t>
              </a:r>
            </a:p>
            <a:p>
              <a:pPr marL="174625" indent="-174625" defTabSz="914363" fontAlgn="auto">
                <a:spcBef>
                  <a:spcPts val="0"/>
                </a:spcBef>
                <a:spcAft>
                  <a:spcPts val="0"/>
                </a:spcAft>
                <a:buFont typeface="Arial" pitchFamily="34" charset="0"/>
                <a:buChar char="•"/>
                <a:defRPr/>
              </a:pPr>
              <a:r>
                <a:rPr lang="en-US" dirty="0"/>
                <a:t>Play audio</a:t>
              </a:r>
            </a:p>
            <a:p>
              <a:pPr algn="ctr" defTabSz="914099">
                <a:buFont typeface="Arial" pitchFamily="34" charset="0"/>
                <a:buChar char="•"/>
                <a:defRPr/>
              </a:pPr>
              <a:endParaRPr lang="en-US" dirty="0">
                <a:solidFill>
                  <a:srgbClr val="FFFFFF"/>
                </a:solidFill>
              </a:endParaRPr>
            </a:p>
          </p:txBody>
        </p:sp>
        <p:sp>
          <p:nvSpPr>
            <p:cNvPr id="61" name="Rounded Rectangle 60"/>
            <p:cNvSpPr/>
            <p:nvPr/>
          </p:nvSpPr>
          <p:spPr bwMode="auto">
            <a:xfrm>
              <a:off x="228600" y="2057400"/>
              <a:ext cx="1676400" cy="481013"/>
            </a:xfrm>
            <a:prstGeom prst="roundRect">
              <a:avLst>
                <a:gd name="adj" fmla="val 3695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a:solidFill>
                    <a:srgbClr val="FFFFFF"/>
                  </a:solidFill>
                </a:rPr>
                <a:t>Updates</a:t>
              </a:r>
            </a:p>
          </p:txBody>
        </p:sp>
      </p:grpSp>
      <p:sp>
        <p:nvSpPr>
          <p:cNvPr id="62" name="Freeform 11"/>
          <p:cNvSpPr>
            <a:spLocks/>
          </p:cNvSpPr>
          <p:nvPr/>
        </p:nvSpPr>
        <p:spPr bwMode="auto">
          <a:xfrm>
            <a:off x="2971800" y="3276600"/>
            <a:ext cx="630238" cy="609600"/>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ndParaRPr>
          </a:p>
        </p:txBody>
      </p:sp>
      <p:sp>
        <p:nvSpPr>
          <p:cNvPr id="63" name="Freeform 11"/>
          <p:cNvSpPr>
            <a:spLocks/>
          </p:cNvSpPr>
          <p:nvPr/>
        </p:nvSpPr>
        <p:spPr bwMode="auto">
          <a:xfrm>
            <a:off x="5770563" y="3352800"/>
            <a:ext cx="630237" cy="609600"/>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ndParaRPr>
          </a:p>
        </p:txBody>
      </p:sp>
      <p:cxnSp>
        <p:nvCxnSpPr>
          <p:cNvPr id="65" name="Straight Connector 64"/>
          <p:cNvCxnSpPr/>
          <p:nvPr/>
        </p:nvCxnSpPr>
        <p:spPr>
          <a:xfrm>
            <a:off x="533400" y="1905000"/>
            <a:ext cx="80772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1142206" y="3580606"/>
            <a:ext cx="33528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6934994" y="3580606"/>
            <a:ext cx="33528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3400" y="5257800"/>
            <a:ext cx="2438400" cy="6858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3886200" y="5257800"/>
            <a:ext cx="4724400" cy="6858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6095" name="Picture 78" descr="bigger.png"/>
          <p:cNvPicPr>
            <a:picLocks noChangeAspect="1"/>
          </p:cNvPicPr>
          <p:nvPr/>
        </p:nvPicPr>
        <p:blipFill>
          <a:blip r:embed="rId4"/>
          <a:srcRect/>
          <a:stretch>
            <a:fillRect/>
          </a:stretch>
        </p:blipFill>
        <p:spPr bwMode="auto">
          <a:xfrm>
            <a:off x="-381000" y="5943600"/>
            <a:ext cx="10188575" cy="742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52400"/>
            <a:ext cx="8375946" cy="941796"/>
          </a:xfrm>
        </p:spPr>
        <p:txBody>
          <a:bodyPr/>
          <a:lstStyle/>
          <a:p>
            <a:pPr defTabSz="914363" eaLnBrk="1" fontAlgn="auto" hangingPunct="1">
              <a:spcAft>
                <a:spcPts val="0"/>
              </a:spcAft>
              <a:defRPr/>
            </a:pPr>
            <a:r>
              <a:rPr sz="3600" dirty="0" smtClean="0"/>
              <a:t>Problem:  Scripting </a:t>
            </a:r>
            <a:r>
              <a:rPr sz="3600" smtClean="0"/>
              <a:t>Is A </a:t>
            </a:r>
            <a:r>
              <a:rPr sz="3600" dirty="0" smtClean="0"/>
              <a:t>Bottleneck</a:t>
            </a:r>
            <a:r>
              <a:rPr smtClean="0"/>
              <a:t/>
            </a:r>
            <a:br>
              <a:rPr smtClean="0"/>
            </a:br>
            <a:r>
              <a:rPr sz="3200" smtClean="0">
                <a:solidFill>
                  <a:schemeClr val="accent3"/>
                </a:solidFill>
              </a:rPr>
              <a:t>Gaming's Achilles' Heel</a:t>
            </a:r>
            <a:endParaRPr dirty="0">
              <a:solidFill>
                <a:schemeClr val="accent3"/>
              </a:solidFill>
            </a:endParaRPr>
          </a:p>
        </p:txBody>
      </p:sp>
      <p:grpSp>
        <p:nvGrpSpPr>
          <p:cNvPr id="47107" name="Group 26"/>
          <p:cNvGrpSpPr>
            <a:grpSpLocks/>
          </p:cNvGrpSpPr>
          <p:nvPr/>
        </p:nvGrpSpPr>
        <p:grpSpPr bwMode="auto">
          <a:xfrm>
            <a:off x="381000" y="1600200"/>
            <a:ext cx="1828800" cy="3605213"/>
            <a:chOff x="228600" y="2057400"/>
            <a:chExt cx="1828800" cy="3605274"/>
          </a:xfrm>
        </p:grpSpPr>
        <p:sp>
          <p:nvSpPr>
            <p:cNvPr id="16" name="Rounded Rectangle 15"/>
            <p:cNvSpPr/>
            <p:nvPr/>
          </p:nvSpPr>
          <p:spPr bwMode="auto">
            <a:xfrm>
              <a:off x="533400" y="2362205"/>
              <a:ext cx="1524000" cy="3300469"/>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lstStyle/>
            <a:p>
              <a:pPr marL="174625" indent="-174625" defTabSz="914099">
                <a:buFont typeface="Arial" pitchFamily="34" charset="0"/>
                <a:buChar char="•"/>
                <a:defRPr/>
              </a:pPr>
              <a:endParaRPr lang="en-US" dirty="0">
                <a:solidFill>
                  <a:srgbClr val="FFFFFF"/>
                </a:solidFill>
              </a:endParaRPr>
            </a:p>
            <a:p>
              <a:pPr marL="174625" indent="-174625" defTabSz="914099">
                <a:buFont typeface="Arial" pitchFamily="34" charset="0"/>
                <a:buChar char="•"/>
                <a:defRPr/>
              </a:pPr>
              <a:endParaRPr lang="en-US" dirty="0">
                <a:solidFill>
                  <a:srgbClr val="FFFFFF"/>
                </a:solidFill>
              </a:endParaRPr>
            </a:p>
            <a:p>
              <a:pPr marL="174625" indent="-174625" defTabSz="914099">
                <a:buFont typeface="Arial" pitchFamily="34" charset="0"/>
                <a:buChar char="•"/>
                <a:defRPr/>
              </a:pPr>
              <a:r>
                <a:rPr lang="en-US" dirty="0">
                  <a:solidFill>
                    <a:schemeClr val="bg1"/>
                  </a:solidFill>
                </a:rPr>
                <a:t>Rendering</a:t>
              </a:r>
            </a:p>
            <a:p>
              <a:pPr marL="174625" indent="-174625" defTabSz="914099">
                <a:buFont typeface="Arial" pitchFamily="34" charset="0"/>
                <a:buChar char="•"/>
                <a:defRPr/>
              </a:pPr>
              <a:r>
                <a:rPr lang="en-US" dirty="0">
                  <a:solidFill>
                    <a:schemeClr val="bg1"/>
                  </a:solidFill>
                </a:rPr>
                <a:t>Shading</a:t>
              </a:r>
            </a:p>
            <a:p>
              <a:pPr marL="174625" indent="-174625" defTabSz="914099">
                <a:buFont typeface="Arial" pitchFamily="34" charset="0"/>
                <a:buChar char="•"/>
                <a:defRPr/>
              </a:pPr>
              <a:r>
                <a:rPr lang="en-US" dirty="0">
                  <a:solidFill>
                    <a:schemeClr val="bg1"/>
                  </a:solidFill>
                </a:rPr>
                <a:t>Scene</a:t>
              </a:r>
            </a:p>
            <a:p>
              <a:pPr marL="174625" indent="-174625" defTabSz="914099">
                <a:buFont typeface="Arial" pitchFamily="34" charset="0"/>
                <a:buChar char="•"/>
                <a:defRPr/>
              </a:pPr>
              <a:r>
                <a:rPr lang="en-US" dirty="0">
                  <a:solidFill>
                    <a:schemeClr val="bg1"/>
                  </a:solidFill>
                </a:rPr>
                <a:t>Animation</a:t>
              </a:r>
            </a:p>
            <a:p>
              <a:pPr marL="174625" indent="-174625" defTabSz="914099">
                <a:buFont typeface="Arial" pitchFamily="34" charset="0"/>
                <a:buChar char="•"/>
                <a:defRPr/>
              </a:pPr>
              <a:r>
                <a:rPr lang="en-US" dirty="0">
                  <a:solidFill>
                    <a:schemeClr val="bg1"/>
                  </a:solidFill>
                </a:rPr>
                <a:t>Geometry</a:t>
              </a:r>
            </a:p>
            <a:p>
              <a:pPr marL="174625" indent="-174625" defTabSz="914099">
                <a:buFont typeface="Arial" pitchFamily="34" charset="0"/>
                <a:buChar char="•"/>
                <a:defRPr/>
              </a:pPr>
              <a:r>
                <a:rPr lang="en-US" dirty="0">
                  <a:solidFill>
                    <a:schemeClr val="bg1"/>
                  </a:solidFill>
                </a:rPr>
                <a:t>GUI</a:t>
              </a:r>
            </a:p>
            <a:p>
              <a:pPr marL="174625" indent="-174625" algn="ctr" defTabSz="914099">
                <a:buFont typeface="Arial" pitchFamily="34" charset="0"/>
                <a:buChar char="•"/>
                <a:defRPr/>
              </a:pPr>
              <a:endParaRPr lang="en-US" dirty="0">
                <a:solidFill>
                  <a:srgbClr val="FFFFFF"/>
                </a:solidFill>
              </a:endParaRPr>
            </a:p>
          </p:txBody>
        </p:sp>
        <p:sp>
          <p:nvSpPr>
            <p:cNvPr id="20" name="Rounded Rectangle 19"/>
            <p:cNvSpPr/>
            <p:nvPr/>
          </p:nvSpPr>
          <p:spPr bwMode="auto">
            <a:xfrm>
              <a:off x="228600" y="2057400"/>
              <a:ext cx="1676400" cy="481021"/>
            </a:xfrm>
            <a:prstGeom prst="roundRect">
              <a:avLst>
                <a:gd name="adj" fmla="val 3695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r>
                <a:rPr lang="en-US" sz="2300" dirty="0">
                  <a:solidFill>
                    <a:schemeClr val="bg1"/>
                  </a:solidFill>
                </a:rPr>
                <a:t>Display</a:t>
              </a:r>
            </a:p>
          </p:txBody>
        </p:sp>
      </p:grpSp>
      <p:grpSp>
        <p:nvGrpSpPr>
          <p:cNvPr id="47108" name="Group 25"/>
          <p:cNvGrpSpPr>
            <a:grpSpLocks/>
          </p:cNvGrpSpPr>
          <p:nvPr/>
        </p:nvGrpSpPr>
        <p:grpSpPr bwMode="auto">
          <a:xfrm>
            <a:off x="2514600" y="1600200"/>
            <a:ext cx="1854200" cy="3605213"/>
            <a:chOff x="2362200" y="2057400"/>
            <a:chExt cx="1854200" cy="3605274"/>
          </a:xfrm>
        </p:grpSpPr>
        <p:sp>
          <p:nvSpPr>
            <p:cNvPr id="17" name="Rounded Rectangle 16"/>
            <p:cNvSpPr/>
            <p:nvPr/>
          </p:nvSpPr>
          <p:spPr bwMode="auto">
            <a:xfrm>
              <a:off x="2692400" y="2362205"/>
              <a:ext cx="1524000" cy="3300469"/>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lstStyle/>
            <a:p>
              <a:pPr marL="174625" indent="-174625" defTabSz="914099">
                <a:buFont typeface="Arial" pitchFamily="34" charset="0"/>
                <a:buChar char="•"/>
                <a:defRPr/>
              </a:pPr>
              <a:endParaRPr lang="en-US" dirty="0">
                <a:solidFill>
                  <a:srgbClr val="FFFFFF"/>
                </a:solidFill>
              </a:endParaRPr>
            </a:p>
            <a:p>
              <a:pPr marL="174625" indent="-174625" defTabSz="914099">
                <a:buFont typeface="Arial" pitchFamily="34" charset="0"/>
                <a:buChar char="•"/>
                <a:defRPr/>
              </a:pPr>
              <a:endParaRPr lang="en-US" dirty="0">
                <a:solidFill>
                  <a:srgbClr val="FFFFFF"/>
                </a:solidFill>
              </a:endParaRPr>
            </a:p>
            <a:p>
              <a:pPr marL="174625" indent="-174625" defTabSz="914099">
                <a:buFont typeface="Arial" pitchFamily="34" charset="0"/>
                <a:buChar char="•"/>
                <a:defRPr/>
              </a:pPr>
              <a:r>
                <a:rPr lang="en-US" dirty="0">
                  <a:solidFill>
                    <a:schemeClr val="bg1"/>
                  </a:solidFill>
                </a:rPr>
                <a:t>Physics</a:t>
              </a:r>
            </a:p>
            <a:p>
              <a:pPr marL="174625" indent="-174625" defTabSz="914099">
                <a:buFont typeface="Arial" pitchFamily="34" charset="0"/>
                <a:buChar char="•"/>
                <a:defRPr/>
              </a:pPr>
              <a:r>
                <a:rPr lang="en-US" dirty="0">
                  <a:solidFill>
                    <a:schemeClr val="bg1"/>
                  </a:solidFill>
                </a:rPr>
                <a:t>Collision</a:t>
              </a:r>
            </a:p>
            <a:p>
              <a:pPr marL="174625" indent="-174625" defTabSz="914099">
                <a:buFont typeface="Arial" pitchFamily="34" charset="0"/>
                <a:buChar char="•"/>
                <a:defRPr/>
              </a:pPr>
              <a:r>
                <a:rPr lang="en-US" dirty="0">
                  <a:solidFill>
                    <a:schemeClr val="bg1"/>
                  </a:solidFill>
                </a:rPr>
                <a:t>Particles</a:t>
              </a:r>
            </a:p>
            <a:p>
              <a:pPr marL="174625" indent="-174625" defTabSz="914099">
                <a:buFont typeface="Arial" pitchFamily="34" charset="0"/>
                <a:buChar char="•"/>
                <a:defRPr/>
              </a:pPr>
              <a:r>
                <a:rPr lang="en-US" dirty="0">
                  <a:solidFill>
                    <a:schemeClr val="bg1"/>
                  </a:solidFill>
                </a:rPr>
                <a:t>Terrain</a:t>
              </a:r>
            </a:p>
            <a:p>
              <a:pPr marL="174625" indent="-174625" algn="ctr" defTabSz="914099">
                <a:buFont typeface="Arial" pitchFamily="34" charset="0"/>
                <a:buChar char="•"/>
                <a:defRPr/>
              </a:pPr>
              <a:endParaRPr lang="en-US" sz="2300" dirty="0">
                <a:solidFill>
                  <a:srgbClr val="FFFFFF"/>
                </a:solidFill>
              </a:endParaRPr>
            </a:p>
            <a:p>
              <a:pPr marL="174625" indent="-174625" algn="ctr" defTabSz="914099">
                <a:buFont typeface="Arial" pitchFamily="34" charset="0"/>
                <a:buChar char="•"/>
                <a:defRPr/>
              </a:pPr>
              <a:endParaRPr lang="en-US" sz="2300" dirty="0">
                <a:solidFill>
                  <a:srgbClr val="FFFFFF"/>
                </a:solidFill>
              </a:endParaRPr>
            </a:p>
          </p:txBody>
        </p:sp>
        <p:sp>
          <p:nvSpPr>
            <p:cNvPr id="21" name="Rounded Rectangle 20"/>
            <p:cNvSpPr/>
            <p:nvPr/>
          </p:nvSpPr>
          <p:spPr bwMode="auto">
            <a:xfrm>
              <a:off x="2362200" y="2057400"/>
              <a:ext cx="1676400" cy="481021"/>
            </a:xfrm>
            <a:prstGeom prst="roundRect">
              <a:avLst>
                <a:gd name="adj" fmla="val 3695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r>
                <a:rPr lang="en-US" sz="2300" dirty="0">
                  <a:solidFill>
                    <a:schemeClr val="bg1"/>
                  </a:solidFill>
                </a:rPr>
                <a:t>Simulation</a:t>
              </a:r>
            </a:p>
          </p:txBody>
        </p:sp>
      </p:grpSp>
      <p:grpSp>
        <p:nvGrpSpPr>
          <p:cNvPr id="47109" name="Group 23"/>
          <p:cNvGrpSpPr>
            <a:grpSpLocks/>
          </p:cNvGrpSpPr>
          <p:nvPr/>
        </p:nvGrpSpPr>
        <p:grpSpPr bwMode="auto">
          <a:xfrm>
            <a:off x="4724400" y="1600200"/>
            <a:ext cx="1803400" cy="3605213"/>
            <a:chOff x="4572000" y="2057400"/>
            <a:chExt cx="1803400" cy="3605274"/>
          </a:xfrm>
        </p:grpSpPr>
        <p:sp>
          <p:nvSpPr>
            <p:cNvPr id="18" name="Rounded Rectangle 17"/>
            <p:cNvSpPr/>
            <p:nvPr/>
          </p:nvSpPr>
          <p:spPr bwMode="auto">
            <a:xfrm>
              <a:off x="4851400" y="2362205"/>
              <a:ext cx="1524000" cy="3300469"/>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lstStyle/>
            <a:p>
              <a:pPr marL="174625" indent="-174625" defTabSz="914099" fontAlgn="auto">
                <a:spcBef>
                  <a:spcPts val="0"/>
                </a:spcBef>
                <a:spcAft>
                  <a:spcPts val="0"/>
                </a:spcAft>
                <a:buFont typeface="Arial" pitchFamily="34" charset="0"/>
                <a:buChar char="•"/>
                <a:defRPr/>
              </a:pPr>
              <a:endParaRPr lang="en-US" dirty="0">
                <a:solidFill>
                  <a:srgbClr val="FFFFFF"/>
                </a:solidFill>
              </a:endParaRPr>
            </a:p>
            <a:p>
              <a:pPr marL="174625" indent="-174625" defTabSz="914099" fontAlgn="auto">
                <a:spcBef>
                  <a:spcPts val="0"/>
                </a:spcBef>
                <a:spcAft>
                  <a:spcPts val="0"/>
                </a:spcAft>
                <a:buFont typeface="Arial" pitchFamily="34" charset="0"/>
                <a:buChar char="•"/>
                <a:defRPr/>
              </a:pPr>
              <a:endParaRPr lang="en-US" dirty="0">
                <a:solidFill>
                  <a:srgbClr val="FFFFFF"/>
                </a:solidFill>
              </a:endParaRPr>
            </a:p>
            <a:p>
              <a:pPr marL="174625" indent="-174625" defTabSz="914099" fontAlgn="auto">
                <a:spcBef>
                  <a:spcPts val="0"/>
                </a:spcBef>
                <a:spcAft>
                  <a:spcPts val="0"/>
                </a:spcAft>
                <a:buFont typeface="Arial" pitchFamily="34" charset="0"/>
                <a:buChar char="•"/>
                <a:defRPr/>
              </a:pPr>
              <a:r>
                <a:rPr lang="en-US" dirty="0">
                  <a:solidFill>
                    <a:srgbClr val="FFFFFF"/>
                  </a:solidFill>
                </a:rPr>
                <a:t>World rules</a:t>
              </a:r>
            </a:p>
            <a:p>
              <a:pPr marL="174625" indent="-174625" defTabSz="914099" fontAlgn="auto">
                <a:spcBef>
                  <a:spcPts val="0"/>
                </a:spcBef>
                <a:spcAft>
                  <a:spcPts val="0"/>
                </a:spcAft>
                <a:buFont typeface="Arial" pitchFamily="34" charset="0"/>
                <a:buChar char="•"/>
                <a:defRPr/>
              </a:pPr>
              <a:r>
                <a:rPr lang="en-US" dirty="0">
                  <a:solidFill>
                    <a:srgbClr val="FFFFFF"/>
                  </a:solidFill>
                </a:rPr>
                <a:t>Enemy AI</a:t>
              </a:r>
            </a:p>
            <a:p>
              <a:pPr marL="174625" indent="-174625" defTabSz="914099" fontAlgn="auto">
                <a:spcBef>
                  <a:spcPts val="0"/>
                </a:spcBef>
                <a:spcAft>
                  <a:spcPts val="0"/>
                </a:spcAft>
                <a:buFont typeface="Arial" pitchFamily="34" charset="0"/>
                <a:buChar char="•"/>
                <a:defRPr/>
              </a:pPr>
              <a:r>
                <a:rPr lang="en-US" dirty="0">
                  <a:solidFill>
                    <a:srgbClr val="FFFFFF"/>
                  </a:solidFill>
                </a:rPr>
                <a:t>User control</a:t>
              </a:r>
            </a:p>
            <a:p>
              <a:pPr marL="174625" indent="-174625" defTabSz="914099" fontAlgn="auto">
                <a:spcBef>
                  <a:spcPts val="0"/>
                </a:spcBef>
                <a:spcAft>
                  <a:spcPts val="0"/>
                </a:spcAft>
                <a:buFont typeface="Arial" pitchFamily="34" charset="0"/>
                <a:buChar char="•"/>
                <a:defRPr/>
              </a:pPr>
              <a:r>
                <a:rPr lang="en-US" dirty="0">
                  <a:solidFill>
                    <a:srgbClr val="FFFFFF"/>
                  </a:solidFill>
                </a:rPr>
                <a:t>Camera</a:t>
              </a:r>
            </a:p>
            <a:p>
              <a:pPr marL="174625" indent="-174625" defTabSz="914099" fontAlgn="auto">
                <a:spcBef>
                  <a:spcPts val="0"/>
                </a:spcBef>
                <a:spcAft>
                  <a:spcPts val="0"/>
                </a:spcAft>
                <a:buFont typeface="Arial" pitchFamily="34" charset="0"/>
                <a:buChar char="•"/>
                <a:defRPr/>
              </a:pPr>
              <a:r>
                <a:rPr lang="en-US" dirty="0">
                  <a:solidFill>
                    <a:srgbClr val="FFFFFF"/>
                  </a:solidFill>
                </a:rPr>
                <a:t>Behavior</a:t>
              </a:r>
            </a:p>
          </p:txBody>
        </p:sp>
        <p:sp>
          <p:nvSpPr>
            <p:cNvPr id="22" name="Rounded Rectangle 21"/>
            <p:cNvSpPr/>
            <p:nvPr/>
          </p:nvSpPr>
          <p:spPr bwMode="auto">
            <a:xfrm>
              <a:off x="4572000" y="2057400"/>
              <a:ext cx="1676400" cy="481021"/>
            </a:xfrm>
            <a:prstGeom prst="roundRect">
              <a:avLst>
                <a:gd name="adj" fmla="val 3695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r>
                <a:rPr lang="en-US" sz="2300" dirty="0">
                  <a:solidFill>
                    <a:srgbClr val="FFFFFF"/>
                  </a:solidFill>
                </a:rPr>
                <a:t>Game Logic</a:t>
              </a:r>
            </a:p>
          </p:txBody>
        </p:sp>
      </p:grpSp>
      <p:grpSp>
        <p:nvGrpSpPr>
          <p:cNvPr id="47110" name="Group 24"/>
          <p:cNvGrpSpPr>
            <a:grpSpLocks/>
          </p:cNvGrpSpPr>
          <p:nvPr/>
        </p:nvGrpSpPr>
        <p:grpSpPr bwMode="auto">
          <a:xfrm>
            <a:off x="6858000" y="1600200"/>
            <a:ext cx="1828800" cy="3605213"/>
            <a:chOff x="6705600" y="2057400"/>
            <a:chExt cx="1828800" cy="3605274"/>
          </a:xfrm>
        </p:grpSpPr>
        <p:sp>
          <p:nvSpPr>
            <p:cNvPr id="19" name="Rounded Rectangle 18"/>
            <p:cNvSpPr/>
            <p:nvPr/>
          </p:nvSpPr>
          <p:spPr bwMode="auto">
            <a:xfrm>
              <a:off x="7010400" y="2362205"/>
              <a:ext cx="1524000" cy="3300469"/>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lstStyle/>
            <a:p>
              <a:pPr marL="174625" indent="-174625" defTabSz="914099">
                <a:buFont typeface="Arial" pitchFamily="34" charset="0"/>
                <a:buChar char="•"/>
                <a:defRPr/>
              </a:pPr>
              <a:endParaRPr lang="en-US" dirty="0">
                <a:solidFill>
                  <a:srgbClr val="FFFFFF"/>
                </a:solidFill>
              </a:endParaRPr>
            </a:p>
            <a:p>
              <a:pPr marL="174625" indent="-174625" defTabSz="914099">
                <a:buFont typeface="Arial" pitchFamily="34" charset="0"/>
                <a:buChar char="•"/>
                <a:defRPr/>
              </a:pPr>
              <a:endParaRPr lang="en-US" dirty="0">
                <a:solidFill>
                  <a:schemeClr val="bg1"/>
                </a:solidFill>
              </a:endParaRPr>
            </a:p>
            <a:p>
              <a:pPr marL="174625" indent="-174625" defTabSz="914099">
                <a:buFont typeface="Arial" pitchFamily="34" charset="0"/>
                <a:buChar char="•"/>
                <a:defRPr/>
              </a:pPr>
              <a:r>
                <a:rPr lang="en-US" dirty="0">
                  <a:solidFill>
                    <a:schemeClr val="bg1"/>
                  </a:solidFill>
                </a:rPr>
                <a:t>Audio</a:t>
              </a:r>
            </a:p>
            <a:p>
              <a:pPr marL="174625" indent="-174625" defTabSz="914099">
                <a:buFont typeface="Arial" pitchFamily="34" charset="0"/>
                <a:buChar char="•"/>
                <a:defRPr/>
              </a:pPr>
              <a:r>
                <a:rPr lang="en-US" dirty="0">
                  <a:solidFill>
                    <a:schemeClr val="bg1"/>
                  </a:solidFill>
                </a:rPr>
                <a:t>Input</a:t>
              </a:r>
            </a:p>
            <a:p>
              <a:pPr marL="174625" indent="-174625" defTabSz="914099">
                <a:buFont typeface="Arial" pitchFamily="34" charset="0"/>
                <a:buChar char="•"/>
                <a:defRPr/>
              </a:pPr>
              <a:r>
                <a:rPr lang="en-US" dirty="0">
                  <a:solidFill>
                    <a:schemeClr val="bg1"/>
                  </a:solidFill>
                </a:rPr>
                <a:t>Networking</a:t>
              </a:r>
            </a:p>
          </p:txBody>
        </p:sp>
        <p:sp>
          <p:nvSpPr>
            <p:cNvPr id="23" name="Rounded Rectangle 22"/>
            <p:cNvSpPr/>
            <p:nvPr/>
          </p:nvSpPr>
          <p:spPr bwMode="auto">
            <a:xfrm>
              <a:off x="6705600" y="2057400"/>
              <a:ext cx="1676400" cy="481021"/>
            </a:xfrm>
            <a:prstGeom prst="roundRect">
              <a:avLst>
                <a:gd name="adj" fmla="val 3695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r>
                <a:rPr lang="en-US" sz="2300" dirty="0">
                  <a:solidFill>
                    <a:schemeClr val="bg1"/>
                  </a:solidFill>
                </a:rPr>
                <a:t>Support</a:t>
              </a:r>
            </a:p>
          </p:txBody>
        </p:sp>
      </p:grpSp>
      <p:sp>
        <p:nvSpPr>
          <p:cNvPr id="24" name="Rounded Rectangle 23"/>
          <p:cNvSpPr/>
          <p:nvPr/>
        </p:nvSpPr>
        <p:spPr bwMode="auto">
          <a:xfrm>
            <a:off x="1524000" y="5029200"/>
            <a:ext cx="914400" cy="404813"/>
          </a:xfrm>
          <a:prstGeom prst="roundRect">
            <a:avLst>
              <a:gd name="adj" fmla="val 37834"/>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dirty="0">
                <a:solidFill>
                  <a:srgbClr val="FFFFFF"/>
                </a:solidFill>
              </a:rPr>
              <a:t>C/C++</a:t>
            </a:r>
          </a:p>
        </p:txBody>
      </p:sp>
      <p:sp>
        <p:nvSpPr>
          <p:cNvPr id="27" name="Rounded Rectangle 26"/>
          <p:cNvSpPr/>
          <p:nvPr/>
        </p:nvSpPr>
        <p:spPr bwMode="auto">
          <a:xfrm>
            <a:off x="3673475" y="5029200"/>
            <a:ext cx="914400" cy="404813"/>
          </a:xfrm>
          <a:prstGeom prst="roundRect">
            <a:avLst>
              <a:gd name="adj" fmla="val 37834"/>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dirty="0">
                <a:solidFill>
                  <a:srgbClr val="FFFFFF"/>
                </a:solidFill>
              </a:rPr>
              <a:t>C/C++</a:t>
            </a:r>
          </a:p>
        </p:txBody>
      </p:sp>
      <p:sp>
        <p:nvSpPr>
          <p:cNvPr id="28" name="Rounded Rectangle 27"/>
          <p:cNvSpPr/>
          <p:nvPr/>
        </p:nvSpPr>
        <p:spPr bwMode="auto">
          <a:xfrm>
            <a:off x="8077200" y="5029200"/>
            <a:ext cx="914400" cy="404813"/>
          </a:xfrm>
          <a:prstGeom prst="roundRect">
            <a:avLst>
              <a:gd name="adj" fmla="val 37834"/>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dirty="0">
                <a:solidFill>
                  <a:srgbClr val="FFFFFF"/>
                </a:solidFill>
              </a:rPr>
              <a:t>C/C++</a:t>
            </a:r>
          </a:p>
        </p:txBody>
      </p:sp>
      <p:sp>
        <p:nvSpPr>
          <p:cNvPr id="29" name="Rounded Rectangle 28"/>
          <p:cNvSpPr/>
          <p:nvPr/>
        </p:nvSpPr>
        <p:spPr bwMode="auto">
          <a:xfrm>
            <a:off x="5867400" y="5029200"/>
            <a:ext cx="1066800" cy="404813"/>
          </a:xfrm>
          <a:prstGeom prst="roundRect">
            <a:avLst>
              <a:gd name="adj" fmla="val 37834"/>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dirty="0">
                <a:solidFill>
                  <a:srgbClr val="FFFFFF"/>
                </a:solidFill>
              </a:rPr>
              <a:t>Script</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52400"/>
            <a:ext cx="8375946" cy="1107996"/>
          </a:xfrm>
        </p:spPr>
        <p:txBody>
          <a:bodyPr/>
          <a:lstStyle/>
          <a:p>
            <a:pPr defTabSz="914363" eaLnBrk="1" fontAlgn="auto" hangingPunct="1">
              <a:spcAft>
                <a:spcPts val="0"/>
              </a:spcAft>
              <a:defRPr/>
            </a:pPr>
            <a:r>
              <a:rPr dirty="0" smtClean="0"/>
              <a:t>Language Choices</a:t>
            </a:r>
            <a:br>
              <a:rPr dirty="0" smtClean="0"/>
            </a:br>
            <a:endParaRPr dirty="0">
              <a:solidFill>
                <a:schemeClr val="accent1"/>
              </a:solidFill>
            </a:endParaRPr>
          </a:p>
        </p:txBody>
      </p:sp>
      <p:sp>
        <p:nvSpPr>
          <p:cNvPr id="6" name="Arc 5"/>
          <p:cNvSpPr/>
          <p:nvPr/>
        </p:nvSpPr>
        <p:spPr>
          <a:xfrm>
            <a:off x="-2438400" y="1905000"/>
            <a:ext cx="9372600" cy="7848600"/>
          </a:xfrm>
          <a:prstGeom prst="arc">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363" fontAlgn="auto">
              <a:spcBef>
                <a:spcPts val="0"/>
              </a:spcBef>
              <a:spcAft>
                <a:spcPts val="0"/>
              </a:spcAft>
              <a:defRPr/>
            </a:pPr>
            <a:endParaRPr lang="en-US"/>
          </a:p>
        </p:txBody>
      </p:sp>
      <p:grpSp>
        <p:nvGrpSpPr>
          <p:cNvPr id="48132" name="Group 15"/>
          <p:cNvGrpSpPr>
            <a:grpSpLocks/>
          </p:cNvGrpSpPr>
          <p:nvPr/>
        </p:nvGrpSpPr>
        <p:grpSpPr bwMode="auto">
          <a:xfrm>
            <a:off x="2132013" y="1525588"/>
            <a:ext cx="5183187" cy="4343400"/>
            <a:chOff x="2971006" y="1448594"/>
            <a:chExt cx="5182394" cy="4344194"/>
          </a:xfrm>
        </p:grpSpPr>
        <p:cxnSp>
          <p:nvCxnSpPr>
            <p:cNvPr id="8" name="Straight Arrow Connector 7"/>
            <p:cNvCxnSpPr/>
            <p:nvPr/>
          </p:nvCxnSpPr>
          <p:spPr>
            <a:xfrm>
              <a:off x="2972593" y="5791200"/>
              <a:ext cx="5180807" cy="1588"/>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799703" y="3619897"/>
              <a:ext cx="4344194" cy="1587"/>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8133" name="TextBox 16"/>
          <p:cNvSpPr txBox="1">
            <a:spLocks noChangeArrowheads="1"/>
          </p:cNvSpPr>
          <p:nvPr/>
        </p:nvSpPr>
        <p:spPr bwMode="auto">
          <a:xfrm rot="-5400000">
            <a:off x="758032" y="3526631"/>
            <a:ext cx="1936750" cy="522287"/>
          </a:xfrm>
          <a:prstGeom prst="rect">
            <a:avLst/>
          </a:prstGeom>
          <a:noFill/>
          <a:ln w="9525">
            <a:noFill/>
            <a:miter lim="800000"/>
            <a:headEnd/>
            <a:tailEnd/>
          </a:ln>
        </p:spPr>
        <p:txBody>
          <a:bodyPr wrap="none">
            <a:spAutoFit/>
          </a:bodyPr>
          <a:lstStyle/>
          <a:p>
            <a:r>
              <a:rPr lang="en-US" sz="2800">
                <a:latin typeface="Calibri" pitchFamily="34" charset="0"/>
              </a:rPr>
              <a:t>Productivity</a:t>
            </a:r>
          </a:p>
        </p:txBody>
      </p:sp>
      <p:sp>
        <p:nvSpPr>
          <p:cNvPr id="48134" name="TextBox 17"/>
          <p:cNvSpPr txBox="1">
            <a:spLocks noChangeArrowheads="1"/>
          </p:cNvSpPr>
          <p:nvPr/>
        </p:nvSpPr>
        <p:spPr bwMode="auto">
          <a:xfrm>
            <a:off x="3636963" y="5943600"/>
            <a:ext cx="2058987" cy="523875"/>
          </a:xfrm>
          <a:prstGeom prst="rect">
            <a:avLst/>
          </a:prstGeom>
          <a:noFill/>
          <a:ln w="9525">
            <a:noFill/>
            <a:miter lim="800000"/>
            <a:headEnd/>
            <a:tailEnd/>
          </a:ln>
        </p:spPr>
        <p:txBody>
          <a:bodyPr>
            <a:spAutoFit/>
          </a:bodyPr>
          <a:lstStyle/>
          <a:p>
            <a:r>
              <a:rPr lang="en-US" sz="2800">
                <a:latin typeface="Calibri" pitchFamily="34" charset="0"/>
              </a:rPr>
              <a:t>Performance</a:t>
            </a:r>
          </a:p>
        </p:txBody>
      </p:sp>
      <p:sp>
        <p:nvSpPr>
          <p:cNvPr id="48135" name="TextBox 18"/>
          <p:cNvSpPr txBox="1">
            <a:spLocks noChangeArrowheads="1"/>
          </p:cNvSpPr>
          <p:nvPr/>
        </p:nvSpPr>
        <p:spPr bwMode="auto">
          <a:xfrm>
            <a:off x="6969125" y="5181600"/>
            <a:ext cx="2022475" cy="369888"/>
          </a:xfrm>
          <a:prstGeom prst="rect">
            <a:avLst/>
          </a:prstGeom>
          <a:noFill/>
          <a:ln w="9525">
            <a:noFill/>
            <a:miter lim="800000"/>
            <a:headEnd/>
            <a:tailEnd/>
          </a:ln>
        </p:spPr>
        <p:txBody>
          <a:bodyPr wrap="none">
            <a:spAutoFit/>
          </a:bodyPr>
          <a:lstStyle/>
          <a:p>
            <a:r>
              <a:rPr lang="en-US">
                <a:solidFill>
                  <a:schemeClr val="accent1"/>
                </a:solidFill>
                <a:latin typeface="Calibri" pitchFamily="34" charset="0"/>
              </a:rPr>
              <a:t>Assembly Language</a:t>
            </a:r>
          </a:p>
        </p:txBody>
      </p:sp>
      <p:sp>
        <p:nvSpPr>
          <p:cNvPr id="48136" name="TextBox 19"/>
          <p:cNvSpPr txBox="1">
            <a:spLocks noChangeArrowheads="1"/>
          </p:cNvSpPr>
          <p:nvPr/>
        </p:nvSpPr>
        <p:spPr bwMode="auto">
          <a:xfrm>
            <a:off x="6629400" y="4114800"/>
            <a:ext cx="754063" cy="369888"/>
          </a:xfrm>
          <a:prstGeom prst="rect">
            <a:avLst/>
          </a:prstGeom>
          <a:noFill/>
          <a:ln w="9525">
            <a:noFill/>
            <a:miter lim="800000"/>
            <a:headEnd/>
            <a:tailEnd/>
          </a:ln>
        </p:spPr>
        <p:txBody>
          <a:bodyPr wrap="none">
            <a:spAutoFit/>
          </a:bodyPr>
          <a:lstStyle/>
          <a:p>
            <a:r>
              <a:rPr lang="en-US">
                <a:solidFill>
                  <a:schemeClr val="accent1"/>
                </a:solidFill>
                <a:latin typeface="Calibri" pitchFamily="34" charset="0"/>
              </a:rPr>
              <a:t>C/C++</a:t>
            </a:r>
          </a:p>
        </p:txBody>
      </p:sp>
      <p:sp>
        <p:nvSpPr>
          <p:cNvPr id="48137" name="TextBox 20"/>
          <p:cNvSpPr txBox="1">
            <a:spLocks noChangeArrowheads="1"/>
          </p:cNvSpPr>
          <p:nvPr/>
        </p:nvSpPr>
        <p:spPr bwMode="auto">
          <a:xfrm>
            <a:off x="2362200" y="1524000"/>
            <a:ext cx="1489075" cy="369888"/>
          </a:xfrm>
          <a:prstGeom prst="rect">
            <a:avLst/>
          </a:prstGeom>
          <a:noFill/>
          <a:ln w="9525">
            <a:noFill/>
            <a:miter lim="800000"/>
            <a:headEnd/>
            <a:tailEnd/>
          </a:ln>
        </p:spPr>
        <p:txBody>
          <a:bodyPr wrap="none">
            <a:spAutoFit/>
          </a:bodyPr>
          <a:lstStyle/>
          <a:p>
            <a:r>
              <a:rPr lang="en-US">
                <a:solidFill>
                  <a:srgbClr val="92D050"/>
                </a:solidFill>
                <a:latin typeface="Calibri" pitchFamily="34" charset="0"/>
              </a:rPr>
              <a:t>Fully Dynamic</a:t>
            </a:r>
          </a:p>
        </p:txBody>
      </p:sp>
      <p:sp>
        <p:nvSpPr>
          <p:cNvPr id="48138" name="TextBox 21"/>
          <p:cNvSpPr txBox="1">
            <a:spLocks noChangeArrowheads="1"/>
          </p:cNvSpPr>
          <p:nvPr/>
        </p:nvSpPr>
        <p:spPr bwMode="auto">
          <a:xfrm>
            <a:off x="5562600" y="2590800"/>
            <a:ext cx="901700" cy="369888"/>
          </a:xfrm>
          <a:prstGeom prst="rect">
            <a:avLst/>
          </a:prstGeom>
          <a:noFill/>
          <a:ln w="9525">
            <a:noFill/>
            <a:miter lim="800000"/>
            <a:headEnd/>
            <a:tailEnd/>
          </a:ln>
        </p:spPr>
        <p:txBody>
          <a:bodyPr wrap="none">
            <a:spAutoFit/>
          </a:bodyPr>
          <a:lstStyle/>
          <a:p>
            <a:r>
              <a:rPr lang="en-US">
                <a:solidFill>
                  <a:srgbClr val="92D050"/>
                </a:solidFill>
                <a:latin typeface="Calibri" pitchFamily="34" charset="0"/>
              </a:rPr>
              <a:t>C#/Java</a:t>
            </a:r>
          </a:p>
        </p:txBody>
      </p:sp>
      <p:sp>
        <p:nvSpPr>
          <p:cNvPr id="48139" name="TextBox 22"/>
          <p:cNvSpPr txBox="1">
            <a:spLocks noChangeArrowheads="1"/>
          </p:cNvSpPr>
          <p:nvPr/>
        </p:nvSpPr>
        <p:spPr bwMode="auto">
          <a:xfrm>
            <a:off x="7086600" y="5943600"/>
            <a:ext cx="558800" cy="369888"/>
          </a:xfrm>
          <a:prstGeom prst="rect">
            <a:avLst/>
          </a:prstGeom>
          <a:noFill/>
          <a:ln w="9525">
            <a:noFill/>
            <a:miter lim="800000"/>
            <a:headEnd/>
            <a:tailEnd/>
          </a:ln>
        </p:spPr>
        <p:txBody>
          <a:bodyPr wrap="none">
            <a:spAutoFit/>
          </a:bodyPr>
          <a:lstStyle/>
          <a:p>
            <a:r>
              <a:rPr lang="en-US">
                <a:latin typeface="Calibri" pitchFamily="34" charset="0"/>
              </a:rPr>
              <a:t>Fast</a:t>
            </a:r>
          </a:p>
        </p:txBody>
      </p:sp>
      <p:sp>
        <p:nvSpPr>
          <p:cNvPr id="48140" name="TextBox 23"/>
          <p:cNvSpPr txBox="1">
            <a:spLocks noChangeArrowheads="1"/>
          </p:cNvSpPr>
          <p:nvPr/>
        </p:nvSpPr>
        <p:spPr bwMode="auto">
          <a:xfrm>
            <a:off x="2133600" y="5943600"/>
            <a:ext cx="628650" cy="369888"/>
          </a:xfrm>
          <a:prstGeom prst="rect">
            <a:avLst/>
          </a:prstGeom>
          <a:noFill/>
          <a:ln w="9525">
            <a:noFill/>
            <a:miter lim="800000"/>
            <a:headEnd/>
            <a:tailEnd/>
          </a:ln>
        </p:spPr>
        <p:txBody>
          <a:bodyPr wrap="none">
            <a:spAutoFit/>
          </a:bodyPr>
          <a:lstStyle/>
          <a:p>
            <a:r>
              <a:rPr lang="en-US">
                <a:latin typeface="Calibri" pitchFamily="34" charset="0"/>
              </a:rPr>
              <a:t>Slow</a:t>
            </a:r>
          </a:p>
        </p:txBody>
      </p:sp>
      <p:sp>
        <p:nvSpPr>
          <p:cNvPr id="48141" name="TextBox 24"/>
          <p:cNvSpPr txBox="1">
            <a:spLocks noChangeArrowheads="1"/>
          </p:cNvSpPr>
          <p:nvPr/>
        </p:nvSpPr>
        <p:spPr bwMode="auto">
          <a:xfrm>
            <a:off x="1066800" y="5410200"/>
            <a:ext cx="920750" cy="369888"/>
          </a:xfrm>
          <a:prstGeom prst="rect">
            <a:avLst/>
          </a:prstGeom>
          <a:noFill/>
          <a:ln w="9525">
            <a:noFill/>
            <a:miter lim="800000"/>
            <a:headEnd/>
            <a:tailEnd/>
          </a:ln>
        </p:spPr>
        <p:txBody>
          <a:bodyPr wrap="none">
            <a:spAutoFit/>
          </a:bodyPr>
          <a:lstStyle/>
          <a:p>
            <a:r>
              <a:rPr lang="en-US">
                <a:latin typeface="Calibri" pitchFamily="34" charset="0"/>
              </a:rPr>
              <a:t>Difficult</a:t>
            </a:r>
          </a:p>
        </p:txBody>
      </p:sp>
      <p:sp>
        <p:nvSpPr>
          <p:cNvPr id="48142" name="TextBox 25"/>
          <p:cNvSpPr txBox="1">
            <a:spLocks noChangeArrowheads="1"/>
          </p:cNvSpPr>
          <p:nvPr/>
        </p:nvSpPr>
        <p:spPr bwMode="auto">
          <a:xfrm>
            <a:off x="1395413" y="1905000"/>
            <a:ext cx="592137" cy="369888"/>
          </a:xfrm>
          <a:prstGeom prst="rect">
            <a:avLst/>
          </a:prstGeom>
          <a:noFill/>
          <a:ln w="9525">
            <a:noFill/>
            <a:miter lim="800000"/>
            <a:headEnd/>
            <a:tailEnd/>
          </a:ln>
        </p:spPr>
        <p:txBody>
          <a:bodyPr wrap="none">
            <a:spAutoFit/>
          </a:bodyPr>
          <a:lstStyle/>
          <a:p>
            <a:r>
              <a:rPr lang="en-US">
                <a:latin typeface="Calibri" pitchFamily="34" charset="0"/>
              </a:rPr>
              <a:t>Easy</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1494127"/>
          </a:xfrm>
        </p:spPr>
        <p:txBody>
          <a:bodyPr/>
          <a:lstStyle/>
          <a:p>
            <a:pPr defTabSz="914363" eaLnBrk="1" fontAlgn="auto" hangingPunct="1">
              <a:defRPr/>
            </a:pPr>
            <a:r>
              <a:rPr lang="en-US" dirty="0" smtClean="0"/>
              <a:t>Mono’s CLR is ideal for embedding</a:t>
            </a:r>
          </a:p>
          <a:p>
            <a:pPr defTabSz="914363" eaLnBrk="1" fontAlgn="auto" hangingPunct="1">
              <a:defRPr/>
            </a:pPr>
            <a:endParaRPr lang="en-US" dirty="0" smtClean="0"/>
          </a:p>
          <a:p>
            <a:pPr lvl="1" defTabSz="914363" eaLnBrk="1" fontAlgn="auto" hangingPunct="1">
              <a:spcAft>
                <a:spcPts val="0"/>
              </a:spcAft>
              <a:buFont typeface="Wingdings" pitchFamily="2" charset="2"/>
              <a:buNone/>
              <a:defRPr/>
            </a:pPr>
            <a:endParaRPr lang="en-US" dirty="0" smtClean="0"/>
          </a:p>
        </p:txBody>
      </p:sp>
      <p:sp>
        <p:nvSpPr>
          <p:cNvPr id="2" name="Title 1"/>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Mono in Gaming Today</a:t>
            </a:r>
            <a:br>
              <a:rPr dirty="0" smtClean="0"/>
            </a:br>
            <a:r>
              <a:rPr sz="3200" smtClean="0">
                <a:solidFill>
                  <a:schemeClr val="accent3"/>
                </a:solidFill>
              </a:rPr>
              <a:t>Moving from scripting to static/compiled</a:t>
            </a:r>
            <a:endParaRPr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3171317"/>
          </a:xfrm>
        </p:spPr>
        <p:txBody>
          <a:bodyPr/>
          <a:lstStyle/>
          <a:p>
            <a:pPr defTabSz="914363" eaLnBrk="1" fontAlgn="auto" hangingPunct="1">
              <a:defRPr/>
            </a:pPr>
            <a:r>
              <a:rPr lang="en-US" dirty="0" smtClean="0"/>
              <a:t>Mono’s CLR is ideal for embedding</a:t>
            </a:r>
          </a:p>
          <a:p>
            <a:pPr defTabSz="914363" eaLnBrk="1" fontAlgn="auto" hangingPunct="1">
              <a:defRPr/>
            </a:pPr>
            <a:endParaRPr lang="en-US" dirty="0" smtClean="0"/>
          </a:p>
          <a:p>
            <a:pPr defTabSz="914363" eaLnBrk="1" fontAlgn="auto" hangingPunct="1">
              <a:defRPr/>
            </a:pPr>
            <a:r>
              <a:rPr lang="en-US" dirty="0" smtClean="0"/>
              <a:t>Some examples</a:t>
            </a:r>
          </a:p>
          <a:p>
            <a:pPr lvl="1" defTabSz="914363" eaLnBrk="1" fontAlgn="auto" hangingPunct="1">
              <a:spcAft>
                <a:spcPts val="1200"/>
              </a:spcAft>
              <a:defRPr/>
            </a:pPr>
            <a:r>
              <a:rPr lang="en-US" dirty="0" err="1" smtClean="0"/>
              <a:t>SecondLife</a:t>
            </a:r>
            <a:r>
              <a:rPr lang="en-US" dirty="0" smtClean="0"/>
              <a:t>:  Switched from LSL to Mono</a:t>
            </a:r>
          </a:p>
          <a:p>
            <a:pPr lvl="2" defTabSz="914363" eaLnBrk="1" fontAlgn="auto" hangingPunct="1">
              <a:spcAft>
                <a:spcPts val="1200"/>
              </a:spcAft>
              <a:defRPr/>
            </a:pPr>
            <a:r>
              <a:rPr lang="en-US" dirty="0" smtClean="0"/>
              <a:t>50x to 300x performance increase</a:t>
            </a:r>
          </a:p>
          <a:p>
            <a:pPr lvl="1" defTabSz="914363" eaLnBrk="1" fontAlgn="auto" hangingPunct="1">
              <a:spcAft>
                <a:spcPts val="0"/>
              </a:spcAft>
              <a:buFont typeface="Wingdings" pitchFamily="2" charset="2"/>
              <a:buNone/>
              <a:defRPr/>
            </a:pPr>
            <a:endParaRPr lang="en-US" dirty="0" smtClean="0"/>
          </a:p>
        </p:txBody>
      </p:sp>
      <p:sp>
        <p:nvSpPr>
          <p:cNvPr id="2" name="Title 1"/>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Mono in Gaming Today</a:t>
            </a:r>
            <a:br>
              <a:rPr dirty="0" smtClean="0"/>
            </a:br>
            <a:r>
              <a:rPr sz="3200" smtClean="0">
                <a:solidFill>
                  <a:schemeClr val="accent3"/>
                </a:solidFill>
              </a:rPr>
              <a:t>Moving from scripting to static/compiled</a:t>
            </a:r>
            <a:endParaRPr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4974952"/>
          </a:xfrm>
        </p:spPr>
        <p:txBody>
          <a:bodyPr/>
          <a:lstStyle/>
          <a:p>
            <a:pPr defTabSz="914363" eaLnBrk="1" fontAlgn="auto" hangingPunct="1">
              <a:defRPr/>
            </a:pPr>
            <a:r>
              <a:rPr lang="en-US" dirty="0" smtClean="0"/>
              <a:t>Mono’s CLR is ideal for embedding</a:t>
            </a:r>
          </a:p>
          <a:p>
            <a:pPr defTabSz="914363" eaLnBrk="1" fontAlgn="auto" hangingPunct="1">
              <a:defRPr/>
            </a:pPr>
            <a:endParaRPr lang="en-US" dirty="0" smtClean="0"/>
          </a:p>
          <a:p>
            <a:pPr defTabSz="914363" eaLnBrk="1" fontAlgn="auto" hangingPunct="1">
              <a:defRPr/>
            </a:pPr>
            <a:r>
              <a:rPr lang="en-US" dirty="0" smtClean="0"/>
              <a:t>Some examples</a:t>
            </a:r>
          </a:p>
          <a:p>
            <a:pPr lvl="1" defTabSz="914363" eaLnBrk="1" fontAlgn="auto" hangingPunct="1">
              <a:spcAft>
                <a:spcPts val="1200"/>
              </a:spcAft>
              <a:defRPr/>
            </a:pPr>
            <a:r>
              <a:rPr lang="en-US" dirty="0" err="1" smtClean="0"/>
              <a:t>SecondLife</a:t>
            </a:r>
            <a:r>
              <a:rPr lang="en-US" dirty="0" smtClean="0"/>
              <a:t>:  Switched from LSL to Mono</a:t>
            </a:r>
          </a:p>
          <a:p>
            <a:pPr lvl="2" defTabSz="914363" eaLnBrk="1" fontAlgn="auto" hangingPunct="1">
              <a:spcAft>
                <a:spcPts val="1200"/>
              </a:spcAft>
              <a:defRPr/>
            </a:pPr>
            <a:r>
              <a:rPr lang="en-US" dirty="0" smtClean="0"/>
              <a:t>50x to 300x performance increase</a:t>
            </a:r>
          </a:p>
          <a:p>
            <a:pPr lvl="1" defTabSz="914363" eaLnBrk="1" fontAlgn="auto" hangingPunct="1">
              <a:spcBef>
                <a:spcPts val="1200"/>
              </a:spcBef>
              <a:spcAft>
                <a:spcPts val="1200"/>
              </a:spcAft>
              <a:defRPr/>
            </a:pPr>
            <a:r>
              <a:rPr lang="en-US" dirty="0" smtClean="0"/>
              <a:t>Unity3D: Powers Cartoon Network’s </a:t>
            </a:r>
            <a:r>
              <a:rPr lang="en-US" dirty="0" err="1" smtClean="0"/>
              <a:t>FusionFall</a:t>
            </a:r>
            <a:endParaRPr lang="en-US" dirty="0" smtClean="0"/>
          </a:p>
          <a:p>
            <a:pPr lvl="2" defTabSz="914363" eaLnBrk="1" fontAlgn="auto" hangingPunct="1">
              <a:spcBef>
                <a:spcPts val="1200"/>
              </a:spcBef>
              <a:spcAft>
                <a:spcPts val="1200"/>
              </a:spcAft>
              <a:defRPr/>
            </a:pPr>
            <a:r>
              <a:rPr lang="en-US" dirty="0" smtClean="0"/>
              <a:t>Uses C#, </a:t>
            </a:r>
            <a:r>
              <a:rPr lang="en-US" dirty="0" err="1" smtClean="0"/>
              <a:t>UnityScript</a:t>
            </a:r>
            <a:r>
              <a:rPr lang="en-US" dirty="0" smtClean="0"/>
              <a:t> and Boo</a:t>
            </a:r>
          </a:p>
          <a:p>
            <a:pPr lvl="2" defTabSz="914363" eaLnBrk="1" fontAlgn="auto" hangingPunct="1">
              <a:spcAft>
                <a:spcPts val="1200"/>
              </a:spcAft>
              <a:defRPr/>
            </a:pPr>
            <a:r>
              <a:rPr lang="en-US" dirty="0" err="1" smtClean="0"/>
              <a:t>UnityScript</a:t>
            </a:r>
            <a:r>
              <a:rPr lang="en-US" dirty="0" smtClean="0"/>
              <a:t> is a strongly typed </a:t>
            </a:r>
            <a:r>
              <a:rPr lang="en-US" dirty="0" err="1" smtClean="0"/>
              <a:t>Javascript</a:t>
            </a:r>
            <a:endParaRPr lang="en-US" dirty="0" smtClean="0"/>
          </a:p>
          <a:p>
            <a:pPr lvl="1" defTabSz="914363" eaLnBrk="1" fontAlgn="auto" hangingPunct="1">
              <a:spcAft>
                <a:spcPts val="0"/>
              </a:spcAft>
              <a:buFont typeface="Wingdings" pitchFamily="2" charset="2"/>
              <a:buNone/>
              <a:defRPr/>
            </a:pPr>
            <a:endParaRPr lang="en-US" dirty="0" smtClean="0"/>
          </a:p>
        </p:txBody>
      </p:sp>
      <p:sp>
        <p:nvSpPr>
          <p:cNvPr id="2" name="Title 1"/>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Mono in Gaming Today</a:t>
            </a:r>
            <a:br>
              <a:rPr dirty="0" smtClean="0"/>
            </a:br>
            <a:r>
              <a:rPr sz="3200" smtClean="0">
                <a:solidFill>
                  <a:schemeClr val="accent3"/>
                </a:solidFill>
              </a:rPr>
              <a:t>Moving from scripting to static/compiled</a:t>
            </a:r>
            <a:endParaRPr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eaLnBrk="1" fontAlgn="auto" hangingPunct="1">
              <a:spcAft>
                <a:spcPts val="0"/>
              </a:spcAft>
              <a:defRPr/>
            </a:pPr>
            <a:r>
              <a:rPr dirty="0" smtClean="0"/>
              <a:t>Demo</a:t>
            </a:r>
            <a:endParaRPr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0044" y="1411552"/>
            <a:ext cx="7672003" cy="4375685"/>
          </a:xfrm>
        </p:spPr>
        <p:txBody>
          <a:bodyPr/>
          <a:lstStyle/>
          <a:p>
            <a:pPr defTabSz="914363" eaLnBrk="1" fontAlgn="auto" hangingPunct="1">
              <a:defRPr/>
            </a:pPr>
            <a:r>
              <a:rPr lang="en-US" dirty="0" smtClean="0"/>
              <a:t>Our goal is to have a </a:t>
            </a:r>
            <a:br>
              <a:rPr lang="en-US" dirty="0" smtClean="0"/>
            </a:br>
            <a:r>
              <a:rPr lang="en-US" dirty="0" smtClean="0"/>
              <a:t>compatible runtime to the CLR</a:t>
            </a:r>
          </a:p>
          <a:p>
            <a:pPr lvl="1" defTabSz="914363" eaLnBrk="1" fontAlgn="auto" hangingPunct="1">
              <a:spcAft>
                <a:spcPts val="0"/>
              </a:spcAft>
              <a:defRPr/>
            </a:pPr>
            <a:r>
              <a:rPr lang="en-US" dirty="0" smtClean="0"/>
              <a:t>ECMA specifications make it possible</a:t>
            </a:r>
          </a:p>
          <a:p>
            <a:pPr lvl="1" defTabSz="914363" eaLnBrk="1" fontAlgn="auto" hangingPunct="1">
              <a:spcAft>
                <a:spcPts val="0"/>
              </a:spcAft>
              <a:defRPr/>
            </a:pPr>
            <a:r>
              <a:rPr lang="en-US" dirty="0" smtClean="0"/>
              <a:t>Develop, build, debug on Visual Studio or Unix</a:t>
            </a:r>
          </a:p>
          <a:p>
            <a:pPr lvl="1" defTabSz="914363" eaLnBrk="1" fontAlgn="auto" hangingPunct="1">
              <a:spcAft>
                <a:spcPts val="0"/>
              </a:spcAft>
              <a:defRPr/>
            </a:pPr>
            <a:r>
              <a:rPr lang="en-US" dirty="0" smtClean="0"/>
              <a:t>Deploy on Linux, Mac OSX and embedded</a:t>
            </a:r>
          </a:p>
          <a:p>
            <a:pPr defTabSz="914363" eaLnBrk="1" fontAlgn="auto" hangingPunct="1">
              <a:defRPr/>
            </a:pPr>
            <a:endParaRPr lang="en-US" dirty="0" smtClean="0"/>
          </a:p>
          <a:p>
            <a:pPr defTabSz="914363" eaLnBrk="1" fontAlgn="auto" hangingPunct="1">
              <a:defRPr/>
            </a:pPr>
            <a:endParaRPr lang="en-US" dirty="0" smtClean="0"/>
          </a:p>
          <a:p>
            <a:pPr defTabSz="914363" eaLnBrk="1" fontAlgn="auto" hangingPunct="1">
              <a:defRPr/>
            </a:pPr>
            <a:endParaRPr lang="en-US" dirty="0" smtClean="0"/>
          </a:p>
          <a:p>
            <a:pPr defTabSz="914363" eaLnBrk="1" fontAlgn="auto" hangingPunct="1">
              <a:defRPr/>
            </a:pPr>
            <a:endParaRPr lang="en-US" dirty="0" smtClean="0"/>
          </a:p>
        </p:txBody>
      </p:sp>
      <p:sp>
        <p:nvSpPr>
          <p:cNvPr id="5" name="Title 4"/>
          <p:cNvSpPr>
            <a:spLocks noGrp="1"/>
          </p:cNvSpPr>
          <p:nvPr>
            <p:ph type="title"/>
          </p:nvPr>
        </p:nvSpPr>
        <p:spPr/>
        <p:txBody>
          <a:bodyPr/>
          <a:lstStyle/>
          <a:p>
            <a:pPr defTabSz="914363" eaLnBrk="1" fontAlgn="auto" hangingPunct="1">
              <a:spcAft>
                <a:spcPts val="0"/>
              </a:spcAft>
              <a:defRPr/>
            </a:pPr>
            <a:r>
              <a:rPr dirty="0" smtClean="0"/>
              <a:t>Compatibility</a:t>
            </a:r>
            <a:br>
              <a:rPr dirty="0" smtClean="0"/>
            </a:br>
            <a:r>
              <a:rPr dirty="0" smtClean="0"/>
              <a:t/>
            </a:r>
            <a:br>
              <a:rPr dirty="0" smtClean="0"/>
            </a:br>
            <a:endParaRPr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Freeform 11"/>
          <p:cNvSpPr>
            <a:spLocks/>
          </p:cNvSpPr>
          <p:nvPr/>
        </p:nvSpPr>
        <p:spPr bwMode="auto">
          <a:xfrm>
            <a:off x="404813" y="5110163"/>
            <a:ext cx="8358187" cy="996950"/>
          </a:xfrm>
          <a:custGeom>
            <a:avLst/>
            <a:gdLst/>
            <a:ahLst/>
            <a:cxnLst>
              <a:cxn ang="0">
                <a:pos x="3524" y="406"/>
              </a:cxn>
              <a:cxn ang="0">
                <a:pos x="3510" y="420"/>
              </a:cxn>
              <a:cxn ang="0">
                <a:pos x="14" y="420"/>
              </a:cxn>
              <a:cxn ang="0">
                <a:pos x="0" y="406"/>
              </a:cxn>
              <a:cxn ang="0">
                <a:pos x="0" y="14"/>
              </a:cxn>
              <a:cxn ang="0">
                <a:pos x="14" y="0"/>
              </a:cxn>
              <a:cxn ang="0">
                <a:pos x="3510" y="0"/>
              </a:cxn>
              <a:cxn ang="0">
                <a:pos x="3524" y="14"/>
              </a:cxn>
              <a:cxn ang="0">
                <a:pos x="3524" y="406"/>
              </a:cxn>
            </a:cxnLst>
            <a:rect l="0" t="0" r="r" b="b"/>
            <a:pathLst>
              <a:path w="3524" h="420">
                <a:moveTo>
                  <a:pt x="3524" y="406"/>
                </a:moveTo>
                <a:cubicBezTo>
                  <a:pt x="3524" y="414"/>
                  <a:pt x="3518" y="420"/>
                  <a:pt x="3510" y="420"/>
                </a:cubicBezTo>
                <a:cubicBezTo>
                  <a:pt x="14" y="420"/>
                  <a:pt x="14" y="420"/>
                  <a:pt x="14" y="420"/>
                </a:cubicBezTo>
                <a:cubicBezTo>
                  <a:pt x="6" y="420"/>
                  <a:pt x="0" y="414"/>
                  <a:pt x="0" y="406"/>
                </a:cubicBezTo>
                <a:cubicBezTo>
                  <a:pt x="0" y="14"/>
                  <a:pt x="0" y="14"/>
                  <a:pt x="0" y="14"/>
                </a:cubicBezTo>
                <a:cubicBezTo>
                  <a:pt x="0" y="6"/>
                  <a:pt x="6" y="0"/>
                  <a:pt x="14" y="0"/>
                </a:cubicBezTo>
                <a:cubicBezTo>
                  <a:pt x="3510" y="0"/>
                  <a:pt x="3510" y="0"/>
                  <a:pt x="3510" y="0"/>
                </a:cubicBezTo>
                <a:cubicBezTo>
                  <a:pt x="3518" y="0"/>
                  <a:pt x="3524" y="6"/>
                  <a:pt x="3524" y="14"/>
                </a:cubicBezTo>
                <a:lnTo>
                  <a:pt x="3524" y="40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defTabSz="914099">
              <a:defRPr/>
            </a:pPr>
            <a:r>
              <a:rPr lang="en-US" sz="2300" dirty="0">
                <a:solidFill>
                  <a:schemeClr val="bg1"/>
                </a:solidFill>
              </a:rPr>
              <a:t>Graphics Engine</a:t>
            </a:r>
          </a:p>
        </p:txBody>
      </p:sp>
      <p:sp>
        <p:nvSpPr>
          <p:cNvPr id="2058" name="Freeform 10"/>
          <p:cNvSpPr>
            <a:spLocks/>
          </p:cNvSpPr>
          <p:nvPr/>
        </p:nvSpPr>
        <p:spPr bwMode="auto">
          <a:xfrm>
            <a:off x="404813" y="3843338"/>
            <a:ext cx="8358187" cy="996950"/>
          </a:xfrm>
          <a:custGeom>
            <a:avLst/>
            <a:gdLst/>
            <a:ahLst/>
            <a:cxnLst>
              <a:cxn ang="0">
                <a:pos x="3524" y="406"/>
              </a:cxn>
              <a:cxn ang="0">
                <a:pos x="3510" y="420"/>
              </a:cxn>
              <a:cxn ang="0">
                <a:pos x="14" y="420"/>
              </a:cxn>
              <a:cxn ang="0">
                <a:pos x="0" y="406"/>
              </a:cxn>
              <a:cxn ang="0">
                <a:pos x="0" y="14"/>
              </a:cxn>
              <a:cxn ang="0">
                <a:pos x="14" y="0"/>
              </a:cxn>
              <a:cxn ang="0">
                <a:pos x="3510" y="0"/>
              </a:cxn>
              <a:cxn ang="0">
                <a:pos x="3524" y="14"/>
              </a:cxn>
              <a:cxn ang="0">
                <a:pos x="3524" y="406"/>
              </a:cxn>
            </a:cxnLst>
            <a:rect l="0" t="0" r="r" b="b"/>
            <a:pathLst>
              <a:path w="3524" h="420">
                <a:moveTo>
                  <a:pt x="3524" y="406"/>
                </a:moveTo>
                <a:cubicBezTo>
                  <a:pt x="3524" y="414"/>
                  <a:pt x="3518" y="420"/>
                  <a:pt x="3510" y="420"/>
                </a:cubicBezTo>
                <a:cubicBezTo>
                  <a:pt x="14" y="420"/>
                  <a:pt x="14" y="420"/>
                  <a:pt x="14" y="420"/>
                </a:cubicBezTo>
                <a:cubicBezTo>
                  <a:pt x="6" y="420"/>
                  <a:pt x="0" y="414"/>
                  <a:pt x="0" y="406"/>
                </a:cubicBezTo>
                <a:cubicBezTo>
                  <a:pt x="0" y="14"/>
                  <a:pt x="0" y="14"/>
                  <a:pt x="0" y="14"/>
                </a:cubicBezTo>
                <a:cubicBezTo>
                  <a:pt x="0" y="6"/>
                  <a:pt x="6" y="0"/>
                  <a:pt x="14" y="0"/>
                </a:cubicBezTo>
                <a:cubicBezTo>
                  <a:pt x="3510" y="0"/>
                  <a:pt x="3510" y="0"/>
                  <a:pt x="3510" y="0"/>
                </a:cubicBezTo>
                <a:cubicBezTo>
                  <a:pt x="3518" y="0"/>
                  <a:pt x="3524" y="6"/>
                  <a:pt x="3524" y="14"/>
                </a:cubicBezTo>
                <a:lnTo>
                  <a:pt x="3524" y="40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defTabSz="914099">
              <a:defRPr/>
            </a:pPr>
            <a:r>
              <a:rPr lang="en-US" sz="2300" dirty="0">
                <a:solidFill>
                  <a:schemeClr val="bg1"/>
                </a:solidFill>
              </a:rPr>
              <a:t>Game Engines</a:t>
            </a:r>
          </a:p>
        </p:txBody>
      </p:sp>
      <p:sp>
        <p:nvSpPr>
          <p:cNvPr id="2057" name="Freeform 9"/>
          <p:cNvSpPr>
            <a:spLocks/>
          </p:cNvSpPr>
          <p:nvPr/>
        </p:nvSpPr>
        <p:spPr bwMode="auto">
          <a:xfrm>
            <a:off x="404813" y="2578100"/>
            <a:ext cx="8358187" cy="995363"/>
          </a:xfrm>
          <a:custGeom>
            <a:avLst/>
            <a:gdLst/>
            <a:ahLst/>
            <a:cxnLst>
              <a:cxn ang="0">
                <a:pos x="3524" y="406"/>
              </a:cxn>
              <a:cxn ang="0">
                <a:pos x="3510" y="420"/>
              </a:cxn>
              <a:cxn ang="0">
                <a:pos x="14" y="420"/>
              </a:cxn>
              <a:cxn ang="0">
                <a:pos x="0" y="406"/>
              </a:cxn>
              <a:cxn ang="0">
                <a:pos x="0" y="14"/>
              </a:cxn>
              <a:cxn ang="0">
                <a:pos x="14" y="0"/>
              </a:cxn>
              <a:cxn ang="0">
                <a:pos x="3510" y="0"/>
              </a:cxn>
              <a:cxn ang="0">
                <a:pos x="3524" y="14"/>
              </a:cxn>
              <a:cxn ang="0">
                <a:pos x="3524" y="406"/>
              </a:cxn>
            </a:cxnLst>
            <a:rect l="0" t="0" r="r" b="b"/>
            <a:pathLst>
              <a:path w="3524" h="420">
                <a:moveTo>
                  <a:pt x="3524" y="406"/>
                </a:moveTo>
                <a:cubicBezTo>
                  <a:pt x="3524" y="414"/>
                  <a:pt x="3518" y="420"/>
                  <a:pt x="3510" y="420"/>
                </a:cubicBezTo>
                <a:cubicBezTo>
                  <a:pt x="14" y="420"/>
                  <a:pt x="14" y="420"/>
                  <a:pt x="14" y="420"/>
                </a:cubicBezTo>
                <a:cubicBezTo>
                  <a:pt x="6" y="420"/>
                  <a:pt x="0" y="414"/>
                  <a:pt x="0" y="406"/>
                </a:cubicBezTo>
                <a:cubicBezTo>
                  <a:pt x="0" y="14"/>
                  <a:pt x="0" y="14"/>
                  <a:pt x="0" y="14"/>
                </a:cubicBezTo>
                <a:cubicBezTo>
                  <a:pt x="0" y="6"/>
                  <a:pt x="6" y="0"/>
                  <a:pt x="14" y="0"/>
                </a:cubicBezTo>
                <a:cubicBezTo>
                  <a:pt x="3510" y="0"/>
                  <a:pt x="3510" y="0"/>
                  <a:pt x="3510" y="0"/>
                </a:cubicBezTo>
                <a:cubicBezTo>
                  <a:pt x="3518" y="0"/>
                  <a:pt x="3524" y="6"/>
                  <a:pt x="3524" y="14"/>
                </a:cubicBezTo>
                <a:lnTo>
                  <a:pt x="3524" y="40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defTabSz="914099">
              <a:defRPr/>
            </a:pPr>
            <a:r>
              <a:rPr lang="en-US" sz="2300" dirty="0">
                <a:solidFill>
                  <a:schemeClr val="bg1"/>
                </a:solidFill>
              </a:rPr>
              <a:t>Game AI</a:t>
            </a:r>
          </a:p>
        </p:txBody>
      </p:sp>
      <p:sp>
        <p:nvSpPr>
          <p:cNvPr id="2056" name="Freeform 8"/>
          <p:cNvSpPr>
            <a:spLocks/>
          </p:cNvSpPr>
          <p:nvPr/>
        </p:nvSpPr>
        <p:spPr bwMode="auto">
          <a:xfrm>
            <a:off x="2509838" y="1552575"/>
            <a:ext cx="1639887" cy="5076825"/>
          </a:xfrm>
          <a:custGeom>
            <a:avLst/>
            <a:gdLst/>
            <a:ahLst/>
            <a:cxnLst>
              <a:cxn ang="0">
                <a:pos x="691" y="2126"/>
              </a:cxn>
              <a:cxn ang="0">
                <a:pos x="673" y="2140"/>
              </a:cxn>
              <a:cxn ang="0">
                <a:pos x="18" y="2140"/>
              </a:cxn>
              <a:cxn ang="0">
                <a:pos x="0" y="2126"/>
              </a:cxn>
              <a:cxn ang="0">
                <a:pos x="0" y="14"/>
              </a:cxn>
              <a:cxn ang="0">
                <a:pos x="18" y="0"/>
              </a:cxn>
              <a:cxn ang="0">
                <a:pos x="673" y="0"/>
              </a:cxn>
              <a:cxn ang="0">
                <a:pos x="691" y="14"/>
              </a:cxn>
              <a:cxn ang="0">
                <a:pos x="691" y="2126"/>
              </a:cxn>
            </a:cxnLst>
            <a:rect l="0" t="0" r="r" b="b"/>
            <a:pathLst>
              <a:path w="691" h="2140">
                <a:moveTo>
                  <a:pt x="691" y="2126"/>
                </a:moveTo>
                <a:cubicBezTo>
                  <a:pt x="691" y="2134"/>
                  <a:pt x="683" y="2140"/>
                  <a:pt x="673" y="2140"/>
                </a:cubicBezTo>
                <a:cubicBezTo>
                  <a:pt x="18" y="2140"/>
                  <a:pt x="18" y="2140"/>
                  <a:pt x="18" y="2140"/>
                </a:cubicBezTo>
                <a:cubicBezTo>
                  <a:pt x="8" y="2140"/>
                  <a:pt x="0" y="2134"/>
                  <a:pt x="0" y="2126"/>
                </a:cubicBezTo>
                <a:cubicBezTo>
                  <a:pt x="0" y="14"/>
                  <a:pt x="0" y="14"/>
                  <a:pt x="0" y="14"/>
                </a:cubicBezTo>
                <a:cubicBezTo>
                  <a:pt x="0" y="6"/>
                  <a:pt x="8" y="0"/>
                  <a:pt x="18" y="0"/>
                </a:cubicBezTo>
                <a:cubicBezTo>
                  <a:pt x="673" y="0"/>
                  <a:pt x="673" y="0"/>
                  <a:pt x="673" y="0"/>
                </a:cubicBezTo>
                <a:cubicBezTo>
                  <a:pt x="683" y="0"/>
                  <a:pt x="691" y="6"/>
                  <a:pt x="691" y="14"/>
                </a:cubicBezTo>
                <a:lnTo>
                  <a:pt x="691" y="2126"/>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a:solidFill>
                <a:srgbClr val="FFFFFF"/>
              </a:solidFill>
            </a:endParaRPr>
          </a:p>
        </p:txBody>
      </p:sp>
      <p:sp>
        <p:nvSpPr>
          <p:cNvPr id="2067" name="Freeform 19"/>
          <p:cNvSpPr>
            <a:spLocks/>
          </p:cNvSpPr>
          <p:nvPr/>
        </p:nvSpPr>
        <p:spPr bwMode="auto">
          <a:xfrm>
            <a:off x="2509838" y="1552575"/>
            <a:ext cx="1639887" cy="503238"/>
          </a:xfrm>
          <a:custGeom>
            <a:avLst/>
            <a:gdLst/>
            <a:ahLst/>
            <a:cxnLst>
              <a:cxn ang="0">
                <a:pos x="691" y="212"/>
              </a:cxn>
              <a:cxn ang="0">
                <a:pos x="691" y="14"/>
              </a:cxn>
              <a:cxn ang="0">
                <a:pos x="673" y="0"/>
              </a:cxn>
              <a:cxn ang="0">
                <a:pos x="18" y="0"/>
              </a:cxn>
              <a:cxn ang="0">
                <a:pos x="0" y="14"/>
              </a:cxn>
              <a:cxn ang="0">
                <a:pos x="0" y="212"/>
              </a:cxn>
              <a:cxn ang="0">
                <a:pos x="691" y="212"/>
              </a:cxn>
            </a:cxnLst>
            <a:rect l="0" t="0" r="r" b="b"/>
            <a:pathLst>
              <a:path w="691" h="212">
                <a:moveTo>
                  <a:pt x="691" y="212"/>
                </a:moveTo>
                <a:cubicBezTo>
                  <a:pt x="691" y="14"/>
                  <a:pt x="691" y="14"/>
                  <a:pt x="691" y="14"/>
                </a:cubicBezTo>
                <a:cubicBezTo>
                  <a:pt x="691" y="6"/>
                  <a:pt x="683" y="0"/>
                  <a:pt x="673" y="0"/>
                </a:cubicBezTo>
                <a:cubicBezTo>
                  <a:pt x="18" y="0"/>
                  <a:pt x="18" y="0"/>
                  <a:pt x="18" y="0"/>
                </a:cubicBezTo>
                <a:cubicBezTo>
                  <a:pt x="8" y="0"/>
                  <a:pt x="0" y="6"/>
                  <a:pt x="0" y="14"/>
                </a:cubicBezTo>
                <a:cubicBezTo>
                  <a:pt x="0" y="212"/>
                  <a:pt x="0" y="212"/>
                  <a:pt x="0" y="212"/>
                </a:cubicBezTo>
                <a:lnTo>
                  <a:pt x="691" y="212"/>
                </a:lnTo>
                <a:close/>
              </a:path>
            </a:pathLst>
          </a:cu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r>
              <a:rPr lang="en-US" dirty="0">
                <a:solidFill>
                  <a:srgbClr val="FFFFFF"/>
                </a:solidFill>
              </a:rPr>
              <a:t>Traditional</a:t>
            </a:r>
          </a:p>
        </p:txBody>
      </p:sp>
      <p:sp>
        <p:nvSpPr>
          <p:cNvPr id="18" name="Title 17"/>
          <p:cNvSpPr>
            <a:spLocks noGrp="1"/>
          </p:cNvSpPr>
          <p:nvPr>
            <p:ph type="title"/>
          </p:nvPr>
        </p:nvSpPr>
        <p:spPr>
          <a:xfrm>
            <a:off x="387350" y="152400"/>
            <a:ext cx="8369300" cy="775597"/>
          </a:xfrm>
        </p:spPr>
        <p:txBody>
          <a:bodyPr/>
          <a:lstStyle/>
          <a:p>
            <a:pPr defTabSz="914363" eaLnBrk="1" fontAlgn="auto" hangingPunct="1">
              <a:spcAft>
                <a:spcPts val="0"/>
              </a:spcAft>
              <a:defRPr/>
            </a:pPr>
            <a:r>
              <a:rPr sz="3200" dirty="0" smtClean="0"/>
              <a:t>Managed Code In Gaming</a:t>
            </a:r>
            <a:r>
              <a:rPr sz="2800" dirty="0" smtClean="0"/>
              <a:t/>
            </a:r>
            <a:br>
              <a:rPr sz="2800" dirty="0" smtClean="0"/>
            </a:br>
            <a:r>
              <a:rPr sz="2400" dirty="0" smtClean="0">
                <a:solidFill>
                  <a:schemeClr val="accent3"/>
                </a:solidFill>
              </a:rPr>
              <a:t>Improving developer productivity while maintaining program speed</a:t>
            </a:r>
            <a:endParaRPr sz="1800" dirty="0">
              <a:solidFill>
                <a:schemeClr val="accent3"/>
              </a:solidFill>
            </a:endParaRPr>
          </a:p>
        </p:txBody>
      </p:sp>
      <p:sp>
        <p:nvSpPr>
          <p:cNvPr id="53256" name="TextBox 18"/>
          <p:cNvSpPr txBox="1">
            <a:spLocks noChangeArrowheads="1"/>
          </p:cNvSpPr>
          <p:nvPr/>
        </p:nvSpPr>
        <p:spPr bwMode="auto">
          <a:xfrm>
            <a:off x="2590800" y="2743200"/>
            <a:ext cx="1524000" cy="646113"/>
          </a:xfrm>
          <a:prstGeom prst="rect">
            <a:avLst/>
          </a:prstGeom>
          <a:noFill/>
          <a:ln w="9525">
            <a:noFill/>
            <a:miter lim="800000"/>
            <a:headEnd/>
            <a:tailEnd/>
          </a:ln>
        </p:spPr>
        <p:txBody>
          <a:bodyPr>
            <a:spAutoFit/>
          </a:bodyPr>
          <a:lstStyle/>
          <a:p>
            <a:r>
              <a:rPr lang="en-US">
                <a:latin typeface="Calibri" pitchFamily="34" charset="0"/>
              </a:rPr>
              <a:t>Scripted</a:t>
            </a:r>
          </a:p>
          <a:p>
            <a:r>
              <a:rPr lang="en-US">
                <a:latin typeface="Calibri" pitchFamily="34" charset="0"/>
              </a:rPr>
              <a:t>Slow/easy</a:t>
            </a:r>
          </a:p>
        </p:txBody>
      </p:sp>
      <p:sp>
        <p:nvSpPr>
          <p:cNvPr id="53257" name="TextBox 19"/>
          <p:cNvSpPr txBox="1">
            <a:spLocks noChangeArrowheads="1"/>
          </p:cNvSpPr>
          <p:nvPr/>
        </p:nvSpPr>
        <p:spPr bwMode="auto">
          <a:xfrm>
            <a:off x="2590800" y="41148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53258" name="TextBox 21"/>
          <p:cNvSpPr txBox="1">
            <a:spLocks noChangeArrowheads="1"/>
          </p:cNvSpPr>
          <p:nvPr/>
        </p:nvSpPr>
        <p:spPr bwMode="auto">
          <a:xfrm>
            <a:off x="2590800" y="53340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Freeform 11"/>
          <p:cNvSpPr>
            <a:spLocks/>
          </p:cNvSpPr>
          <p:nvPr/>
        </p:nvSpPr>
        <p:spPr bwMode="auto">
          <a:xfrm>
            <a:off x="404813" y="5110163"/>
            <a:ext cx="8358187" cy="996950"/>
          </a:xfrm>
          <a:custGeom>
            <a:avLst/>
            <a:gdLst/>
            <a:ahLst/>
            <a:cxnLst>
              <a:cxn ang="0">
                <a:pos x="3524" y="406"/>
              </a:cxn>
              <a:cxn ang="0">
                <a:pos x="3510" y="420"/>
              </a:cxn>
              <a:cxn ang="0">
                <a:pos x="14" y="420"/>
              </a:cxn>
              <a:cxn ang="0">
                <a:pos x="0" y="406"/>
              </a:cxn>
              <a:cxn ang="0">
                <a:pos x="0" y="14"/>
              </a:cxn>
              <a:cxn ang="0">
                <a:pos x="14" y="0"/>
              </a:cxn>
              <a:cxn ang="0">
                <a:pos x="3510" y="0"/>
              </a:cxn>
              <a:cxn ang="0">
                <a:pos x="3524" y="14"/>
              </a:cxn>
              <a:cxn ang="0">
                <a:pos x="3524" y="406"/>
              </a:cxn>
            </a:cxnLst>
            <a:rect l="0" t="0" r="r" b="b"/>
            <a:pathLst>
              <a:path w="3524" h="420">
                <a:moveTo>
                  <a:pt x="3524" y="406"/>
                </a:moveTo>
                <a:cubicBezTo>
                  <a:pt x="3524" y="414"/>
                  <a:pt x="3518" y="420"/>
                  <a:pt x="3510" y="420"/>
                </a:cubicBezTo>
                <a:cubicBezTo>
                  <a:pt x="14" y="420"/>
                  <a:pt x="14" y="420"/>
                  <a:pt x="14" y="420"/>
                </a:cubicBezTo>
                <a:cubicBezTo>
                  <a:pt x="6" y="420"/>
                  <a:pt x="0" y="414"/>
                  <a:pt x="0" y="406"/>
                </a:cubicBezTo>
                <a:cubicBezTo>
                  <a:pt x="0" y="14"/>
                  <a:pt x="0" y="14"/>
                  <a:pt x="0" y="14"/>
                </a:cubicBezTo>
                <a:cubicBezTo>
                  <a:pt x="0" y="6"/>
                  <a:pt x="6" y="0"/>
                  <a:pt x="14" y="0"/>
                </a:cubicBezTo>
                <a:cubicBezTo>
                  <a:pt x="3510" y="0"/>
                  <a:pt x="3510" y="0"/>
                  <a:pt x="3510" y="0"/>
                </a:cubicBezTo>
                <a:cubicBezTo>
                  <a:pt x="3518" y="0"/>
                  <a:pt x="3524" y="6"/>
                  <a:pt x="3524" y="14"/>
                </a:cubicBezTo>
                <a:lnTo>
                  <a:pt x="3524" y="40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defTabSz="914099">
              <a:defRPr/>
            </a:pPr>
            <a:r>
              <a:rPr lang="en-US" sz="2300" dirty="0">
                <a:solidFill>
                  <a:schemeClr val="bg1"/>
                </a:solidFill>
              </a:rPr>
              <a:t>Graphics Engine</a:t>
            </a:r>
          </a:p>
        </p:txBody>
      </p:sp>
      <p:sp>
        <p:nvSpPr>
          <p:cNvPr id="2058" name="Freeform 10"/>
          <p:cNvSpPr>
            <a:spLocks/>
          </p:cNvSpPr>
          <p:nvPr/>
        </p:nvSpPr>
        <p:spPr bwMode="auto">
          <a:xfrm>
            <a:off x="404813" y="3843338"/>
            <a:ext cx="8358187" cy="996950"/>
          </a:xfrm>
          <a:custGeom>
            <a:avLst/>
            <a:gdLst/>
            <a:ahLst/>
            <a:cxnLst>
              <a:cxn ang="0">
                <a:pos x="3524" y="406"/>
              </a:cxn>
              <a:cxn ang="0">
                <a:pos x="3510" y="420"/>
              </a:cxn>
              <a:cxn ang="0">
                <a:pos x="14" y="420"/>
              </a:cxn>
              <a:cxn ang="0">
                <a:pos x="0" y="406"/>
              </a:cxn>
              <a:cxn ang="0">
                <a:pos x="0" y="14"/>
              </a:cxn>
              <a:cxn ang="0">
                <a:pos x="14" y="0"/>
              </a:cxn>
              <a:cxn ang="0">
                <a:pos x="3510" y="0"/>
              </a:cxn>
              <a:cxn ang="0">
                <a:pos x="3524" y="14"/>
              </a:cxn>
              <a:cxn ang="0">
                <a:pos x="3524" y="406"/>
              </a:cxn>
            </a:cxnLst>
            <a:rect l="0" t="0" r="r" b="b"/>
            <a:pathLst>
              <a:path w="3524" h="420">
                <a:moveTo>
                  <a:pt x="3524" y="406"/>
                </a:moveTo>
                <a:cubicBezTo>
                  <a:pt x="3524" y="414"/>
                  <a:pt x="3518" y="420"/>
                  <a:pt x="3510" y="420"/>
                </a:cubicBezTo>
                <a:cubicBezTo>
                  <a:pt x="14" y="420"/>
                  <a:pt x="14" y="420"/>
                  <a:pt x="14" y="420"/>
                </a:cubicBezTo>
                <a:cubicBezTo>
                  <a:pt x="6" y="420"/>
                  <a:pt x="0" y="414"/>
                  <a:pt x="0" y="406"/>
                </a:cubicBezTo>
                <a:cubicBezTo>
                  <a:pt x="0" y="14"/>
                  <a:pt x="0" y="14"/>
                  <a:pt x="0" y="14"/>
                </a:cubicBezTo>
                <a:cubicBezTo>
                  <a:pt x="0" y="6"/>
                  <a:pt x="6" y="0"/>
                  <a:pt x="14" y="0"/>
                </a:cubicBezTo>
                <a:cubicBezTo>
                  <a:pt x="3510" y="0"/>
                  <a:pt x="3510" y="0"/>
                  <a:pt x="3510" y="0"/>
                </a:cubicBezTo>
                <a:cubicBezTo>
                  <a:pt x="3518" y="0"/>
                  <a:pt x="3524" y="6"/>
                  <a:pt x="3524" y="14"/>
                </a:cubicBezTo>
                <a:lnTo>
                  <a:pt x="3524" y="40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defTabSz="914099">
              <a:defRPr/>
            </a:pPr>
            <a:r>
              <a:rPr lang="en-US" sz="2300" dirty="0">
                <a:solidFill>
                  <a:schemeClr val="bg1"/>
                </a:solidFill>
              </a:rPr>
              <a:t>Game Engines</a:t>
            </a:r>
          </a:p>
        </p:txBody>
      </p:sp>
      <p:sp>
        <p:nvSpPr>
          <p:cNvPr id="2057" name="Freeform 9"/>
          <p:cNvSpPr>
            <a:spLocks/>
          </p:cNvSpPr>
          <p:nvPr/>
        </p:nvSpPr>
        <p:spPr bwMode="auto">
          <a:xfrm>
            <a:off x="404813" y="2578100"/>
            <a:ext cx="8358187" cy="995363"/>
          </a:xfrm>
          <a:custGeom>
            <a:avLst/>
            <a:gdLst/>
            <a:ahLst/>
            <a:cxnLst>
              <a:cxn ang="0">
                <a:pos x="3524" y="406"/>
              </a:cxn>
              <a:cxn ang="0">
                <a:pos x="3510" y="420"/>
              </a:cxn>
              <a:cxn ang="0">
                <a:pos x="14" y="420"/>
              </a:cxn>
              <a:cxn ang="0">
                <a:pos x="0" y="406"/>
              </a:cxn>
              <a:cxn ang="0">
                <a:pos x="0" y="14"/>
              </a:cxn>
              <a:cxn ang="0">
                <a:pos x="14" y="0"/>
              </a:cxn>
              <a:cxn ang="0">
                <a:pos x="3510" y="0"/>
              </a:cxn>
              <a:cxn ang="0">
                <a:pos x="3524" y="14"/>
              </a:cxn>
              <a:cxn ang="0">
                <a:pos x="3524" y="406"/>
              </a:cxn>
            </a:cxnLst>
            <a:rect l="0" t="0" r="r" b="b"/>
            <a:pathLst>
              <a:path w="3524" h="420">
                <a:moveTo>
                  <a:pt x="3524" y="406"/>
                </a:moveTo>
                <a:cubicBezTo>
                  <a:pt x="3524" y="414"/>
                  <a:pt x="3518" y="420"/>
                  <a:pt x="3510" y="420"/>
                </a:cubicBezTo>
                <a:cubicBezTo>
                  <a:pt x="14" y="420"/>
                  <a:pt x="14" y="420"/>
                  <a:pt x="14" y="420"/>
                </a:cubicBezTo>
                <a:cubicBezTo>
                  <a:pt x="6" y="420"/>
                  <a:pt x="0" y="414"/>
                  <a:pt x="0" y="406"/>
                </a:cubicBezTo>
                <a:cubicBezTo>
                  <a:pt x="0" y="14"/>
                  <a:pt x="0" y="14"/>
                  <a:pt x="0" y="14"/>
                </a:cubicBezTo>
                <a:cubicBezTo>
                  <a:pt x="0" y="6"/>
                  <a:pt x="6" y="0"/>
                  <a:pt x="14" y="0"/>
                </a:cubicBezTo>
                <a:cubicBezTo>
                  <a:pt x="3510" y="0"/>
                  <a:pt x="3510" y="0"/>
                  <a:pt x="3510" y="0"/>
                </a:cubicBezTo>
                <a:cubicBezTo>
                  <a:pt x="3518" y="0"/>
                  <a:pt x="3524" y="6"/>
                  <a:pt x="3524" y="14"/>
                </a:cubicBezTo>
                <a:lnTo>
                  <a:pt x="3524" y="40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defTabSz="914099">
              <a:defRPr/>
            </a:pPr>
            <a:r>
              <a:rPr lang="en-US" sz="2300" dirty="0">
                <a:solidFill>
                  <a:schemeClr val="bg1"/>
                </a:solidFill>
              </a:rPr>
              <a:t>Game AI</a:t>
            </a:r>
          </a:p>
        </p:txBody>
      </p:sp>
      <p:sp>
        <p:nvSpPr>
          <p:cNvPr id="2055" name="Freeform 7"/>
          <p:cNvSpPr>
            <a:spLocks/>
          </p:cNvSpPr>
          <p:nvPr/>
        </p:nvSpPr>
        <p:spPr bwMode="auto">
          <a:xfrm>
            <a:off x="4548188" y="1552575"/>
            <a:ext cx="1636712" cy="5076825"/>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endParaRPr lang="en-US" sz="2300">
              <a:solidFill>
                <a:srgbClr val="FFFFFF"/>
              </a:solidFill>
            </a:endParaRPr>
          </a:p>
        </p:txBody>
      </p:sp>
      <p:sp>
        <p:nvSpPr>
          <p:cNvPr id="2056" name="Freeform 8"/>
          <p:cNvSpPr>
            <a:spLocks/>
          </p:cNvSpPr>
          <p:nvPr/>
        </p:nvSpPr>
        <p:spPr bwMode="auto">
          <a:xfrm>
            <a:off x="2509838" y="1552575"/>
            <a:ext cx="1639887" cy="5076825"/>
          </a:xfrm>
          <a:custGeom>
            <a:avLst/>
            <a:gdLst/>
            <a:ahLst/>
            <a:cxnLst>
              <a:cxn ang="0">
                <a:pos x="691" y="2126"/>
              </a:cxn>
              <a:cxn ang="0">
                <a:pos x="673" y="2140"/>
              </a:cxn>
              <a:cxn ang="0">
                <a:pos x="18" y="2140"/>
              </a:cxn>
              <a:cxn ang="0">
                <a:pos x="0" y="2126"/>
              </a:cxn>
              <a:cxn ang="0">
                <a:pos x="0" y="14"/>
              </a:cxn>
              <a:cxn ang="0">
                <a:pos x="18" y="0"/>
              </a:cxn>
              <a:cxn ang="0">
                <a:pos x="673" y="0"/>
              </a:cxn>
              <a:cxn ang="0">
                <a:pos x="691" y="14"/>
              </a:cxn>
              <a:cxn ang="0">
                <a:pos x="691" y="2126"/>
              </a:cxn>
            </a:cxnLst>
            <a:rect l="0" t="0" r="r" b="b"/>
            <a:pathLst>
              <a:path w="691" h="2140">
                <a:moveTo>
                  <a:pt x="691" y="2126"/>
                </a:moveTo>
                <a:cubicBezTo>
                  <a:pt x="691" y="2134"/>
                  <a:pt x="683" y="2140"/>
                  <a:pt x="673" y="2140"/>
                </a:cubicBezTo>
                <a:cubicBezTo>
                  <a:pt x="18" y="2140"/>
                  <a:pt x="18" y="2140"/>
                  <a:pt x="18" y="2140"/>
                </a:cubicBezTo>
                <a:cubicBezTo>
                  <a:pt x="8" y="2140"/>
                  <a:pt x="0" y="2134"/>
                  <a:pt x="0" y="2126"/>
                </a:cubicBezTo>
                <a:cubicBezTo>
                  <a:pt x="0" y="14"/>
                  <a:pt x="0" y="14"/>
                  <a:pt x="0" y="14"/>
                </a:cubicBezTo>
                <a:cubicBezTo>
                  <a:pt x="0" y="6"/>
                  <a:pt x="8" y="0"/>
                  <a:pt x="18" y="0"/>
                </a:cubicBezTo>
                <a:cubicBezTo>
                  <a:pt x="673" y="0"/>
                  <a:pt x="673" y="0"/>
                  <a:pt x="673" y="0"/>
                </a:cubicBezTo>
                <a:cubicBezTo>
                  <a:pt x="683" y="0"/>
                  <a:pt x="691" y="6"/>
                  <a:pt x="691" y="14"/>
                </a:cubicBezTo>
                <a:lnTo>
                  <a:pt x="691" y="2126"/>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a:solidFill>
                <a:srgbClr val="FFFFFF"/>
              </a:solidFill>
            </a:endParaRPr>
          </a:p>
        </p:txBody>
      </p:sp>
      <p:sp>
        <p:nvSpPr>
          <p:cNvPr id="2067" name="Freeform 19"/>
          <p:cNvSpPr>
            <a:spLocks/>
          </p:cNvSpPr>
          <p:nvPr/>
        </p:nvSpPr>
        <p:spPr bwMode="auto">
          <a:xfrm>
            <a:off x="2509838" y="1552575"/>
            <a:ext cx="1639887" cy="503238"/>
          </a:xfrm>
          <a:custGeom>
            <a:avLst/>
            <a:gdLst/>
            <a:ahLst/>
            <a:cxnLst>
              <a:cxn ang="0">
                <a:pos x="691" y="212"/>
              </a:cxn>
              <a:cxn ang="0">
                <a:pos x="691" y="14"/>
              </a:cxn>
              <a:cxn ang="0">
                <a:pos x="673" y="0"/>
              </a:cxn>
              <a:cxn ang="0">
                <a:pos x="18" y="0"/>
              </a:cxn>
              <a:cxn ang="0">
                <a:pos x="0" y="14"/>
              </a:cxn>
              <a:cxn ang="0">
                <a:pos x="0" y="212"/>
              </a:cxn>
              <a:cxn ang="0">
                <a:pos x="691" y="212"/>
              </a:cxn>
            </a:cxnLst>
            <a:rect l="0" t="0" r="r" b="b"/>
            <a:pathLst>
              <a:path w="691" h="212">
                <a:moveTo>
                  <a:pt x="691" y="212"/>
                </a:moveTo>
                <a:cubicBezTo>
                  <a:pt x="691" y="14"/>
                  <a:pt x="691" y="14"/>
                  <a:pt x="691" y="14"/>
                </a:cubicBezTo>
                <a:cubicBezTo>
                  <a:pt x="691" y="6"/>
                  <a:pt x="683" y="0"/>
                  <a:pt x="673" y="0"/>
                </a:cubicBezTo>
                <a:cubicBezTo>
                  <a:pt x="18" y="0"/>
                  <a:pt x="18" y="0"/>
                  <a:pt x="18" y="0"/>
                </a:cubicBezTo>
                <a:cubicBezTo>
                  <a:pt x="8" y="0"/>
                  <a:pt x="0" y="6"/>
                  <a:pt x="0" y="14"/>
                </a:cubicBezTo>
                <a:cubicBezTo>
                  <a:pt x="0" y="212"/>
                  <a:pt x="0" y="212"/>
                  <a:pt x="0" y="212"/>
                </a:cubicBezTo>
                <a:lnTo>
                  <a:pt x="691" y="212"/>
                </a:lnTo>
                <a:close/>
              </a:path>
            </a:pathLst>
          </a:cu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r>
              <a:rPr lang="en-US" dirty="0">
                <a:solidFill>
                  <a:srgbClr val="FFFFFF"/>
                </a:solidFill>
              </a:rPr>
              <a:t>Traditional</a:t>
            </a:r>
          </a:p>
        </p:txBody>
      </p:sp>
      <p:sp>
        <p:nvSpPr>
          <p:cNvPr id="2068" name="Freeform 20"/>
          <p:cNvSpPr>
            <a:spLocks/>
          </p:cNvSpPr>
          <p:nvPr/>
        </p:nvSpPr>
        <p:spPr bwMode="auto">
          <a:xfrm>
            <a:off x="4548188" y="1552575"/>
            <a:ext cx="1636712" cy="503238"/>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dirty="0">
                <a:solidFill>
                  <a:srgbClr val="FFFFFF"/>
                </a:solidFill>
              </a:rPr>
              <a:t>Improved</a:t>
            </a:r>
          </a:p>
        </p:txBody>
      </p:sp>
      <p:sp>
        <p:nvSpPr>
          <p:cNvPr id="18" name="Title 17"/>
          <p:cNvSpPr>
            <a:spLocks noGrp="1"/>
          </p:cNvSpPr>
          <p:nvPr>
            <p:ph type="title"/>
          </p:nvPr>
        </p:nvSpPr>
        <p:spPr>
          <a:xfrm>
            <a:off x="387350" y="152400"/>
            <a:ext cx="8369300" cy="775597"/>
          </a:xfrm>
        </p:spPr>
        <p:txBody>
          <a:bodyPr/>
          <a:lstStyle/>
          <a:p>
            <a:pPr defTabSz="914363" eaLnBrk="1" fontAlgn="auto" hangingPunct="1">
              <a:spcAft>
                <a:spcPts val="0"/>
              </a:spcAft>
              <a:defRPr/>
            </a:pPr>
            <a:r>
              <a:rPr sz="3200" dirty="0" smtClean="0"/>
              <a:t>Managed Code In Gaming</a:t>
            </a:r>
            <a:br>
              <a:rPr sz="3200" dirty="0" smtClean="0"/>
            </a:br>
            <a:r>
              <a:rPr sz="2400" dirty="0" smtClean="0">
                <a:solidFill>
                  <a:schemeClr val="accent3"/>
                </a:solidFill>
              </a:rPr>
              <a:t>Improving developer productivity while maintaining program speed</a:t>
            </a:r>
            <a:endParaRPr sz="2000" dirty="0">
              <a:solidFill>
                <a:schemeClr val="accent3"/>
              </a:solidFill>
            </a:endParaRPr>
          </a:p>
        </p:txBody>
      </p:sp>
      <p:sp>
        <p:nvSpPr>
          <p:cNvPr id="54282" name="TextBox 18"/>
          <p:cNvSpPr txBox="1">
            <a:spLocks noChangeArrowheads="1"/>
          </p:cNvSpPr>
          <p:nvPr/>
        </p:nvSpPr>
        <p:spPr bwMode="auto">
          <a:xfrm>
            <a:off x="2590800" y="2743200"/>
            <a:ext cx="1524000" cy="646113"/>
          </a:xfrm>
          <a:prstGeom prst="rect">
            <a:avLst/>
          </a:prstGeom>
          <a:noFill/>
          <a:ln w="9525">
            <a:noFill/>
            <a:miter lim="800000"/>
            <a:headEnd/>
            <a:tailEnd/>
          </a:ln>
        </p:spPr>
        <p:txBody>
          <a:bodyPr>
            <a:spAutoFit/>
          </a:bodyPr>
          <a:lstStyle/>
          <a:p>
            <a:r>
              <a:rPr lang="en-US">
                <a:latin typeface="Calibri" pitchFamily="34" charset="0"/>
              </a:rPr>
              <a:t>Scripted</a:t>
            </a:r>
          </a:p>
          <a:p>
            <a:r>
              <a:rPr lang="en-US">
                <a:latin typeface="Calibri" pitchFamily="34" charset="0"/>
              </a:rPr>
              <a:t>Slow/easy</a:t>
            </a:r>
          </a:p>
        </p:txBody>
      </p:sp>
      <p:sp>
        <p:nvSpPr>
          <p:cNvPr id="54283" name="TextBox 19"/>
          <p:cNvSpPr txBox="1">
            <a:spLocks noChangeArrowheads="1"/>
          </p:cNvSpPr>
          <p:nvPr/>
        </p:nvSpPr>
        <p:spPr bwMode="auto">
          <a:xfrm>
            <a:off x="2590800" y="41148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54284" name="TextBox 21"/>
          <p:cNvSpPr txBox="1">
            <a:spLocks noChangeArrowheads="1"/>
          </p:cNvSpPr>
          <p:nvPr/>
        </p:nvSpPr>
        <p:spPr bwMode="auto">
          <a:xfrm>
            <a:off x="2590800" y="53340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54285" name="TextBox 22"/>
          <p:cNvSpPr txBox="1">
            <a:spLocks noChangeArrowheads="1"/>
          </p:cNvSpPr>
          <p:nvPr/>
        </p:nvSpPr>
        <p:spPr bwMode="auto">
          <a:xfrm>
            <a:off x="4572000" y="2743200"/>
            <a:ext cx="15240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Managed</a:t>
            </a:r>
          </a:p>
          <a:p>
            <a:r>
              <a:rPr lang="en-US">
                <a:solidFill>
                  <a:schemeClr val="bg1"/>
                </a:solidFill>
                <a:latin typeface="Calibri" pitchFamily="34" charset="0"/>
              </a:rPr>
              <a:t>Fast/Easy</a:t>
            </a:r>
          </a:p>
        </p:txBody>
      </p:sp>
      <p:sp>
        <p:nvSpPr>
          <p:cNvPr id="54286" name="TextBox 23"/>
          <p:cNvSpPr txBox="1">
            <a:spLocks noChangeArrowheads="1"/>
          </p:cNvSpPr>
          <p:nvPr/>
        </p:nvSpPr>
        <p:spPr bwMode="auto">
          <a:xfrm>
            <a:off x="4572000" y="41148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54287" name="TextBox 24"/>
          <p:cNvSpPr txBox="1">
            <a:spLocks noChangeArrowheads="1"/>
          </p:cNvSpPr>
          <p:nvPr/>
        </p:nvSpPr>
        <p:spPr bwMode="auto">
          <a:xfrm>
            <a:off x="4572000" y="53340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21" name="Freeform 11"/>
          <p:cNvSpPr>
            <a:spLocks/>
          </p:cNvSpPr>
          <p:nvPr/>
        </p:nvSpPr>
        <p:spPr bwMode="auto">
          <a:xfrm>
            <a:off x="3733800" y="2743200"/>
            <a:ext cx="865188" cy="566738"/>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w="28575">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Freeform 11"/>
          <p:cNvSpPr>
            <a:spLocks/>
          </p:cNvSpPr>
          <p:nvPr/>
        </p:nvSpPr>
        <p:spPr bwMode="auto">
          <a:xfrm>
            <a:off x="404813" y="5110163"/>
            <a:ext cx="8358187" cy="996950"/>
          </a:xfrm>
          <a:custGeom>
            <a:avLst/>
            <a:gdLst/>
            <a:ahLst/>
            <a:cxnLst>
              <a:cxn ang="0">
                <a:pos x="3524" y="406"/>
              </a:cxn>
              <a:cxn ang="0">
                <a:pos x="3510" y="420"/>
              </a:cxn>
              <a:cxn ang="0">
                <a:pos x="14" y="420"/>
              </a:cxn>
              <a:cxn ang="0">
                <a:pos x="0" y="406"/>
              </a:cxn>
              <a:cxn ang="0">
                <a:pos x="0" y="14"/>
              </a:cxn>
              <a:cxn ang="0">
                <a:pos x="14" y="0"/>
              </a:cxn>
              <a:cxn ang="0">
                <a:pos x="3510" y="0"/>
              </a:cxn>
              <a:cxn ang="0">
                <a:pos x="3524" y="14"/>
              </a:cxn>
              <a:cxn ang="0">
                <a:pos x="3524" y="406"/>
              </a:cxn>
            </a:cxnLst>
            <a:rect l="0" t="0" r="r" b="b"/>
            <a:pathLst>
              <a:path w="3524" h="420">
                <a:moveTo>
                  <a:pt x="3524" y="406"/>
                </a:moveTo>
                <a:cubicBezTo>
                  <a:pt x="3524" y="414"/>
                  <a:pt x="3518" y="420"/>
                  <a:pt x="3510" y="420"/>
                </a:cubicBezTo>
                <a:cubicBezTo>
                  <a:pt x="14" y="420"/>
                  <a:pt x="14" y="420"/>
                  <a:pt x="14" y="420"/>
                </a:cubicBezTo>
                <a:cubicBezTo>
                  <a:pt x="6" y="420"/>
                  <a:pt x="0" y="414"/>
                  <a:pt x="0" y="406"/>
                </a:cubicBezTo>
                <a:cubicBezTo>
                  <a:pt x="0" y="14"/>
                  <a:pt x="0" y="14"/>
                  <a:pt x="0" y="14"/>
                </a:cubicBezTo>
                <a:cubicBezTo>
                  <a:pt x="0" y="6"/>
                  <a:pt x="6" y="0"/>
                  <a:pt x="14" y="0"/>
                </a:cubicBezTo>
                <a:cubicBezTo>
                  <a:pt x="3510" y="0"/>
                  <a:pt x="3510" y="0"/>
                  <a:pt x="3510" y="0"/>
                </a:cubicBezTo>
                <a:cubicBezTo>
                  <a:pt x="3518" y="0"/>
                  <a:pt x="3524" y="6"/>
                  <a:pt x="3524" y="14"/>
                </a:cubicBezTo>
                <a:lnTo>
                  <a:pt x="3524" y="40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defTabSz="914099">
              <a:defRPr/>
            </a:pPr>
            <a:r>
              <a:rPr lang="en-US" sz="2300" dirty="0">
                <a:solidFill>
                  <a:schemeClr val="bg1"/>
                </a:solidFill>
              </a:rPr>
              <a:t>Graphics Engine</a:t>
            </a:r>
          </a:p>
        </p:txBody>
      </p:sp>
      <p:sp>
        <p:nvSpPr>
          <p:cNvPr id="2058" name="Freeform 10"/>
          <p:cNvSpPr>
            <a:spLocks/>
          </p:cNvSpPr>
          <p:nvPr/>
        </p:nvSpPr>
        <p:spPr bwMode="auto">
          <a:xfrm>
            <a:off x="404813" y="3843338"/>
            <a:ext cx="8358187" cy="996950"/>
          </a:xfrm>
          <a:custGeom>
            <a:avLst/>
            <a:gdLst/>
            <a:ahLst/>
            <a:cxnLst>
              <a:cxn ang="0">
                <a:pos x="3524" y="406"/>
              </a:cxn>
              <a:cxn ang="0">
                <a:pos x="3510" y="420"/>
              </a:cxn>
              <a:cxn ang="0">
                <a:pos x="14" y="420"/>
              </a:cxn>
              <a:cxn ang="0">
                <a:pos x="0" y="406"/>
              </a:cxn>
              <a:cxn ang="0">
                <a:pos x="0" y="14"/>
              </a:cxn>
              <a:cxn ang="0">
                <a:pos x="14" y="0"/>
              </a:cxn>
              <a:cxn ang="0">
                <a:pos x="3510" y="0"/>
              </a:cxn>
              <a:cxn ang="0">
                <a:pos x="3524" y="14"/>
              </a:cxn>
              <a:cxn ang="0">
                <a:pos x="3524" y="406"/>
              </a:cxn>
            </a:cxnLst>
            <a:rect l="0" t="0" r="r" b="b"/>
            <a:pathLst>
              <a:path w="3524" h="420">
                <a:moveTo>
                  <a:pt x="3524" y="406"/>
                </a:moveTo>
                <a:cubicBezTo>
                  <a:pt x="3524" y="414"/>
                  <a:pt x="3518" y="420"/>
                  <a:pt x="3510" y="420"/>
                </a:cubicBezTo>
                <a:cubicBezTo>
                  <a:pt x="14" y="420"/>
                  <a:pt x="14" y="420"/>
                  <a:pt x="14" y="420"/>
                </a:cubicBezTo>
                <a:cubicBezTo>
                  <a:pt x="6" y="420"/>
                  <a:pt x="0" y="414"/>
                  <a:pt x="0" y="406"/>
                </a:cubicBezTo>
                <a:cubicBezTo>
                  <a:pt x="0" y="14"/>
                  <a:pt x="0" y="14"/>
                  <a:pt x="0" y="14"/>
                </a:cubicBezTo>
                <a:cubicBezTo>
                  <a:pt x="0" y="6"/>
                  <a:pt x="6" y="0"/>
                  <a:pt x="14" y="0"/>
                </a:cubicBezTo>
                <a:cubicBezTo>
                  <a:pt x="3510" y="0"/>
                  <a:pt x="3510" y="0"/>
                  <a:pt x="3510" y="0"/>
                </a:cubicBezTo>
                <a:cubicBezTo>
                  <a:pt x="3518" y="0"/>
                  <a:pt x="3524" y="6"/>
                  <a:pt x="3524" y="14"/>
                </a:cubicBezTo>
                <a:lnTo>
                  <a:pt x="3524" y="40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defTabSz="914099">
              <a:defRPr/>
            </a:pPr>
            <a:r>
              <a:rPr lang="en-US" sz="2300" dirty="0">
                <a:solidFill>
                  <a:schemeClr val="bg1"/>
                </a:solidFill>
              </a:rPr>
              <a:t>Game Engines</a:t>
            </a:r>
          </a:p>
        </p:txBody>
      </p:sp>
      <p:sp>
        <p:nvSpPr>
          <p:cNvPr id="2057" name="Freeform 9"/>
          <p:cNvSpPr>
            <a:spLocks/>
          </p:cNvSpPr>
          <p:nvPr/>
        </p:nvSpPr>
        <p:spPr bwMode="auto">
          <a:xfrm>
            <a:off x="404813" y="2578100"/>
            <a:ext cx="8358187" cy="995363"/>
          </a:xfrm>
          <a:custGeom>
            <a:avLst/>
            <a:gdLst/>
            <a:ahLst/>
            <a:cxnLst>
              <a:cxn ang="0">
                <a:pos x="3524" y="406"/>
              </a:cxn>
              <a:cxn ang="0">
                <a:pos x="3510" y="420"/>
              </a:cxn>
              <a:cxn ang="0">
                <a:pos x="14" y="420"/>
              </a:cxn>
              <a:cxn ang="0">
                <a:pos x="0" y="406"/>
              </a:cxn>
              <a:cxn ang="0">
                <a:pos x="0" y="14"/>
              </a:cxn>
              <a:cxn ang="0">
                <a:pos x="14" y="0"/>
              </a:cxn>
              <a:cxn ang="0">
                <a:pos x="3510" y="0"/>
              </a:cxn>
              <a:cxn ang="0">
                <a:pos x="3524" y="14"/>
              </a:cxn>
              <a:cxn ang="0">
                <a:pos x="3524" y="406"/>
              </a:cxn>
            </a:cxnLst>
            <a:rect l="0" t="0" r="r" b="b"/>
            <a:pathLst>
              <a:path w="3524" h="420">
                <a:moveTo>
                  <a:pt x="3524" y="406"/>
                </a:moveTo>
                <a:cubicBezTo>
                  <a:pt x="3524" y="414"/>
                  <a:pt x="3518" y="420"/>
                  <a:pt x="3510" y="420"/>
                </a:cubicBezTo>
                <a:cubicBezTo>
                  <a:pt x="14" y="420"/>
                  <a:pt x="14" y="420"/>
                  <a:pt x="14" y="420"/>
                </a:cubicBezTo>
                <a:cubicBezTo>
                  <a:pt x="6" y="420"/>
                  <a:pt x="0" y="414"/>
                  <a:pt x="0" y="406"/>
                </a:cubicBezTo>
                <a:cubicBezTo>
                  <a:pt x="0" y="14"/>
                  <a:pt x="0" y="14"/>
                  <a:pt x="0" y="14"/>
                </a:cubicBezTo>
                <a:cubicBezTo>
                  <a:pt x="0" y="6"/>
                  <a:pt x="6" y="0"/>
                  <a:pt x="14" y="0"/>
                </a:cubicBezTo>
                <a:cubicBezTo>
                  <a:pt x="3510" y="0"/>
                  <a:pt x="3510" y="0"/>
                  <a:pt x="3510" y="0"/>
                </a:cubicBezTo>
                <a:cubicBezTo>
                  <a:pt x="3518" y="0"/>
                  <a:pt x="3524" y="6"/>
                  <a:pt x="3524" y="14"/>
                </a:cubicBezTo>
                <a:lnTo>
                  <a:pt x="3524" y="406"/>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defTabSz="914099">
              <a:defRPr/>
            </a:pPr>
            <a:r>
              <a:rPr lang="en-US" sz="2300" dirty="0">
                <a:solidFill>
                  <a:schemeClr val="bg1"/>
                </a:solidFill>
              </a:rPr>
              <a:t>Game AI</a:t>
            </a:r>
          </a:p>
        </p:txBody>
      </p:sp>
      <p:sp>
        <p:nvSpPr>
          <p:cNvPr id="2054" name="Freeform 6"/>
          <p:cNvSpPr>
            <a:spLocks/>
          </p:cNvSpPr>
          <p:nvPr/>
        </p:nvSpPr>
        <p:spPr bwMode="auto">
          <a:xfrm>
            <a:off x="6583363" y="1552575"/>
            <a:ext cx="1638300" cy="5076825"/>
          </a:xfrm>
          <a:custGeom>
            <a:avLst/>
            <a:gdLst/>
            <a:ahLst/>
            <a:cxnLst>
              <a:cxn ang="0">
                <a:pos x="691" y="2126"/>
              </a:cxn>
              <a:cxn ang="0">
                <a:pos x="673" y="2140"/>
              </a:cxn>
              <a:cxn ang="0">
                <a:pos x="18" y="2140"/>
              </a:cxn>
              <a:cxn ang="0">
                <a:pos x="0" y="2126"/>
              </a:cxn>
              <a:cxn ang="0">
                <a:pos x="0" y="14"/>
              </a:cxn>
              <a:cxn ang="0">
                <a:pos x="18" y="0"/>
              </a:cxn>
              <a:cxn ang="0">
                <a:pos x="673" y="0"/>
              </a:cxn>
              <a:cxn ang="0">
                <a:pos x="691" y="14"/>
              </a:cxn>
              <a:cxn ang="0">
                <a:pos x="691" y="2126"/>
              </a:cxn>
            </a:cxnLst>
            <a:rect l="0" t="0" r="r" b="b"/>
            <a:pathLst>
              <a:path w="691" h="2140">
                <a:moveTo>
                  <a:pt x="691" y="2126"/>
                </a:moveTo>
                <a:cubicBezTo>
                  <a:pt x="691" y="2134"/>
                  <a:pt x="683" y="2140"/>
                  <a:pt x="673" y="2140"/>
                </a:cubicBezTo>
                <a:cubicBezTo>
                  <a:pt x="18" y="2140"/>
                  <a:pt x="18" y="2140"/>
                  <a:pt x="18" y="2140"/>
                </a:cubicBezTo>
                <a:cubicBezTo>
                  <a:pt x="8" y="2140"/>
                  <a:pt x="0" y="2134"/>
                  <a:pt x="0" y="2126"/>
                </a:cubicBezTo>
                <a:cubicBezTo>
                  <a:pt x="0" y="14"/>
                  <a:pt x="0" y="14"/>
                  <a:pt x="0" y="14"/>
                </a:cubicBezTo>
                <a:cubicBezTo>
                  <a:pt x="0" y="6"/>
                  <a:pt x="8" y="0"/>
                  <a:pt x="18" y="0"/>
                </a:cubicBezTo>
                <a:cubicBezTo>
                  <a:pt x="673" y="0"/>
                  <a:pt x="673" y="0"/>
                  <a:pt x="673" y="0"/>
                </a:cubicBezTo>
                <a:cubicBezTo>
                  <a:pt x="683" y="0"/>
                  <a:pt x="691" y="6"/>
                  <a:pt x="691" y="14"/>
                </a:cubicBezTo>
                <a:lnTo>
                  <a:pt x="691" y="2126"/>
                </a:lnTo>
                <a:close/>
              </a:path>
            </a:pathLst>
          </a:custGeom>
          <a:gradFill>
            <a:gsLst>
              <a:gs pos="0">
                <a:srgbClr val="27C759">
                  <a:alpha val="98824"/>
                </a:srgbClr>
              </a:gs>
              <a:gs pos="55000">
                <a:srgbClr val="32E850"/>
              </a:gs>
              <a:gs pos="100000">
                <a:srgbClr val="42FC54"/>
              </a:gs>
            </a:gsLst>
          </a:gradFill>
          <a:ln>
            <a:solidFill>
              <a:srgbClr val="53F37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endParaRPr lang="en-US" sz="2300">
              <a:solidFill>
                <a:srgbClr val="FFFFFF"/>
              </a:solidFill>
            </a:endParaRPr>
          </a:p>
        </p:txBody>
      </p:sp>
      <p:sp>
        <p:nvSpPr>
          <p:cNvPr id="2055" name="Freeform 7"/>
          <p:cNvSpPr>
            <a:spLocks/>
          </p:cNvSpPr>
          <p:nvPr/>
        </p:nvSpPr>
        <p:spPr bwMode="auto">
          <a:xfrm>
            <a:off x="4548188" y="1552575"/>
            <a:ext cx="1636712" cy="5076825"/>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endParaRPr lang="en-US" sz="2300">
              <a:solidFill>
                <a:srgbClr val="FFFFFF"/>
              </a:solidFill>
            </a:endParaRPr>
          </a:p>
        </p:txBody>
      </p:sp>
      <p:sp>
        <p:nvSpPr>
          <p:cNvPr id="2056" name="Freeform 8"/>
          <p:cNvSpPr>
            <a:spLocks/>
          </p:cNvSpPr>
          <p:nvPr/>
        </p:nvSpPr>
        <p:spPr bwMode="auto">
          <a:xfrm>
            <a:off x="2509838" y="1552575"/>
            <a:ext cx="1639887" cy="5076825"/>
          </a:xfrm>
          <a:custGeom>
            <a:avLst/>
            <a:gdLst/>
            <a:ahLst/>
            <a:cxnLst>
              <a:cxn ang="0">
                <a:pos x="691" y="2126"/>
              </a:cxn>
              <a:cxn ang="0">
                <a:pos x="673" y="2140"/>
              </a:cxn>
              <a:cxn ang="0">
                <a:pos x="18" y="2140"/>
              </a:cxn>
              <a:cxn ang="0">
                <a:pos x="0" y="2126"/>
              </a:cxn>
              <a:cxn ang="0">
                <a:pos x="0" y="14"/>
              </a:cxn>
              <a:cxn ang="0">
                <a:pos x="18" y="0"/>
              </a:cxn>
              <a:cxn ang="0">
                <a:pos x="673" y="0"/>
              </a:cxn>
              <a:cxn ang="0">
                <a:pos x="691" y="14"/>
              </a:cxn>
              <a:cxn ang="0">
                <a:pos x="691" y="2126"/>
              </a:cxn>
            </a:cxnLst>
            <a:rect l="0" t="0" r="r" b="b"/>
            <a:pathLst>
              <a:path w="691" h="2140">
                <a:moveTo>
                  <a:pt x="691" y="2126"/>
                </a:moveTo>
                <a:cubicBezTo>
                  <a:pt x="691" y="2134"/>
                  <a:pt x="683" y="2140"/>
                  <a:pt x="673" y="2140"/>
                </a:cubicBezTo>
                <a:cubicBezTo>
                  <a:pt x="18" y="2140"/>
                  <a:pt x="18" y="2140"/>
                  <a:pt x="18" y="2140"/>
                </a:cubicBezTo>
                <a:cubicBezTo>
                  <a:pt x="8" y="2140"/>
                  <a:pt x="0" y="2134"/>
                  <a:pt x="0" y="2126"/>
                </a:cubicBezTo>
                <a:cubicBezTo>
                  <a:pt x="0" y="14"/>
                  <a:pt x="0" y="14"/>
                  <a:pt x="0" y="14"/>
                </a:cubicBezTo>
                <a:cubicBezTo>
                  <a:pt x="0" y="6"/>
                  <a:pt x="8" y="0"/>
                  <a:pt x="18" y="0"/>
                </a:cubicBezTo>
                <a:cubicBezTo>
                  <a:pt x="673" y="0"/>
                  <a:pt x="673" y="0"/>
                  <a:pt x="673" y="0"/>
                </a:cubicBezTo>
                <a:cubicBezTo>
                  <a:pt x="683" y="0"/>
                  <a:pt x="691" y="6"/>
                  <a:pt x="691" y="14"/>
                </a:cubicBezTo>
                <a:lnTo>
                  <a:pt x="691" y="2126"/>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a:solidFill>
                <a:srgbClr val="FFFFFF"/>
              </a:solidFill>
            </a:endParaRPr>
          </a:p>
        </p:txBody>
      </p:sp>
      <p:sp>
        <p:nvSpPr>
          <p:cNvPr id="2067" name="Freeform 19"/>
          <p:cNvSpPr>
            <a:spLocks/>
          </p:cNvSpPr>
          <p:nvPr/>
        </p:nvSpPr>
        <p:spPr bwMode="auto">
          <a:xfrm>
            <a:off x="2509838" y="1552575"/>
            <a:ext cx="1639887" cy="503238"/>
          </a:xfrm>
          <a:custGeom>
            <a:avLst/>
            <a:gdLst/>
            <a:ahLst/>
            <a:cxnLst>
              <a:cxn ang="0">
                <a:pos x="691" y="212"/>
              </a:cxn>
              <a:cxn ang="0">
                <a:pos x="691" y="14"/>
              </a:cxn>
              <a:cxn ang="0">
                <a:pos x="673" y="0"/>
              </a:cxn>
              <a:cxn ang="0">
                <a:pos x="18" y="0"/>
              </a:cxn>
              <a:cxn ang="0">
                <a:pos x="0" y="14"/>
              </a:cxn>
              <a:cxn ang="0">
                <a:pos x="0" y="212"/>
              </a:cxn>
              <a:cxn ang="0">
                <a:pos x="691" y="212"/>
              </a:cxn>
            </a:cxnLst>
            <a:rect l="0" t="0" r="r" b="b"/>
            <a:pathLst>
              <a:path w="691" h="212">
                <a:moveTo>
                  <a:pt x="691" y="212"/>
                </a:moveTo>
                <a:cubicBezTo>
                  <a:pt x="691" y="14"/>
                  <a:pt x="691" y="14"/>
                  <a:pt x="691" y="14"/>
                </a:cubicBezTo>
                <a:cubicBezTo>
                  <a:pt x="691" y="6"/>
                  <a:pt x="683" y="0"/>
                  <a:pt x="673" y="0"/>
                </a:cubicBezTo>
                <a:cubicBezTo>
                  <a:pt x="18" y="0"/>
                  <a:pt x="18" y="0"/>
                  <a:pt x="18" y="0"/>
                </a:cubicBezTo>
                <a:cubicBezTo>
                  <a:pt x="8" y="0"/>
                  <a:pt x="0" y="6"/>
                  <a:pt x="0" y="14"/>
                </a:cubicBezTo>
                <a:cubicBezTo>
                  <a:pt x="0" y="212"/>
                  <a:pt x="0" y="212"/>
                  <a:pt x="0" y="212"/>
                </a:cubicBezTo>
                <a:lnTo>
                  <a:pt x="691" y="212"/>
                </a:lnTo>
                <a:close/>
              </a:path>
            </a:pathLst>
          </a:cu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r>
              <a:rPr lang="en-US" dirty="0">
                <a:solidFill>
                  <a:srgbClr val="FFFFFF"/>
                </a:solidFill>
              </a:rPr>
              <a:t>Traditional</a:t>
            </a:r>
          </a:p>
        </p:txBody>
      </p:sp>
      <p:sp>
        <p:nvSpPr>
          <p:cNvPr id="2068" name="Freeform 20"/>
          <p:cNvSpPr>
            <a:spLocks/>
          </p:cNvSpPr>
          <p:nvPr/>
        </p:nvSpPr>
        <p:spPr bwMode="auto">
          <a:xfrm>
            <a:off x="4548188" y="1552575"/>
            <a:ext cx="1636712" cy="503238"/>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dirty="0">
                <a:solidFill>
                  <a:srgbClr val="FFFFFF"/>
                </a:solidFill>
              </a:rPr>
              <a:t>Improved</a:t>
            </a:r>
          </a:p>
        </p:txBody>
      </p:sp>
      <p:sp>
        <p:nvSpPr>
          <p:cNvPr id="2069" name="Freeform 21"/>
          <p:cNvSpPr>
            <a:spLocks/>
          </p:cNvSpPr>
          <p:nvPr/>
        </p:nvSpPr>
        <p:spPr bwMode="auto">
          <a:xfrm>
            <a:off x="6583363" y="1552575"/>
            <a:ext cx="1638300" cy="503238"/>
          </a:xfrm>
          <a:custGeom>
            <a:avLst/>
            <a:gdLst/>
            <a:ahLst/>
            <a:cxnLst>
              <a:cxn ang="0">
                <a:pos x="691" y="212"/>
              </a:cxn>
              <a:cxn ang="0">
                <a:pos x="691" y="14"/>
              </a:cxn>
              <a:cxn ang="0">
                <a:pos x="673" y="0"/>
              </a:cxn>
              <a:cxn ang="0">
                <a:pos x="18" y="0"/>
              </a:cxn>
              <a:cxn ang="0">
                <a:pos x="0" y="14"/>
              </a:cxn>
              <a:cxn ang="0">
                <a:pos x="0" y="212"/>
              </a:cxn>
              <a:cxn ang="0">
                <a:pos x="691" y="212"/>
              </a:cxn>
            </a:cxnLst>
            <a:rect l="0" t="0" r="r" b="b"/>
            <a:pathLst>
              <a:path w="691" h="212">
                <a:moveTo>
                  <a:pt x="691" y="212"/>
                </a:moveTo>
                <a:cubicBezTo>
                  <a:pt x="691" y="14"/>
                  <a:pt x="691" y="14"/>
                  <a:pt x="691" y="14"/>
                </a:cubicBezTo>
                <a:cubicBezTo>
                  <a:pt x="691" y="6"/>
                  <a:pt x="683" y="0"/>
                  <a:pt x="673" y="0"/>
                </a:cubicBezTo>
                <a:cubicBezTo>
                  <a:pt x="18" y="0"/>
                  <a:pt x="18" y="0"/>
                  <a:pt x="18" y="0"/>
                </a:cubicBezTo>
                <a:cubicBezTo>
                  <a:pt x="8" y="0"/>
                  <a:pt x="0" y="6"/>
                  <a:pt x="0" y="14"/>
                </a:cubicBezTo>
                <a:cubicBezTo>
                  <a:pt x="0" y="212"/>
                  <a:pt x="0" y="212"/>
                  <a:pt x="0" y="212"/>
                </a:cubicBezTo>
                <a:lnTo>
                  <a:pt x="691" y="212"/>
                </a:lnTo>
                <a:close/>
              </a:path>
            </a:pathLst>
          </a:cu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dirty="0">
                <a:solidFill>
                  <a:srgbClr val="FFFFFF"/>
                </a:solidFill>
              </a:rPr>
              <a:t>Future</a:t>
            </a:r>
          </a:p>
        </p:txBody>
      </p:sp>
      <p:sp>
        <p:nvSpPr>
          <p:cNvPr id="18" name="Title 17"/>
          <p:cNvSpPr>
            <a:spLocks noGrp="1"/>
          </p:cNvSpPr>
          <p:nvPr>
            <p:ph type="title"/>
          </p:nvPr>
        </p:nvSpPr>
        <p:spPr>
          <a:xfrm>
            <a:off x="387350" y="152400"/>
            <a:ext cx="8369300" cy="775597"/>
          </a:xfrm>
        </p:spPr>
        <p:txBody>
          <a:bodyPr/>
          <a:lstStyle/>
          <a:p>
            <a:pPr defTabSz="914363" eaLnBrk="1" fontAlgn="auto" hangingPunct="1">
              <a:spcAft>
                <a:spcPts val="0"/>
              </a:spcAft>
              <a:defRPr/>
            </a:pPr>
            <a:r>
              <a:rPr sz="3200" dirty="0" smtClean="0"/>
              <a:t>Managed Code In Gaming</a:t>
            </a:r>
            <a:r>
              <a:rPr sz="3600" dirty="0" smtClean="0"/>
              <a:t/>
            </a:r>
            <a:br>
              <a:rPr sz="3600" dirty="0" smtClean="0"/>
            </a:br>
            <a:r>
              <a:rPr sz="2400" dirty="0" smtClean="0">
                <a:solidFill>
                  <a:schemeClr val="accent3"/>
                </a:solidFill>
              </a:rPr>
              <a:t>Improving developer productivity while maintaining program speed</a:t>
            </a:r>
            <a:endParaRPr sz="2400" dirty="0">
              <a:solidFill>
                <a:schemeClr val="accent3"/>
              </a:solidFill>
            </a:endParaRPr>
          </a:p>
        </p:txBody>
      </p:sp>
      <p:sp>
        <p:nvSpPr>
          <p:cNvPr id="55308" name="TextBox 18"/>
          <p:cNvSpPr txBox="1">
            <a:spLocks noChangeArrowheads="1"/>
          </p:cNvSpPr>
          <p:nvPr/>
        </p:nvSpPr>
        <p:spPr bwMode="auto">
          <a:xfrm>
            <a:off x="2590800" y="2743200"/>
            <a:ext cx="1524000" cy="646113"/>
          </a:xfrm>
          <a:prstGeom prst="rect">
            <a:avLst/>
          </a:prstGeom>
          <a:noFill/>
          <a:ln w="9525">
            <a:noFill/>
            <a:miter lim="800000"/>
            <a:headEnd/>
            <a:tailEnd/>
          </a:ln>
        </p:spPr>
        <p:txBody>
          <a:bodyPr>
            <a:spAutoFit/>
          </a:bodyPr>
          <a:lstStyle/>
          <a:p>
            <a:r>
              <a:rPr lang="en-US">
                <a:latin typeface="Calibri" pitchFamily="34" charset="0"/>
              </a:rPr>
              <a:t>Scripted</a:t>
            </a:r>
          </a:p>
          <a:p>
            <a:r>
              <a:rPr lang="en-US">
                <a:latin typeface="Calibri" pitchFamily="34" charset="0"/>
              </a:rPr>
              <a:t>Slow/easy</a:t>
            </a:r>
          </a:p>
        </p:txBody>
      </p:sp>
      <p:sp>
        <p:nvSpPr>
          <p:cNvPr id="55309" name="TextBox 19"/>
          <p:cNvSpPr txBox="1">
            <a:spLocks noChangeArrowheads="1"/>
          </p:cNvSpPr>
          <p:nvPr/>
        </p:nvSpPr>
        <p:spPr bwMode="auto">
          <a:xfrm>
            <a:off x="2590800" y="41148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55310" name="TextBox 21"/>
          <p:cNvSpPr txBox="1">
            <a:spLocks noChangeArrowheads="1"/>
          </p:cNvSpPr>
          <p:nvPr/>
        </p:nvSpPr>
        <p:spPr bwMode="auto">
          <a:xfrm>
            <a:off x="2590800" y="53340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55311" name="TextBox 22"/>
          <p:cNvSpPr txBox="1">
            <a:spLocks noChangeArrowheads="1"/>
          </p:cNvSpPr>
          <p:nvPr/>
        </p:nvSpPr>
        <p:spPr bwMode="auto">
          <a:xfrm>
            <a:off x="4572000" y="2743200"/>
            <a:ext cx="15240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Managed</a:t>
            </a:r>
          </a:p>
          <a:p>
            <a:r>
              <a:rPr lang="en-US">
                <a:solidFill>
                  <a:schemeClr val="bg1"/>
                </a:solidFill>
                <a:latin typeface="Calibri" pitchFamily="34" charset="0"/>
              </a:rPr>
              <a:t>Fast/Easy</a:t>
            </a:r>
          </a:p>
        </p:txBody>
      </p:sp>
      <p:sp>
        <p:nvSpPr>
          <p:cNvPr id="55312" name="TextBox 23"/>
          <p:cNvSpPr txBox="1">
            <a:spLocks noChangeArrowheads="1"/>
          </p:cNvSpPr>
          <p:nvPr/>
        </p:nvSpPr>
        <p:spPr bwMode="auto">
          <a:xfrm>
            <a:off x="4572000" y="41148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55313" name="TextBox 24"/>
          <p:cNvSpPr txBox="1">
            <a:spLocks noChangeArrowheads="1"/>
          </p:cNvSpPr>
          <p:nvPr/>
        </p:nvSpPr>
        <p:spPr bwMode="auto">
          <a:xfrm>
            <a:off x="4572000" y="53340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55314" name="TextBox 25"/>
          <p:cNvSpPr txBox="1">
            <a:spLocks noChangeArrowheads="1"/>
          </p:cNvSpPr>
          <p:nvPr/>
        </p:nvSpPr>
        <p:spPr bwMode="auto">
          <a:xfrm>
            <a:off x="6629400" y="2743200"/>
            <a:ext cx="15240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Managed</a:t>
            </a:r>
          </a:p>
          <a:p>
            <a:r>
              <a:rPr lang="en-US">
                <a:solidFill>
                  <a:schemeClr val="bg1"/>
                </a:solidFill>
                <a:latin typeface="Calibri" pitchFamily="34" charset="0"/>
              </a:rPr>
              <a:t>Fast/Easy</a:t>
            </a:r>
          </a:p>
        </p:txBody>
      </p:sp>
      <p:sp>
        <p:nvSpPr>
          <p:cNvPr id="55315" name="TextBox 26"/>
          <p:cNvSpPr txBox="1">
            <a:spLocks noChangeArrowheads="1"/>
          </p:cNvSpPr>
          <p:nvPr/>
        </p:nvSpPr>
        <p:spPr bwMode="auto">
          <a:xfrm>
            <a:off x="6629400" y="4114800"/>
            <a:ext cx="15240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Managed</a:t>
            </a:r>
          </a:p>
          <a:p>
            <a:r>
              <a:rPr lang="en-US">
                <a:solidFill>
                  <a:schemeClr val="bg1"/>
                </a:solidFill>
                <a:latin typeface="Calibri" pitchFamily="34" charset="0"/>
              </a:rPr>
              <a:t>Fast/Easy</a:t>
            </a:r>
          </a:p>
        </p:txBody>
      </p:sp>
      <p:sp>
        <p:nvSpPr>
          <p:cNvPr id="55316" name="TextBox 27"/>
          <p:cNvSpPr txBox="1">
            <a:spLocks noChangeArrowheads="1"/>
          </p:cNvSpPr>
          <p:nvPr/>
        </p:nvSpPr>
        <p:spPr bwMode="auto">
          <a:xfrm>
            <a:off x="6629400" y="5334000"/>
            <a:ext cx="1524000" cy="646113"/>
          </a:xfrm>
          <a:prstGeom prst="rect">
            <a:avLst/>
          </a:prstGeom>
          <a:noFill/>
          <a:ln w="9525">
            <a:noFill/>
            <a:miter lim="800000"/>
            <a:headEnd/>
            <a:tailEnd/>
          </a:ln>
        </p:spPr>
        <p:txBody>
          <a:bodyPr>
            <a:spAutoFit/>
          </a:bodyPr>
          <a:lstStyle/>
          <a:p>
            <a:r>
              <a:rPr lang="en-US">
                <a:latin typeface="Calibri" pitchFamily="34" charset="0"/>
              </a:rPr>
              <a:t>Compiled</a:t>
            </a:r>
          </a:p>
          <a:p>
            <a:r>
              <a:rPr lang="en-US">
                <a:latin typeface="Calibri" pitchFamily="34" charset="0"/>
              </a:rPr>
              <a:t>Fast/Hard</a:t>
            </a:r>
          </a:p>
        </p:txBody>
      </p:sp>
      <p:sp>
        <p:nvSpPr>
          <p:cNvPr id="21" name="Freeform 11"/>
          <p:cNvSpPr>
            <a:spLocks/>
          </p:cNvSpPr>
          <p:nvPr/>
        </p:nvSpPr>
        <p:spPr bwMode="auto">
          <a:xfrm>
            <a:off x="3733800" y="2743200"/>
            <a:ext cx="865188" cy="566738"/>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w="28575">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endParaRPr lang="en-US" dirty="0">
              <a:solidFill>
                <a:srgbClr val="FFFFFF"/>
              </a:solidFill>
            </a:endParaRPr>
          </a:p>
        </p:txBody>
      </p:sp>
      <p:sp>
        <p:nvSpPr>
          <p:cNvPr id="29" name="Freeform 11"/>
          <p:cNvSpPr>
            <a:spLocks/>
          </p:cNvSpPr>
          <p:nvPr/>
        </p:nvSpPr>
        <p:spPr bwMode="auto">
          <a:xfrm rot="2959274">
            <a:off x="5772944" y="3596481"/>
            <a:ext cx="901700" cy="566738"/>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w="28575">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endParaRPr lang="en-US" dirty="0">
              <a:solidFill>
                <a:srgbClr val="FFFFFF"/>
              </a:solidFill>
            </a:endParaRPr>
          </a:p>
        </p:txBody>
      </p:sp>
      <p:sp>
        <p:nvSpPr>
          <p:cNvPr id="30" name="Freeform 11"/>
          <p:cNvSpPr>
            <a:spLocks/>
          </p:cNvSpPr>
          <p:nvPr/>
        </p:nvSpPr>
        <p:spPr bwMode="auto">
          <a:xfrm>
            <a:off x="5715000" y="2743200"/>
            <a:ext cx="914400" cy="566738"/>
          </a:xfrm>
          <a:custGeom>
            <a:avLst/>
            <a:gdLst/>
            <a:ahLst/>
            <a:cxnLst>
              <a:cxn ang="0">
                <a:pos x="0" y="156"/>
              </a:cxn>
              <a:cxn ang="0">
                <a:pos x="357" y="156"/>
              </a:cxn>
              <a:cxn ang="0">
                <a:pos x="357" y="0"/>
              </a:cxn>
              <a:cxn ang="0">
                <a:pos x="830" y="404"/>
              </a:cxn>
              <a:cxn ang="0">
                <a:pos x="357" y="802"/>
              </a:cxn>
              <a:cxn ang="0">
                <a:pos x="357" y="641"/>
              </a:cxn>
              <a:cxn ang="0">
                <a:pos x="0" y="641"/>
              </a:cxn>
              <a:cxn ang="0">
                <a:pos x="0" y="156"/>
              </a:cxn>
            </a:cxnLst>
            <a:rect l="0" t="0" r="r" b="b"/>
            <a:pathLst>
              <a:path w="830" h="802">
                <a:moveTo>
                  <a:pt x="0" y="156"/>
                </a:moveTo>
                <a:lnTo>
                  <a:pt x="357" y="156"/>
                </a:lnTo>
                <a:lnTo>
                  <a:pt x="357" y="0"/>
                </a:lnTo>
                <a:lnTo>
                  <a:pt x="830" y="404"/>
                </a:lnTo>
                <a:lnTo>
                  <a:pt x="357" y="802"/>
                </a:lnTo>
                <a:lnTo>
                  <a:pt x="357" y="641"/>
                </a:lnTo>
                <a:lnTo>
                  <a:pt x="0" y="641"/>
                </a:lnTo>
                <a:lnTo>
                  <a:pt x="0" y="156"/>
                </a:lnTo>
                <a:close/>
              </a:path>
            </a:pathLst>
          </a:custGeom>
          <a:ln w="28575">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447800"/>
            <a:ext cx="7672003" cy="2053960"/>
          </a:xfrm>
        </p:spPr>
        <p:txBody>
          <a:bodyPr/>
          <a:lstStyle/>
          <a:p>
            <a:pPr defTabSz="914363" eaLnBrk="1" fontAlgn="auto" hangingPunct="1">
              <a:defRPr/>
            </a:pPr>
            <a:r>
              <a:rPr lang="en-US" dirty="0" smtClean="0"/>
              <a:t>Exploring an innocent looking loop in C#:</a:t>
            </a:r>
          </a:p>
        </p:txBody>
      </p:sp>
      <p:sp>
        <p:nvSpPr>
          <p:cNvPr id="2" name="Title 1"/>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3D Floating Point Vector Operations</a:t>
            </a:r>
            <a:br>
              <a:rPr dirty="0" smtClean="0"/>
            </a:br>
            <a:r>
              <a:rPr sz="3200" dirty="0" smtClean="0">
                <a:solidFill>
                  <a:schemeClr val="accent3"/>
                </a:solidFill>
              </a:rPr>
              <a:t>At the core of gaming engines</a:t>
            </a:r>
            <a:endParaRPr dirty="0">
              <a:solidFill>
                <a:schemeClr val="accent3"/>
              </a:solidFill>
            </a:endParaRPr>
          </a:p>
        </p:txBody>
      </p:sp>
      <p:sp>
        <p:nvSpPr>
          <p:cNvPr id="56324" name="TextBox 3"/>
          <p:cNvSpPr txBox="1">
            <a:spLocks noChangeArrowheads="1"/>
          </p:cNvSpPr>
          <p:nvPr/>
        </p:nvSpPr>
        <p:spPr bwMode="auto">
          <a:xfrm>
            <a:off x="381000" y="1981200"/>
            <a:ext cx="8534400" cy="1477963"/>
          </a:xfrm>
          <a:prstGeom prst="rect">
            <a:avLst/>
          </a:prstGeom>
          <a:solidFill>
            <a:schemeClr val="tx1"/>
          </a:solidFill>
          <a:ln w="9525">
            <a:noFill/>
            <a:miter lim="800000"/>
            <a:headEnd/>
            <a:tailEnd/>
          </a:ln>
        </p:spPr>
        <p:txBody>
          <a:bodyPr>
            <a:spAutoFit/>
          </a:bodyPr>
          <a:lstStyle/>
          <a:p>
            <a:r>
              <a:rPr lang="en-US">
                <a:solidFill>
                  <a:schemeClr val="bg1"/>
                </a:solidFill>
                <a:latin typeface="Consolas" pitchFamily="49" charset="0"/>
              </a:rPr>
              <a:t>UpdatePos (Vector3f [] points, ref Vector3f delta)</a:t>
            </a:r>
          </a:p>
          <a:p>
            <a:r>
              <a:rPr lang="en-US">
                <a:solidFill>
                  <a:schemeClr val="bg1"/>
                </a:solidFill>
                <a:latin typeface="Consolas" pitchFamily="49" charset="0"/>
              </a:rPr>
              <a:t>{</a:t>
            </a:r>
          </a:p>
          <a:p>
            <a:r>
              <a:rPr lang="en-US">
                <a:solidFill>
                  <a:schemeClr val="bg1"/>
                </a:solidFill>
                <a:latin typeface="Consolas" pitchFamily="49" charset="0"/>
              </a:rPr>
              <a:t>    for (int i = 0; i &lt; points.Length; i++)</a:t>
            </a:r>
          </a:p>
          <a:p>
            <a:r>
              <a:rPr lang="en-US">
                <a:solidFill>
                  <a:schemeClr val="bg1"/>
                </a:solidFill>
                <a:latin typeface="Consolas" pitchFamily="49" charset="0"/>
              </a:rPr>
              <a:t>        points [i] += delta;</a:t>
            </a:r>
          </a:p>
          <a:p>
            <a:r>
              <a:rPr lang="en-US">
                <a:solidFill>
                  <a:schemeClr val="bg1"/>
                </a:solidFill>
                <a:latin typeface="Consolas" pitchFamily="49" charset="0"/>
              </a:rPr>
              <a:t>}</a:t>
            </a:r>
          </a:p>
        </p:txBody>
      </p:sp>
      <p:grpSp>
        <p:nvGrpSpPr>
          <p:cNvPr id="56325" name="Group 11"/>
          <p:cNvGrpSpPr>
            <a:grpSpLocks/>
          </p:cNvGrpSpPr>
          <p:nvPr/>
        </p:nvGrpSpPr>
        <p:grpSpPr bwMode="auto">
          <a:xfrm>
            <a:off x="1752600" y="3733800"/>
            <a:ext cx="914400" cy="1371600"/>
            <a:chOff x="1066800" y="4419600"/>
            <a:chExt cx="914400" cy="1371600"/>
          </a:xfrm>
        </p:grpSpPr>
        <p:sp>
          <p:nvSpPr>
            <p:cNvPr id="6" name="Left Bracket 5"/>
            <p:cNvSpPr/>
            <p:nvPr/>
          </p:nvSpPr>
          <p:spPr>
            <a:xfrm>
              <a:off x="1066800" y="4419600"/>
              <a:ext cx="152400" cy="137160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363" fontAlgn="auto">
                <a:spcBef>
                  <a:spcPts val="0"/>
                </a:spcBef>
                <a:spcAft>
                  <a:spcPts val="0"/>
                </a:spcAft>
                <a:defRPr/>
              </a:pPr>
              <a:endParaRPr lang="en-US"/>
            </a:p>
          </p:txBody>
        </p:sp>
        <p:sp>
          <p:nvSpPr>
            <p:cNvPr id="7" name="Right Bracket 6"/>
            <p:cNvSpPr/>
            <p:nvPr/>
          </p:nvSpPr>
          <p:spPr>
            <a:xfrm>
              <a:off x="1828800" y="4419600"/>
              <a:ext cx="152400" cy="13716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363" fontAlgn="auto">
                <a:spcBef>
                  <a:spcPts val="0"/>
                </a:spcBef>
                <a:spcAft>
                  <a:spcPts val="0"/>
                </a:spcAft>
                <a:defRPr/>
              </a:pPr>
              <a:endParaRPr lang="en-US"/>
            </a:p>
          </p:txBody>
        </p:sp>
      </p:grpSp>
      <p:sp>
        <p:nvSpPr>
          <p:cNvPr id="56326" name="TextBox 7"/>
          <p:cNvSpPr txBox="1">
            <a:spLocks noChangeArrowheads="1"/>
          </p:cNvSpPr>
          <p:nvPr/>
        </p:nvSpPr>
        <p:spPr bwMode="auto">
          <a:xfrm>
            <a:off x="1981200" y="3819525"/>
            <a:ext cx="1143000" cy="1200150"/>
          </a:xfrm>
          <a:prstGeom prst="rect">
            <a:avLst/>
          </a:prstGeom>
          <a:noFill/>
          <a:ln w="9525">
            <a:noFill/>
            <a:miter lim="800000"/>
            <a:headEnd/>
            <a:tailEnd/>
          </a:ln>
        </p:spPr>
        <p:txBody>
          <a:bodyPr>
            <a:spAutoFit/>
          </a:bodyPr>
          <a:lstStyle/>
          <a:p>
            <a:r>
              <a:rPr lang="en-US" sz="2400">
                <a:latin typeface="Calibri" pitchFamily="34" charset="0"/>
              </a:rPr>
              <a:t>x</a:t>
            </a:r>
            <a:r>
              <a:rPr lang="en-US" sz="2400" baseline="-25000">
                <a:latin typeface="Calibri" pitchFamily="34" charset="0"/>
              </a:rPr>
              <a:t>i</a:t>
            </a:r>
          </a:p>
          <a:p>
            <a:r>
              <a:rPr lang="en-US" sz="2400">
                <a:latin typeface="Calibri" pitchFamily="34" charset="0"/>
              </a:rPr>
              <a:t>y</a:t>
            </a:r>
            <a:r>
              <a:rPr lang="en-US" sz="2400" baseline="-25000">
                <a:latin typeface="Calibri" pitchFamily="34" charset="0"/>
              </a:rPr>
              <a:t>i</a:t>
            </a:r>
          </a:p>
          <a:p>
            <a:r>
              <a:rPr lang="en-US" sz="2400">
                <a:latin typeface="Calibri" pitchFamily="34" charset="0"/>
              </a:rPr>
              <a:t>z</a:t>
            </a:r>
            <a:r>
              <a:rPr lang="en-US" sz="2400" baseline="-25000">
                <a:latin typeface="Calibri" pitchFamily="34" charset="0"/>
              </a:rPr>
              <a:t>i</a:t>
            </a:r>
          </a:p>
        </p:txBody>
      </p:sp>
      <p:sp>
        <p:nvSpPr>
          <p:cNvPr id="56327" name="TextBox 8"/>
          <p:cNvSpPr txBox="1">
            <a:spLocks noChangeArrowheads="1"/>
          </p:cNvSpPr>
          <p:nvPr/>
        </p:nvSpPr>
        <p:spPr bwMode="auto">
          <a:xfrm>
            <a:off x="2971800" y="4189413"/>
            <a:ext cx="381000" cy="460375"/>
          </a:xfrm>
          <a:prstGeom prst="rect">
            <a:avLst/>
          </a:prstGeom>
          <a:noFill/>
          <a:ln w="9525">
            <a:noFill/>
            <a:miter lim="800000"/>
            <a:headEnd/>
            <a:tailEnd/>
          </a:ln>
        </p:spPr>
        <p:txBody>
          <a:bodyPr>
            <a:spAutoFit/>
          </a:bodyPr>
          <a:lstStyle/>
          <a:p>
            <a:r>
              <a:rPr lang="en-US" sz="2400">
                <a:latin typeface="Calibri" pitchFamily="34" charset="0"/>
              </a:rPr>
              <a:t>+</a:t>
            </a:r>
          </a:p>
        </p:txBody>
      </p:sp>
      <p:grpSp>
        <p:nvGrpSpPr>
          <p:cNvPr id="56328" name="Group 15"/>
          <p:cNvGrpSpPr>
            <a:grpSpLocks/>
          </p:cNvGrpSpPr>
          <p:nvPr/>
        </p:nvGrpSpPr>
        <p:grpSpPr bwMode="auto">
          <a:xfrm>
            <a:off x="3505200" y="3733800"/>
            <a:ext cx="762000" cy="1371600"/>
            <a:chOff x="1066800" y="4419600"/>
            <a:chExt cx="762000" cy="1371600"/>
          </a:xfrm>
        </p:grpSpPr>
        <p:sp>
          <p:nvSpPr>
            <p:cNvPr id="17" name="Left Bracket 16"/>
            <p:cNvSpPr/>
            <p:nvPr/>
          </p:nvSpPr>
          <p:spPr>
            <a:xfrm>
              <a:off x="1066800" y="4419600"/>
              <a:ext cx="152400" cy="137160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363" fontAlgn="auto">
                <a:spcBef>
                  <a:spcPts val="0"/>
                </a:spcBef>
                <a:spcAft>
                  <a:spcPts val="0"/>
                </a:spcAft>
                <a:defRPr/>
              </a:pPr>
              <a:endParaRPr lang="en-US" u="sng"/>
            </a:p>
          </p:txBody>
        </p:sp>
        <p:sp>
          <p:nvSpPr>
            <p:cNvPr id="18" name="Right Bracket 17"/>
            <p:cNvSpPr/>
            <p:nvPr/>
          </p:nvSpPr>
          <p:spPr>
            <a:xfrm>
              <a:off x="1676400" y="4419600"/>
              <a:ext cx="152400" cy="13716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363" fontAlgn="auto">
                <a:spcBef>
                  <a:spcPts val="0"/>
                </a:spcBef>
                <a:spcAft>
                  <a:spcPts val="0"/>
                </a:spcAft>
                <a:defRPr/>
              </a:pPr>
              <a:endParaRPr lang="en-US" u="sng"/>
            </a:p>
          </p:txBody>
        </p:sp>
      </p:grpSp>
      <p:sp>
        <p:nvSpPr>
          <p:cNvPr id="56329" name="TextBox 18"/>
          <p:cNvSpPr txBox="1">
            <a:spLocks noChangeArrowheads="1"/>
          </p:cNvSpPr>
          <p:nvPr/>
        </p:nvSpPr>
        <p:spPr bwMode="auto">
          <a:xfrm>
            <a:off x="3657600" y="3819525"/>
            <a:ext cx="1143000" cy="1200150"/>
          </a:xfrm>
          <a:prstGeom prst="rect">
            <a:avLst/>
          </a:prstGeom>
          <a:noFill/>
          <a:ln w="9525">
            <a:noFill/>
            <a:miter lim="800000"/>
            <a:headEnd/>
            <a:tailEnd/>
          </a:ln>
        </p:spPr>
        <p:txBody>
          <a:bodyPr>
            <a:spAutoFit/>
          </a:bodyPr>
          <a:lstStyle/>
          <a:p>
            <a:r>
              <a:rPr lang="el-GR" sz="2400">
                <a:latin typeface="Calibri" pitchFamily="34" charset="0"/>
              </a:rPr>
              <a:t>δ</a:t>
            </a:r>
            <a:r>
              <a:rPr lang="en-US" sz="2400" baseline="-25000">
                <a:latin typeface="Calibri" pitchFamily="34" charset="0"/>
              </a:rPr>
              <a:t>x</a:t>
            </a:r>
          </a:p>
          <a:p>
            <a:r>
              <a:rPr lang="el-GR" sz="2400">
                <a:latin typeface="Calibri" pitchFamily="34" charset="0"/>
              </a:rPr>
              <a:t>δ</a:t>
            </a:r>
            <a:r>
              <a:rPr lang="en-US" sz="2400" baseline="-25000">
                <a:latin typeface="Calibri" pitchFamily="34" charset="0"/>
              </a:rPr>
              <a:t>y</a:t>
            </a:r>
          </a:p>
          <a:p>
            <a:r>
              <a:rPr lang="el-GR" sz="2400">
                <a:latin typeface="Calibri" pitchFamily="34" charset="0"/>
              </a:rPr>
              <a:t>δ</a:t>
            </a:r>
            <a:r>
              <a:rPr lang="en-US" sz="2400" baseline="-25000">
                <a:latin typeface="Calibri" pitchFamily="34" charset="0"/>
              </a:rPr>
              <a:t>z</a:t>
            </a:r>
          </a:p>
        </p:txBody>
      </p:sp>
      <p:sp>
        <p:nvSpPr>
          <p:cNvPr id="21" name="Left Bracket 20"/>
          <p:cNvSpPr/>
          <p:nvPr/>
        </p:nvSpPr>
        <p:spPr>
          <a:xfrm>
            <a:off x="5029200" y="3733800"/>
            <a:ext cx="152400" cy="137160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363" fontAlgn="auto">
              <a:spcBef>
                <a:spcPts val="0"/>
              </a:spcBef>
              <a:spcAft>
                <a:spcPts val="0"/>
              </a:spcAft>
              <a:defRPr/>
            </a:pPr>
            <a:endParaRPr lang="en-US"/>
          </a:p>
        </p:txBody>
      </p:sp>
      <p:sp>
        <p:nvSpPr>
          <p:cNvPr id="22" name="Right Bracket 21"/>
          <p:cNvSpPr/>
          <p:nvPr/>
        </p:nvSpPr>
        <p:spPr>
          <a:xfrm>
            <a:off x="5943600" y="3733800"/>
            <a:ext cx="152400" cy="13716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363" fontAlgn="auto">
              <a:spcBef>
                <a:spcPts val="0"/>
              </a:spcBef>
              <a:spcAft>
                <a:spcPts val="0"/>
              </a:spcAft>
              <a:defRPr/>
            </a:pPr>
            <a:endParaRPr lang="en-US"/>
          </a:p>
        </p:txBody>
      </p:sp>
      <p:sp>
        <p:nvSpPr>
          <p:cNvPr id="56332" name="TextBox 22"/>
          <p:cNvSpPr txBox="1">
            <a:spLocks noChangeArrowheads="1"/>
          </p:cNvSpPr>
          <p:nvPr/>
        </p:nvSpPr>
        <p:spPr bwMode="auto">
          <a:xfrm>
            <a:off x="5181600" y="3819525"/>
            <a:ext cx="1143000" cy="1200150"/>
          </a:xfrm>
          <a:prstGeom prst="rect">
            <a:avLst/>
          </a:prstGeom>
          <a:noFill/>
          <a:ln w="9525">
            <a:noFill/>
            <a:miter lim="800000"/>
            <a:headEnd/>
            <a:tailEnd/>
          </a:ln>
        </p:spPr>
        <p:txBody>
          <a:bodyPr>
            <a:spAutoFit/>
          </a:bodyPr>
          <a:lstStyle/>
          <a:p>
            <a:r>
              <a:rPr lang="en-US" sz="2400">
                <a:latin typeface="Calibri" pitchFamily="34" charset="0"/>
              </a:rPr>
              <a:t>x</a:t>
            </a:r>
            <a:r>
              <a:rPr lang="en-US" sz="2400" baseline="-25000">
                <a:latin typeface="Calibri" pitchFamily="34" charset="0"/>
              </a:rPr>
              <a:t>i</a:t>
            </a:r>
            <a:r>
              <a:rPr lang="en-US" sz="2400">
                <a:latin typeface="Calibri" pitchFamily="34" charset="0"/>
              </a:rPr>
              <a:t>+</a:t>
            </a:r>
            <a:r>
              <a:rPr lang="el-GR" sz="2400">
                <a:latin typeface="Calibri" pitchFamily="34" charset="0"/>
              </a:rPr>
              <a:t>δ</a:t>
            </a:r>
            <a:r>
              <a:rPr lang="en-US" sz="2400" baseline="-25000">
                <a:latin typeface="Calibri" pitchFamily="34" charset="0"/>
              </a:rPr>
              <a:t>x</a:t>
            </a:r>
            <a:endParaRPr lang="en-US" sz="2400">
              <a:latin typeface="Calibri" pitchFamily="34" charset="0"/>
            </a:endParaRPr>
          </a:p>
          <a:p>
            <a:r>
              <a:rPr lang="en-US" sz="2400">
                <a:latin typeface="Calibri" pitchFamily="34" charset="0"/>
              </a:rPr>
              <a:t>y</a:t>
            </a:r>
            <a:r>
              <a:rPr lang="en-US" sz="2400" baseline="-25000">
                <a:latin typeface="Calibri" pitchFamily="34" charset="0"/>
              </a:rPr>
              <a:t>i</a:t>
            </a:r>
            <a:r>
              <a:rPr lang="en-US" sz="2400">
                <a:latin typeface="Calibri" pitchFamily="34" charset="0"/>
              </a:rPr>
              <a:t>+</a:t>
            </a:r>
            <a:r>
              <a:rPr lang="el-GR" sz="2400">
                <a:latin typeface="Calibri" pitchFamily="34" charset="0"/>
              </a:rPr>
              <a:t>δ</a:t>
            </a:r>
            <a:r>
              <a:rPr lang="en-US" sz="2400" baseline="-25000">
                <a:latin typeface="Calibri" pitchFamily="34" charset="0"/>
              </a:rPr>
              <a:t>y</a:t>
            </a:r>
            <a:endParaRPr lang="en-US" sz="2400">
              <a:latin typeface="Calibri" pitchFamily="34" charset="0"/>
            </a:endParaRPr>
          </a:p>
          <a:p>
            <a:r>
              <a:rPr lang="en-US" sz="2400">
                <a:latin typeface="Calibri" pitchFamily="34" charset="0"/>
              </a:rPr>
              <a:t>z</a:t>
            </a:r>
            <a:r>
              <a:rPr lang="en-US" sz="2400" baseline="-25000">
                <a:latin typeface="Calibri" pitchFamily="34" charset="0"/>
              </a:rPr>
              <a:t>i</a:t>
            </a:r>
            <a:r>
              <a:rPr lang="en-US" sz="2400">
                <a:latin typeface="Calibri" pitchFamily="34" charset="0"/>
              </a:rPr>
              <a:t>+</a:t>
            </a:r>
            <a:r>
              <a:rPr lang="el-GR" sz="2400">
                <a:latin typeface="Calibri" pitchFamily="34" charset="0"/>
              </a:rPr>
              <a:t>δ</a:t>
            </a:r>
            <a:r>
              <a:rPr lang="en-US" sz="2400" baseline="-25000">
                <a:latin typeface="Calibri" pitchFamily="34" charset="0"/>
              </a:rPr>
              <a:t>z</a:t>
            </a:r>
          </a:p>
        </p:txBody>
      </p:sp>
      <p:sp>
        <p:nvSpPr>
          <p:cNvPr id="56333" name="TextBox 23"/>
          <p:cNvSpPr txBox="1">
            <a:spLocks noChangeArrowheads="1"/>
          </p:cNvSpPr>
          <p:nvPr/>
        </p:nvSpPr>
        <p:spPr bwMode="auto">
          <a:xfrm>
            <a:off x="4495800" y="4189413"/>
            <a:ext cx="381000" cy="460375"/>
          </a:xfrm>
          <a:prstGeom prst="rect">
            <a:avLst/>
          </a:prstGeom>
          <a:noFill/>
          <a:ln w="9525">
            <a:noFill/>
            <a:miter lim="800000"/>
            <a:headEnd/>
            <a:tailEnd/>
          </a:ln>
        </p:spPr>
        <p:txBody>
          <a:bodyPr>
            <a:spAutoFit/>
          </a:bodyPr>
          <a:lstStyle/>
          <a:p>
            <a:r>
              <a:rPr lang="en-US" sz="2400">
                <a:latin typeface="Calibri" pitchFamily="34" charset="0"/>
              </a:rPr>
              <a:t>=</a:t>
            </a:r>
          </a:p>
        </p:txBody>
      </p:sp>
      <p:sp>
        <p:nvSpPr>
          <p:cNvPr id="56334" name="TextBox 24"/>
          <p:cNvSpPr txBox="1">
            <a:spLocks noChangeArrowheads="1"/>
          </p:cNvSpPr>
          <p:nvPr/>
        </p:nvSpPr>
        <p:spPr bwMode="auto">
          <a:xfrm>
            <a:off x="457200" y="5486400"/>
            <a:ext cx="8534400" cy="1200150"/>
          </a:xfrm>
          <a:prstGeom prst="rect">
            <a:avLst/>
          </a:prstGeom>
          <a:solidFill>
            <a:schemeClr val="tx1"/>
          </a:solidFill>
          <a:ln w="9525">
            <a:noFill/>
            <a:miter lim="800000"/>
            <a:headEnd/>
            <a:tailEnd/>
          </a:ln>
        </p:spPr>
        <p:txBody>
          <a:bodyPr>
            <a:spAutoFit/>
          </a:bodyPr>
          <a:lstStyle/>
          <a:p>
            <a:r>
              <a:rPr lang="en-US">
                <a:solidFill>
                  <a:schemeClr val="bg1"/>
                </a:solidFill>
                <a:latin typeface="Consolas" pitchFamily="49" charset="0"/>
              </a:rPr>
              <a:t>Vector3f static operator + (Vector3f a, Vector3f b)</a:t>
            </a:r>
          </a:p>
          <a:p>
            <a:r>
              <a:rPr lang="en-US">
                <a:solidFill>
                  <a:schemeClr val="bg1"/>
                </a:solidFill>
                <a:latin typeface="Consolas" pitchFamily="49" charset="0"/>
              </a:rPr>
              <a:t>{</a:t>
            </a:r>
          </a:p>
          <a:p>
            <a:r>
              <a:rPr lang="en-US">
                <a:solidFill>
                  <a:schemeClr val="bg1"/>
                </a:solidFill>
                <a:latin typeface="Consolas" pitchFamily="49" charset="0"/>
              </a:rPr>
              <a:t>    return new Vector3f (a.x+b.x, a.y+b.y, a.z+b.z);</a:t>
            </a:r>
          </a:p>
          <a:p>
            <a:r>
              <a:rPr lang="en-US">
                <a:solidFill>
                  <a:schemeClr val="bg1"/>
                </a:solidFill>
                <a:latin typeface="Consolas" pitchFamily="49" charset="0"/>
              </a:rPr>
              <a:t>}</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382000" cy="997196"/>
          </a:xfrm>
        </p:spPr>
        <p:txBody>
          <a:bodyPr/>
          <a:lstStyle/>
          <a:p>
            <a:pPr defTabSz="914363" eaLnBrk="1" fontAlgn="auto" hangingPunct="1">
              <a:spcAft>
                <a:spcPts val="0"/>
              </a:spcAft>
              <a:defRPr/>
            </a:pPr>
            <a:r>
              <a:rPr dirty="0" err="1" smtClean="0"/>
              <a:t>UpdatePos</a:t>
            </a:r>
            <a:r>
              <a:rPr dirty="0" smtClean="0"/>
              <a:t> Method In IL</a:t>
            </a:r>
            <a:r>
              <a:rPr smtClean="0"/>
              <a:t/>
            </a:r>
            <a:br>
              <a:rPr smtClean="0"/>
            </a:br>
            <a:r>
              <a:rPr sz="3200" smtClean="0">
                <a:solidFill>
                  <a:schemeClr val="accent2"/>
                </a:solidFill>
              </a:rPr>
              <a:t>The code that does the addition</a:t>
            </a:r>
            <a:endParaRPr sz="3200" dirty="0">
              <a:solidFill>
                <a:schemeClr val="accent2"/>
              </a:solidFill>
            </a:endParaRPr>
          </a:p>
        </p:txBody>
      </p:sp>
      <p:sp>
        <p:nvSpPr>
          <p:cNvPr id="57347" name="Text Placeholder 5"/>
          <p:cNvSpPr>
            <a:spLocks noGrp="1"/>
          </p:cNvSpPr>
          <p:nvPr>
            <p:ph type="body" sz="quarter" idx="10"/>
          </p:nvPr>
        </p:nvSpPr>
        <p:spPr>
          <a:xfrm>
            <a:off x="576263" y="1463675"/>
            <a:ext cx="8001000" cy="1601788"/>
          </a:xfrm>
        </p:spPr>
        <p:txBody>
          <a:bodyPr/>
          <a:lstStyle/>
          <a:p>
            <a:pPr marL="0" indent="0" eaLnBrk="1" hangingPunct="1"/>
            <a:r>
              <a:rPr lang="en-US" sz="1000" smtClean="0"/>
              <a:t>.method private static  hidebysig </a:t>
            </a:r>
          </a:p>
          <a:p>
            <a:pPr marL="0" indent="0" eaLnBrk="1" hangingPunct="1"/>
            <a:r>
              <a:rPr lang="en-US" sz="1000" smtClean="0"/>
              <a:t>           default void UpdatePos (valuetype [Mono.Simd]Mono.Simd.Vector4f[] points, valuetype [Mono.Simd]Mono.Simd.Vector4f&amp; delta)  cil managed </a:t>
            </a:r>
          </a:p>
          <a:p>
            <a:pPr marL="0" indent="0" eaLnBrk="1" hangingPunct="1"/>
            <a:r>
              <a:rPr lang="en-US" sz="1000" smtClean="0"/>
              <a:t>    {</a:t>
            </a:r>
          </a:p>
          <a:p>
            <a:pPr marL="0" indent="0" eaLnBrk="1" hangingPunct="1"/>
            <a:r>
              <a:rPr lang="en-US" sz="1000" smtClean="0"/>
              <a:t>        // Method begins at RVA 0x2144</a:t>
            </a:r>
          </a:p>
          <a:p>
            <a:pPr marL="0" indent="0" eaLnBrk="1" hangingPunct="1"/>
            <a:r>
              <a:rPr lang="en-US" sz="1000" smtClean="0"/>
              <a:t>	// Code size 50 (0x32)</a:t>
            </a:r>
          </a:p>
          <a:p>
            <a:pPr marL="0" indent="0" eaLnBrk="1" hangingPunct="1"/>
            <a:r>
              <a:rPr lang="en-US" sz="1000" smtClean="0"/>
              <a:t>	.maxstack 4</a:t>
            </a:r>
          </a:p>
          <a:p>
            <a:pPr marL="0" indent="0" eaLnBrk="1" hangingPunct="1"/>
            <a:r>
              <a:rPr lang="en-US" sz="1000" smtClean="0"/>
              <a:t>	.locals init (int32	V_0)</a:t>
            </a:r>
          </a:p>
          <a:p>
            <a:pPr marL="0" indent="0" eaLnBrk="1" hangingPunct="1"/>
            <a:r>
              <a:rPr lang="en-US" sz="1000" smtClean="0"/>
              <a:t>	IL_0000:  ldc.i4.0 </a:t>
            </a:r>
          </a:p>
          <a:p>
            <a:pPr marL="0" indent="0" eaLnBrk="1" hangingPunct="1"/>
            <a:r>
              <a:rPr lang="en-US" sz="1000" smtClean="0"/>
              <a:t>	IL_0001:  stloc.0 </a:t>
            </a:r>
          </a:p>
          <a:p>
            <a:pPr marL="0" indent="0" eaLnBrk="1" hangingPunct="1"/>
            <a:r>
              <a:rPr lang="en-US" sz="1000" smtClean="0"/>
              <a:t>	IL_0002:  br IL_0028</a:t>
            </a:r>
          </a:p>
          <a:p>
            <a:pPr marL="0" indent="0" eaLnBrk="1" hangingPunct="1"/>
            <a:endParaRPr lang="en-US" sz="1000" smtClean="0"/>
          </a:p>
          <a:p>
            <a:pPr marL="0" indent="0" eaLnBrk="1" hangingPunct="1"/>
            <a:r>
              <a:rPr lang="en-US" sz="1000" smtClean="0"/>
              <a:t>	IL_0007:  ldarg.0 </a:t>
            </a:r>
          </a:p>
          <a:p>
            <a:pPr marL="0" indent="0" eaLnBrk="1" hangingPunct="1"/>
            <a:r>
              <a:rPr lang="en-US" sz="1000" smtClean="0"/>
              <a:t>	IL_0008:  ldloc.0 </a:t>
            </a:r>
          </a:p>
          <a:p>
            <a:pPr marL="0" indent="0" eaLnBrk="1" hangingPunct="1"/>
            <a:r>
              <a:rPr lang="en-US" sz="1000" smtClean="0"/>
              <a:t>	IL_0009:  ldelema [Mono.Simd]Mono.Simd.Vector4f</a:t>
            </a:r>
          </a:p>
          <a:p>
            <a:pPr marL="0" indent="0" eaLnBrk="1" hangingPunct="1"/>
            <a:r>
              <a:rPr lang="en-US" sz="1000" smtClean="0"/>
              <a:t>	IL_000e:  dup </a:t>
            </a:r>
          </a:p>
          <a:p>
            <a:pPr marL="0" indent="0" eaLnBrk="1" hangingPunct="1"/>
            <a:r>
              <a:rPr lang="en-US" sz="1000" smtClean="0"/>
              <a:t>	IL_000f:  ldobj [Mono.Simd]Mono.Simd.Vector4f</a:t>
            </a:r>
          </a:p>
          <a:p>
            <a:pPr marL="0" indent="0" eaLnBrk="1" hangingPunct="1"/>
            <a:r>
              <a:rPr lang="en-US" sz="1000" smtClean="0"/>
              <a:t>	IL_0014:  ldarg.1 </a:t>
            </a:r>
          </a:p>
          <a:p>
            <a:pPr marL="0" indent="0" eaLnBrk="1" hangingPunct="1"/>
            <a:r>
              <a:rPr lang="en-US" sz="1000" smtClean="0"/>
              <a:t>	IL_0015:  ldobj [Mono.Simd]Mono.Simd.Vector4f</a:t>
            </a:r>
          </a:p>
          <a:p>
            <a:pPr marL="0" indent="0" eaLnBrk="1" hangingPunct="1"/>
            <a:r>
              <a:rPr lang="en-US" sz="1000" b="1" smtClean="0">
                <a:solidFill>
                  <a:srgbClr val="0070C0"/>
                </a:solidFill>
              </a:rPr>
              <a:t>	IL_001a:  call valuetype [Mono.Simd]Mono.Simd.Vector4f valuetype </a:t>
            </a:r>
          </a:p>
          <a:p>
            <a:pPr marL="0" indent="0" eaLnBrk="1" hangingPunct="1"/>
            <a:r>
              <a:rPr lang="en-US" sz="1000" b="1" smtClean="0">
                <a:solidFill>
                  <a:srgbClr val="0070C0"/>
                </a:solidFill>
              </a:rPr>
              <a:t>	 	[Mono.Simd]Mono.Simd.Vector4f::op_Addition(valuetype [Mono.Simd]Mono.Simd.Vector4f, </a:t>
            </a:r>
          </a:p>
          <a:p>
            <a:pPr marL="0" indent="0" eaLnBrk="1" hangingPunct="1"/>
            <a:r>
              <a:rPr lang="en-US" sz="1000" b="1" smtClean="0">
                <a:solidFill>
                  <a:srgbClr val="0070C0"/>
                </a:solidFill>
              </a:rPr>
              <a:t>		valuetype [Mono.Simd]Mono.Simd.Vector4f)</a:t>
            </a:r>
          </a:p>
          <a:p>
            <a:pPr marL="0" indent="0" eaLnBrk="1" hangingPunct="1"/>
            <a:r>
              <a:rPr lang="en-US" sz="1000" smtClean="0"/>
              <a:t>	IL_001f:  stobj [Mono.Simd]Mono.Simd.Vector4f</a:t>
            </a:r>
          </a:p>
          <a:p>
            <a:pPr marL="0" indent="0" eaLnBrk="1" hangingPunct="1"/>
            <a:r>
              <a:rPr lang="en-US" sz="1000" smtClean="0"/>
              <a:t>	IL_0024:  ldloc.0 </a:t>
            </a:r>
          </a:p>
          <a:p>
            <a:pPr marL="0" indent="0" eaLnBrk="1" hangingPunct="1"/>
            <a:r>
              <a:rPr lang="en-US" sz="1000" smtClean="0"/>
              <a:t>	IL_0025:  ldc.i4.1 </a:t>
            </a:r>
          </a:p>
          <a:p>
            <a:pPr marL="0" indent="0" eaLnBrk="1" hangingPunct="1"/>
            <a:r>
              <a:rPr lang="en-US" sz="1000" smtClean="0"/>
              <a:t>	IL_0026:  add </a:t>
            </a:r>
          </a:p>
          <a:p>
            <a:pPr marL="0" indent="0" eaLnBrk="1" hangingPunct="1"/>
            <a:r>
              <a:rPr lang="en-US" sz="1000" smtClean="0"/>
              <a:t>	IL_0027:  stloc.0 </a:t>
            </a:r>
          </a:p>
          <a:p>
            <a:pPr marL="0" indent="0" eaLnBrk="1" hangingPunct="1"/>
            <a:r>
              <a:rPr lang="en-US" sz="1000" smtClean="0"/>
              <a:t>	IL_0028:  ldloc.0 </a:t>
            </a:r>
          </a:p>
          <a:p>
            <a:pPr marL="0" indent="0" eaLnBrk="1" hangingPunct="1"/>
            <a:r>
              <a:rPr lang="en-US" sz="1000" smtClean="0"/>
              <a:t>	IL_0029:  ldarg.0 </a:t>
            </a:r>
          </a:p>
          <a:p>
            <a:pPr marL="0" indent="0" eaLnBrk="1" hangingPunct="1"/>
            <a:r>
              <a:rPr lang="en-US" sz="1000" smtClean="0"/>
              <a:t>	IL_002a:  ldlen </a:t>
            </a:r>
          </a:p>
          <a:p>
            <a:pPr marL="0" indent="0" eaLnBrk="1" hangingPunct="1"/>
            <a:r>
              <a:rPr lang="en-US" sz="1000" smtClean="0"/>
              <a:t>	IL_002b:  conv.i4 </a:t>
            </a:r>
          </a:p>
          <a:p>
            <a:pPr marL="0" indent="0" eaLnBrk="1" hangingPunct="1"/>
            <a:r>
              <a:rPr lang="en-US" sz="1000" smtClean="0"/>
              <a:t>	IL_002c:  blt IL_0007</a:t>
            </a:r>
          </a:p>
          <a:p>
            <a:pPr marL="0" indent="0" eaLnBrk="1" hangingPunct="1"/>
            <a:endParaRPr lang="en-US" sz="1000" smtClean="0"/>
          </a:p>
          <a:p>
            <a:pPr marL="0" indent="0" eaLnBrk="1" hangingPunct="1"/>
            <a:r>
              <a:rPr lang="en-US" sz="1000" smtClean="0"/>
              <a:t>	IL_0031:  ret </a:t>
            </a:r>
          </a:p>
          <a:p>
            <a:pPr marL="0" indent="0" eaLnBrk="1" hangingPunct="1"/>
            <a:r>
              <a:rPr lang="en-US" sz="1000" smtClean="0"/>
              <a:t>    } // end of method X::UpdatePos</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382000" cy="997196"/>
          </a:xfrm>
        </p:spPr>
        <p:txBody>
          <a:bodyPr/>
          <a:lstStyle/>
          <a:p>
            <a:pPr defTabSz="914363" eaLnBrk="1" fontAlgn="auto" hangingPunct="1">
              <a:spcAft>
                <a:spcPts val="0"/>
              </a:spcAft>
              <a:defRPr/>
            </a:pPr>
            <a:r>
              <a:rPr dirty="0" smtClean="0"/>
              <a:t>Vector4f.op_Addition in IL</a:t>
            </a:r>
            <a:br>
              <a:rPr dirty="0" smtClean="0"/>
            </a:br>
            <a:r>
              <a:rPr sz="3200" smtClean="0">
                <a:solidFill>
                  <a:schemeClr val="accent2"/>
                </a:solidFill>
              </a:rPr>
              <a:t>The IL implementation</a:t>
            </a:r>
            <a:endParaRPr sz="3200" dirty="0">
              <a:solidFill>
                <a:schemeClr val="accent2"/>
              </a:solidFill>
            </a:endParaRPr>
          </a:p>
        </p:txBody>
      </p:sp>
      <p:sp>
        <p:nvSpPr>
          <p:cNvPr id="58371" name="Text Placeholder 5"/>
          <p:cNvSpPr>
            <a:spLocks noGrp="1"/>
          </p:cNvSpPr>
          <p:nvPr>
            <p:ph type="body" sz="quarter" idx="10"/>
          </p:nvPr>
        </p:nvSpPr>
        <p:spPr>
          <a:xfrm>
            <a:off x="576263" y="1463675"/>
            <a:ext cx="8001000" cy="5216525"/>
          </a:xfrm>
        </p:spPr>
        <p:txBody>
          <a:bodyPr/>
          <a:lstStyle/>
          <a:p>
            <a:pPr marL="0" indent="0" eaLnBrk="1" hangingPunct="1"/>
            <a:r>
              <a:rPr lang="en-US" sz="1000" smtClean="0"/>
              <a:t> // method line 24</a:t>
            </a:r>
          </a:p>
          <a:p>
            <a:pPr marL="0" indent="0" eaLnBrk="1" hangingPunct="1"/>
            <a:r>
              <a:rPr lang="en-US" sz="1000" smtClean="0"/>
              <a:t>    .method public static  hidebysig  specialname </a:t>
            </a:r>
          </a:p>
          <a:p>
            <a:pPr marL="0" indent="0" eaLnBrk="1" hangingPunct="1"/>
            <a:r>
              <a:rPr lang="en-US" sz="1000" smtClean="0"/>
              <a:t>           default valuetype Mono.Simd.Vector4f op_Addition (valuetype Mono.Simd.Vector4f v1, valuetype Mono.Simd.Vector4f v2)  cil managed </a:t>
            </a:r>
          </a:p>
          <a:p>
            <a:pPr marL="0" indent="0" eaLnBrk="1" hangingPunct="1"/>
            <a:r>
              <a:rPr lang="en-US" sz="1000" smtClean="0"/>
              <a:t>    {</a:t>
            </a:r>
          </a:p>
          <a:p>
            <a:pPr marL="0" indent="0" eaLnBrk="1" hangingPunct="1"/>
            <a:r>
              <a:rPr lang="en-US" sz="1000" smtClean="0"/>
              <a:t>        // Method begins at RVA 0x24ac</a:t>
            </a:r>
          </a:p>
          <a:p>
            <a:pPr marL="0" indent="0" eaLnBrk="1" hangingPunct="1"/>
            <a:r>
              <a:rPr lang="en-US" sz="1000" smtClean="0"/>
              <a:t>        // Code size 69 (0x45)</a:t>
            </a:r>
          </a:p>
          <a:p>
            <a:pPr marL="0" indent="0" eaLnBrk="1" hangingPunct="1"/>
            <a:r>
              <a:rPr lang="en-US" sz="1000" smtClean="0"/>
              <a:t>        .maxstack 7</a:t>
            </a:r>
          </a:p>
          <a:p>
            <a:pPr marL="0" indent="0" eaLnBrk="1" hangingPunct="1"/>
            <a:r>
              <a:rPr lang="en-US" sz="1000" smtClean="0"/>
              <a:t>        .locals init (</a:t>
            </a:r>
          </a:p>
          <a:p>
            <a:pPr marL="0" indent="0" eaLnBrk="1" hangingPunct="1"/>
            <a:r>
              <a:rPr lang="en-US" sz="1000" smtClean="0"/>
              <a:t>                valuetype Mono.Simd.Vector4f    V_0)</a:t>
            </a:r>
          </a:p>
          <a:p>
            <a:pPr marL="0" indent="0" eaLnBrk="1" hangingPunct="1"/>
            <a:r>
              <a:rPr lang="en-US" sz="1000" smtClean="0"/>
              <a:t>        IL_0000:  ldloca.s 0</a:t>
            </a:r>
          </a:p>
          <a:p>
            <a:pPr marL="0" indent="0" eaLnBrk="1" hangingPunct="1"/>
            <a:r>
              <a:rPr lang="en-US" sz="1000" smtClean="0"/>
              <a:t>        IL_0002:  ldarga.s 0</a:t>
            </a:r>
          </a:p>
          <a:p>
            <a:pPr marL="0" indent="0" eaLnBrk="1" hangingPunct="1"/>
            <a:r>
              <a:rPr lang="en-US" sz="1000" smtClean="0"/>
              <a:t>        IL_0004:  ldfld float32 Mono.Simd.Vector4f::x</a:t>
            </a:r>
          </a:p>
          <a:p>
            <a:pPr marL="0" indent="0" eaLnBrk="1" hangingPunct="1"/>
            <a:r>
              <a:rPr lang="en-US" sz="1000" smtClean="0"/>
              <a:t>        IL_0009:  ldarga.s 1</a:t>
            </a:r>
          </a:p>
          <a:p>
            <a:pPr marL="0" indent="0" eaLnBrk="1" hangingPunct="1"/>
            <a:r>
              <a:rPr lang="en-US" sz="1000" smtClean="0"/>
              <a:t>        IL_000b:  ldfld float32 Mono.Simd.Vector4f::x</a:t>
            </a:r>
          </a:p>
          <a:p>
            <a:pPr marL="0" indent="0" eaLnBrk="1" hangingPunct="1"/>
            <a:r>
              <a:rPr lang="en-US" sz="1000" smtClean="0"/>
              <a:t>        IL_0010:  add </a:t>
            </a:r>
          </a:p>
          <a:p>
            <a:pPr marL="0" indent="0" eaLnBrk="1" hangingPunct="1"/>
            <a:r>
              <a:rPr lang="en-US" sz="1000" smtClean="0"/>
              <a:t>        IL_0011:  ldarga.s 0</a:t>
            </a:r>
          </a:p>
          <a:p>
            <a:pPr marL="0" indent="0" eaLnBrk="1" hangingPunct="1"/>
            <a:r>
              <a:rPr lang="en-US" sz="1000" smtClean="0"/>
              <a:t>        IL_0013:  ldfld float32 Mono.Simd.Vector4f::y</a:t>
            </a:r>
          </a:p>
          <a:p>
            <a:pPr marL="0" indent="0" eaLnBrk="1" hangingPunct="1"/>
            <a:r>
              <a:rPr lang="en-US" sz="1000" smtClean="0"/>
              <a:t>        IL_0018:  ldarga.s 1</a:t>
            </a:r>
          </a:p>
          <a:p>
            <a:pPr marL="0" indent="0" eaLnBrk="1" hangingPunct="1"/>
            <a:r>
              <a:rPr lang="en-US" sz="1000" smtClean="0"/>
              <a:t>        IL_001a:  ldfld float32 Mono.Simd.Vector4f::y</a:t>
            </a:r>
          </a:p>
          <a:p>
            <a:pPr marL="0" indent="0" eaLnBrk="1" hangingPunct="1"/>
            <a:r>
              <a:rPr lang="en-US" sz="1000" smtClean="0"/>
              <a:t>        IL_001f:  add </a:t>
            </a:r>
          </a:p>
          <a:p>
            <a:pPr marL="0" indent="0" eaLnBrk="1" hangingPunct="1"/>
            <a:r>
              <a:rPr lang="en-US" sz="1000" smtClean="0"/>
              <a:t>        IL_0020:  ldarga.s 0</a:t>
            </a:r>
          </a:p>
          <a:p>
            <a:pPr marL="0" indent="0" eaLnBrk="1" hangingPunct="1"/>
            <a:r>
              <a:rPr lang="en-US" sz="1000" smtClean="0"/>
              <a:t>        IL_0022:  ldfld float32 Mono.Simd.Vector4f::z</a:t>
            </a:r>
          </a:p>
          <a:p>
            <a:pPr marL="0" indent="0" eaLnBrk="1" hangingPunct="1"/>
            <a:r>
              <a:rPr lang="en-US" sz="1000" smtClean="0"/>
              <a:t>        IL_0027:  ldarga.s 1</a:t>
            </a:r>
          </a:p>
          <a:p>
            <a:pPr marL="0" indent="0" eaLnBrk="1" hangingPunct="1"/>
            <a:r>
              <a:rPr lang="en-US" sz="1000" smtClean="0"/>
              <a:t>        IL_0029:  ldfld float32 Mono.Simd.Vector4f::z</a:t>
            </a:r>
          </a:p>
          <a:p>
            <a:pPr marL="0" indent="0" eaLnBrk="1" hangingPunct="1"/>
            <a:r>
              <a:rPr lang="en-US" sz="1000" smtClean="0"/>
              <a:t>        IL_002e:  add </a:t>
            </a:r>
          </a:p>
          <a:p>
            <a:pPr marL="0" indent="0" eaLnBrk="1" hangingPunct="1"/>
            <a:r>
              <a:rPr lang="en-US" sz="1000" smtClean="0"/>
              <a:t>        IL_002f:  ldarga.s 0</a:t>
            </a:r>
          </a:p>
          <a:p>
            <a:pPr marL="0" indent="0" eaLnBrk="1" hangingPunct="1"/>
            <a:r>
              <a:rPr lang="en-US" sz="1000" smtClean="0"/>
              <a:t>        IL_0031:  ldfld float32 Mono.Simd.Vector4f::w</a:t>
            </a:r>
          </a:p>
          <a:p>
            <a:pPr marL="0" indent="0" eaLnBrk="1" hangingPunct="1"/>
            <a:r>
              <a:rPr lang="en-US" sz="1000" smtClean="0"/>
              <a:t>        IL_0036:  ldarga.s 1</a:t>
            </a:r>
          </a:p>
          <a:p>
            <a:pPr marL="0" indent="0" eaLnBrk="1" hangingPunct="1"/>
            <a:r>
              <a:rPr lang="en-US" sz="1000" smtClean="0"/>
              <a:t>        IL_0038:  ldfld float32 Mono.Simd.Vector4f::w</a:t>
            </a:r>
          </a:p>
          <a:p>
            <a:pPr marL="0" indent="0" eaLnBrk="1" hangingPunct="1"/>
            <a:r>
              <a:rPr lang="en-US" sz="1000" smtClean="0"/>
              <a:t>        IL_003d:  add </a:t>
            </a:r>
          </a:p>
          <a:p>
            <a:pPr marL="0" indent="0" eaLnBrk="1" hangingPunct="1"/>
            <a:r>
              <a:rPr lang="en-US" sz="1000" smtClean="0"/>
              <a:t>        IL_003e:  call instance void valuetype Mono.Simd.Vector4f::'.ctor'(float32, float32, float32, float32)</a:t>
            </a:r>
          </a:p>
          <a:p>
            <a:pPr marL="0" indent="0" eaLnBrk="1" hangingPunct="1"/>
            <a:r>
              <a:rPr lang="en-US" sz="1000" smtClean="0"/>
              <a:t>        IL_0043:  ldloc.0 </a:t>
            </a:r>
          </a:p>
          <a:p>
            <a:pPr marL="0" indent="0" eaLnBrk="1" hangingPunct="1"/>
            <a:r>
              <a:rPr lang="en-US" sz="1000" smtClean="0"/>
              <a:t>        IL_0044:  ret </a:t>
            </a:r>
          </a:p>
          <a:p>
            <a:pPr marL="0" indent="0" eaLnBrk="1" hangingPunct="1"/>
            <a:r>
              <a:rPr lang="en-US" sz="1000" smtClean="0"/>
              <a:t>    } // end of method Vector4f::op_Addition</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382000" cy="997196"/>
          </a:xfrm>
        </p:spPr>
        <p:txBody>
          <a:bodyPr/>
          <a:lstStyle/>
          <a:p>
            <a:pPr defTabSz="914363" eaLnBrk="1" fontAlgn="auto" hangingPunct="1">
              <a:spcAft>
                <a:spcPts val="0"/>
              </a:spcAft>
              <a:defRPr/>
            </a:pPr>
            <a:r>
              <a:rPr err="1" smtClean="0"/>
              <a:t>UpdatePos</a:t>
            </a:r>
            <a:r>
              <a:rPr smtClean="0"/>
              <a:t> in x86 code</a:t>
            </a:r>
            <a:r>
              <a:rPr dirty="0" smtClean="0"/>
              <a:t/>
            </a:r>
            <a:br>
              <a:rPr dirty="0" smtClean="0"/>
            </a:br>
            <a:r>
              <a:rPr sz="3200" smtClean="0">
                <a:solidFill>
                  <a:schemeClr val="accent2"/>
                </a:solidFill>
              </a:rPr>
              <a:t>Generated asssembly code</a:t>
            </a:r>
            <a:endParaRPr sz="4400" dirty="0">
              <a:solidFill>
                <a:schemeClr val="accent2"/>
              </a:solidFill>
            </a:endParaRPr>
          </a:p>
        </p:txBody>
      </p:sp>
      <p:sp>
        <p:nvSpPr>
          <p:cNvPr id="59395" name="Text Placeholder 5"/>
          <p:cNvSpPr>
            <a:spLocks noGrp="1"/>
          </p:cNvSpPr>
          <p:nvPr>
            <p:ph type="body" sz="quarter" idx="10"/>
          </p:nvPr>
        </p:nvSpPr>
        <p:spPr>
          <a:xfrm>
            <a:off x="381000" y="1371600"/>
            <a:ext cx="8001000" cy="5432425"/>
          </a:xfrm>
        </p:spPr>
        <p:txBody>
          <a:bodyPr/>
          <a:lstStyle/>
          <a:p>
            <a:pPr marL="0" indent="0" eaLnBrk="1" hangingPunct="1"/>
            <a:r>
              <a:rPr lang="en-US" sz="900" smtClean="0"/>
              <a:t>00000000 &lt;X_UpdatePos&gt;:                                    </a:t>
            </a:r>
            <a:r>
              <a:rPr lang="en-US" sz="900" b="1" smtClean="0">
                <a:solidFill>
                  <a:srgbClr val="0070C0"/>
                </a:solidFill>
              </a:rPr>
              <a:t>69:   89 0c 24           mov    %ecx,(%esp)</a:t>
            </a:r>
          </a:p>
          <a:p>
            <a:pPr marL="0" indent="0" eaLnBrk="1" hangingPunct="1"/>
            <a:r>
              <a:rPr lang="en-US" sz="900" smtClean="0"/>
              <a:t>   0:   55                 push   %ebp                     </a:t>
            </a:r>
            <a:r>
              <a:rPr lang="en-US" sz="900" b="1" smtClean="0">
                <a:solidFill>
                  <a:srgbClr val="0070C0"/>
                </a:solidFill>
              </a:rPr>
              <a:t>6c:   8b 4d d8           mov    -0x28(%ebp),%ecx</a:t>
            </a:r>
          </a:p>
          <a:p>
            <a:pPr marL="0" indent="0" eaLnBrk="1" hangingPunct="1"/>
            <a:r>
              <a:rPr lang="en-US" sz="900" smtClean="0"/>
              <a:t>   1:   8b ec              mov    %esp,%ebp                </a:t>
            </a:r>
            <a:r>
              <a:rPr lang="en-US" sz="900" b="1" smtClean="0">
                <a:solidFill>
                  <a:srgbClr val="0070C0"/>
                </a:solidFill>
              </a:rPr>
              <a:t>6f:   89 4c 24 04        mov    %ecx,0x4(%esp)</a:t>
            </a:r>
          </a:p>
          <a:p>
            <a:pPr marL="0" indent="0" eaLnBrk="1" hangingPunct="1"/>
            <a:r>
              <a:rPr lang="en-US" sz="900" smtClean="0"/>
              <a:t>   3:   53                 push   %ebx                     </a:t>
            </a:r>
            <a:r>
              <a:rPr lang="en-US" sz="900" b="1" smtClean="0">
                <a:solidFill>
                  <a:srgbClr val="0070C0"/>
                </a:solidFill>
              </a:rPr>
              <a:t>73:   8b 4d dc           mov    -0x24(%ebp),%ecx</a:t>
            </a:r>
          </a:p>
          <a:p>
            <a:pPr marL="0" indent="0" eaLnBrk="1" hangingPunct="1"/>
            <a:r>
              <a:rPr lang="en-US" sz="900" smtClean="0"/>
              <a:t>   4:   57                 push   %edi                     </a:t>
            </a:r>
            <a:r>
              <a:rPr lang="en-US" sz="900" b="1" smtClean="0">
                <a:solidFill>
                  <a:srgbClr val="0070C0"/>
                </a:solidFill>
              </a:rPr>
              <a:t>76:   89 4c 24 08        mov    %ecx,0x8(%esp)</a:t>
            </a:r>
          </a:p>
          <a:p>
            <a:pPr marL="0" indent="0" eaLnBrk="1" hangingPunct="1"/>
            <a:r>
              <a:rPr lang="en-US" sz="900" smtClean="0"/>
              <a:t>   5:   56                 push   %esi                     </a:t>
            </a:r>
            <a:r>
              <a:rPr lang="en-US" sz="900" b="1" smtClean="0">
                <a:solidFill>
                  <a:srgbClr val="0070C0"/>
                </a:solidFill>
              </a:rPr>
              <a:t>7a:   8b 4d e0           mov    -0x20(%ebp),%ecx</a:t>
            </a:r>
          </a:p>
          <a:p>
            <a:pPr marL="0" indent="0" eaLnBrk="1" hangingPunct="1"/>
            <a:r>
              <a:rPr lang="en-US" sz="900" smtClean="0"/>
              <a:t>   6:   83 ec 38           sub    $0x38,%esp               </a:t>
            </a:r>
            <a:r>
              <a:rPr lang="en-US" sz="900" b="1" smtClean="0">
                <a:solidFill>
                  <a:srgbClr val="0070C0"/>
                </a:solidFill>
              </a:rPr>
              <a:t>7d:   89 4c 24 0c        mov    %ecx,0xc(%esp)</a:t>
            </a:r>
          </a:p>
          <a:p>
            <a:pPr marL="0" indent="0" eaLnBrk="1" hangingPunct="1"/>
            <a:r>
              <a:rPr lang="en-US" sz="900" smtClean="0"/>
              <a:t>   9:   8b 75 08           mov    0x8(%ebp),%esi           </a:t>
            </a:r>
            <a:r>
              <a:rPr lang="en-US" sz="900" b="1" smtClean="0">
                <a:solidFill>
                  <a:srgbClr val="0070C0"/>
                </a:solidFill>
              </a:rPr>
              <a:t>81:   83 ec 10           sub    $0x10,%esp</a:t>
            </a:r>
          </a:p>
          <a:p>
            <a:pPr marL="0" indent="0" eaLnBrk="1" hangingPunct="1"/>
            <a:r>
              <a:rPr lang="en-US" sz="900" smtClean="0"/>
              <a:t>   c:   8b 7d 0c           mov    0xc(%ebp),%edi           </a:t>
            </a:r>
            <a:r>
              <a:rPr lang="en-US" sz="900" b="1" smtClean="0">
                <a:solidFill>
                  <a:srgbClr val="0070C0"/>
                </a:solidFill>
              </a:rPr>
              <a:t>84:   8b 4d c4           mov    -0x3c(%ebp),%ecx</a:t>
            </a:r>
          </a:p>
          <a:p>
            <a:pPr marL="0" indent="0" eaLnBrk="1" hangingPunct="1"/>
            <a:r>
              <a:rPr lang="en-US" sz="900" smtClean="0"/>
              <a:t>   f:   33 db              xor    %ebx,%ebx                </a:t>
            </a:r>
            <a:r>
              <a:rPr lang="en-US" sz="900" b="1" smtClean="0">
                <a:solidFill>
                  <a:srgbClr val="0070C0"/>
                </a:solidFill>
              </a:rPr>
              <a:t>87:   89 0c 24           mov    %ecx,(%esp)</a:t>
            </a:r>
          </a:p>
          <a:p>
            <a:pPr marL="0" indent="0" eaLnBrk="1" hangingPunct="1"/>
            <a:r>
              <a:rPr lang="en-US" sz="900" smtClean="0"/>
              <a:t>  11:   e9 ad 00 00 00     jmp    c3 &lt;X_UpdatePos+0xc3&gt;    </a:t>
            </a:r>
            <a:r>
              <a:rPr lang="en-US" sz="900" b="1" smtClean="0">
                <a:solidFill>
                  <a:srgbClr val="0070C0"/>
                </a:solidFill>
              </a:rPr>
              <a:t>8a:   8b 4d c8           mov    -0x38(%ebp),%ecx</a:t>
            </a:r>
          </a:p>
          <a:p>
            <a:pPr marL="0" indent="0" eaLnBrk="1" hangingPunct="1"/>
            <a:r>
              <a:rPr lang="en-US" sz="900" smtClean="0"/>
              <a:t>  16:   8b c0              mov    %eax,%eax                </a:t>
            </a:r>
            <a:r>
              <a:rPr lang="en-US" sz="900" b="1" smtClean="0">
                <a:solidFill>
                  <a:srgbClr val="0070C0"/>
                </a:solidFill>
              </a:rPr>
              <a:t>8d:   89 4c 24 04        mov    %ecx,0x4(%esp)</a:t>
            </a:r>
          </a:p>
          <a:p>
            <a:pPr marL="0" indent="0" eaLnBrk="1" hangingPunct="1"/>
            <a:r>
              <a:rPr lang="en-US" sz="900" smtClean="0"/>
              <a:t>  18:   39 5e 0c           cmp    %ebx,0xc(%esi)           </a:t>
            </a:r>
            <a:r>
              <a:rPr lang="en-US" sz="900" b="1" smtClean="0">
                <a:solidFill>
                  <a:srgbClr val="0070C0"/>
                </a:solidFill>
              </a:rPr>
              <a:t>91:   8b 4d cc           mov    -0x34(%ebp),%ecx</a:t>
            </a:r>
          </a:p>
          <a:p>
            <a:pPr marL="0" indent="0" eaLnBrk="1" hangingPunct="1"/>
            <a:r>
              <a:rPr lang="en-US" sz="900" smtClean="0"/>
              <a:t>  1b:   0f 86 b5 00 00 00  jbe    d6 &lt;X_UpdatePos+0xd6&gt;    </a:t>
            </a:r>
            <a:r>
              <a:rPr lang="en-US" sz="900" b="1" smtClean="0">
                <a:solidFill>
                  <a:srgbClr val="0070C0"/>
                </a:solidFill>
              </a:rPr>
              <a:t>94:   89 4c 24 08        mov    %ecx,0x8(%esp)</a:t>
            </a:r>
          </a:p>
          <a:p>
            <a:pPr marL="0" indent="0" eaLnBrk="1" hangingPunct="1"/>
            <a:r>
              <a:rPr lang="en-US" sz="900" smtClean="0"/>
              <a:t>  21:   8b cb              mov    %ebx,%ecx                </a:t>
            </a:r>
            <a:r>
              <a:rPr lang="en-US" sz="900" b="1" smtClean="0">
                <a:solidFill>
                  <a:srgbClr val="0070C0"/>
                </a:solidFill>
              </a:rPr>
              <a:t>98:   8b 4d d0           mov    -0x30(%ebp),%ecx</a:t>
            </a:r>
          </a:p>
          <a:p>
            <a:pPr marL="0" indent="0" eaLnBrk="1" hangingPunct="1"/>
            <a:r>
              <a:rPr lang="en-US" sz="900" smtClean="0"/>
              <a:t>  23:   c1 e1 04           shl    $0x4,%ecx                </a:t>
            </a:r>
            <a:r>
              <a:rPr lang="en-US" sz="900" b="1" smtClean="0">
                <a:solidFill>
                  <a:srgbClr val="0070C0"/>
                </a:solidFill>
              </a:rPr>
              <a:t>9b:   89 4c 24 0c        mov    %ecx,0xc(%esp)</a:t>
            </a:r>
          </a:p>
          <a:p>
            <a:pPr marL="0" indent="0" eaLnBrk="1" hangingPunct="1"/>
            <a:r>
              <a:rPr lang="en-US" sz="900" smtClean="0"/>
              <a:t>  26:   8b c6              mov    %esi,%eax                </a:t>
            </a:r>
            <a:r>
              <a:rPr lang="en-US" sz="900" b="1" smtClean="0">
                <a:solidFill>
                  <a:srgbClr val="0070C0"/>
                </a:solidFill>
              </a:rPr>
              <a:t>9f:   50                 push   %eax</a:t>
            </a:r>
          </a:p>
          <a:p>
            <a:pPr marL="0" indent="0" eaLnBrk="1" hangingPunct="1"/>
            <a:r>
              <a:rPr lang="en-US" sz="900" smtClean="0"/>
              <a:t>  28:   03 c1              add    %ecx,%eax                </a:t>
            </a:r>
            <a:r>
              <a:rPr lang="en-US" sz="900" b="1" smtClean="0">
                <a:solidFill>
                  <a:srgbClr val="0070C0"/>
                </a:solidFill>
              </a:rPr>
              <a:t>a0:   e8 43 00 00 00     call   op_Addition</a:t>
            </a:r>
          </a:p>
          <a:p>
            <a:pPr marL="0" indent="0" eaLnBrk="1" hangingPunct="1"/>
            <a:r>
              <a:rPr lang="it-IT" sz="900" smtClean="0"/>
              <a:t>  2a:   05 10 00 00 00     add    $0x10,%eax               </a:t>
            </a:r>
            <a:r>
              <a:rPr lang="it-IT" sz="900" b="1" smtClean="0">
                <a:solidFill>
                  <a:srgbClr val="0070C0"/>
                </a:solidFill>
              </a:rPr>
              <a:t>a5:   83 c4 20           add    $0x20,%esp</a:t>
            </a:r>
          </a:p>
          <a:p>
            <a:pPr marL="0" indent="0" eaLnBrk="1" hangingPunct="1"/>
            <a:r>
              <a:rPr lang="en-US" sz="900" smtClean="0"/>
              <a:t>  </a:t>
            </a:r>
            <a:r>
              <a:rPr lang="en-US" sz="900" b="1" smtClean="0">
                <a:solidFill>
                  <a:srgbClr val="0070C0"/>
                </a:solidFill>
              </a:rPr>
              <a:t>2f:   89 45 bc           mov    %eax,-0x44(%ebp)         a8:   8b 45 bc           mov    -0x44(%ebp),%eax</a:t>
            </a:r>
          </a:p>
          <a:p>
            <a:pPr marL="0" indent="0" eaLnBrk="1" hangingPunct="1"/>
            <a:r>
              <a:rPr lang="en-US" sz="900" b="1" smtClean="0">
                <a:solidFill>
                  <a:srgbClr val="0070C0"/>
                </a:solidFill>
              </a:rPr>
              <a:t>  32:   8b 08              mov    (%eax),%ecx              ab:   8b 4d e4           mov    -0x1c(%ebp),%ecx</a:t>
            </a:r>
          </a:p>
          <a:p>
            <a:pPr marL="0" indent="0" eaLnBrk="1" hangingPunct="1"/>
            <a:r>
              <a:rPr lang="en-US" sz="900" b="1" smtClean="0">
                <a:solidFill>
                  <a:srgbClr val="0070C0"/>
                </a:solidFill>
              </a:rPr>
              <a:t>  34:   89 4d c4           mov    %ecx,-0x3c(%ebp)         ae:   89 08              mov    %ecx,(%eax)</a:t>
            </a:r>
          </a:p>
          <a:p>
            <a:pPr marL="0" indent="0" eaLnBrk="1" hangingPunct="1"/>
            <a:r>
              <a:rPr lang="en-US" sz="900" b="1" smtClean="0">
                <a:solidFill>
                  <a:srgbClr val="0070C0"/>
                </a:solidFill>
              </a:rPr>
              <a:t>  37:   8b 48 04           mov    0x4(%eax),%ecx           b0:   8b 4d e8           mov    -0x18(%ebp),%ecx</a:t>
            </a:r>
          </a:p>
          <a:p>
            <a:pPr marL="0" indent="0" eaLnBrk="1" hangingPunct="1"/>
            <a:r>
              <a:rPr lang="en-US" sz="900" b="1" smtClean="0">
                <a:solidFill>
                  <a:srgbClr val="0070C0"/>
                </a:solidFill>
              </a:rPr>
              <a:t>  3a:   89 4d c8           mov    %ecx,-0x38(%ebp)         b3:   89 48 04           mov    %ecx,0x4(%eax)</a:t>
            </a:r>
          </a:p>
          <a:p>
            <a:pPr marL="0" indent="0" eaLnBrk="1" hangingPunct="1"/>
            <a:r>
              <a:rPr lang="en-US" sz="900" b="1" smtClean="0">
                <a:solidFill>
                  <a:srgbClr val="0070C0"/>
                </a:solidFill>
              </a:rPr>
              <a:t>  3d:   8b 48 08           mov    0x8(%eax),%ecx           b6:   8b 4d ec           mov    -0x14(%ebp),%ecx</a:t>
            </a:r>
          </a:p>
          <a:p>
            <a:pPr marL="0" indent="0" eaLnBrk="1" hangingPunct="1"/>
            <a:r>
              <a:rPr lang="en-US" sz="900" b="1" smtClean="0">
                <a:solidFill>
                  <a:srgbClr val="0070C0"/>
                </a:solidFill>
              </a:rPr>
              <a:t>  40:   89 4d cc           mov    %ecx,-0x34(%ebp)         b9:   89 48 08           mov    %ecx,0x8(%eax)</a:t>
            </a:r>
          </a:p>
          <a:p>
            <a:pPr marL="0" indent="0" eaLnBrk="1" hangingPunct="1"/>
            <a:r>
              <a:rPr lang="en-US" sz="900" b="1" smtClean="0">
                <a:solidFill>
                  <a:srgbClr val="0070C0"/>
                </a:solidFill>
              </a:rPr>
              <a:t>  43:   8b 40 0c           mov    0xc(%eax),%eax           bc:   8b 4d f0           mov    -0x10(%ebp),%ecx</a:t>
            </a:r>
          </a:p>
          <a:p>
            <a:pPr marL="0" indent="0" eaLnBrk="1" hangingPunct="1"/>
            <a:r>
              <a:rPr lang="en-US" sz="900" b="1" smtClean="0">
                <a:solidFill>
                  <a:srgbClr val="0070C0"/>
                </a:solidFill>
              </a:rPr>
              <a:t>  46:   89 45 d0           mov    %eax,-0x30(%ebp)         bf:   89 48 0c           mov    %ecx,0xc(%eax)</a:t>
            </a:r>
          </a:p>
          <a:p>
            <a:pPr marL="0" indent="0" eaLnBrk="1" hangingPunct="1"/>
            <a:r>
              <a:rPr lang="en-US" sz="900" smtClean="0"/>
              <a:t>  </a:t>
            </a:r>
            <a:r>
              <a:rPr lang="en-US" sz="900" b="1" smtClean="0">
                <a:solidFill>
                  <a:srgbClr val="0070C0"/>
                </a:solidFill>
              </a:rPr>
              <a:t>49:   8b 07              mov    (%edi),%eax              </a:t>
            </a:r>
            <a:r>
              <a:rPr lang="en-US" sz="900" smtClean="0"/>
              <a:t>c2:   43                 inc    %ebx</a:t>
            </a:r>
          </a:p>
          <a:p>
            <a:pPr marL="0" indent="0" eaLnBrk="1" hangingPunct="1"/>
            <a:r>
              <a:rPr lang="en-US" sz="900" smtClean="0"/>
              <a:t>  </a:t>
            </a:r>
            <a:r>
              <a:rPr lang="en-US" sz="900" b="1" smtClean="0">
                <a:solidFill>
                  <a:srgbClr val="0070C0"/>
                </a:solidFill>
              </a:rPr>
              <a:t>4b:   89 45 d4           mov    %eax,-0x2c(%ebp)         </a:t>
            </a:r>
            <a:r>
              <a:rPr lang="en-US" sz="900" smtClean="0"/>
              <a:t>c3:   8b 46 0c           mov    0xc(%esi),%eax</a:t>
            </a:r>
          </a:p>
          <a:p>
            <a:pPr marL="0" indent="0" eaLnBrk="1" hangingPunct="1"/>
            <a:r>
              <a:rPr lang="en-US" sz="900" b="1" smtClean="0">
                <a:solidFill>
                  <a:srgbClr val="0070C0"/>
                </a:solidFill>
              </a:rPr>
              <a:t>  4e:   8b 47 04           mov    0x4(%edi),%eax           </a:t>
            </a:r>
            <a:r>
              <a:rPr lang="en-US" sz="900" smtClean="0"/>
              <a:t>c6:   3b d8              cmp    %eax,%ebx</a:t>
            </a:r>
          </a:p>
          <a:p>
            <a:pPr marL="0" indent="0" eaLnBrk="1" hangingPunct="1"/>
            <a:r>
              <a:rPr lang="en-US" sz="900" smtClean="0"/>
              <a:t>  </a:t>
            </a:r>
            <a:r>
              <a:rPr lang="en-US" sz="900" b="1" smtClean="0">
                <a:solidFill>
                  <a:srgbClr val="0070C0"/>
                </a:solidFill>
              </a:rPr>
              <a:t>51:   89 45 d8           mov    %eax,-0x28(%ebp)         </a:t>
            </a:r>
            <a:r>
              <a:rPr lang="en-US" sz="900" smtClean="0"/>
              <a:t>c8:   0f 8c 4a ff ff ff  jl     18 &lt;X_UpdatePos+0x18&gt;</a:t>
            </a:r>
          </a:p>
          <a:p>
            <a:pPr marL="0" indent="0" eaLnBrk="1" hangingPunct="1"/>
            <a:r>
              <a:rPr lang="en-US" sz="900" smtClean="0"/>
              <a:t>  </a:t>
            </a:r>
            <a:r>
              <a:rPr lang="en-US" sz="900" b="1" smtClean="0">
                <a:solidFill>
                  <a:srgbClr val="0070C0"/>
                </a:solidFill>
              </a:rPr>
              <a:t>54:   8b 47 08           mov    0x8(%edi),%eax           </a:t>
            </a:r>
            <a:r>
              <a:rPr lang="en-US" sz="900" smtClean="0"/>
              <a:t>ce:   8d 65 f4           lea    -0xc(%ebp),%esp</a:t>
            </a:r>
          </a:p>
          <a:p>
            <a:pPr marL="0" indent="0" eaLnBrk="1" hangingPunct="1"/>
            <a:r>
              <a:rPr lang="it-IT" sz="900" smtClean="0"/>
              <a:t>  </a:t>
            </a:r>
            <a:r>
              <a:rPr lang="it-IT" sz="900" b="1" smtClean="0">
                <a:solidFill>
                  <a:srgbClr val="0070C0"/>
                </a:solidFill>
              </a:rPr>
              <a:t>57:   89 45 dc           mov    %eax,-0x24(%ebp)         </a:t>
            </a:r>
            <a:r>
              <a:rPr lang="it-IT" sz="900" smtClean="0"/>
              <a:t>d1:   5e                 pop    %esi</a:t>
            </a:r>
          </a:p>
          <a:p>
            <a:pPr marL="0" indent="0" eaLnBrk="1" hangingPunct="1"/>
            <a:r>
              <a:rPr lang="it-IT" sz="900" smtClean="0"/>
              <a:t>  </a:t>
            </a:r>
            <a:r>
              <a:rPr lang="it-IT" sz="900" b="1" smtClean="0">
                <a:solidFill>
                  <a:srgbClr val="0070C0"/>
                </a:solidFill>
              </a:rPr>
              <a:t>5a:   8b 47 0c           mov    0xc(%edi),%eax           </a:t>
            </a:r>
            <a:r>
              <a:rPr lang="it-IT" sz="900" smtClean="0"/>
              <a:t>d2:   5f                 pop    %edi</a:t>
            </a:r>
          </a:p>
          <a:p>
            <a:pPr marL="0" indent="0" eaLnBrk="1" hangingPunct="1"/>
            <a:r>
              <a:rPr lang="en-US" sz="900" b="1" smtClean="0">
                <a:solidFill>
                  <a:srgbClr val="0070C0"/>
                </a:solidFill>
              </a:rPr>
              <a:t>  5d:   89 45 e0           mov    %eax,-0x20(%ebp)         </a:t>
            </a:r>
            <a:r>
              <a:rPr lang="en-US" sz="900" smtClean="0"/>
              <a:t>d3:   5b                 pop    %ebx</a:t>
            </a:r>
          </a:p>
          <a:p>
            <a:pPr marL="0" indent="0" eaLnBrk="1" hangingPunct="1"/>
            <a:r>
              <a:rPr lang="it-IT" sz="900" smtClean="0"/>
              <a:t>  </a:t>
            </a:r>
            <a:r>
              <a:rPr lang="it-IT" sz="900" b="1" smtClean="0">
                <a:solidFill>
                  <a:srgbClr val="0070C0"/>
                </a:solidFill>
              </a:rPr>
              <a:t>60:   8d 45 e4           lea    -0x1c(%ebp),%eax         </a:t>
            </a:r>
            <a:r>
              <a:rPr lang="it-IT" sz="900" smtClean="0"/>
              <a:t>d4:   c9                 leave</a:t>
            </a:r>
          </a:p>
          <a:p>
            <a:pPr marL="0" indent="0" eaLnBrk="1" hangingPunct="1"/>
            <a:r>
              <a:rPr lang="da-DK" sz="900" smtClean="0"/>
              <a:t>  </a:t>
            </a:r>
            <a:r>
              <a:rPr lang="da-DK" sz="900" b="1" smtClean="0">
                <a:solidFill>
                  <a:srgbClr val="0070C0"/>
                </a:solidFill>
              </a:rPr>
              <a:t>63:   83 ec 10           sub    $0x10,%esp               </a:t>
            </a:r>
            <a:r>
              <a:rPr lang="da-DK" sz="900" smtClean="0"/>
              <a:t>d5:   c3                 ret</a:t>
            </a:r>
          </a:p>
          <a:p>
            <a:pPr marL="0" indent="0" eaLnBrk="1" hangingPunct="1"/>
            <a:r>
              <a:rPr lang="en-US" sz="1000" smtClean="0"/>
              <a:t>  </a:t>
            </a:r>
            <a:r>
              <a:rPr lang="en-US" sz="900" b="1" smtClean="0">
                <a:solidFill>
                  <a:srgbClr val="0070C0"/>
                </a:solidFill>
              </a:rPr>
              <a:t>66:   8b 4d d4           mov    -0x2c(%ebp),%ecx</a:t>
            </a:r>
          </a:p>
          <a:p>
            <a:pPr marL="0" indent="0" eaLnBrk="1" hangingPunct="1"/>
            <a:endParaRPr lang="en-US" sz="100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0044" y="1411552"/>
            <a:ext cx="7672003" cy="1342034"/>
          </a:xfrm>
        </p:spPr>
        <p:txBody>
          <a:bodyPr/>
          <a:lstStyle/>
          <a:p>
            <a:pPr defTabSz="914363" eaLnBrk="1" fontAlgn="auto" hangingPunct="1">
              <a:defRPr/>
            </a:pPr>
            <a:r>
              <a:rPr lang="en-US" dirty="0" smtClean="0"/>
              <a:t>Object-oriented APIs for Vector processing</a:t>
            </a:r>
          </a:p>
          <a:p>
            <a:pPr lvl="1" defTabSz="914363" eaLnBrk="1" fontAlgn="auto" hangingPunct="1">
              <a:spcAft>
                <a:spcPts val="0"/>
              </a:spcAft>
              <a:defRPr/>
            </a:pPr>
            <a:r>
              <a:rPr lang="en-US" dirty="0" smtClean="0"/>
              <a:t>Vector4f, Vector4i, Vector2d, Vector16b, etc</a:t>
            </a:r>
          </a:p>
          <a:p>
            <a:pPr lvl="1" defTabSz="914363" eaLnBrk="1" fontAlgn="auto" hangingPunct="1">
              <a:spcAft>
                <a:spcPts val="0"/>
              </a:spcAft>
              <a:defRPr/>
            </a:pPr>
            <a:r>
              <a:rPr lang="en-US" dirty="0" smtClean="0"/>
              <a:t>Mapped to hardware operations</a:t>
            </a:r>
          </a:p>
        </p:txBody>
      </p:sp>
      <p:sp>
        <p:nvSpPr>
          <p:cNvPr id="2" name="Title 1"/>
          <p:cNvSpPr>
            <a:spLocks noGrp="1"/>
          </p:cNvSpPr>
          <p:nvPr>
            <p:ph type="title"/>
          </p:nvPr>
        </p:nvSpPr>
        <p:spPr>
          <a:xfrm>
            <a:off x="387054" y="152400"/>
            <a:ext cx="8375946" cy="775597"/>
          </a:xfrm>
        </p:spPr>
        <p:txBody>
          <a:bodyPr/>
          <a:lstStyle/>
          <a:p>
            <a:pPr defTabSz="914363" eaLnBrk="1" fontAlgn="auto" hangingPunct="1">
              <a:spcAft>
                <a:spcPts val="0"/>
              </a:spcAft>
              <a:defRPr/>
            </a:pPr>
            <a:r>
              <a:rPr sz="3200" dirty="0" err="1" smtClean="0"/>
              <a:t>Mono.SIMD</a:t>
            </a:r>
            <a:r>
              <a:rPr sz="3200" smtClean="0"/>
              <a:t>:  Mapping </a:t>
            </a:r>
            <a:r>
              <a:rPr sz="3200" dirty="0" smtClean="0"/>
              <a:t>To Native Instructions</a:t>
            </a:r>
            <a:br>
              <a:rPr sz="3200" dirty="0" smtClean="0"/>
            </a:br>
            <a:r>
              <a:rPr sz="2400" dirty="0" smtClean="0">
                <a:solidFill>
                  <a:schemeClr val="accent3"/>
                </a:solidFill>
              </a:rPr>
              <a:t>SIMD aware runtime</a:t>
            </a:r>
            <a:endParaRPr sz="2000" dirty="0">
              <a:solidFill>
                <a:schemeClr val="accent3"/>
              </a:solidFill>
            </a:endParaRPr>
          </a:p>
        </p:txBody>
      </p:sp>
      <p:graphicFrame>
        <p:nvGraphicFramePr>
          <p:cNvPr id="9" name="Diagram 8"/>
          <p:cNvGraphicFramePr/>
          <p:nvPr/>
        </p:nvGraphicFramePr>
        <p:xfrm>
          <a:off x="2209800" y="3048000"/>
          <a:ext cx="66294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own Arrow 10"/>
          <p:cNvSpPr/>
          <p:nvPr/>
        </p:nvSpPr>
        <p:spPr bwMode="auto">
          <a:xfrm>
            <a:off x="381000" y="4800600"/>
            <a:ext cx="1676400" cy="144780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r>
              <a:rPr lang="en-US" dirty="0">
                <a:solidFill>
                  <a:schemeClr val="bg1"/>
                </a:solidFill>
              </a:rPr>
              <a:t>Detect</a:t>
            </a:r>
          </a:p>
          <a:p>
            <a:pPr algn="ctr" defTabSz="914099">
              <a:defRPr/>
            </a:pPr>
            <a:r>
              <a:rPr lang="en-US" dirty="0">
                <a:solidFill>
                  <a:schemeClr val="bg1"/>
                </a:solidFill>
              </a:rPr>
              <a:t>SIMD</a:t>
            </a:r>
          </a:p>
          <a:p>
            <a:pPr algn="ctr" defTabSz="914099">
              <a:defRPr/>
            </a:pPr>
            <a:r>
              <a:rPr lang="en-US" dirty="0">
                <a:solidFill>
                  <a:schemeClr val="bg1"/>
                </a:solidFill>
              </a:rPr>
              <a:t>use</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382000" cy="553998"/>
          </a:xfrm>
        </p:spPr>
        <p:txBody>
          <a:bodyPr/>
          <a:lstStyle/>
          <a:p>
            <a:pPr defTabSz="914363" eaLnBrk="1" fontAlgn="auto" hangingPunct="1">
              <a:spcAft>
                <a:spcPts val="0"/>
              </a:spcAft>
              <a:defRPr/>
            </a:pPr>
            <a:r>
              <a:rPr dirty="0" err="1" smtClean="0"/>
              <a:t>UpdatePos</a:t>
            </a:r>
            <a:r>
              <a:rPr dirty="0" smtClean="0"/>
              <a:t> With Mono’s SIMD</a:t>
            </a:r>
            <a:endParaRPr dirty="0"/>
          </a:p>
        </p:txBody>
      </p:sp>
      <p:sp>
        <p:nvSpPr>
          <p:cNvPr id="61443" name="Text Placeholder 5"/>
          <p:cNvSpPr>
            <a:spLocks noGrp="1"/>
          </p:cNvSpPr>
          <p:nvPr>
            <p:ph type="body" sz="quarter" idx="10"/>
          </p:nvPr>
        </p:nvSpPr>
        <p:spPr>
          <a:xfrm>
            <a:off x="576263" y="1463675"/>
            <a:ext cx="8001000" cy="4740275"/>
          </a:xfrm>
        </p:spPr>
        <p:txBody>
          <a:bodyPr/>
          <a:lstStyle/>
          <a:p>
            <a:pPr marL="0" indent="0" eaLnBrk="1" hangingPunct="1"/>
            <a:r>
              <a:rPr lang="en-US" sz="900" smtClean="0"/>
              <a:t>00000000 &lt;X_UpdatePos&gt;:</a:t>
            </a:r>
          </a:p>
          <a:p>
            <a:pPr marL="0" indent="0" eaLnBrk="1" hangingPunct="1"/>
            <a:r>
              <a:rPr lang="en-US" sz="900" smtClean="0"/>
              <a:t>   0:   55                      push   %ebp</a:t>
            </a:r>
          </a:p>
          <a:p>
            <a:pPr marL="0" indent="0" eaLnBrk="1" hangingPunct="1"/>
            <a:r>
              <a:rPr lang="en-US" sz="900" smtClean="0"/>
              <a:t>   1:   8b ec                   mov    %esp,%ebp</a:t>
            </a:r>
          </a:p>
          <a:p>
            <a:pPr marL="0" indent="0" eaLnBrk="1" hangingPunct="1"/>
            <a:r>
              <a:rPr lang="en-US" sz="900" smtClean="0"/>
              <a:t>   3:   53                      push   %ebx</a:t>
            </a:r>
          </a:p>
          <a:p>
            <a:pPr marL="0" indent="0" eaLnBrk="1" hangingPunct="1"/>
            <a:r>
              <a:rPr lang="en-US" sz="900" smtClean="0"/>
              <a:t>   4:   57                      push   %edi</a:t>
            </a:r>
          </a:p>
          <a:p>
            <a:pPr marL="0" indent="0" eaLnBrk="1" hangingPunct="1"/>
            <a:r>
              <a:rPr lang="en-US" sz="900" smtClean="0"/>
              <a:t>   5:   56                      push   %esi</a:t>
            </a:r>
          </a:p>
          <a:p>
            <a:pPr marL="0" indent="0" eaLnBrk="1" hangingPunct="1"/>
            <a:r>
              <a:rPr lang="pt-BR" sz="900" smtClean="0"/>
              <a:t>   6:   83 ec 04                sub    $0x4,%esp</a:t>
            </a:r>
          </a:p>
          <a:p>
            <a:pPr marL="0" indent="0" eaLnBrk="1" hangingPunct="1"/>
            <a:r>
              <a:rPr lang="en-US" sz="900" smtClean="0"/>
              <a:t>   9:   8b 75 08                mov    0x8(%ebp),%esi</a:t>
            </a:r>
          </a:p>
          <a:p>
            <a:pPr marL="0" indent="0" eaLnBrk="1" hangingPunct="1"/>
            <a:r>
              <a:rPr lang="en-US" sz="900" smtClean="0"/>
              <a:t>   c:   8b 7d 0c                mov    0xc(%ebp),%edi</a:t>
            </a:r>
          </a:p>
          <a:p>
            <a:pPr marL="0" indent="0" eaLnBrk="1" hangingPunct="1"/>
            <a:r>
              <a:rPr lang="en-US" sz="900" smtClean="0"/>
              <a:t>   f:   33 db                   xor    %ebx,%ebx</a:t>
            </a:r>
          </a:p>
          <a:p>
            <a:pPr marL="0" indent="0" eaLnBrk="1" hangingPunct="1"/>
            <a:r>
              <a:rPr lang="en-US" sz="900" smtClean="0"/>
              <a:t>  11:   eb 29                   jmp    3c &lt;X_UpdatePos+0x3c&gt;</a:t>
            </a:r>
          </a:p>
          <a:p>
            <a:pPr marL="0" indent="0" eaLnBrk="1" hangingPunct="1"/>
            <a:r>
              <a:rPr lang="en-US" sz="900" smtClean="0"/>
              <a:t>  13:   8d 64 24 00             lea    0x0(%esp),%esp</a:t>
            </a:r>
          </a:p>
          <a:p>
            <a:pPr marL="0" indent="0" eaLnBrk="1" hangingPunct="1"/>
            <a:r>
              <a:rPr lang="en-US" sz="900" smtClean="0"/>
              <a:t>  17:   90                      nop</a:t>
            </a:r>
          </a:p>
          <a:p>
            <a:pPr marL="0" indent="0" eaLnBrk="1" hangingPunct="1"/>
            <a:r>
              <a:rPr lang="it-IT" sz="900" smtClean="0"/>
              <a:t>  18:   39 5e 0c                cmp    %ebx,0xc(%esi)</a:t>
            </a:r>
          </a:p>
          <a:p>
            <a:pPr marL="0" indent="0" eaLnBrk="1" hangingPunct="1"/>
            <a:r>
              <a:rPr lang="en-US" sz="900" smtClean="0"/>
              <a:t>  1b:   0f 86 2a 00 00 00       jbe    4b &lt;X_UpdatePos+0x4b&gt;</a:t>
            </a:r>
          </a:p>
          <a:p>
            <a:pPr marL="0" indent="0" eaLnBrk="1" hangingPunct="1"/>
            <a:r>
              <a:rPr lang="en-US" sz="900" smtClean="0"/>
              <a:t>  21:   8b cb                   mov    %ebx,%ecx</a:t>
            </a:r>
          </a:p>
          <a:p>
            <a:pPr marL="0" indent="0" eaLnBrk="1" hangingPunct="1"/>
            <a:r>
              <a:rPr lang="en-US" sz="900" smtClean="0"/>
              <a:t>  23:   c1 e1 04                shl    $0x4,%ecx</a:t>
            </a:r>
          </a:p>
          <a:p>
            <a:pPr marL="0" indent="0" eaLnBrk="1" hangingPunct="1"/>
            <a:r>
              <a:rPr lang="it-IT" sz="900" smtClean="0"/>
              <a:t>  26:   8b c6                   mov    %esi,%eax</a:t>
            </a:r>
          </a:p>
          <a:p>
            <a:pPr marL="0" indent="0" eaLnBrk="1" hangingPunct="1"/>
            <a:r>
              <a:rPr lang="en-US" sz="900" smtClean="0"/>
              <a:t>  28:   03 c1                   add    %ecx,%eax</a:t>
            </a:r>
          </a:p>
          <a:p>
            <a:pPr marL="0" indent="0" eaLnBrk="1" hangingPunct="1"/>
            <a:r>
              <a:rPr lang="en-US" sz="900" smtClean="0"/>
              <a:t>  2a:   05 10 00 00 00          add    $0x10,%eax</a:t>
            </a:r>
          </a:p>
          <a:p>
            <a:pPr marL="0" indent="0" eaLnBrk="1" hangingPunct="1"/>
            <a:r>
              <a:rPr lang="en-US" sz="900" b="1" smtClean="0">
                <a:solidFill>
                  <a:srgbClr val="0070C0"/>
                </a:solidFill>
              </a:rPr>
              <a:t>  2f:   0f 10 00                movups (%eax),%xmm0</a:t>
            </a:r>
          </a:p>
          <a:p>
            <a:pPr marL="0" indent="0" eaLnBrk="1" hangingPunct="1"/>
            <a:r>
              <a:rPr lang="en-US" sz="900" b="1" smtClean="0">
                <a:solidFill>
                  <a:srgbClr val="0070C0"/>
                </a:solidFill>
              </a:rPr>
              <a:t>  32:   0f 10 0f                movups (%edi),%xmm1</a:t>
            </a:r>
          </a:p>
          <a:p>
            <a:pPr marL="0" indent="0" eaLnBrk="1" hangingPunct="1"/>
            <a:r>
              <a:rPr lang="en-US" sz="900" b="1" smtClean="0">
                <a:solidFill>
                  <a:srgbClr val="0070C0"/>
                </a:solidFill>
              </a:rPr>
              <a:t>  35:   0f 58 c1                addps  %xmm1,%xmm0</a:t>
            </a:r>
          </a:p>
          <a:p>
            <a:pPr marL="0" indent="0" eaLnBrk="1" hangingPunct="1"/>
            <a:r>
              <a:rPr lang="en-US" sz="900" b="1" smtClean="0">
                <a:solidFill>
                  <a:srgbClr val="0070C0"/>
                </a:solidFill>
              </a:rPr>
              <a:t>  38:   0f 11 00                movups %xmm0,(%eax)</a:t>
            </a:r>
          </a:p>
          <a:p>
            <a:pPr marL="0" indent="0" eaLnBrk="1" hangingPunct="1"/>
            <a:r>
              <a:rPr lang="en-US" sz="900" smtClean="0"/>
              <a:t>  3b:   43                      inc    %ebx</a:t>
            </a:r>
          </a:p>
          <a:p>
            <a:pPr marL="0" indent="0" eaLnBrk="1" hangingPunct="1"/>
            <a:r>
              <a:rPr lang="it-IT" sz="900" smtClean="0"/>
              <a:t>  3c:   8b 46 0c                mov    0xc(%esi),%eax</a:t>
            </a:r>
          </a:p>
          <a:p>
            <a:pPr marL="0" indent="0" eaLnBrk="1" hangingPunct="1"/>
            <a:r>
              <a:rPr lang="en-US" sz="900" smtClean="0"/>
              <a:t>  3f:   3b d8                   cmp    %eax,%ebx</a:t>
            </a:r>
          </a:p>
          <a:p>
            <a:pPr marL="0" indent="0" eaLnBrk="1" hangingPunct="1"/>
            <a:r>
              <a:rPr lang="nn-NO" sz="900" smtClean="0"/>
              <a:t>  41:   7c d5                   jl     18 &lt;X_UpdatePos+0x18&gt;</a:t>
            </a:r>
          </a:p>
          <a:p>
            <a:pPr marL="0" indent="0" eaLnBrk="1" hangingPunct="1"/>
            <a:r>
              <a:rPr lang="it-IT" sz="900" smtClean="0"/>
              <a:t>  43:   8d 65 f4                lea    -0xc(%ebp),%esp</a:t>
            </a:r>
          </a:p>
          <a:p>
            <a:pPr marL="0" indent="0" eaLnBrk="1" hangingPunct="1"/>
            <a:r>
              <a:rPr lang="en-US" sz="900" smtClean="0"/>
              <a:t>  46:   5e                      pop    %esi</a:t>
            </a:r>
          </a:p>
          <a:p>
            <a:pPr marL="0" indent="0" eaLnBrk="1" hangingPunct="1"/>
            <a:r>
              <a:rPr lang="en-US" sz="900" smtClean="0"/>
              <a:t>  47:   5f                      pop    %edi</a:t>
            </a:r>
          </a:p>
          <a:p>
            <a:pPr marL="0" indent="0" eaLnBrk="1" hangingPunct="1"/>
            <a:r>
              <a:rPr lang="en-US" sz="900" smtClean="0"/>
              <a:t>  48:   5b                      pop    %ebx</a:t>
            </a:r>
          </a:p>
          <a:p>
            <a:pPr marL="0" indent="0" eaLnBrk="1" hangingPunct="1"/>
            <a:r>
              <a:rPr lang="en-US" sz="900" smtClean="0"/>
              <a:t>  49:   c9                      leave</a:t>
            </a:r>
          </a:p>
          <a:p>
            <a:pPr marL="0" indent="0" eaLnBrk="1" hangingPunct="1"/>
            <a:r>
              <a:rPr lang="en-US" sz="900" smtClean="0"/>
              <a:t>  4a:   c3                      ret</a:t>
            </a:r>
          </a:p>
          <a:p>
            <a:pPr marL="0" indent="0" eaLnBrk="1" hangingPunct="1"/>
            <a:endParaRPr lang="en-US" sz="1000" smtClean="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152400"/>
            <a:ext cx="8369300" cy="997196"/>
          </a:xfrm>
        </p:spPr>
        <p:txBody>
          <a:bodyPr/>
          <a:lstStyle/>
          <a:p>
            <a:pPr defTabSz="914363" eaLnBrk="1" fontAlgn="auto" hangingPunct="1">
              <a:spcAft>
                <a:spcPts val="0"/>
              </a:spcAft>
              <a:defRPr/>
            </a:pPr>
            <a:r>
              <a:rPr dirty="0" smtClean="0"/>
              <a:t>SIMD Operations Mix</a:t>
            </a:r>
            <a:br>
              <a:rPr dirty="0" smtClean="0"/>
            </a:br>
            <a:r>
              <a:rPr sz="3200" dirty="0" smtClean="0">
                <a:solidFill>
                  <a:schemeClr val="accent3"/>
                </a:solidFill>
              </a:rPr>
              <a:t>Developer created tests</a:t>
            </a:r>
            <a:endParaRPr sz="2800" dirty="0">
              <a:solidFill>
                <a:schemeClr val="accent3"/>
              </a:solidFill>
            </a:endParaRPr>
          </a:p>
        </p:txBody>
      </p:sp>
      <p:graphicFrame>
        <p:nvGraphicFramePr>
          <p:cNvPr id="1026" name="Chart 3"/>
          <p:cNvGraphicFramePr>
            <a:graphicFrameLocks/>
          </p:cNvGraphicFramePr>
          <p:nvPr/>
        </p:nvGraphicFramePr>
        <p:xfrm>
          <a:off x="457200" y="1371600"/>
          <a:ext cx="8305800" cy="4064000"/>
        </p:xfrm>
        <a:graphic>
          <a:graphicData uri="http://schemas.openxmlformats.org/presentationml/2006/ole">
            <p:oleObj spid="_x0000_s1026" r:id="rId4" imgW="8309568" imgH="4066384" progId="Excel.Sheet.8">
              <p:embed/>
            </p:oleObj>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ounded Rectangle 198"/>
          <p:cNvSpPr/>
          <p:nvPr/>
        </p:nvSpPr>
        <p:spPr bwMode="auto">
          <a:xfrm>
            <a:off x="838200" y="4572000"/>
            <a:ext cx="7467600" cy="2133600"/>
          </a:xfrm>
          <a:prstGeom prst="roundRect">
            <a:avLst>
              <a:gd name="adj" fmla="val 411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endParaRPr lang="en-US" sz="2300" dirty="0">
              <a:solidFill>
                <a:srgbClr val="FFFFFF"/>
              </a:solidFill>
            </a:endParaRPr>
          </a:p>
        </p:txBody>
      </p:sp>
      <p:sp>
        <p:nvSpPr>
          <p:cNvPr id="3" name="Title 2"/>
          <p:cNvSpPr>
            <a:spLocks noGrp="1"/>
          </p:cNvSpPr>
          <p:nvPr>
            <p:ph type="title"/>
          </p:nvPr>
        </p:nvSpPr>
        <p:spPr>
          <a:xfrm>
            <a:off x="387054" y="152400"/>
            <a:ext cx="8375946" cy="553998"/>
          </a:xfrm>
        </p:spPr>
        <p:txBody>
          <a:bodyPr/>
          <a:lstStyle/>
          <a:p>
            <a:pPr defTabSz="914363" eaLnBrk="1" fontAlgn="auto" hangingPunct="1">
              <a:spcAft>
                <a:spcPts val="0"/>
              </a:spcAft>
              <a:defRPr/>
            </a:pPr>
            <a:r>
              <a:rPr smtClean="0"/>
              <a:t>APIs</a:t>
            </a:r>
            <a:endParaRPr dirty="0"/>
          </a:p>
        </p:txBody>
      </p:sp>
      <p:sp>
        <p:nvSpPr>
          <p:cNvPr id="128" name="Rounded Rectangle 127"/>
          <p:cNvSpPr/>
          <p:nvPr/>
        </p:nvSpPr>
        <p:spPr bwMode="auto">
          <a:xfrm>
            <a:off x="4572000" y="54864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Mono.RelaxNG</a:t>
            </a:r>
            <a:endParaRPr lang="en-US" sz="1600" dirty="0">
              <a:solidFill>
                <a:srgbClr val="FFFFFF"/>
              </a:solidFill>
            </a:endParaRPr>
          </a:p>
        </p:txBody>
      </p:sp>
      <p:sp>
        <p:nvSpPr>
          <p:cNvPr id="129" name="Rounded Rectangle 128"/>
          <p:cNvSpPr/>
          <p:nvPr/>
        </p:nvSpPr>
        <p:spPr bwMode="auto">
          <a:xfrm>
            <a:off x="2743200" y="54864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a:solidFill>
                  <a:srgbClr val="FFFFFF"/>
                </a:solidFill>
              </a:rPr>
              <a:t>Java/IKVM</a:t>
            </a:r>
          </a:p>
        </p:txBody>
      </p:sp>
      <p:sp>
        <p:nvSpPr>
          <p:cNvPr id="130" name="Rounded Rectangle 129"/>
          <p:cNvSpPr/>
          <p:nvPr/>
        </p:nvSpPr>
        <p:spPr bwMode="auto">
          <a:xfrm>
            <a:off x="2743200" y="48768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Mono.ZeroConf</a:t>
            </a:r>
            <a:endParaRPr lang="en-US" sz="1600" dirty="0">
              <a:solidFill>
                <a:srgbClr val="FFFFFF"/>
              </a:solidFill>
            </a:endParaRPr>
          </a:p>
        </p:txBody>
      </p:sp>
      <p:sp>
        <p:nvSpPr>
          <p:cNvPr id="132" name="Rounded Rectangle 131"/>
          <p:cNvSpPr/>
          <p:nvPr/>
        </p:nvSpPr>
        <p:spPr bwMode="auto">
          <a:xfrm>
            <a:off x="4572000" y="48768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Mono.Nat</a:t>
            </a:r>
            <a:endParaRPr lang="en-US" sz="1600" dirty="0">
              <a:solidFill>
                <a:srgbClr val="FFFFFF"/>
              </a:solidFill>
            </a:endParaRPr>
          </a:p>
        </p:txBody>
      </p:sp>
      <p:sp>
        <p:nvSpPr>
          <p:cNvPr id="135" name="Rounded Rectangle 134"/>
          <p:cNvSpPr/>
          <p:nvPr/>
        </p:nvSpPr>
        <p:spPr bwMode="auto">
          <a:xfrm>
            <a:off x="914400" y="48768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Mono.Cecil</a:t>
            </a:r>
            <a:endParaRPr lang="en-US" sz="1600" dirty="0">
              <a:solidFill>
                <a:srgbClr val="FFFFFF"/>
              </a:solidFill>
            </a:endParaRPr>
          </a:p>
        </p:txBody>
      </p:sp>
      <p:sp>
        <p:nvSpPr>
          <p:cNvPr id="136" name="Rounded Rectangle 135"/>
          <p:cNvSpPr/>
          <p:nvPr/>
        </p:nvSpPr>
        <p:spPr bwMode="auto">
          <a:xfrm>
            <a:off x="914400" y="54864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Novell.Ldap</a:t>
            </a:r>
            <a:endParaRPr lang="en-US" sz="1600" dirty="0">
              <a:solidFill>
                <a:srgbClr val="FFFFFF"/>
              </a:solidFill>
            </a:endParaRPr>
          </a:p>
        </p:txBody>
      </p:sp>
      <p:grpSp>
        <p:nvGrpSpPr>
          <p:cNvPr id="17418" name="Group 35"/>
          <p:cNvGrpSpPr>
            <a:grpSpLocks/>
          </p:cNvGrpSpPr>
          <p:nvPr/>
        </p:nvGrpSpPr>
        <p:grpSpPr bwMode="auto">
          <a:xfrm>
            <a:off x="304800" y="1435100"/>
            <a:ext cx="2057400" cy="2454275"/>
            <a:chOff x="457200" y="1435863"/>
            <a:chExt cx="2057400" cy="2453385"/>
          </a:xfrm>
        </p:grpSpPr>
        <p:sp>
          <p:nvSpPr>
            <p:cNvPr id="175" name="Rounded Rectangle 174"/>
            <p:cNvSpPr/>
            <p:nvPr/>
          </p:nvSpPr>
          <p:spPr bwMode="auto">
            <a:xfrm>
              <a:off x="609600" y="1677075"/>
              <a:ext cx="1905000" cy="2212173"/>
            </a:xfrm>
            <a:prstGeom prst="roundRect">
              <a:avLst>
                <a:gd name="adj" fmla="val 5099"/>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endParaRPr lang="en-US" sz="1600" dirty="0">
                <a:solidFill>
                  <a:srgbClr val="FFFFFF"/>
                </a:solidFill>
              </a:endParaRPr>
            </a:p>
          </p:txBody>
        </p:sp>
        <p:sp>
          <p:nvSpPr>
            <p:cNvPr id="121" name="Rounded Rectangle 120"/>
            <p:cNvSpPr/>
            <p:nvPr/>
          </p:nvSpPr>
          <p:spPr bwMode="auto">
            <a:xfrm>
              <a:off x="676275" y="1981765"/>
              <a:ext cx="1771650" cy="53320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600" dirty="0">
                  <a:solidFill>
                    <a:srgbClr val="FFFFFF"/>
                  </a:solidFill>
                </a:rPr>
                <a:t>ASP.NET</a:t>
              </a:r>
            </a:p>
          </p:txBody>
        </p:sp>
        <p:sp>
          <p:nvSpPr>
            <p:cNvPr id="122" name="Rounded Rectangle 121"/>
            <p:cNvSpPr/>
            <p:nvPr/>
          </p:nvSpPr>
          <p:spPr bwMode="auto">
            <a:xfrm>
              <a:off x="676275" y="2629230"/>
              <a:ext cx="1771650" cy="53320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600" dirty="0">
                  <a:solidFill>
                    <a:srgbClr val="FFFFFF"/>
                  </a:solidFill>
                </a:rPr>
                <a:t>Apache and </a:t>
              </a:r>
              <a:r>
                <a:rPr lang="en-US" sz="1600" dirty="0" err="1">
                  <a:solidFill>
                    <a:srgbClr val="FFFFFF"/>
                  </a:solidFill>
                </a:rPr>
                <a:t>FastCGI</a:t>
              </a:r>
              <a:endParaRPr lang="en-US" sz="1600" dirty="0">
                <a:solidFill>
                  <a:srgbClr val="FFFFFF"/>
                </a:solidFill>
              </a:endParaRPr>
            </a:p>
          </p:txBody>
        </p:sp>
        <p:sp>
          <p:nvSpPr>
            <p:cNvPr id="123" name="Rounded Rectangle 122"/>
            <p:cNvSpPr/>
            <p:nvPr/>
          </p:nvSpPr>
          <p:spPr bwMode="auto">
            <a:xfrm>
              <a:off x="676275" y="3276695"/>
              <a:ext cx="1771650" cy="53320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600" dirty="0" err="1">
                  <a:solidFill>
                    <a:srgbClr val="FFFFFF"/>
                  </a:solidFill>
                </a:rPr>
                <a:t>System.Data</a:t>
              </a:r>
              <a:endParaRPr lang="en-US" sz="1600" dirty="0">
                <a:solidFill>
                  <a:srgbClr val="FFFFFF"/>
                </a:solidFill>
              </a:endParaRPr>
            </a:p>
            <a:p>
              <a:pPr algn="ctr" defTabSz="914099">
                <a:defRPr/>
              </a:pPr>
              <a:r>
                <a:rPr lang="en-US" sz="1600" dirty="0">
                  <a:solidFill>
                    <a:srgbClr val="FFFFFF"/>
                  </a:solidFill>
                </a:rPr>
                <a:t>SQL Server</a:t>
              </a:r>
            </a:p>
          </p:txBody>
        </p:sp>
        <p:sp>
          <p:nvSpPr>
            <p:cNvPr id="190" name="Rounded Rectangle 189"/>
            <p:cNvSpPr/>
            <p:nvPr/>
          </p:nvSpPr>
          <p:spPr bwMode="auto">
            <a:xfrm>
              <a:off x="457200" y="1435863"/>
              <a:ext cx="1676400" cy="48083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2000" dirty="0">
                  <a:solidFill>
                    <a:srgbClr val="FFFFFF"/>
                  </a:solidFill>
                </a:rPr>
                <a:t>Server</a:t>
              </a:r>
            </a:p>
          </p:txBody>
        </p:sp>
      </p:grpSp>
      <p:sp>
        <p:nvSpPr>
          <p:cNvPr id="196" name="Rounded Rectangle 195"/>
          <p:cNvSpPr/>
          <p:nvPr/>
        </p:nvSpPr>
        <p:spPr bwMode="auto">
          <a:xfrm>
            <a:off x="685800" y="4319588"/>
            <a:ext cx="1676400" cy="48101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r>
              <a:rPr lang="en-US" sz="2000" dirty="0">
                <a:solidFill>
                  <a:srgbClr val="FFFFFF"/>
                </a:solidFill>
              </a:rPr>
              <a:t>Infrastructure</a:t>
            </a:r>
          </a:p>
        </p:txBody>
      </p:sp>
      <p:sp>
        <p:nvSpPr>
          <p:cNvPr id="205" name="Rounded Rectangle 204"/>
          <p:cNvSpPr/>
          <p:nvPr/>
        </p:nvSpPr>
        <p:spPr bwMode="auto">
          <a:xfrm>
            <a:off x="6400800" y="54864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Mono.Fuse</a:t>
            </a:r>
            <a:endParaRPr lang="en-US" sz="1600" dirty="0">
              <a:solidFill>
                <a:srgbClr val="FFFFFF"/>
              </a:solidFill>
            </a:endParaRPr>
          </a:p>
        </p:txBody>
      </p:sp>
      <p:sp>
        <p:nvSpPr>
          <p:cNvPr id="208" name="Rounded Rectangle 207"/>
          <p:cNvSpPr/>
          <p:nvPr/>
        </p:nvSpPr>
        <p:spPr bwMode="auto">
          <a:xfrm>
            <a:off x="6400800" y="48768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Mono.Addins</a:t>
            </a:r>
            <a:endParaRPr lang="en-US" sz="1600" dirty="0">
              <a:solidFill>
                <a:srgbClr val="FFFFFF"/>
              </a:solidFill>
            </a:endParaRPr>
          </a:p>
        </p:txBody>
      </p:sp>
      <p:grpSp>
        <p:nvGrpSpPr>
          <p:cNvPr id="17422" name="Group 37"/>
          <p:cNvGrpSpPr>
            <a:grpSpLocks/>
          </p:cNvGrpSpPr>
          <p:nvPr/>
        </p:nvGrpSpPr>
        <p:grpSpPr bwMode="auto">
          <a:xfrm>
            <a:off x="6553200" y="1435100"/>
            <a:ext cx="2133600" cy="2454275"/>
            <a:chOff x="6705600" y="1435863"/>
            <a:chExt cx="2133600" cy="2453385"/>
          </a:xfrm>
        </p:grpSpPr>
        <p:sp>
          <p:nvSpPr>
            <p:cNvPr id="253" name="Rounded Rectangle 252"/>
            <p:cNvSpPr/>
            <p:nvPr/>
          </p:nvSpPr>
          <p:spPr bwMode="auto">
            <a:xfrm>
              <a:off x="6858000" y="1677075"/>
              <a:ext cx="1981200" cy="2212173"/>
            </a:xfrm>
            <a:prstGeom prst="roundRect">
              <a:avLst>
                <a:gd name="adj" fmla="val 5250"/>
              </a:avLst>
            </a:prstGeom>
            <a:gradFill>
              <a:gsLst>
                <a:gs pos="0">
                  <a:srgbClr val="27C759">
                    <a:alpha val="98824"/>
                  </a:srgbClr>
                </a:gs>
                <a:gs pos="55000">
                  <a:srgbClr val="32E850"/>
                </a:gs>
                <a:gs pos="100000">
                  <a:srgbClr val="42FC54"/>
                </a:gs>
              </a:gsLst>
            </a:gradFill>
            <a:ln>
              <a:solidFill>
                <a:srgbClr val="53F37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indent="-230188" algn="ctr" defTabSz="914099">
                <a:buClr>
                  <a:schemeClr val="tx1"/>
                </a:buClr>
                <a:buSzPct val="80000"/>
                <a:buFont typeface="Wingdings" pitchFamily="2" charset="2"/>
                <a:buChar char="l"/>
                <a:defRPr/>
              </a:pPr>
              <a:endParaRPr lang="en-US" sz="1600" dirty="0">
                <a:solidFill>
                  <a:srgbClr val="FFFFFF"/>
                </a:solidFill>
              </a:endParaRPr>
            </a:p>
          </p:txBody>
        </p:sp>
        <p:sp>
          <p:nvSpPr>
            <p:cNvPr id="211" name="Rounded Rectangle 210"/>
            <p:cNvSpPr/>
            <p:nvPr/>
          </p:nvSpPr>
          <p:spPr bwMode="auto">
            <a:xfrm>
              <a:off x="6962180" y="1981200"/>
              <a:ext cx="1772840" cy="533400"/>
            </a:xfrm>
            <a:prstGeom prst="roundRect">
              <a:avLst>
                <a:gd name="adj" fmla="val 9033"/>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230188" indent="-230188" algn="ctr" defTabSz="914363">
                <a:buClr>
                  <a:schemeClr val="tx1"/>
                </a:buClr>
                <a:buSzPct val="80000"/>
                <a:defRPr/>
              </a:pPr>
              <a:r>
                <a:rPr lang="en-US" sz="1400" dirty="0" err="1">
                  <a:gradFill>
                    <a:gsLst>
                      <a:gs pos="0">
                        <a:schemeClr val="tx1"/>
                      </a:gs>
                      <a:gs pos="86000">
                        <a:schemeClr val="tx1"/>
                      </a:gs>
                    </a:gsLst>
                    <a:lin ang="5400000" scaled="0"/>
                  </a:gradFill>
                </a:rPr>
                <a:t>Postgress</a:t>
              </a:r>
              <a:r>
                <a:rPr lang="en-US" sz="1400" dirty="0">
                  <a:gradFill>
                    <a:gsLst>
                      <a:gs pos="0">
                        <a:schemeClr val="tx1"/>
                      </a:gs>
                      <a:gs pos="86000">
                        <a:schemeClr val="tx1"/>
                      </a:gs>
                    </a:gsLst>
                    <a:lin ang="5400000" scaled="0"/>
                  </a:gradFill>
                </a:rPr>
                <a:t>, </a:t>
              </a:r>
              <a:r>
                <a:rPr lang="en-US" sz="1400" dirty="0" err="1">
                  <a:gradFill>
                    <a:gsLst>
                      <a:gs pos="0">
                        <a:schemeClr val="tx1"/>
                      </a:gs>
                      <a:gs pos="86000">
                        <a:schemeClr val="tx1"/>
                      </a:gs>
                    </a:gsLst>
                    <a:lin ang="5400000" scaled="0"/>
                  </a:gradFill>
                </a:rPr>
                <a:t>MySQL</a:t>
              </a:r>
              <a:endParaRPr lang="en-US" sz="1400" dirty="0">
                <a:gradFill>
                  <a:gsLst>
                    <a:gs pos="0">
                      <a:schemeClr val="tx1"/>
                    </a:gs>
                    <a:gs pos="86000">
                      <a:schemeClr val="tx1"/>
                    </a:gs>
                  </a:gsLst>
                  <a:lin ang="5400000" scaled="0"/>
                </a:gradFill>
              </a:endParaRPr>
            </a:p>
            <a:p>
              <a:pPr marL="230188" indent="-230188" algn="ctr" defTabSz="914363">
                <a:buClr>
                  <a:schemeClr val="tx1"/>
                </a:buClr>
                <a:buSzPct val="80000"/>
                <a:defRPr/>
              </a:pPr>
              <a:r>
                <a:rPr lang="en-US" sz="1400" dirty="0" err="1">
                  <a:gradFill>
                    <a:gsLst>
                      <a:gs pos="0">
                        <a:schemeClr val="tx1"/>
                      </a:gs>
                      <a:gs pos="86000">
                        <a:schemeClr val="tx1"/>
                      </a:gs>
                    </a:gsLst>
                    <a:lin ang="5400000" scaled="0"/>
                  </a:gradFill>
                </a:rPr>
                <a:t>Sqlite</a:t>
              </a:r>
              <a:r>
                <a:rPr lang="en-US" sz="1400" dirty="0">
                  <a:gradFill>
                    <a:gsLst>
                      <a:gs pos="0">
                        <a:schemeClr val="tx1"/>
                      </a:gs>
                      <a:gs pos="86000">
                        <a:schemeClr val="tx1"/>
                      </a:gs>
                    </a:gsLst>
                    <a:lin ang="5400000" scaled="0"/>
                  </a:gradFill>
                </a:rPr>
                <a:t>, Oracle, Sybase</a:t>
              </a:r>
            </a:p>
          </p:txBody>
        </p:sp>
        <p:sp>
          <p:nvSpPr>
            <p:cNvPr id="214" name="Rounded Rectangle 213"/>
            <p:cNvSpPr/>
            <p:nvPr/>
          </p:nvSpPr>
          <p:spPr bwMode="auto">
            <a:xfrm>
              <a:off x="6962180" y="2565400"/>
              <a:ext cx="1772840" cy="381000"/>
            </a:xfrm>
            <a:prstGeom prst="roundRect">
              <a:avLst>
                <a:gd name="adj" fmla="val 9033"/>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230188" indent="-230188" algn="ctr" defTabSz="914363">
                <a:buClr>
                  <a:schemeClr val="tx1"/>
                </a:buClr>
                <a:buSzPct val="80000"/>
                <a:defRPr/>
              </a:pPr>
              <a:r>
                <a:rPr lang="en-US" sz="1600" dirty="0" err="1">
                  <a:gradFill>
                    <a:gsLst>
                      <a:gs pos="0">
                        <a:schemeClr val="tx1"/>
                      </a:gs>
                      <a:gs pos="86000">
                        <a:schemeClr val="tx1"/>
                      </a:gs>
                    </a:gsLst>
                    <a:lin ang="5400000" scaled="0"/>
                  </a:gradFill>
                </a:rPr>
                <a:t>Tao.Framework</a:t>
              </a:r>
              <a:endParaRPr lang="en-US" sz="1600" dirty="0">
                <a:gradFill>
                  <a:gsLst>
                    <a:gs pos="0">
                      <a:schemeClr val="tx1"/>
                    </a:gs>
                    <a:gs pos="86000">
                      <a:schemeClr val="tx1"/>
                    </a:gs>
                  </a:gsLst>
                  <a:lin ang="5400000" scaled="0"/>
                </a:gradFill>
              </a:endParaRPr>
            </a:p>
          </p:txBody>
        </p:sp>
        <p:sp>
          <p:nvSpPr>
            <p:cNvPr id="217" name="Rounded Rectangle 216"/>
            <p:cNvSpPr/>
            <p:nvPr/>
          </p:nvSpPr>
          <p:spPr bwMode="auto">
            <a:xfrm>
              <a:off x="6962180" y="2997200"/>
              <a:ext cx="1772840" cy="381000"/>
            </a:xfrm>
            <a:prstGeom prst="roundRect">
              <a:avLst>
                <a:gd name="adj" fmla="val 9033"/>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230188" indent="-230188" algn="ctr" defTabSz="914363">
                <a:buClr>
                  <a:schemeClr val="tx1"/>
                </a:buClr>
                <a:buSzPct val="80000"/>
                <a:defRPr/>
              </a:pPr>
              <a:r>
                <a:rPr lang="en-US" sz="1600" dirty="0">
                  <a:gradFill>
                    <a:gsLst>
                      <a:gs pos="0">
                        <a:schemeClr val="tx1"/>
                      </a:gs>
                      <a:gs pos="86000">
                        <a:schemeClr val="tx1"/>
                      </a:gs>
                    </a:gsLst>
                    <a:lin ang="5400000" scaled="0"/>
                  </a:gradFill>
                </a:rPr>
                <a:t>C5</a:t>
              </a:r>
            </a:p>
          </p:txBody>
        </p:sp>
        <p:sp>
          <p:nvSpPr>
            <p:cNvPr id="248" name="Rounded Rectangle 247"/>
            <p:cNvSpPr/>
            <p:nvPr/>
          </p:nvSpPr>
          <p:spPr bwMode="auto">
            <a:xfrm>
              <a:off x="6962180" y="3429000"/>
              <a:ext cx="1772840" cy="381000"/>
            </a:xfrm>
            <a:prstGeom prst="roundRect">
              <a:avLst>
                <a:gd name="adj" fmla="val 9033"/>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230188" indent="-230188" algn="ctr" defTabSz="914363">
                <a:buClr>
                  <a:schemeClr val="tx1"/>
                </a:buClr>
                <a:buSzPct val="80000"/>
                <a:defRPr/>
              </a:pPr>
              <a:r>
                <a:rPr lang="en-US" sz="1600" dirty="0" err="1">
                  <a:gradFill>
                    <a:gsLst>
                      <a:gs pos="0">
                        <a:schemeClr val="tx1"/>
                      </a:gs>
                      <a:gs pos="86000">
                        <a:schemeClr val="tx1"/>
                      </a:gs>
                    </a:gsLst>
                    <a:lin ang="5400000" scaled="0"/>
                  </a:gradFill>
                </a:rPr>
                <a:t>NDesk.DBus</a:t>
              </a:r>
              <a:endParaRPr lang="en-US" sz="1600" dirty="0">
                <a:gradFill>
                  <a:gsLst>
                    <a:gs pos="0">
                      <a:schemeClr val="tx1"/>
                    </a:gs>
                    <a:gs pos="86000">
                      <a:schemeClr val="tx1"/>
                    </a:gs>
                  </a:gsLst>
                  <a:lin ang="5400000" scaled="0"/>
                </a:gradFill>
              </a:endParaRPr>
            </a:p>
          </p:txBody>
        </p:sp>
        <p:sp>
          <p:nvSpPr>
            <p:cNvPr id="254" name="Rounded Rectangle 253"/>
            <p:cNvSpPr/>
            <p:nvPr/>
          </p:nvSpPr>
          <p:spPr bwMode="auto">
            <a:xfrm>
              <a:off x="6705600" y="1435863"/>
              <a:ext cx="1676400" cy="480839"/>
            </a:xfrm>
            <a:prstGeom prst="roundRect">
              <a:avLst>
                <a:gd name="adj" fmla="val 9033"/>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2000" dirty="0">
                  <a:solidFill>
                    <a:srgbClr val="FFFFFF"/>
                  </a:solidFill>
                </a:rPr>
                <a:t>Third Party</a:t>
              </a:r>
            </a:p>
          </p:txBody>
        </p:sp>
      </p:grpSp>
      <p:sp>
        <p:nvSpPr>
          <p:cNvPr id="260" name="Rounded Rectangle 259"/>
          <p:cNvSpPr/>
          <p:nvPr/>
        </p:nvSpPr>
        <p:spPr bwMode="auto">
          <a:xfrm>
            <a:off x="4572000" y="60960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a:solidFill>
                  <a:srgbClr val="FFFFFF"/>
                </a:solidFill>
              </a:rPr>
              <a:t>Gecko# (Mozilla)</a:t>
            </a:r>
          </a:p>
        </p:txBody>
      </p:sp>
      <p:sp>
        <p:nvSpPr>
          <p:cNvPr id="261" name="Rounded Rectangle 260"/>
          <p:cNvSpPr/>
          <p:nvPr/>
        </p:nvSpPr>
        <p:spPr bwMode="auto">
          <a:xfrm>
            <a:off x="2743200" y="60960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Mono.Nat</a:t>
            </a:r>
            <a:endParaRPr lang="en-US" sz="1600" dirty="0">
              <a:solidFill>
                <a:srgbClr val="FFFFFF"/>
              </a:solidFill>
            </a:endParaRPr>
          </a:p>
        </p:txBody>
      </p:sp>
      <p:sp>
        <p:nvSpPr>
          <p:cNvPr id="262" name="Rounded Rectangle 261"/>
          <p:cNvSpPr/>
          <p:nvPr/>
        </p:nvSpPr>
        <p:spPr bwMode="auto">
          <a:xfrm>
            <a:off x="914400" y="60960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Mono.Torrent</a:t>
            </a:r>
            <a:endParaRPr lang="en-US" sz="1600" dirty="0">
              <a:solidFill>
                <a:srgbClr val="FFFFFF"/>
              </a:solidFill>
            </a:endParaRPr>
          </a:p>
        </p:txBody>
      </p:sp>
      <p:sp>
        <p:nvSpPr>
          <p:cNvPr id="263" name="Rounded Rectangle 262"/>
          <p:cNvSpPr/>
          <p:nvPr/>
        </p:nvSpPr>
        <p:spPr bwMode="auto">
          <a:xfrm>
            <a:off x="6400800" y="6096000"/>
            <a:ext cx="1773238" cy="533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600" dirty="0" err="1">
                <a:solidFill>
                  <a:srgbClr val="FFFFFF"/>
                </a:solidFill>
              </a:rPr>
              <a:t>Mono.Upnp</a:t>
            </a:r>
            <a:endParaRPr lang="en-US" sz="1600" dirty="0">
              <a:solidFill>
                <a:srgbClr val="FFFFFF"/>
              </a:solidFill>
            </a:endParaRPr>
          </a:p>
        </p:txBody>
      </p:sp>
      <p:grpSp>
        <p:nvGrpSpPr>
          <p:cNvPr id="17427" name="Group 36"/>
          <p:cNvGrpSpPr>
            <a:grpSpLocks/>
          </p:cNvGrpSpPr>
          <p:nvPr/>
        </p:nvGrpSpPr>
        <p:grpSpPr bwMode="auto">
          <a:xfrm>
            <a:off x="2438400" y="1435100"/>
            <a:ext cx="4002088" cy="2451100"/>
            <a:chOff x="2590800" y="1435863"/>
            <a:chExt cx="4002024" cy="2450337"/>
          </a:xfrm>
        </p:grpSpPr>
        <p:sp>
          <p:nvSpPr>
            <p:cNvPr id="184" name="Rounded Rectangle 183"/>
            <p:cNvSpPr/>
            <p:nvPr/>
          </p:nvSpPr>
          <p:spPr bwMode="auto">
            <a:xfrm>
              <a:off x="2743198" y="1677088"/>
              <a:ext cx="3849626" cy="2209112"/>
            </a:xfrm>
            <a:prstGeom prst="roundRect">
              <a:avLst>
                <a:gd name="adj" fmla="val 564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endParaRPr lang="en-US" sz="1600" dirty="0">
                <a:solidFill>
                  <a:schemeClr val="bg1"/>
                </a:solidFill>
              </a:endParaRPr>
            </a:p>
          </p:txBody>
        </p:sp>
        <p:sp>
          <p:nvSpPr>
            <p:cNvPr id="134" name="Rounded Rectangle 133"/>
            <p:cNvSpPr/>
            <p:nvPr/>
          </p:nvSpPr>
          <p:spPr bwMode="auto">
            <a:xfrm>
              <a:off x="2819396" y="1981793"/>
              <a:ext cx="1773210" cy="533234"/>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r>
                <a:rPr lang="en-US" sz="1600" dirty="0" err="1">
                  <a:solidFill>
                    <a:srgbClr val="FFFFFF"/>
                  </a:solidFill>
                </a:rPr>
                <a:t>Gtk</a:t>
              </a:r>
              <a:r>
                <a:rPr lang="en-US" sz="1600" dirty="0">
                  <a:solidFill>
                    <a:srgbClr val="FFFFFF"/>
                  </a:solidFill>
                </a:rPr>
                <a:t>#</a:t>
              </a:r>
            </a:p>
          </p:txBody>
        </p:sp>
        <p:sp>
          <p:nvSpPr>
            <p:cNvPr id="178" name="Rounded Rectangle 177"/>
            <p:cNvSpPr/>
            <p:nvPr/>
          </p:nvSpPr>
          <p:spPr bwMode="auto">
            <a:xfrm>
              <a:off x="4724366" y="1981793"/>
              <a:ext cx="1773210" cy="533234"/>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r>
                <a:rPr lang="en-US" sz="1600" dirty="0" err="1">
                  <a:solidFill>
                    <a:srgbClr val="FFFFFF"/>
                  </a:solidFill>
                </a:rPr>
                <a:t>Windows.Forms</a:t>
              </a:r>
              <a:endParaRPr lang="en-US" sz="1600" dirty="0">
                <a:solidFill>
                  <a:srgbClr val="FFFFFF"/>
                </a:solidFill>
              </a:endParaRPr>
            </a:p>
          </p:txBody>
        </p:sp>
        <p:sp>
          <p:nvSpPr>
            <p:cNvPr id="181" name="Rounded Rectangle 180"/>
            <p:cNvSpPr/>
            <p:nvPr/>
          </p:nvSpPr>
          <p:spPr bwMode="auto">
            <a:xfrm>
              <a:off x="2819396" y="3276790"/>
              <a:ext cx="1773210" cy="533234"/>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r>
                <a:rPr lang="en-US" sz="1600" dirty="0">
                  <a:solidFill>
                    <a:srgbClr val="FFFFFF"/>
                  </a:solidFill>
                </a:rPr>
                <a:t>Cocoa#</a:t>
              </a:r>
            </a:p>
          </p:txBody>
        </p:sp>
        <p:sp>
          <p:nvSpPr>
            <p:cNvPr id="187" name="Rounded Rectangle 186"/>
            <p:cNvSpPr/>
            <p:nvPr/>
          </p:nvSpPr>
          <p:spPr bwMode="auto">
            <a:xfrm>
              <a:off x="2590800" y="1435863"/>
              <a:ext cx="1676373" cy="48086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r>
                <a:rPr lang="en-US" sz="2000" dirty="0">
                  <a:solidFill>
                    <a:srgbClr val="FFFFFF"/>
                  </a:solidFill>
                </a:rPr>
                <a:t>Client</a:t>
              </a:r>
            </a:p>
          </p:txBody>
        </p:sp>
        <p:sp>
          <p:nvSpPr>
            <p:cNvPr id="220" name="Rounded Rectangle 219"/>
            <p:cNvSpPr/>
            <p:nvPr/>
          </p:nvSpPr>
          <p:spPr bwMode="auto">
            <a:xfrm>
              <a:off x="4724366" y="2629291"/>
              <a:ext cx="1773210" cy="533234"/>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r>
                <a:rPr lang="en-US" sz="1600" dirty="0" err="1">
                  <a:solidFill>
                    <a:srgbClr val="FFFFFF"/>
                  </a:solidFill>
                </a:rPr>
                <a:t>Mono.Cairo</a:t>
              </a:r>
              <a:endParaRPr lang="en-US" sz="1600" dirty="0">
                <a:solidFill>
                  <a:srgbClr val="FFFFFF"/>
                </a:solidFill>
              </a:endParaRPr>
            </a:p>
          </p:txBody>
        </p:sp>
        <p:sp>
          <p:nvSpPr>
            <p:cNvPr id="53" name="Rounded Rectangle 52"/>
            <p:cNvSpPr/>
            <p:nvPr/>
          </p:nvSpPr>
          <p:spPr bwMode="auto">
            <a:xfrm>
              <a:off x="2819396" y="2629291"/>
              <a:ext cx="1773210" cy="533234"/>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r>
                <a:rPr lang="en-US" sz="1600" dirty="0" err="1">
                  <a:solidFill>
                    <a:srgbClr val="FFFFFF"/>
                  </a:solidFill>
                </a:rPr>
                <a:t>Gdk</a:t>
              </a:r>
              <a:r>
                <a:rPr lang="en-US" sz="1600" dirty="0">
                  <a:solidFill>
                    <a:srgbClr val="FFFFFF"/>
                  </a:solidFill>
                </a:rPr>
                <a:t>#</a:t>
              </a:r>
            </a:p>
          </p:txBody>
        </p:sp>
        <p:sp>
          <p:nvSpPr>
            <p:cNvPr id="54" name="Rounded Rectangle 53"/>
            <p:cNvSpPr/>
            <p:nvPr/>
          </p:nvSpPr>
          <p:spPr bwMode="auto">
            <a:xfrm>
              <a:off x="4724366" y="3276790"/>
              <a:ext cx="1773210" cy="533234"/>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r>
                <a:rPr lang="en-US" sz="1600" dirty="0" err="1">
                  <a:solidFill>
                    <a:srgbClr val="FFFFFF"/>
                  </a:solidFill>
                </a:rPr>
                <a:t>Pango</a:t>
              </a:r>
              <a:r>
                <a:rPr lang="en-US" sz="1600" dirty="0">
                  <a:solidFill>
                    <a:srgbClr val="FFFFFF"/>
                  </a:solidFill>
                </a:rPr>
                <a:t>#</a:t>
              </a:r>
            </a:p>
          </p:txBody>
        </p:sp>
      </p:gr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152400"/>
            <a:ext cx="8369300" cy="997196"/>
          </a:xfrm>
        </p:spPr>
        <p:txBody>
          <a:bodyPr/>
          <a:lstStyle/>
          <a:p>
            <a:pPr defTabSz="914363" eaLnBrk="1" fontAlgn="auto" hangingPunct="1">
              <a:spcAft>
                <a:spcPts val="0"/>
              </a:spcAft>
              <a:defRPr/>
            </a:pPr>
            <a:r>
              <a:rPr dirty="0" err="1" smtClean="0"/>
              <a:t>Mono.SIMD</a:t>
            </a:r>
            <a:r>
              <a:rPr dirty="0" smtClean="0"/>
              <a:t>:  Speedups</a:t>
            </a:r>
            <a:br>
              <a:rPr dirty="0" smtClean="0"/>
            </a:br>
            <a:r>
              <a:rPr sz="3200" dirty="0" smtClean="0">
                <a:solidFill>
                  <a:schemeClr val="accent3"/>
                </a:solidFill>
              </a:rPr>
              <a:t>Physics simulations, no optimizations</a:t>
            </a:r>
            <a:endParaRPr sz="2800" dirty="0">
              <a:solidFill>
                <a:schemeClr val="accent3"/>
              </a:solidFill>
            </a:endParaRPr>
          </a:p>
        </p:txBody>
      </p:sp>
      <p:graphicFrame>
        <p:nvGraphicFramePr>
          <p:cNvPr id="2050" name="Chart 3"/>
          <p:cNvGraphicFramePr>
            <a:graphicFrameLocks/>
          </p:cNvGraphicFramePr>
          <p:nvPr/>
        </p:nvGraphicFramePr>
        <p:xfrm>
          <a:off x="457200" y="1397000"/>
          <a:ext cx="8077200" cy="4064000"/>
        </p:xfrm>
        <a:graphic>
          <a:graphicData uri="http://schemas.openxmlformats.org/presentationml/2006/ole">
            <p:oleObj spid="_x0000_s2050" r:id="rId4" imgW="8077900" imgH="4066384" progId="Excel.Sheet.8">
              <p:embed/>
            </p:oleObj>
          </a:graphicData>
        </a:graphic>
      </p:graphicFrame>
      <p:sp>
        <p:nvSpPr>
          <p:cNvPr id="2052" name="TextBox 5"/>
          <p:cNvSpPr txBox="1">
            <a:spLocks noChangeArrowheads="1"/>
          </p:cNvSpPr>
          <p:nvPr/>
        </p:nvSpPr>
        <p:spPr bwMode="auto">
          <a:xfrm>
            <a:off x="1676400" y="5867400"/>
            <a:ext cx="4800600" cy="523875"/>
          </a:xfrm>
          <a:prstGeom prst="rect">
            <a:avLst/>
          </a:prstGeom>
          <a:noFill/>
          <a:ln w="9525">
            <a:noFill/>
            <a:miter lim="800000"/>
            <a:headEnd/>
            <a:tailEnd/>
          </a:ln>
        </p:spPr>
        <p:txBody>
          <a:bodyPr wrap="none">
            <a:spAutoFit/>
          </a:bodyPr>
          <a:lstStyle/>
          <a:p>
            <a:r>
              <a:rPr lang="en-US" sz="1400">
                <a:latin typeface="Calibri" pitchFamily="34" charset="0"/>
              </a:rPr>
              <a:t>Based on the C++ simulation code at </a:t>
            </a:r>
          </a:p>
          <a:p>
            <a:r>
              <a:rPr lang="en-US" sz="1400">
                <a:latin typeface="Calibri" pitchFamily="34" charset="0"/>
              </a:rPr>
              <a:t>sharp-gamedev.blogspot.com/2008/09/updated-c-version.html</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4623830"/>
          </a:xfrm>
        </p:spPr>
        <p:txBody>
          <a:bodyPr/>
          <a:lstStyle/>
          <a:p>
            <a:pPr defTabSz="914363" eaLnBrk="1" fontAlgn="auto" hangingPunct="1">
              <a:defRPr/>
            </a:pPr>
            <a:r>
              <a:rPr lang="en-US" dirty="0" smtClean="0"/>
              <a:t>Ahead of Time compilation (AOT):</a:t>
            </a:r>
          </a:p>
          <a:p>
            <a:pPr lvl="1" defTabSz="914363" eaLnBrk="1" fontAlgn="auto" hangingPunct="1">
              <a:spcAft>
                <a:spcPts val="0"/>
              </a:spcAft>
              <a:defRPr/>
            </a:pPr>
            <a:r>
              <a:rPr lang="en-US" dirty="0" smtClean="0"/>
              <a:t>“</a:t>
            </a:r>
            <a:r>
              <a:rPr lang="en-US" dirty="0" err="1" smtClean="0"/>
              <a:t>ngen</a:t>
            </a:r>
            <a:r>
              <a:rPr lang="en-US" dirty="0" smtClean="0"/>
              <a:t>” in the .NET world</a:t>
            </a:r>
          </a:p>
          <a:p>
            <a:pPr lvl="1" defTabSz="914363" eaLnBrk="1" fontAlgn="auto" hangingPunct="1">
              <a:spcAft>
                <a:spcPts val="0"/>
              </a:spcAft>
              <a:defRPr/>
            </a:pPr>
            <a:r>
              <a:rPr lang="en-US" dirty="0" smtClean="0"/>
              <a:t>Precompiled IL code to native code</a:t>
            </a:r>
          </a:p>
          <a:p>
            <a:pPr defTabSz="914363" eaLnBrk="1" fontAlgn="auto" hangingPunct="1">
              <a:defRPr/>
            </a:pPr>
            <a:r>
              <a:rPr lang="en-US" dirty="0" smtClean="0"/>
              <a:t>Visible effects</a:t>
            </a:r>
          </a:p>
          <a:p>
            <a:pPr lvl="1" defTabSz="914363" eaLnBrk="1" fontAlgn="auto" hangingPunct="1">
              <a:spcAft>
                <a:spcPts val="0"/>
              </a:spcAft>
              <a:defRPr/>
            </a:pPr>
            <a:r>
              <a:rPr lang="en-US" dirty="0" smtClean="0"/>
              <a:t>Saves on startup time</a:t>
            </a:r>
          </a:p>
          <a:p>
            <a:pPr lvl="1" defTabSz="914363" eaLnBrk="1" fontAlgn="auto" hangingPunct="1">
              <a:spcAft>
                <a:spcPts val="0"/>
              </a:spcAft>
              <a:defRPr/>
            </a:pPr>
            <a:r>
              <a:rPr lang="en-US" dirty="0" smtClean="0"/>
              <a:t>Decreases footprint across multiple processes</a:t>
            </a:r>
          </a:p>
          <a:p>
            <a:pPr lvl="1" defTabSz="914363" eaLnBrk="1" fontAlgn="auto" hangingPunct="1">
              <a:spcAft>
                <a:spcPts val="0"/>
              </a:spcAft>
              <a:defRPr/>
            </a:pPr>
            <a:r>
              <a:rPr lang="en-US" dirty="0" smtClean="0"/>
              <a:t>Produces slower code</a:t>
            </a:r>
          </a:p>
          <a:p>
            <a:pPr defTabSz="914363" eaLnBrk="1" fontAlgn="auto" hangingPunct="1">
              <a:defRPr/>
            </a:pPr>
            <a:r>
              <a:rPr lang="en-US" dirty="0" smtClean="0"/>
              <a:t>Not complete</a:t>
            </a:r>
          </a:p>
          <a:p>
            <a:pPr lvl="1" defTabSz="914363" eaLnBrk="1" fontAlgn="auto" hangingPunct="1">
              <a:spcAft>
                <a:spcPts val="0"/>
              </a:spcAft>
              <a:defRPr/>
            </a:pPr>
            <a:r>
              <a:rPr lang="en-US" dirty="0" smtClean="0"/>
              <a:t>Can handle most of the JIT generated code</a:t>
            </a:r>
          </a:p>
          <a:p>
            <a:pPr lvl="1" defTabSz="914363" eaLnBrk="1" fontAlgn="auto" hangingPunct="1">
              <a:spcAft>
                <a:spcPts val="0"/>
              </a:spcAft>
              <a:defRPr/>
            </a:pPr>
            <a:r>
              <a:rPr lang="en-US" dirty="0" smtClean="0"/>
              <a:t>A few bits are not </a:t>
            </a:r>
            <a:r>
              <a:rPr lang="en-US" dirty="0" err="1" smtClean="0"/>
              <a:t>AOTed</a:t>
            </a:r>
            <a:endParaRPr lang="en-US" dirty="0" smtClean="0"/>
          </a:p>
        </p:txBody>
      </p:sp>
      <p:sp>
        <p:nvSpPr>
          <p:cNvPr id="2" name="Title 1"/>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Ahead Of Time Compilation</a:t>
            </a:r>
            <a:br>
              <a:rPr dirty="0" smtClean="0"/>
            </a:br>
            <a:r>
              <a:rPr sz="3200" dirty="0" smtClean="0">
                <a:solidFill>
                  <a:schemeClr val="accent3"/>
                </a:solidFill>
              </a:rPr>
              <a:t>Batch compilation of CIL/.NET code</a:t>
            </a:r>
            <a:endParaRPr sz="2800"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1403910"/>
          </a:xfrm>
        </p:spPr>
        <p:txBody>
          <a:bodyPr/>
          <a:lstStyle/>
          <a:p>
            <a:pPr defTabSz="914363" eaLnBrk="1" fontAlgn="auto" hangingPunct="1">
              <a:defRPr/>
            </a:pPr>
            <a:r>
              <a:rPr lang="en-US" dirty="0" smtClean="0"/>
              <a:t>Some devices disable on the fly </a:t>
            </a:r>
            <a:r>
              <a:rPr lang="en-US" dirty="0" err="1" smtClean="0"/>
              <a:t>codegen</a:t>
            </a:r>
            <a:r>
              <a:rPr lang="en-US" dirty="0" smtClean="0"/>
              <a:t>:</a:t>
            </a:r>
          </a:p>
          <a:p>
            <a:pPr lvl="1" defTabSz="914363" eaLnBrk="1" fontAlgn="auto" hangingPunct="1">
              <a:spcAft>
                <a:spcPts val="0"/>
              </a:spcAft>
              <a:defRPr/>
            </a:pPr>
            <a:r>
              <a:rPr lang="en-US" dirty="0" err="1" smtClean="0"/>
              <a:t>iPhone</a:t>
            </a:r>
            <a:r>
              <a:rPr lang="en-US" dirty="0" smtClean="0"/>
              <a:t> OS 2.x, XBox360</a:t>
            </a:r>
          </a:p>
          <a:p>
            <a:pPr defTabSz="914363" eaLnBrk="1" fontAlgn="auto" hangingPunct="1">
              <a:defRPr/>
            </a:pPr>
            <a:r>
              <a:rPr lang="en-US" dirty="0" smtClean="0"/>
              <a:t>Full AOT:  Does AOT for the missing bits</a:t>
            </a:r>
          </a:p>
        </p:txBody>
      </p:sp>
      <p:sp>
        <p:nvSpPr>
          <p:cNvPr id="2" name="Title 1"/>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Full Ahead Of Time Compilation</a:t>
            </a:r>
            <a:br>
              <a:rPr dirty="0" smtClean="0"/>
            </a:br>
            <a:r>
              <a:rPr sz="3200" dirty="0" smtClean="0">
                <a:solidFill>
                  <a:schemeClr val="accent3"/>
                </a:solidFill>
              </a:rPr>
              <a:t>Entirely static compilation of CIL/.NET code</a:t>
            </a:r>
            <a:endParaRPr sz="2800" dirty="0">
              <a:solidFill>
                <a:schemeClr val="accent3"/>
              </a:solidFill>
            </a:endParaRPr>
          </a:p>
        </p:txBody>
      </p:sp>
      <p:pic>
        <p:nvPicPr>
          <p:cNvPr id="63492" name="Picture 4" descr="engine-fullaot.png"/>
          <p:cNvPicPr>
            <a:picLocks noChangeAspect="1"/>
          </p:cNvPicPr>
          <p:nvPr/>
        </p:nvPicPr>
        <p:blipFill>
          <a:blip r:embed="rId3"/>
          <a:srcRect/>
          <a:stretch>
            <a:fillRect/>
          </a:stretch>
        </p:blipFill>
        <p:spPr bwMode="auto">
          <a:xfrm>
            <a:off x="1676400" y="3048000"/>
            <a:ext cx="5387975" cy="36179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eaLnBrk="1" fontAlgn="auto" hangingPunct="1">
              <a:spcAft>
                <a:spcPts val="0"/>
              </a:spcAft>
              <a:defRPr/>
            </a:pPr>
            <a:r>
              <a:rPr dirty="0" smtClean="0"/>
              <a:t>Demo – Mono on </a:t>
            </a:r>
            <a:r>
              <a:rPr dirty="0" err="1" smtClean="0"/>
              <a:t>iPhone</a:t>
            </a:r>
            <a:r>
              <a:rPr dirty="0" smtClean="0"/>
              <a:t>.</a:t>
            </a:r>
            <a:endParaRPr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600200"/>
            <a:ext cx="7672003" cy="3828740"/>
          </a:xfrm>
        </p:spPr>
        <p:txBody>
          <a:bodyPr/>
          <a:lstStyle/>
          <a:p>
            <a:pPr defTabSz="914363" eaLnBrk="1" fontAlgn="auto" hangingPunct="1">
              <a:defRPr/>
            </a:pPr>
            <a:r>
              <a:rPr lang="en-US" dirty="0" smtClean="0"/>
              <a:t>Mono Continuations</a:t>
            </a:r>
          </a:p>
          <a:p>
            <a:pPr lvl="1" defTabSz="914363" eaLnBrk="1" fontAlgn="auto" hangingPunct="1">
              <a:spcAft>
                <a:spcPts val="0"/>
              </a:spcAft>
              <a:defRPr/>
            </a:pPr>
            <a:r>
              <a:rPr lang="en-US" dirty="0" smtClean="0"/>
              <a:t>Like </a:t>
            </a:r>
            <a:r>
              <a:rPr lang="en-US" dirty="0" err="1" smtClean="0"/>
              <a:t>Stackless</a:t>
            </a:r>
            <a:r>
              <a:rPr lang="en-US" dirty="0" smtClean="0"/>
              <a:t>-Python</a:t>
            </a:r>
          </a:p>
          <a:p>
            <a:pPr lvl="1" defTabSz="914363" eaLnBrk="1" fontAlgn="auto" hangingPunct="1">
              <a:spcAft>
                <a:spcPts val="0"/>
              </a:spcAft>
              <a:defRPr/>
            </a:pPr>
            <a:r>
              <a:rPr lang="en-US" dirty="0" smtClean="0"/>
              <a:t>Cooperative multi-threading</a:t>
            </a:r>
          </a:p>
          <a:p>
            <a:pPr lvl="1" defTabSz="914363" eaLnBrk="1" fontAlgn="auto" hangingPunct="1">
              <a:spcAft>
                <a:spcPts val="0"/>
              </a:spcAft>
              <a:defRPr/>
            </a:pPr>
            <a:r>
              <a:rPr lang="en-US" dirty="0" smtClean="0"/>
              <a:t>Avoids concurrency bugs</a:t>
            </a:r>
          </a:p>
          <a:p>
            <a:pPr lvl="1" defTabSz="914363" eaLnBrk="1" fontAlgn="auto" hangingPunct="1">
              <a:spcAft>
                <a:spcPts val="0"/>
              </a:spcAft>
              <a:defRPr/>
            </a:pPr>
            <a:r>
              <a:rPr lang="en-US" dirty="0" smtClean="0"/>
              <a:t>Concurrency achieved with processes</a:t>
            </a:r>
          </a:p>
          <a:p>
            <a:pPr defTabSz="914363" eaLnBrk="1" fontAlgn="auto" hangingPunct="1">
              <a:defRPr/>
            </a:pPr>
            <a:endParaRPr lang="en-US" dirty="0" smtClean="0"/>
          </a:p>
          <a:p>
            <a:pPr defTabSz="914363" eaLnBrk="1" fontAlgn="auto" hangingPunct="1">
              <a:defRPr/>
            </a:pPr>
            <a:r>
              <a:rPr lang="en-US" dirty="0" smtClean="0"/>
              <a:t>Supercomputing Mono</a:t>
            </a:r>
          </a:p>
          <a:p>
            <a:pPr lvl="1" defTabSz="914363" eaLnBrk="1" fontAlgn="auto" hangingPunct="1">
              <a:spcAft>
                <a:spcPts val="0"/>
              </a:spcAft>
              <a:defRPr/>
            </a:pPr>
            <a:r>
              <a:rPr lang="en-US" dirty="0" smtClean="0"/>
              <a:t>64 bit arrays</a:t>
            </a:r>
          </a:p>
        </p:txBody>
      </p:sp>
      <p:sp>
        <p:nvSpPr>
          <p:cNvPr id="2" name="Title 1"/>
          <p:cNvSpPr>
            <a:spLocks noGrp="1"/>
          </p:cNvSpPr>
          <p:nvPr>
            <p:ph type="title"/>
          </p:nvPr>
        </p:nvSpPr>
        <p:spPr>
          <a:xfrm>
            <a:off x="387054" y="152400"/>
            <a:ext cx="8375946" cy="997196"/>
          </a:xfrm>
        </p:spPr>
        <p:txBody>
          <a:bodyPr/>
          <a:lstStyle/>
          <a:p>
            <a:pPr defTabSz="914363" eaLnBrk="1" fontAlgn="auto" hangingPunct="1">
              <a:spcAft>
                <a:spcPts val="0"/>
              </a:spcAft>
              <a:defRPr/>
            </a:pPr>
            <a:r>
              <a:rPr dirty="0" smtClean="0"/>
              <a:t>Other Topics</a:t>
            </a:r>
            <a:br>
              <a:rPr dirty="0" smtClean="0"/>
            </a:br>
            <a:r>
              <a:rPr sz="3200" dirty="0" smtClean="0">
                <a:solidFill>
                  <a:schemeClr val="accent3"/>
                </a:solidFill>
              </a:rPr>
              <a:t>Much more</a:t>
            </a:r>
            <a:endParaRPr sz="2800"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1447800"/>
            <a:ext cx="7672003" cy="3991606"/>
          </a:xfrm>
        </p:spPr>
        <p:txBody>
          <a:bodyPr/>
          <a:lstStyle/>
          <a:p>
            <a:pPr defTabSz="914363" eaLnBrk="1" fontAlgn="auto" hangingPunct="1">
              <a:defRPr/>
            </a:pPr>
            <a:r>
              <a:rPr lang="en-US" dirty="0" smtClean="0">
                <a:hlinkClick r:id="rId3"/>
              </a:rPr>
              <a:t>http://www.mono-project.com</a:t>
            </a:r>
            <a:endParaRPr lang="en-US" sz="2800" dirty="0" smtClean="0"/>
          </a:p>
          <a:p>
            <a:pPr defTabSz="914363" eaLnBrk="1" fontAlgn="auto" hangingPunct="1">
              <a:defRPr/>
            </a:pPr>
            <a:r>
              <a:rPr lang="en-US" dirty="0" smtClean="0"/>
              <a:t>Getting Started</a:t>
            </a:r>
          </a:p>
          <a:p>
            <a:pPr lvl="1" defTabSz="914363" eaLnBrk="1" fontAlgn="auto" hangingPunct="1">
              <a:spcAft>
                <a:spcPts val="0"/>
              </a:spcAft>
              <a:defRPr/>
            </a:pPr>
            <a:r>
              <a:rPr lang="en-US" dirty="0" smtClean="0">
                <a:hlinkClick r:id="rId4"/>
              </a:rPr>
              <a:t>http://www.mono-project.com/Start</a:t>
            </a:r>
            <a:r>
              <a:rPr lang="en-US" dirty="0" smtClean="0"/>
              <a:t> </a:t>
            </a:r>
          </a:p>
          <a:p>
            <a:pPr defTabSz="914363" eaLnBrk="1" fontAlgn="auto" hangingPunct="1">
              <a:defRPr/>
            </a:pPr>
            <a:r>
              <a:rPr lang="en-US" dirty="0" smtClean="0"/>
              <a:t>Community blogs</a:t>
            </a:r>
          </a:p>
          <a:p>
            <a:pPr lvl="1" defTabSz="914363" eaLnBrk="1" fontAlgn="auto" hangingPunct="1">
              <a:spcAft>
                <a:spcPts val="0"/>
              </a:spcAft>
              <a:defRPr/>
            </a:pPr>
            <a:r>
              <a:rPr lang="en-US" dirty="0" smtClean="0">
                <a:hlinkClick r:id="rId5"/>
              </a:rPr>
              <a:t>http://www.go-mono.com/monologue</a:t>
            </a:r>
            <a:endParaRPr lang="en-US" dirty="0" smtClean="0"/>
          </a:p>
          <a:p>
            <a:pPr defTabSz="914363" eaLnBrk="1" fontAlgn="auto" hangingPunct="1">
              <a:defRPr/>
            </a:pPr>
            <a:r>
              <a:rPr lang="en-US" dirty="0" smtClean="0"/>
              <a:t>Miguel’s blog</a:t>
            </a:r>
          </a:p>
          <a:p>
            <a:pPr lvl="1" defTabSz="914363" eaLnBrk="1" fontAlgn="auto" hangingPunct="1">
              <a:spcAft>
                <a:spcPts val="0"/>
              </a:spcAft>
              <a:defRPr/>
            </a:pPr>
            <a:r>
              <a:rPr lang="en-US" dirty="0" smtClean="0">
                <a:hlinkClick r:id="rId6"/>
              </a:rPr>
              <a:t>http://tirania.org/blog</a:t>
            </a:r>
            <a:r>
              <a:rPr lang="en-US" dirty="0" smtClean="0"/>
              <a:t> </a:t>
            </a:r>
          </a:p>
          <a:p>
            <a:pPr lvl="1" defTabSz="914363" eaLnBrk="1" fontAlgn="auto" hangingPunct="1">
              <a:spcAft>
                <a:spcPts val="0"/>
              </a:spcAft>
              <a:defRPr/>
            </a:pPr>
            <a:endParaRPr lang="en-US" sz="3200" dirty="0" smtClean="0"/>
          </a:p>
        </p:txBody>
      </p:sp>
      <p:sp>
        <p:nvSpPr>
          <p:cNvPr id="2" name="Title 1"/>
          <p:cNvSpPr>
            <a:spLocks noGrp="1"/>
          </p:cNvSpPr>
          <p:nvPr>
            <p:ph type="title"/>
          </p:nvPr>
        </p:nvSpPr>
        <p:spPr>
          <a:xfrm>
            <a:off x="387054" y="152400"/>
            <a:ext cx="8375946" cy="817147"/>
          </a:xfrm>
        </p:spPr>
        <p:txBody>
          <a:bodyPr/>
          <a:lstStyle/>
          <a:p>
            <a:pPr defTabSz="914363" eaLnBrk="1" fontAlgn="auto" hangingPunct="1">
              <a:spcAft>
                <a:spcPts val="0"/>
              </a:spcAft>
              <a:defRPr/>
            </a:pPr>
            <a:r>
              <a:rPr sz="3500" dirty="0" smtClean="0"/>
              <a:t>Learning More </a:t>
            </a:r>
            <a:r>
              <a:rPr sz="3500" smtClean="0"/>
              <a:t>About Mono</a:t>
            </a:r>
            <a:br>
              <a:rPr sz="3500" smtClean="0"/>
            </a:br>
            <a:endParaRPr sz="2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4514" y="1408112"/>
            <a:ext cx="9129486" cy="5221287"/>
          </a:xfrm>
          <a:prstGeom prst="roundRect">
            <a:avLst>
              <a:gd name="adj" fmla="val 7993"/>
            </a:avLst>
          </a:prstGeom>
          <a:gradFill flip="none" rotWithShape="1">
            <a:gsLst>
              <a:gs pos="0">
                <a:srgbClr val="FFFFFF"/>
              </a:gs>
              <a:gs pos="2000">
                <a:srgbClr val="FFFFFF">
                  <a:alpha val="0"/>
                </a:srgbClr>
              </a:gs>
              <a:gs pos="54000">
                <a:srgbClr val="000000">
                  <a:alpha val="93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tIns="91440" rIns="7315200" bIns="0" anchor="ctr"/>
          <a:lstStyle/>
          <a:p>
            <a:pPr algn="ctr" defTabSz="1329574">
              <a:lnSpc>
                <a:spcPct val="80000"/>
              </a:lnSpc>
              <a:defRPr/>
            </a:pPr>
            <a:endParaRPr lang="en-US" sz="3200" spc="-70" dirty="0">
              <a:ln w="18415" cmpd="sng">
                <a:noFill/>
                <a:prstDash val="solid"/>
              </a:ln>
              <a:gradFill>
                <a:gsLst>
                  <a:gs pos="0">
                    <a:srgbClr val="FFFFFF"/>
                  </a:gs>
                  <a:gs pos="100000">
                    <a:srgbClr val="FFFFFF"/>
                  </a:gs>
                </a:gsLst>
                <a:lin ang="16200000" scaled="1"/>
              </a:gradFill>
              <a:latin typeface="Segoe Semibold" pitchFamily="34" charset="0"/>
            </a:endParaRPr>
          </a:p>
        </p:txBody>
      </p:sp>
      <p:sp>
        <p:nvSpPr>
          <p:cNvPr id="2" name="Title 1"/>
          <p:cNvSpPr>
            <a:spLocks noGrp="1"/>
          </p:cNvSpPr>
          <p:nvPr>
            <p:ph type="title"/>
          </p:nvPr>
        </p:nvSpPr>
        <p:spPr/>
        <p:txBody>
          <a:bodyPr/>
          <a:lstStyle/>
          <a:p>
            <a:pPr>
              <a:defRPr/>
            </a:pPr>
            <a:r>
              <a:rPr smtClean="0"/>
              <a:t>Evals &amp; Recordings</a:t>
            </a:r>
            <a:endParaRPr dirty="0"/>
          </a:p>
        </p:txBody>
      </p:sp>
      <p:pic>
        <p:nvPicPr>
          <p:cNvPr id="67590" name="Picture 2" descr="ring2.png"/>
          <p:cNvPicPr>
            <a:picLocks noChangeAspect="1"/>
          </p:cNvPicPr>
          <p:nvPr/>
        </p:nvPicPr>
        <p:blipFill>
          <a:blip r:embed="rId3"/>
          <a:srcRect l="15071" t="56589" r="15015"/>
          <a:stretch>
            <a:fillRect/>
          </a:stretch>
        </p:blipFill>
        <p:spPr bwMode="auto">
          <a:xfrm>
            <a:off x="0" y="3425825"/>
            <a:ext cx="8864600" cy="3211513"/>
          </a:xfrm>
          <a:prstGeom prst="rect">
            <a:avLst/>
          </a:prstGeom>
          <a:noFill/>
          <a:ln w="9525">
            <a:noFill/>
            <a:miter lim="800000"/>
            <a:headEnd/>
            <a:tailEnd/>
          </a:ln>
        </p:spPr>
      </p:pic>
      <p:sp>
        <p:nvSpPr>
          <p:cNvPr id="4" name="Freeform 11"/>
          <p:cNvSpPr>
            <a:spLocks/>
          </p:cNvSpPr>
          <p:nvPr/>
        </p:nvSpPr>
        <p:spPr bwMode="auto">
          <a:xfrm>
            <a:off x="6096000" y="4038600"/>
            <a:ext cx="2325688" cy="885825"/>
          </a:xfrm>
          <a:custGeom>
            <a:avLst/>
            <a:gdLst/>
            <a:ahLst/>
            <a:cxnLst>
              <a:cxn ang="0">
                <a:pos x="656" y="0"/>
              </a:cxn>
              <a:cxn ang="0">
                <a:pos x="0" y="312"/>
              </a:cxn>
            </a:cxnLst>
            <a:rect l="0" t="0" r="r" b="b"/>
            <a:pathLst>
              <a:path w="820" h="312">
                <a:moveTo>
                  <a:pt x="656" y="0"/>
                </a:moveTo>
                <a:cubicBezTo>
                  <a:pt x="656" y="0"/>
                  <a:pt x="820" y="218"/>
                  <a:pt x="0" y="312"/>
                </a:cubicBezTo>
              </a:path>
            </a:pathLst>
          </a:custGeom>
          <a:ln>
            <a:solidFill>
              <a:schemeClr val="accent4">
                <a:lumMod val="75000"/>
              </a:schemeClr>
            </a:solidFill>
          </a:ln>
          <a:effectLst>
            <a:outerShdw blurRad="63500" algn="ctr" rotWithShape="0">
              <a:schemeClr val="accent4">
                <a:lumMod val="75000"/>
              </a:schemeClr>
            </a:outerShdw>
          </a:effectLst>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5" name="Freeform 11"/>
          <p:cNvSpPr>
            <a:spLocks/>
          </p:cNvSpPr>
          <p:nvPr/>
        </p:nvSpPr>
        <p:spPr bwMode="auto">
          <a:xfrm flipH="1">
            <a:off x="1066800" y="4051300"/>
            <a:ext cx="2205038" cy="873125"/>
          </a:xfrm>
          <a:custGeom>
            <a:avLst/>
            <a:gdLst/>
            <a:ahLst/>
            <a:cxnLst>
              <a:cxn ang="0">
                <a:pos x="656" y="0"/>
              </a:cxn>
              <a:cxn ang="0">
                <a:pos x="0" y="312"/>
              </a:cxn>
            </a:cxnLst>
            <a:rect l="0" t="0" r="r" b="b"/>
            <a:pathLst>
              <a:path w="820" h="312">
                <a:moveTo>
                  <a:pt x="656" y="0"/>
                </a:moveTo>
                <a:cubicBezTo>
                  <a:pt x="656" y="0"/>
                  <a:pt x="820" y="218"/>
                  <a:pt x="0" y="312"/>
                </a:cubicBezTo>
              </a:path>
            </a:pathLst>
          </a:custGeom>
          <a:ln>
            <a:solidFill>
              <a:schemeClr val="accent4">
                <a:lumMod val="75000"/>
              </a:schemeClr>
            </a:solidFill>
          </a:ln>
          <a:effectLst>
            <a:outerShdw blurRad="63500" algn="ctr" rotWithShape="0">
              <a:schemeClr val="accent4">
                <a:lumMod val="75000"/>
              </a:schemeClr>
            </a:outerShdw>
          </a:effectLst>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6" name="Freeform 17"/>
          <p:cNvSpPr>
            <a:spLocks/>
          </p:cNvSpPr>
          <p:nvPr/>
        </p:nvSpPr>
        <p:spPr bwMode="auto">
          <a:xfrm>
            <a:off x="3505200" y="3276600"/>
            <a:ext cx="2141538" cy="131763"/>
          </a:xfrm>
          <a:custGeom>
            <a:avLst/>
            <a:gdLst/>
            <a:ahLst/>
            <a:cxnLst>
              <a:cxn ang="0">
                <a:pos x="0" y="46"/>
              </a:cxn>
              <a:cxn ang="0">
                <a:pos x="748" y="40"/>
              </a:cxn>
            </a:cxnLst>
            <a:rect l="0" t="0" r="r" b="b"/>
            <a:pathLst>
              <a:path w="748" h="46">
                <a:moveTo>
                  <a:pt x="0" y="46"/>
                </a:moveTo>
                <a:cubicBezTo>
                  <a:pt x="0" y="46"/>
                  <a:pt x="366" y="0"/>
                  <a:pt x="748" y="40"/>
                </a:cubicBezTo>
              </a:path>
            </a:pathLst>
          </a:custGeom>
          <a:ln>
            <a:solidFill>
              <a:schemeClr val="accent4">
                <a:lumMod val="75000"/>
              </a:schemeClr>
            </a:solidFill>
          </a:ln>
          <a:effectLst>
            <a:outerShdw blurRad="63500" algn="ctr" rotWithShape="0">
              <a:schemeClr val="accent4">
                <a:lumMod val="75000"/>
              </a:schemeClr>
            </a:outerShdw>
          </a:effectLst>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8" name="Rounded Rectangle 7"/>
          <p:cNvSpPr/>
          <p:nvPr/>
        </p:nvSpPr>
        <p:spPr bwMode="auto">
          <a:xfrm>
            <a:off x="2580417" y="4419600"/>
            <a:ext cx="4287982" cy="1524000"/>
          </a:xfrm>
          <a:prstGeom prst="roundRect">
            <a:avLst/>
          </a:prstGeom>
          <a:ln>
            <a:headEnd type="none" w="med" len="med"/>
            <a:tailEnd type="none" w="med" len="med"/>
          </a:ln>
          <a:effectLst>
            <a:outerShdw blurRad="39000" dist="25400" dir="5400000" rotWithShape="0">
              <a:srgbClr val="000000">
                <a:alpha val="38000"/>
              </a:srgbClr>
            </a:outerShdw>
            <a:reflection blurRad="6350" stA="50000" endA="275" endPos="40000" dist="101600" dir="5400000" sy="-100000" algn="bl" rotWithShape="0"/>
          </a:effectLst>
          <a:scene3d>
            <a:camera prst="perspectiveRelaxed"/>
            <a:lightRig rig="threePt" dir="t"/>
          </a:scene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000" dirty="0">
              <a:solidFill>
                <a:srgbClr val="FFFFFF"/>
              </a:solidFill>
            </a:endParaRPr>
          </a:p>
        </p:txBody>
      </p:sp>
      <p:sp>
        <p:nvSpPr>
          <p:cNvPr id="10" name="Rounded Rectangle 9"/>
          <p:cNvSpPr/>
          <p:nvPr/>
        </p:nvSpPr>
        <p:spPr bwMode="auto">
          <a:xfrm>
            <a:off x="4946650" y="2514600"/>
            <a:ext cx="3810000" cy="1524000"/>
          </a:xfrm>
          <a:prstGeom prst="roundRect">
            <a:avLst/>
          </a:prstGeom>
          <a:ln>
            <a:headEnd type="none" w="med" len="med"/>
            <a:tailEnd type="none" w="med" len="med"/>
          </a:ln>
          <a:effectLst>
            <a:outerShdw blurRad="39000" dist="25400" dir="5400000" rotWithShape="0">
              <a:srgbClr val="000000">
                <a:alpha val="38000"/>
              </a:srgbClr>
            </a:outerShdw>
            <a:reflection blurRad="6350" stA="50000" endA="275" endPos="40000" dist="101600" dir="5400000" sy="-100000" algn="bl" rotWithShape="0"/>
          </a:effectLst>
          <a:scene3d>
            <a:camera prst="perspectiveContrastingLeftFacing"/>
            <a:lightRig rig="threePt" dir="t"/>
          </a:scene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000" dirty="0">
              <a:solidFill>
                <a:srgbClr val="FFFFFF"/>
              </a:solidFill>
            </a:endParaRPr>
          </a:p>
        </p:txBody>
      </p:sp>
      <p:sp>
        <p:nvSpPr>
          <p:cNvPr id="11" name="Rounded Rectangle 10"/>
          <p:cNvSpPr/>
          <p:nvPr/>
        </p:nvSpPr>
        <p:spPr bwMode="auto">
          <a:xfrm>
            <a:off x="387350" y="2514600"/>
            <a:ext cx="3879850" cy="1524000"/>
          </a:xfrm>
          <a:prstGeom prst="roundRect">
            <a:avLst/>
          </a:prstGeom>
          <a:ln>
            <a:headEnd type="none" w="med" len="med"/>
            <a:tailEnd type="none" w="med" len="med"/>
          </a:ln>
          <a:effectLst>
            <a:outerShdw blurRad="39000" dist="25400" dir="5400000" rotWithShape="0">
              <a:srgbClr val="000000">
                <a:alpha val="38000"/>
              </a:srgbClr>
            </a:outerShdw>
            <a:reflection blurRad="6350" stA="50000" endA="275" endPos="40000" dist="101600" dir="5400000" sy="-100000" algn="bl" rotWithShape="0"/>
          </a:effectLst>
          <a:scene3d>
            <a:camera prst="perspectiveContrastingRightFacing"/>
            <a:lightRig rig="threePt" dir="t"/>
          </a:scene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000" dirty="0">
              <a:solidFill>
                <a:srgbClr val="FFFFFF"/>
              </a:solidFill>
            </a:endParaRPr>
          </a:p>
        </p:txBody>
      </p:sp>
      <p:pic>
        <p:nvPicPr>
          <p:cNvPr id="12" name="Picture 2" descr="C:\Users\Shows\Pictures\DVD_ART34\Artwork_Imagery\Icons - Illustrations\_WINDOWS VISTA ICONS\Speaker sound audio.png"/>
          <p:cNvPicPr>
            <a:picLocks noChangeAspect="1" noChangeArrowheads="1"/>
          </p:cNvPicPr>
          <p:nvPr/>
        </p:nvPicPr>
        <p:blipFill>
          <a:blip r:embed="rId4"/>
          <a:srcRect/>
          <a:stretch>
            <a:fillRect/>
          </a:stretch>
        </p:blipFill>
        <p:spPr bwMode="auto">
          <a:xfrm>
            <a:off x="7570788" y="2826327"/>
            <a:ext cx="831850" cy="897522"/>
          </a:xfrm>
          <a:prstGeom prst="rect">
            <a:avLst/>
          </a:prstGeom>
          <a:noFill/>
          <a:effectLst>
            <a:reflection blurRad="6350" stA="50000" endA="275" endPos="40000" dist="101600" dir="5400000" sy="-100000" algn="bl" rotWithShape="0"/>
          </a:effectLst>
        </p:spPr>
      </p:pic>
      <p:pic>
        <p:nvPicPr>
          <p:cNvPr id="13" name="Picture 7" descr="C:\Users\Shows\Pictures\DVD_ART34\Artwork_Imagery\Icons - Illustrations\_WINDOWS SERVER ICONS\Documents\Check list checklist to do done tasks.png"/>
          <p:cNvPicPr>
            <a:picLocks noChangeAspect="1" noChangeArrowheads="1"/>
          </p:cNvPicPr>
          <p:nvPr/>
        </p:nvPicPr>
        <p:blipFill>
          <a:blip r:embed="rId5"/>
          <a:srcRect/>
          <a:stretch>
            <a:fillRect/>
          </a:stretch>
        </p:blipFill>
        <p:spPr bwMode="auto">
          <a:xfrm>
            <a:off x="762000" y="2819400"/>
            <a:ext cx="709127" cy="914401"/>
          </a:xfrm>
          <a:prstGeom prst="rect">
            <a:avLst/>
          </a:prstGeom>
          <a:noFill/>
          <a:effectLst>
            <a:reflection blurRad="6350" stA="50000" endA="300" endPos="38500" dist="50800" dir="5400000" sy="-100000" algn="bl" rotWithShape="0"/>
          </a:effectLst>
          <a:scene3d>
            <a:camera prst="perspectiveContrastingRightFacing"/>
            <a:lightRig rig="threePt" dir="t"/>
          </a:scene3d>
        </p:spPr>
      </p:pic>
      <p:sp>
        <p:nvSpPr>
          <p:cNvPr id="14" name="TextBox 13"/>
          <p:cNvSpPr txBox="1"/>
          <p:nvPr/>
        </p:nvSpPr>
        <p:spPr>
          <a:xfrm rot="21013476">
            <a:off x="1365250" y="2422525"/>
            <a:ext cx="2243138" cy="1570038"/>
          </a:xfrm>
          <a:prstGeom prst="rect">
            <a:avLst/>
          </a:prstGeom>
          <a:noFill/>
        </p:spPr>
        <p:txBody>
          <a:bodyPr>
            <a:spAutoFit/>
          </a:bodyPr>
          <a:lstStyle/>
          <a:p>
            <a:pPr>
              <a:defRPr/>
            </a:pPr>
            <a:r>
              <a:rPr lang="en-US" sz="2400" dirty="0">
                <a:latin typeface="+mn-lt"/>
              </a:rPr>
              <a:t>Please fill </a:t>
            </a:r>
            <a:br>
              <a:rPr lang="en-US" sz="2400" dirty="0">
                <a:latin typeface="+mn-lt"/>
              </a:rPr>
            </a:br>
            <a:r>
              <a:rPr lang="en-US" sz="2400" dirty="0">
                <a:latin typeface="+mn-lt"/>
              </a:rPr>
              <a:t>out your evaluation for this session at:</a:t>
            </a:r>
          </a:p>
        </p:txBody>
      </p:sp>
      <p:sp>
        <p:nvSpPr>
          <p:cNvPr id="15" name="TextBox 14"/>
          <p:cNvSpPr txBox="1"/>
          <p:nvPr/>
        </p:nvSpPr>
        <p:spPr>
          <a:xfrm rot="525494">
            <a:off x="5356225" y="2608263"/>
            <a:ext cx="2243138" cy="1200150"/>
          </a:xfrm>
          <a:prstGeom prst="rect">
            <a:avLst/>
          </a:prstGeom>
          <a:noFill/>
        </p:spPr>
        <p:txBody>
          <a:bodyPr>
            <a:spAutoFit/>
          </a:bodyPr>
          <a:lstStyle/>
          <a:p>
            <a:pPr algn="r">
              <a:defRPr/>
            </a:pPr>
            <a:r>
              <a:rPr lang="en-US" sz="2400" dirty="0">
                <a:latin typeface="+mn-lt"/>
              </a:rPr>
              <a:t>This session will be available as </a:t>
            </a:r>
            <a:br>
              <a:rPr lang="en-US" sz="2400" dirty="0">
                <a:latin typeface="+mn-lt"/>
              </a:rPr>
            </a:br>
            <a:r>
              <a:rPr lang="en-US" sz="2400" dirty="0">
                <a:latin typeface="+mn-lt"/>
              </a:rPr>
              <a:t>a recording at:</a:t>
            </a:r>
          </a:p>
        </p:txBody>
      </p:sp>
      <p:sp>
        <p:nvSpPr>
          <p:cNvPr id="17" name="TextBox 16"/>
          <p:cNvSpPr txBox="1"/>
          <p:nvPr/>
        </p:nvSpPr>
        <p:spPr>
          <a:xfrm>
            <a:off x="2057400" y="4889500"/>
            <a:ext cx="5334000" cy="584200"/>
          </a:xfrm>
          <a:prstGeom prst="rect">
            <a:avLst/>
          </a:prstGeom>
          <a:noFill/>
        </p:spPr>
        <p:txBody>
          <a:bodyPr>
            <a:spAutoFit/>
          </a:bodyPr>
          <a:lstStyle/>
          <a:p>
            <a:pPr algn="ctr">
              <a:defRPr/>
            </a:pPr>
            <a:r>
              <a:rPr lang="en-US" sz="3200" dirty="0">
                <a:solidFill>
                  <a:schemeClr val="accent3"/>
                </a:solidFill>
                <a:latin typeface="+mn-lt"/>
              </a:rPr>
              <a:t>www.microsoftpdc.com</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71798" cy="914400"/>
          </a:xfrm>
        </p:spPr>
        <p:txBody>
          <a:bodyPr/>
          <a:lstStyle/>
          <a:p>
            <a:pPr>
              <a:defRPr/>
            </a:pPr>
            <a:r>
              <a:rPr smtClean="0"/>
              <a:t>Please use the microphones provided</a:t>
            </a:r>
            <a:endParaRPr dirty="0"/>
          </a:p>
        </p:txBody>
      </p:sp>
      <p:sp>
        <p:nvSpPr>
          <p:cNvPr id="4" name="Text Placeholder 3"/>
          <p:cNvSpPr>
            <a:spLocks noGrp="1"/>
          </p:cNvSpPr>
          <p:nvPr>
            <p:ph type="body" sz="quarter" idx="10"/>
          </p:nvPr>
        </p:nvSpPr>
        <p:spPr/>
        <p:txBody>
          <a:bodyPr/>
          <a:lstStyle/>
          <a:p>
            <a:pPr>
              <a:defRPr/>
            </a:pPr>
            <a:r>
              <a:rPr sz="14400" spc="0">
                <a:ln w="18415" cmpd="sng">
                  <a:solidFill>
                    <a:srgbClr val="FFFFFF"/>
                  </a:solidFill>
                  <a:prstDash val="solid"/>
                </a:ln>
                <a:solidFill>
                  <a:srgbClr val="FFFFFF"/>
                </a:solidFill>
                <a:effectLst>
                  <a:outerShdw blurRad="63500" dir="3600000" algn="tl" rotWithShape="0">
                    <a:srgbClr val="000000">
                      <a:alpha val="70000"/>
                    </a:srgbClr>
                  </a:outerShdw>
                </a:effectLst>
              </a:rPr>
              <a:t>Q</a:t>
            </a:r>
            <a:r>
              <a:rPr spc="0" baseline="30000">
                <a:ln w="18415" cmpd="sng">
                  <a:solidFill>
                    <a:srgbClr val="FFFFFF"/>
                  </a:solidFill>
                  <a:prstDash val="solid"/>
                </a:ln>
                <a:solidFill>
                  <a:srgbClr val="FFFFFF"/>
                </a:solidFill>
                <a:effectLst>
                  <a:outerShdw blurRad="63500" dir="3600000" algn="tl" rotWithShape="0">
                    <a:srgbClr val="000000">
                      <a:alpha val="70000"/>
                    </a:srgbClr>
                  </a:outerShdw>
                </a:effectLst>
              </a:rPr>
              <a:t>&amp;</a:t>
            </a:r>
            <a:r>
              <a:rPr sz="14400" spc="0">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Microsoft logo and tagline"/>
          <p:cNvPicPr>
            <a:picLocks noChangeArrowheads="1"/>
          </p:cNvPicPr>
          <p:nvPr/>
        </p:nvPicPr>
        <p:blipFill>
          <a:blip r:embed="rId3"/>
          <a:srcRect/>
          <a:stretch>
            <a:fillRect/>
          </a:stretch>
        </p:blipFill>
        <p:spPr bwMode="black">
          <a:xfrm>
            <a:off x="2628900" y="4343400"/>
            <a:ext cx="3848100" cy="830263"/>
          </a:xfrm>
          <a:prstGeom prst="rect">
            <a:avLst/>
          </a:prstGeom>
          <a:noFill/>
          <a:ln w="9525">
            <a:noFill/>
            <a:miter lim="800000"/>
            <a:headEnd/>
            <a:tailEnd/>
          </a:ln>
        </p:spPr>
      </p:pic>
      <p:sp>
        <p:nvSpPr>
          <p:cNvPr id="69635" name="Text Box 3"/>
          <p:cNvSpPr txBox="1">
            <a:spLocks noChangeArrowheads="1"/>
          </p:cNvSpPr>
          <p:nvPr/>
        </p:nvSpPr>
        <p:spPr bwMode="blackWhite">
          <a:xfrm>
            <a:off x="741363" y="6083300"/>
            <a:ext cx="7661275"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latin typeface="Calibri"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sz="7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defTabSz="914363" eaLnBrk="1" fontAlgn="auto" hangingPunct="1">
              <a:defRPr/>
            </a:pPr>
            <a:r>
              <a:rPr lang="en-US" smtClean="0"/>
              <a:t>We can offer a few bonuses</a:t>
            </a:r>
          </a:p>
          <a:p>
            <a:pPr lvl="1" defTabSz="914363" eaLnBrk="1" fontAlgn="auto" hangingPunct="1">
              <a:spcAft>
                <a:spcPts val="0"/>
              </a:spcAft>
              <a:defRPr/>
            </a:pPr>
            <a:r>
              <a:rPr lang="en-US" smtClean="0"/>
              <a:t>Take .NET where no .NET has gone before</a:t>
            </a:r>
          </a:p>
          <a:p>
            <a:pPr lvl="1" defTabSz="914363" eaLnBrk="1" fontAlgn="auto" hangingPunct="1">
              <a:spcAft>
                <a:spcPts val="0"/>
              </a:spcAft>
              <a:defRPr/>
            </a:pPr>
            <a:r>
              <a:rPr lang="en-US" smtClean="0"/>
              <a:t>Offering new forward-compatible features</a:t>
            </a:r>
          </a:p>
          <a:p>
            <a:pPr lvl="1" defTabSz="914363" eaLnBrk="1" fontAlgn="auto" hangingPunct="1">
              <a:spcAft>
                <a:spcPts val="0"/>
              </a:spcAft>
              <a:defRPr/>
            </a:pPr>
            <a:r>
              <a:rPr lang="en-US" smtClean="0"/>
              <a:t>Support special scenarios</a:t>
            </a:r>
            <a:endParaRPr lang="en-US" dirty="0" smtClean="0"/>
          </a:p>
        </p:txBody>
      </p:sp>
      <p:sp>
        <p:nvSpPr>
          <p:cNvPr id="4" name="Title 3"/>
          <p:cNvSpPr>
            <a:spLocks noGrp="1"/>
          </p:cNvSpPr>
          <p:nvPr>
            <p:ph type="title"/>
          </p:nvPr>
        </p:nvSpPr>
        <p:spPr/>
        <p:txBody>
          <a:bodyPr/>
          <a:lstStyle/>
          <a:p>
            <a:pPr defTabSz="914363" eaLnBrk="1" fontAlgn="auto" hangingPunct="1">
              <a:spcAft>
                <a:spcPts val="0"/>
              </a:spcAft>
              <a:defRPr/>
            </a:pPr>
            <a:r>
              <a:rPr smtClean="0"/>
              <a:t>Mono's CLI Implementation</a:t>
            </a:r>
            <a:br>
              <a:rPr smtClean="0"/>
            </a:br>
            <a:endParaRPr dirty="0"/>
          </a:p>
        </p:txBody>
      </p:sp>
      <p:pic>
        <p:nvPicPr>
          <p:cNvPr id="18436" name="Picture 8" descr="logolinux.png"/>
          <p:cNvPicPr>
            <a:picLocks noChangeAspect="1"/>
          </p:cNvPicPr>
          <p:nvPr/>
        </p:nvPicPr>
        <p:blipFill>
          <a:blip r:embed="rId3"/>
          <a:srcRect/>
          <a:stretch>
            <a:fillRect/>
          </a:stretch>
        </p:blipFill>
        <p:spPr bwMode="auto">
          <a:xfrm>
            <a:off x="4105275" y="5181600"/>
            <a:ext cx="1209675" cy="1449388"/>
          </a:xfrm>
          <a:prstGeom prst="rect">
            <a:avLst/>
          </a:prstGeom>
          <a:noFill/>
          <a:ln w="9525">
            <a:noFill/>
            <a:miter lim="800000"/>
            <a:headEnd/>
            <a:tailEnd/>
          </a:ln>
        </p:spPr>
      </p:pic>
      <p:pic>
        <p:nvPicPr>
          <p:cNvPr id="18437" name="Picture 13" descr="applelogo.png"/>
          <p:cNvPicPr>
            <a:picLocks noChangeAspect="1"/>
          </p:cNvPicPr>
          <p:nvPr/>
        </p:nvPicPr>
        <p:blipFill>
          <a:blip r:embed="rId4"/>
          <a:srcRect/>
          <a:stretch>
            <a:fillRect/>
          </a:stretch>
        </p:blipFill>
        <p:spPr bwMode="auto">
          <a:xfrm>
            <a:off x="5956300" y="5181600"/>
            <a:ext cx="977900" cy="1206500"/>
          </a:xfrm>
          <a:prstGeom prst="rect">
            <a:avLst/>
          </a:prstGeom>
          <a:noFill/>
          <a:ln w="9525">
            <a:noFill/>
            <a:miter lim="800000"/>
            <a:headEnd/>
            <a:tailEnd/>
          </a:ln>
        </p:spPr>
      </p:pic>
      <p:cxnSp>
        <p:nvCxnSpPr>
          <p:cNvPr id="15" name="Straight Connector 14"/>
          <p:cNvCxnSpPr/>
          <p:nvPr/>
        </p:nvCxnSpPr>
        <p:spPr>
          <a:xfrm rot="5400000">
            <a:off x="3402013" y="5943600"/>
            <a:ext cx="763588" cy="158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253831" y="5944394"/>
            <a:ext cx="763588" cy="0"/>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8440" name="Picture 2" descr="\\SERVER3\InternalBin\ResourceDVD\DVD_ART34\Artwork_Imagery\Icons - Illustrations\_WINDOWS VISTA ICONS\Windows Vista Start Button.png"/>
          <p:cNvPicPr>
            <a:picLocks noChangeAspect="1" noChangeArrowheads="1"/>
          </p:cNvPicPr>
          <p:nvPr/>
        </p:nvPicPr>
        <p:blipFill>
          <a:blip r:embed="rId5"/>
          <a:srcRect/>
          <a:stretch>
            <a:fillRect/>
          </a:stretch>
        </p:blipFill>
        <p:spPr bwMode="auto">
          <a:xfrm>
            <a:off x="2038350" y="5257800"/>
            <a:ext cx="1314450" cy="1311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defTabSz="914363" eaLnBrk="1" fontAlgn="auto" hangingPunct="1">
              <a:defRPr/>
            </a:pPr>
            <a:r>
              <a:rPr lang="en-US" smtClean="0"/>
              <a:t>We can offer a few bonuses</a:t>
            </a:r>
          </a:p>
          <a:p>
            <a:pPr lvl="1" defTabSz="914363" eaLnBrk="1" fontAlgn="auto" hangingPunct="1">
              <a:spcAft>
                <a:spcPts val="0"/>
              </a:spcAft>
              <a:defRPr/>
            </a:pPr>
            <a:r>
              <a:rPr lang="en-US" smtClean="0"/>
              <a:t>Take .NET where no .NET has gone before</a:t>
            </a:r>
          </a:p>
          <a:p>
            <a:pPr lvl="1" defTabSz="914363" eaLnBrk="1" fontAlgn="auto" hangingPunct="1">
              <a:spcAft>
                <a:spcPts val="0"/>
              </a:spcAft>
              <a:defRPr/>
            </a:pPr>
            <a:r>
              <a:rPr lang="en-US" smtClean="0"/>
              <a:t>Offering new forward-compatible features</a:t>
            </a:r>
          </a:p>
          <a:p>
            <a:pPr lvl="1" defTabSz="914363" eaLnBrk="1" fontAlgn="auto" hangingPunct="1">
              <a:spcAft>
                <a:spcPts val="0"/>
              </a:spcAft>
              <a:defRPr/>
            </a:pPr>
            <a:r>
              <a:rPr lang="en-US" smtClean="0"/>
              <a:t>Support special scenarios</a:t>
            </a:r>
            <a:endParaRPr lang="en-US" dirty="0" smtClean="0"/>
          </a:p>
        </p:txBody>
      </p:sp>
      <p:sp>
        <p:nvSpPr>
          <p:cNvPr id="4" name="Title 3"/>
          <p:cNvSpPr>
            <a:spLocks noGrp="1"/>
          </p:cNvSpPr>
          <p:nvPr>
            <p:ph type="title"/>
          </p:nvPr>
        </p:nvSpPr>
        <p:spPr/>
        <p:txBody>
          <a:bodyPr/>
          <a:lstStyle/>
          <a:p>
            <a:pPr defTabSz="914363" eaLnBrk="1" fontAlgn="auto" hangingPunct="1">
              <a:spcAft>
                <a:spcPts val="0"/>
              </a:spcAft>
              <a:defRPr/>
            </a:pPr>
            <a:r>
              <a:rPr smtClean="0"/>
              <a:t>Mono's CLI Implementation</a:t>
            </a:r>
            <a:br>
              <a:rPr smtClean="0"/>
            </a:br>
            <a:endParaRPr dirty="0"/>
          </a:p>
        </p:txBody>
      </p:sp>
      <p:pic>
        <p:nvPicPr>
          <p:cNvPr id="19460" name="Picture 8" descr="logolinux.png"/>
          <p:cNvPicPr>
            <a:picLocks noChangeAspect="1"/>
          </p:cNvPicPr>
          <p:nvPr/>
        </p:nvPicPr>
        <p:blipFill>
          <a:blip r:embed="rId3"/>
          <a:srcRect/>
          <a:stretch>
            <a:fillRect/>
          </a:stretch>
        </p:blipFill>
        <p:spPr bwMode="auto">
          <a:xfrm>
            <a:off x="4105275" y="5181600"/>
            <a:ext cx="1209675" cy="1449388"/>
          </a:xfrm>
          <a:prstGeom prst="rect">
            <a:avLst/>
          </a:prstGeom>
          <a:noFill/>
          <a:ln w="9525">
            <a:noFill/>
            <a:miter lim="800000"/>
            <a:headEnd/>
            <a:tailEnd/>
          </a:ln>
        </p:spPr>
      </p:pic>
      <p:pic>
        <p:nvPicPr>
          <p:cNvPr id="19461" name="Picture 10" descr="sansa-connect-2.png"/>
          <p:cNvPicPr>
            <a:picLocks noChangeAspect="1"/>
          </p:cNvPicPr>
          <p:nvPr/>
        </p:nvPicPr>
        <p:blipFill>
          <a:blip r:embed="rId4"/>
          <a:srcRect/>
          <a:stretch>
            <a:fillRect/>
          </a:stretch>
        </p:blipFill>
        <p:spPr bwMode="auto">
          <a:xfrm>
            <a:off x="304800" y="3205163"/>
            <a:ext cx="1371600" cy="2052637"/>
          </a:xfrm>
          <a:prstGeom prst="rect">
            <a:avLst/>
          </a:prstGeom>
          <a:noFill/>
          <a:ln w="9525">
            <a:noFill/>
            <a:miter lim="800000"/>
            <a:headEnd/>
            <a:tailEnd/>
          </a:ln>
        </p:spPr>
      </p:pic>
      <p:pic>
        <p:nvPicPr>
          <p:cNvPr id="19462" name="Picture 11" descr="iphone.png"/>
          <p:cNvPicPr>
            <a:picLocks noChangeAspect="1"/>
          </p:cNvPicPr>
          <p:nvPr/>
        </p:nvPicPr>
        <p:blipFill>
          <a:blip r:embed="rId5"/>
          <a:srcRect/>
          <a:stretch>
            <a:fillRect/>
          </a:stretch>
        </p:blipFill>
        <p:spPr bwMode="auto">
          <a:xfrm>
            <a:off x="3581400" y="3738563"/>
            <a:ext cx="1933575" cy="1295400"/>
          </a:xfrm>
          <a:prstGeom prst="rect">
            <a:avLst/>
          </a:prstGeom>
          <a:noFill/>
          <a:ln w="9525">
            <a:noFill/>
            <a:miter lim="800000"/>
            <a:headEnd/>
            <a:tailEnd/>
          </a:ln>
        </p:spPr>
      </p:pic>
      <p:pic>
        <p:nvPicPr>
          <p:cNvPr id="19463" name="Picture 12" descr="wii.png"/>
          <p:cNvPicPr>
            <a:picLocks noChangeAspect="1"/>
          </p:cNvPicPr>
          <p:nvPr/>
        </p:nvPicPr>
        <p:blipFill>
          <a:blip r:embed="rId6"/>
          <a:srcRect/>
          <a:stretch>
            <a:fillRect/>
          </a:stretch>
        </p:blipFill>
        <p:spPr bwMode="auto">
          <a:xfrm>
            <a:off x="7086600" y="3357563"/>
            <a:ext cx="1323975" cy="1752600"/>
          </a:xfrm>
          <a:prstGeom prst="rect">
            <a:avLst/>
          </a:prstGeom>
          <a:noFill/>
          <a:ln w="9525">
            <a:noFill/>
            <a:miter lim="800000"/>
            <a:headEnd/>
            <a:tailEnd/>
          </a:ln>
        </p:spPr>
      </p:pic>
      <p:pic>
        <p:nvPicPr>
          <p:cNvPr id="19464" name="Picture 13" descr="applelogo.png"/>
          <p:cNvPicPr>
            <a:picLocks noChangeAspect="1"/>
          </p:cNvPicPr>
          <p:nvPr/>
        </p:nvPicPr>
        <p:blipFill>
          <a:blip r:embed="rId7"/>
          <a:srcRect/>
          <a:stretch>
            <a:fillRect/>
          </a:stretch>
        </p:blipFill>
        <p:spPr bwMode="auto">
          <a:xfrm>
            <a:off x="5956300" y="5181600"/>
            <a:ext cx="977900" cy="1206500"/>
          </a:xfrm>
          <a:prstGeom prst="rect">
            <a:avLst/>
          </a:prstGeom>
          <a:noFill/>
          <a:ln w="9525">
            <a:noFill/>
            <a:miter lim="800000"/>
            <a:headEnd/>
            <a:tailEnd/>
          </a:ln>
        </p:spPr>
      </p:pic>
      <p:cxnSp>
        <p:nvCxnSpPr>
          <p:cNvPr id="15" name="Straight Connector 14"/>
          <p:cNvCxnSpPr/>
          <p:nvPr/>
        </p:nvCxnSpPr>
        <p:spPr>
          <a:xfrm rot="5400000">
            <a:off x="3402013" y="5943600"/>
            <a:ext cx="763588" cy="158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253831" y="5944394"/>
            <a:ext cx="763588" cy="0"/>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9467" name="Picture 2" descr="\\SERVER3\InternalBin\ResourceDVD\DVD_ART34\Artwork_Imagery\Icons - Illustrations\_WINDOWS VISTA ICONS\Windows Vista Start Button.png"/>
          <p:cNvPicPr>
            <a:picLocks noChangeAspect="1" noChangeArrowheads="1"/>
          </p:cNvPicPr>
          <p:nvPr/>
        </p:nvPicPr>
        <p:blipFill>
          <a:blip r:embed="rId8"/>
          <a:srcRect/>
          <a:stretch>
            <a:fillRect/>
          </a:stretch>
        </p:blipFill>
        <p:spPr bwMode="auto">
          <a:xfrm>
            <a:off x="2038350" y="5257800"/>
            <a:ext cx="1314450" cy="1311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0044" y="1411552"/>
            <a:ext cx="7672003" cy="2236125"/>
          </a:xfrm>
        </p:spPr>
        <p:txBody>
          <a:bodyPr/>
          <a:lstStyle/>
          <a:p>
            <a:pPr defTabSz="914363" eaLnBrk="1" fontAlgn="auto" hangingPunct="1">
              <a:defRPr/>
            </a:pPr>
            <a:r>
              <a:rPr lang="en-US" dirty="0" smtClean="0"/>
              <a:t>Microsoft has the CLR, CF and the </a:t>
            </a:r>
            <a:r>
              <a:rPr lang="en-US" dirty="0" err="1" smtClean="0"/>
              <a:t>CoreCLR</a:t>
            </a:r>
            <a:endParaRPr lang="en-US" dirty="0" smtClean="0"/>
          </a:p>
          <a:p>
            <a:pPr lvl="1" defTabSz="914363" eaLnBrk="1" fontAlgn="auto" hangingPunct="1">
              <a:spcAft>
                <a:spcPts val="0"/>
              </a:spcAft>
              <a:defRPr/>
            </a:pPr>
            <a:r>
              <a:rPr lang="en-US" dirty="0" err="1" smtClean="0"/>
              <a:t>CoreCLR</a:t>
            </a:r>
            <a:r>
              <a:rPr lang="en-US" dirty="0" smtClean="0"/>
              <a:t> is a small version of CLR</a:t>
            </a:r>
          </a:p>
          <a:p>
            <a:pPr lvl="1" defTabSz="914363" eaLnBrk="1" fontAlgn="auto" hangingPunct="1">
              <a:spcAft>
                <a:spcPts val="0"/>
              </a:spcAft>
              <a:defRPr/>
            </a:pPr>
            <a:r>
              <a:rPr lang="en-US" dirty="0" err="1" smtClean="0"/>
              <a:t>CoreCLR</a:t>
            </a:r>
            <a:r>
              <a:rPr lang="en-US" dirty="0" smtClean="0"/>
              <a:t> used in Mesh and </a:t>
            </a:r>
            <a:r>
              <a:rPr lang="en-US" dirty="0" err="1" smtClean="0"/>
              <a:t>Silverlight</a:t>
            </a:r>
            <a:endParaRPr lang="en-US" dirty="0" smtClean="0"/>
          </a:p>
          <a:p>
            <a:pPr lvl="1" defTabSz="914363" eaLnBrk="1" fontAlgn="auto" hangingPunct="1">
              <a:spcAft>
                <a:spcPts val="0"/>
              </a:spcAft>
              <a:defRPr/>
            </a:pPr>
            <a:r>
              <a:rPr lang="en-US" dirty="0" smtClean="0"/>
              <a:t>Compact Framework used in XNA</a:t>
            </a:r>
          </a:p>
          <a:p>
            <a:pPr defTabSz="914363" eaLnBrk="1" fontAlgn="auto" hangingPunct="1">
              <a:buFont typeface="Wingdings" pitchFamily="2" charset="2"/>
              <a:buNone/>
              <a:defRPr/>
            </a:pPr>
            <a:endParaRPr lang="en-US" dirty="0" smtClean="0"/>
          </a:p>
        </p:txBody>
      </p:sp>
      <p:sp>
        <p:nvSpPr>
          <p:cNvPr id="4" name="Title 3"/>
          <p:cNvSpPr>
            <a:spLocks noGrp="1"/>
          </p:cNvSpPr>
          <p:nvPr>
            <p:ph type="title"/>
          </p:nvPr>
        </p:nvSpPr>
        <p:spPr>
          <a:xfrm>
            <a:off x="387054" y="152400"/>
            <a:ext cx="8375946" cy="553998"/>
          </a:xfrm>
        </p:spPr>
        <p:txBody>
          <a:bodyPr/>
          <a:lstStyle/>
          <a:p>
            <a:pPr defTabSz="914363" eaLnBrk="1" fontAlgn="auto" hangingPunct="1">
              <a:spcAft>
                <a:spcPts val="0"/>
              </a:spcAft>
              <a:defRPr/>
            </a:pPr>
            <a:r>
              <a:rPr dirty="0" smtClean="0"/>
              <a:t>CLRs For Everyone</a:t>
            </a:r>
            <a:endParaRPr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0044" y="1411552"/>
            <a:ext cx="7672003" cy="3346172"/>
          </a:xfrm>
        </p:spPr>
        <p:txBody>
          <a:bodyPr/>
          <a:lstStyle/>
          <a:p>
            <a:pPr defTabSz="914363" eaLnBrk="1" fontAlgn="auto" hangingPunct="1">
              <a:defRPr/>
            </a:pPr>
            <a:r>
              <a:rPr lang="en-US" dirty="0" smtClean="0"/>
              <a:t>Microsoft has the CLR, CF and the </a:t>
            </a:r>
            <a:r>
              <a:rPr lang="en-US" dirty="0" err="1" smtClean="0"/>
              <a:t>CoreCLR</a:t>
            </a:r>
            <a:endParaRPr lang="en-US" dirty="0" smtClean="0"/>
          </a:p>
          <a:p>
            <a:pPr lvl="1" defTabSz="914363" eaLnBrk="1" fontAlgn="auto" hangingPunct="1">
              <a:spcAft>
                <a:spcPts val="0"/>
              </a:spcAft>
              <a:defRPr/>
            </a:pPr>
            <a:r>
              <a:rPr lang="en-US" dirty="0" err="1" smtClean="0"/>
              <a:t>CoreCLR</a:t>
            </a:r>
            <a:r>
              <a:rPr lang="en-US" dirty="0" smtClean="0"/>
              <a:t> is a small version of CLR</a:t>
            </a:r>
          </a:p>
          <a:p>
            <a:pPr lvl="1" defTabSz="914363" eaLnBrk="1" fontAlgn="auto" hangingPunct="1">
              <a:spcAft>
                <a:spcPts val="0"/>
              </a:spcAft>
              <a:defRPr/>
            </a:pPr>
            <a:r>
              <a:rPr lang="en-US" dirty="0" err="1" smtClean="0"/>
              <a:t>CoreCLR</a:t>
            </a:r>
            <a:r>
              <a:rPr lang="en-US" dirty="0" smtClean="0"/>
              <a:t> used in Mesh and </a:t>
            </a:r>
            <a:r>
              <a:rPr lang="en-US" dirty="0" err="1" smtClean="0"/>
              <a:t>Silverlight</a:t>
            </a:r>
            <a:endParaRPr lang="en-US" dirty="0" smtClean="0"/>
          </a:p>
          <a:p>
            <a:pPr lvl="1" defTabSz="914363" eaLnBrk="1" fontAlgn="auto" hangingPunct="1">
              <a:spcAft>
                <a:spcPts val="0"/>
              </a:spcAft>
              <a:defRPr/>
            </a:pPr>
            <a:r>
              <a:rPr lang="en-US" dirty="0" smtClean="0"/>
              <a:t>Compact Framework used in XNA</a:t>
            </a:r>
          </a:p>
          <a:p>
            <a:pPr defTabSz="914363" eaLnBrk="1" fontAlgn="auto" hangingPunct="1">
              <a:defRPr/>
            </a:pPr>
            <a:endParaRPr lang="en-US" dirty="0" smtClean="0"/>
          </a:p>
          <a:p>
            <a:pPr defTabSz="914363" eaLnBrk="1" fontAlgn="auto" hangingPunct="1">
              <a:defRPr/>
            </a:pPr>
            <a:r>
              <a:rPr lang="en-US" dirty="0" smtClean="0"/>
              <a:t>For everyone else, there is Mono</a:t>
            </a:r>
          </a:p>
          <a:p>
            <a:pPr lvl="1" defTabSz="914363" eaLnBrk="1" fontAlgn="auto" hangingPunct="1">
              <a:spcAft>
                <a:spcPts val="0"/>
              </a:spcAft>
              <a:defRPr/>
            </a:pPr>
            <a:endParaRPr lang="en-US" dirty="0" smtClean="0"/>
          </a:p>
        </p:txBody>
      </p:sp>
      <p:sp>
        <p:nvSpPr>
          <p:cNvPr id="4" name="Title 3"/>
          <p:cNvSpPr>
            <a:spLocks noGrp="1"/>
          </p:cNvSpPr>
          <p:nvPr>
            <p:ph type="title"/>
          </p:nvPr>
        </p:nvSpPr>
        <p:spPr>
          <a:xfrm>
            <a:off x="387054" y="152400"/>
            <a:ext cx="8375946" cy="553998"/>
          </a:xfrm>
        </p:spPr>
        <p:txBody>
          <a:bodyPr/>
          <a:lstStyle/>
          <a:p>
            <a:pPr defTabSz="914363" eaLnBrk="1" fontAlgn="auto" hangingPunct="1">
              <a:spcAft>
                <a:spcPts val="0"/>
              </a:spcAft>
              <a:defRPr/>
            </a:pPr>
            <a:r>
              <a:rPr dirty="0" smtClean="0"/>
              <a:t>CLRs For Everyone</a:t>
            </a:r>
            <a:endParaRPr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DC2008 4_3 Breakout Template_Final V3">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2.xml><?xml version="1.0" encoding="utf-8"?>
<a:theme xmlns:a="http://schemas.openxmlformats.org/drawingml/2006/main" name="White with Consolas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Century Schoolbook - Calibri">
      <a:majorFont>
        <a:latin typeface="Century Schoolbook"/>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PDC2008 4_3 Breakout Template_Final V3</Template>
  <TotalTime>3708</TotalTime>
  <Words>6344</Words>
  <Application>Microsoft Office PowerPoint</Application>
  <PresentationFormat>On-screen Show (4:3)</PresentationFormat>
  <Paragraphs>769</Paragraphs>
  <Slides>59</Slides>
  <Notes>59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62" baseType="lpstr">
      <vt:lpstr>PDC2008 4_3 Breakout Template_Final V3</vt:lpstr>
      <vt:lpstr>White with Consolas font for code slides</vt:lpstr>
      <vt:lpstr>Microsoft Office Excel 97-2003 Worksheet</vt:lpstr>
      <vt:lpstr>Mono And .NET</vt:lpstr>
      <vt:lpstr>Agenda </vt:lpstr>
      <vt:lpstr>Mono 2.0 Just released! </vt:lpstr>
      <vt:lpstr>Compatibility  </vt:lpstr>
      <vt:lpstr>APIs</vt:lpstr>
      <vt:lpstr>Mono's CLI Implementation </vt:lpstr>
      <vt:lpstr>Mono's CLI Implementation </vt:lpstr>
      <vt:lpstr>CLRs For Everyone</vt:lpstr>
      <vt:lpstr>CLRs For Everyone</vt:lpstr>
      <vt:lpstr>Mono Adaptability From full framework to tailored framework</vt:lpstr>
      <vt:lpstr>The Evolution  of a Compiler          (or, C# 5 today)</vt:lpstr>
      <vt:lpstr>Mono's C# 3.0 Compiler</vt:lpstr>
      <vt:lpstr>Mono's C# 3.0 Compiler</vt:lpstr>
      <vt:lpstr>Mono's C# 3.0 Compiler</vt:lpstr>
      <vt:lpstr>Mono.CSharp.dll – Compiler Service</vt:lpstr>
      <vt:lpstr>Mono.CSharp – Applications</vt:lpstr>
      <vt:lpstr>The csharp Command</vt:lpstr>
      <vt:lpstr>LINQ From The Command Line</vt:lpstr>
      <vt:lpstr>Interactive LINQ To XML </vt:lpstr>
      <vt:lpstr>GUI Shell C# eval hosted in a GUI</vt:lpstr>
      <vt:lpstr>GUI Shell C# eval hosted in a GUI</vt:lpstr>
      <vt:lpstr>GUI Shell, Quick Plot Method</vt:lpstr>
      <vt:lpstr>GUI Shell, Quick Plot Method</vt:lpstr>
      <vt:lpstr>Reshaping The API Turning the compiler into a library</vt:lpstr>
      <vt:lpstr>Reshaping The API Avoid manual work, reusing Mono.Cecil and Mono.Linker</vt:lpstr>
      <vt:lpstr>Mono Linker Use Cases </vt:lpstr>
      <vt:lpstr>Beyond the CLR:  Innovating On A Solid Foundation Virtual machines are fascinating</vt:lpstr>
      <vt:lpstr>Beyond the CLR:  Innovating On A Solid Foundation Virtual machines are fascinating</vt:lpstr>
      <vt:lpstr>Injecting Code Into A Live Process The Mono.Attach.VirtualMachine API</vt:lpstr>
      <vt:lpstr>Injecting GUI Interactive C# Consoles for everyone!</vt:lpstr>
      <vt:lpstr>Turbocharging Games</vt:lpstr>
      <vt:lpstr>Game Software Components .</vt:lpstr>
      <vt:lpstr>The Problem Games are real-time programs</vt:lpstr>
      <vt:lpstr>Problem:  Scripting Is A Bottleneck Gaming's Achilles' Heel</vt:lpstr>
      <vt:lpstr>Language Choices </vt:lpstr>
      <vt:lpstr>Mono in Gaming Today Moving from scripting to static/compiled</vt:lpstr>
      <vt:lpstr>Mono in Gaming Today Moving from scripting to static/compiled</vt:lpstr>
      <vt:lpstr>Mono in Gaming Today Moving from scripting to static/compiled</vt:lpstr>
      <vt:lpstr>Demo</vt:lpstr>
      <vt:lpstr>Managed Code In Gaming Improving developer productivity while maintaining program speed</vt:lpstr>
      <vt:lpstr>Managed Code In Gaming Improving developer productivity while maintaining program speed</vt:lpstr>
      <vt:lpstr>Managed Code In Gaming Improving developer productivity while maintaining program speed</vt:lpstr>
      <vt:lpstr>3D Floating Point Vector Operations At the core of gaming engines</vt:lpstr>
      <vt:lpstr>UpdatePos Method In IL The code that does the addition</vt:lpstr>
      <vt:lpstr>Vector4f.op_Addition in IL The IL implementation</vt:lpstr>
      <vt:lpstr>UpdatePos in x86 code Generated asssembly code</vt:lpstr>
      <vt:lpstr>Mono.SIMD:  Mapping To Native Instructions SIMD aware runtime</vt:lpstr>
      <vt:lpstr>UpdatePos With Mono’s SIMD</vt:lpstr>
      <vt:lpstr>SIMD Operations Mix Developer created tests</vt:lpstr>
      <vt:lpstr>Mono.SIMD:  Speedups Physics simulations, no optimizations</vt:lpstr>
      <vt:lpstr>Ahead Of Time Compilation Batch compilation of CIL/.NET code</vt:lpstr>
      <vt:lpstr>Full Ahead Of Time Compilation Entirely static compilation of CIL/.NET code</vt:lpstr>
      <vt:lpstr>Demo – Mono on iPhone.</vt:lpstr>
      <vt:lpstr>Other Topics Much more</vt:lpstr>
      <vt:lpstr>Learning More About Mono </vt:lpstr>
      <vt:lpstr>Evals &amp; Recordings</vt:lpstr>
      <vt:lpstr>Please use the microphones provided</vt:lpstr>
      <vt:lpstr>Slide 58</vt:lpstr>
      <vt:lpstr>Slide 59</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PC54: Mono And .NET</dc:title>
  <dc:subject>PDC 2008</dc:subject>
  <dc:creator>Miguel de Icaza</dc:creator>
  <dc:description>Template: David Shadle
Formatting: J.R. Tripp, Silver Fox Productions
Event Date: October 27, 2008
Event Location: Los Angeles
Audience: developers, TDMs, IT pros, professionals, devs</dc:description>
  <cp:lastModifiedBy>Shows</cp:lastModifiedBy>
  <cp:revision>181</cp:revision>
  <dcterms:created xsi:type="dcterms:W3CDTF">2008-10-13T19:38:26Z</dcterms:created>
  <dcterms:modified xsi:type="dcterms:W3CDTF">2008-10-29T17:50:17Z</dcterms:modified>
</cp:coreProperties>
</file>