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949" r:id="rId1"/>
  </p:sldMasterIdLst>
  <p:sldIdLst>
    <p:sldId id="256" r:id="rId2"/>
    <p:sldId id="257" r:id="rId3"/>
    <p:sldId id="268" r:id="rId4"/>
    <p:sldId id="258" r:id="rId5"/>
    <p:sldId id="270" r:id="rId6"/>
    <p:sldId id="264" r:id="rId7"/>
    <p:sldId id="273" r:id="rId8"/>
    <p:sldId id="272" r:id="rId9"/>
    <p:sldId id="274" r:id="rId10"/>
    <p:sldId id="259" r:id="rId11"/>
    <p:sldId id="276" r:id="rId12"/>
    <p:sldId id="277" r:id="rId13"/>
    <p:sldId id="260" r:id="rId14"/>
    <p:sldId id="275" r:id="rId15"/>
    <p:sldId id="267" r:id="rId16"/>
    <p:sldId id="27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1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72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viewProps" Target="viewProps.xml"/><Relationship Id="rId4" Type="http://schemas.openxmlformats.org/officeDocument/2006/relationships/slide" Target="slides/slide3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252-72F3-474F-8582-32D765D30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9CF70-FC08-1B45-90E5-11434EB3E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9CF70-FC08-1B45-90E5-11434EB3E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9CF70-FC08-1B45-90E5-11434EB3E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9CF70-FC08-1B45-90E5-11434EB3E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9CF70-FC08-1B45-90E5-11434EB3E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9CF70-FC08-1B45-90E5-11434EB3E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9CF70-FC08-1B45-90E5-11434EB3E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9CF70-FC08-1B45-90E5-11434EB3E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2B9CF70-FC08-1B45-90E5-11434EB3E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9F4FA25B-A7F7-544D-8D1D-FCEA7C9BEE13}" type="datetimeFigureOut">
              <a:rPr lang="en-US" smtClean="0"/>
              <a:pPr/>
              <a:t>10/14/10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F2B9CF70-FC08-1B45-90E5-11434EB3E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52" r:id="rId3"/>
    <p:sldLayoutId id="2147483953" r:id="rId4"/>
    <p:sldLayoutId id="2147483954" r:id="rId5"/>
    <p:sldLayoutId id="2147483955" r:id="rId6"/>
    <p:sldLayoutId id="2147483956" r:id="rId7"/>
    <p:sldLayoutId id="2147483957" r:id="rId8"/>
    <p:sldLayoutId id="2147483958" r:id="rId9"/>
    <p:sldLayoutId id="2147483959" r:id="rId10"/>
    <p:sldLayoutId id="2147483960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 fertility aspirations among young Ugandan men</a:t>
            </a:r>
            <a:br>
              <a:rPr lang="en-US" dirty="0" smtClean="0"/>
            </a:br>
            <a:r>
              <a:rPr lang="en-US" sz="1778" dirty="0" smtClean="0">
                <a:solidFill>
                  <a:schemeClr val="tx1"/>
                </a:solidFill>
              </a:rPr>
              <a:t>Rachel Snow, Rebecca </a:t>
            </a:r>
            <a:r>
              <a:rPr lang="en-US" sz="1778" dirty="0" err="1" smtClean="0">
                <a:solidFill>
                  <a:schemeClr val="tx1"/>
                </a:solidFill>
              </a:rPr>
              <a:t>Friedland</a:t>
            </a:r>
            <a:r>
              <a:rPr lang="en-US" sz="1778" dirty="0" smtClean="0">
                <a:solidFill>
                  <a:schemeClr val="tx1"/>
                </a:solidFill>
              </a:rPr>
              <a:t>-Little - University of Michigan</a:t>
            </a:r>
            <a:endParaRPr lang="en-US" sz="1778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>
            <a:normAutofit/>
          </a:bodyPr>
          <a:lstStyle/>
          <a:p>
            <a:r>
              <a:rPr lang="en-US" dirty="0" smtClean="0"/>
              <a:t>The role of gendered attitudes towards women, and</a:t>
            </a:r>
          </a:p>
          <a:p>
            <a:r>
              <a:rPr lang="en-US" dirty="0" smtClean="0"/>
              <a:t> experience with HIV/AIDS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64550" cy="15908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Attitudes: men’s right to beat their wives </a:t>
            </a:r>
            <a:r>
              <a:rPr lang="en-US" sz="3111" dirty="0" smtClean="0"/>
              <a:t>(Ugandan Males, 15-24, 2006)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</p:nvPr>
        </p:nvGraphicFramePr>
        <p:xfrm>
          <a:off x="349248" y="1993898"/>
          <a:ext cx="8191502" cy="413541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5730877"/>
                <a:gridCol w="2460625"/>
              </a:tblGrid>
              <a:tr h="8505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Agrees</a:t>
                      </a:r>
                      <a:r>
                        <a:rPr lang="en-US" sz="2800" baseline="0" dirty="0" smtClean="0"/>
                        <a:t> that husband is justified in hitting or beating his wife if she:</a:t>
                      </a:r>
                      <a:endParaRPr lang="en-US" sz="2800" dirty="0" smtClean="0"/>
                    </a:p>
                    <a:p>
                      <a:pPr algn="ctr"/>
                      <a:endParaRPr lang="en-US" dirty="0"/>
                    </a:p>
                  </a:txBody>
                  <a:tcPr marL="104557" marR="10455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%</a:t>
                      </a:r>
                      <a:r>
                        <a:rPr lang="en-US" sz="2800" baseline="0" dirty="0" smtClean="0"/>
                        <a:t> responding “Yes”</a:t>
                      </a:r>
                    </a:p>
                  </a:txBody>
                  <a:tcPr marL="104557" marR="104557"/>
                </a:tc>
              </a:tr>
              <a:tr h="486035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    Burns the food 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18.7</a:t>
                      </a:r>
                      <a:endParaRPr lang="en-US" sz="2400" dirty="0"/>
                    </a:p>
                  </a:txBody>
                  <a:tcPr marL="104557" marR="104557"/>
                </a:tc>
              </a:tr>
              <a:tr h="486035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    Argues with him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42.1 </a:t>
                      </a:r>
                      <a:endParaRPr lang="en-US" sz="2400" dirty="0"/>
                    </a:p>
                  </a:txBody>
                  <a:tcPr marL="104557" marR="104557"/>
                </a:tc>
              </a:tr>
              <a:tr h="486035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    Goes out without telling him 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45.8</a:t>
                      </a:r>
                      <a:endParaRPr lang="en-US" sz="2400" dirty="0"/>
                    </a:p>
                  </a:txBody>
                  <a:tcPr marL="104557" marR="104557"/>
                </a:tc>
              </a:tr>
              <a:tr h="486035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    Neglects</a:t>
                      </a:r>
                      <a:r>
                        <a:rPr lang="en-US" sz="2400" baseline="0" dirty="0" smtClean="0"/>
                        <a:t> the children 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49.5</a:t>
                      </a:r>
                      <a:endParaRPr lang="en-US" sz="2400" dirty="0"/>
                    </a:p>
                  </a:txBody>
                  <a:tcPr marL="104557" marR="104557"/>
                </a:tc>
              </a:tr>
              <a:tr h="486035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      Refuses to have sex</a:t>
                      </a:r>
                      <a:r>
                        <a:rPr lang="en-US" sz="2400" baseline="0" dirty="0" smtClean="0"/>
                        <a:t> with him 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21.9</a:t>
                      </a:r>
                      <a:endParaRPr lang="en-US" sz="2400" dirty="0"/>
                    </a:p>
                  </a:txBody>
                  <a:tcPr marL="104557" marR="104557"/>
                </a:tc>
              </a:tr>
              <a:tr h="486035"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Agrees</a:t>
                      </a:r>
                      <a:r>
                        <a:rPr lang="en-US" sz="2400" baseline="0" dirty="0" smtClean="0"/>
                        <a:t> with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b="1" i="1" dirty="0" smtClean="0"/>
                        <a:t>any</a:t>
                      </a:r>
                      <a:r>
                        <a:rPr lang="en-US" sz="2400" baseline="0" dirty="0" smtClean="0"/>
                        <a:t> justification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67.5</a:t>
                      </a:r>
                      <a:endParaRPr lang="en-US" sz="2400" dirty="0"/>
                    </a:p>
                  </a:txBody>
                  <a:tcPr marL="104557" marR="104557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400747"/>
            <a:ext cx="438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*Source: 2006 DHS Uganda Data, </a:t>
            </a:r>
            <a:r>
              <a:rPr lang="en-US" dirty="0" err="1" smtClean="0"/>
              <a:t>n</a:t>
            </a:r>
            <a:r>
              <a:rPr lang="en-US" dirty="0" smtClean="0"/>
              <a:t>=979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55448"/>
            <a:ext cx="8953500" cy="1252728"/>
          </a:xfrm>
        </p:spPr>
        <p:txBody>
          <a:bodyPr>
            <a:noAutofit/>
          </a:bodyPr>
          <a:lstStyle/>
          <a:p>
            <a:r>
              <a:rPr lang="en-US" sz="3200" b="0" dirty="0" smtClean="0"/>
              <a:t>Attitude to wife beating and Ideal Family Size </a:t>
            </a:r>
            <a:r>
              <a:rPr lang="en-US" sz="2800" b="0" dirty="0" smtClean="0"/>
              <a:t>(simple linear regression)</a:t>
            </a:r>
            <a:endParaRPr lang="en-US" sz="3200" b="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20899"/>
          <a:ext cx="7924801" cy="2311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341519"/>
                <a:gridCol w="1247422"/>
                <a:gridCol w="1137356"/>
                <a:gridCol w="1198504"/>
              </a:tblGrid>
              <a:tr h="896112">
                <a:tc>
                  <a:txBody>
                    <a:bodyPr/>
                    <a:lstStyle/>
                    <a:p>
                      <a:r>
                        <a:rPr lang="en-US" dirty="0" smtClean="0"/>
                        <a:t>Covariate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Beta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P-value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 (dataset)</a:t>
                      </a:r>
                      <a:endParaRPr lang="en-US" dirty="0"/>
                    </a:p>
                  </a:txBody>
                  <a:tcPr/>
                </a:tc>
              </a:tr>
              <a:tr h="896112">
                <a:tc>
                  <a:txBody>
                    <a:bodyPr/>
                    <a:lstStyle/>
                    <a:p>
                      <a:r>
                        <a:rPr lang="en-US" dirty="0" smtClean="0"/>
                        <a:t>Agrees</a:t>
                      </a:r>
                      <a:r>
                        <a:rPr lang="en-US" baseline="0" dirty="0" smtClean="0"/>
                        <a:t> with wife BEAT for any reason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.438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970</a:t>
                      </a:r>
                      <a:endParaRPr lang="en-US" dirty="0"/>
                    </a:p>
                  </a:txBody>
                  <a:tcPr/>
                </a:tc>
              </a:tr>
              <a:tr h="5191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55448"/>
            <a:ext cx="8953500" cy="1252728"/>
          </a:xfrm>
        </p:spPr>
        <p:txBody>
          <a:bodyPr>
            <a:noAutofit/>
          </a:bodyPr>
          <a:lstStyle/>
          <a:p>
            <a:r>
              <a:rPr lang="en-US" sz="3200" b="0" dirty="0" smtClean="0"/>
              <a:t>Attitude to wife beating &amp; Ideal Family Size &amp; role of an AIDS death, net of other factors </a:t>
            </a:r>
            <a:r>
              <a:rPr lang="en-US" sz="2800" b="0" dirty="0" smtClean="0"/>
              <a:t>(multiple linear regression)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0792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191000"/>
                <a:gridCol w="1282700"/>
                <a:gridCol w="13081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Covariates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Beta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P-value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 (dataset)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Education</a:t>
                      </a:r>
                      <a:r>
                        <a:rPr lang="en-US" baseline="0" dirty="0" smtClean="0"/>
                        <a:t> (completed primary or more)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-.292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969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Wealth</a:t>
                      </a:r>
                      <a:r>
                        <a:rPr lang="en-US" baseline="0" dirty="0" smtClean="0"/>
                        <a:t> (dummies/ poorest as ref)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poorer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-.472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middle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-.466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rich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-.629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richest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-.599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Urban (</a:t>
                      </a:r>
                      <a:r>
                        <a:rPr lang="en-US" dirty="0" err="1" smtClean="0"/>
                        <a:t>vs</a:t>
                      </a:r>
                      <a:r>
                        <a:rPr lang="en-US" dirty="0" smtClean="0"/>
                        <a:t> rural)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-.7077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Radio</a:t>
                      </a:r>
                      <a:r>
                        <a:rPr lang="en-US" baseline="0" dirty="0" smtClean="0"/>
                        <a:t> exposure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-.173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Knows someone who has Died of AIDS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-.299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Accepts wife BEATING for</a:t>
                      </a:r>
                      <a:r>
                        <a:rPr lang="en-US" baseline="0" dirty="0" smtClean="0"/>
                        <a:t> 1+ reasons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closer at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Basu</a:t>
            </a:r>
            <a:r>
              <a:rPr lang="en-US" dirty="0" smtClean="0"/>
              <a:t> (1999) – noted men in India with educated sisters are more likely to marry educated women – more predictive than men’s education alone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does family educational attainment, net  of others factors, impact young men’s ideal family size?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55448"/>
            <a:ext cx="8953500" cy="1252728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 role does the education of women &gt;15 in the HH have on young men’s Ideal Family Size?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46299"/>
          <a:ext cx="8229600" cy="35661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635500"/>
                <a:gridCol w="1219200"/>
                <a:gridCol w="1295400"/>
                <a:gridCol w="1079500"/>
              </a:tblGrid>
              <a:tr h="574156">
                <a:tc>
                  <a:txBody>
                    <a:bodyPr/>
                    <a:lstStyle/>
                    <a:p>
                      <a:r>
                        <a:rPr lang="en-US" dirty="0" smtClean="0"/>
                        <a:t>Covariates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Beta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P-value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 (dataset)</a:t>
                      </a:r>
                      <a:endParaRPr lang="en-US" dirty="0"/>
                    </a:p>
                  </a:txBody>
                  <a:tcPr/>
                </a:tc>
              </a:tr>
              <a:tr h="332646">
                <a:tc>
                  <a:txBody>
                    <a:bodyPr/>
                    <a:lstStyle/>
                    <a:p>
                      <a:r>
                        <a:rPr lang="en-US" dirty="0" smtClean="0"/>
                        <a:t>HH-</a:t>
                      </a:r>
                      <a:r>
                        <a:rPr lang="en-US" dirty="0" err="1" smtClean="0"/>
                        <a:t>Womens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-.565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&lt;.0001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856</a:t>
                      </a:r>
                      <a:endParaRPr lang="en-US" dirty="0"/>
                    </a:p>
                  </a:txBody>
                  <a:tcPr/>
                </a:tc>
              </a:tr>
              <a:tr h="3326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6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646">
                <a:tc>
                  <a:txBody>
                    <a:bodyPr/>
                    <a:lstStyle/>
                    <a:p>
                      <a:r>
                        <a:rPr lang="en-US" dirty="0" smtClean="0"/>
                        <a:t>HH-</a:t>
                      </a:r>
                      <a:r>
                        <a:rPr lang="en-US" dirty="0" err="1" smtClean="0"/>
                        <a:t>Womens</a:t>
                      </a:r>
                      <a:r>
                        <a:rPr lang="en-US" dirty="0" smtClean="0"/>
                        <a:t> 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-.318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.0106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856</a:t>
                      </a:r>
                      <a:endParaRPr lang="en-US" dirty="0"/>
                    </a:p>
                  </a:txBody>
                  <a:tcPr/>
                </a:tc>
              </a:tr>
              <a:tr h="332646">
                <a:tc>
                  <a:txBody>
                    <a:bodyPr/>
                    <a:lstStyle/>
                    <a:p>
                      <a:r>
                        <a:rPr lang="en-US" dirty="0" smtClean="0"/>
                        <a:t>Rural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.721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646">
                <a:tc>
                  <a:txBody>
                    <a:bodyPr/>
                    <a:lstStyle/>
                    <a:p>
                      <a:r>
                        <a:rPr lang="en-US" dirty="0" smtClean="0"/>
                        <a:t>Knows someone</a:t>
                      </a:r>
                      <a:r>
                        <a:rPr lang="en-US" baseline="0" dirty="0" smtClean="0"/>
                        <a:t> who has died of AIDS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-.394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.0105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646">
                <a:tc>
                  <a:txBody>
                    <a:bodyPr/>
                    <a:lstStyle/>
                    <a:p>
                      <a:r>
                        <a:rPr lang="en-US" dirty="0" smtClean="0"/>
                        <a:t>Accepts wife BEATING for 1+ reasons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.0452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646">
                <a:tc>
                  <a:txBody>
                    <a:bodyPr/>
                    <a:lstStyle/>
                    <a:p>
                      <a:r>
                        <a:rPr lang="en-US" dirty="0" smtClean="0"/>
                        <a:t>Education (completed primary or more)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-.268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to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Gender variables</a:t>
            </a:r>
            <a:r>
              <a:rPr lang="en-US" dirty="0" smtClean="0"/>
              <a:t> within </a:t>
            </a:r>
            <a:r>
              <a:rPr lang="en-US" dirty="0" smtClean="0"/>
              <a:t>the DHS</a:t>
            </a:r>
            <a:r>
              <a:rPr lang="en-US" dirty="0" smtClean="0"/>
              <a:t> that provide insight on masculinity are </a:t>
            </a:r>
            <a:r>
              <a:rPr lang="en-US" dirty="0" smtClean="0"/>
              <a:t>limited, but </a:t>
            </a:r>
            <a:r>
              <a:rPr lang="en-US" b="1" i="1" dirty="0" smtClean="0"/>
              <a:t>Attitudes to Wife beating </a:t>
            </a:r>
            <a:r>
              <a:rPr lang="en-US" dirty="0" smtClean="0"/>
              <a:t>have consistent significant effects in models on young men’s ideal family size;</a:t>
            </a:r>
          </a:p>
          <a:p>
            <a:endParaRPr lang="en-US" dirty="0" smtClean="0"/>
          </a:p>
          <a:p>
            <a:r>
              <a:rPr lang="en-US" dirty="0" smtClean="0"/>
              <a:t>The analysis </a:t>
            </a:r>
            <a:r>
              <a:rPr lang="en-US" dirty="0" smtClean="0"/>
              <a:t>does underscore the intersections between young men’s attitudes towards </a:t>
            </a:r>
            <a:r>
              <a:rPr lang="en-US" dirty="0" smtClean="0"/>
              <a:t>women’s </a:t>
            </a:r>
            <a:r>
              <a:rPr lang="en-US" dirty="0" smtClean="0"/>
              <a:t>subordination,</a:t>
            </a:r>
            <a:r>
              <a:rPr lang="en-US" dirty="0" smtClean="0"/>
              <a:t> and their desire </a:t>
            </a:r>
            <a:r>
              <a:rPr lang="en-US" dirty="0" smtClean="0"/>
              <a:t>for</a:t>
            </a:r>
            <a:r>
              <a:rPr lang="en-US" dirty="0" smtClean="0"/>
              <a:t> larger families – </a:t>
            </a:r>
            <a:r>
              <a:rPr lang="en-US" dirty="0" smtClean="0"/>
              <a:t>net of </a:t>
            </a:r>
            <a:r>
              <a:rPr lang="en-US" dirty="0" smtClean="0"/>
              <a:t>other </a:t>
            </a:r>
            <a:r>
              <a:rPr lang="en-US" dirty="0" smtClean="0"/>
              <a:t>social </a:t>
            </a:r>
            <a:r>
              <a:rPr lang="en-US" dirty="0" smtClean="0"/>
              <a:t>factors. </a:t>
            </a:r>
          </a:p>
          <a:p>
            <a:endParaRPr lang="en-US" dirty="0" smtClean="0"/>
          </a:p>
          <a:p>
            <a:r>
              <a:rPr lang="en-US" dirty="0" smtClean="0"/>
              <a:t>D</a:t>
            </a:r>
            <a:r>
              <a:rPr lang="en-US" dirty="0" smtClean="0"/>
              <a:t>ifferences in values between young men with educated female family members, versus those without, </a:t>
            </a:r>
            <a:r>
              <a:rPr lang="en-US" dirty="0" smtClean="0"/>
              <a:t>warrants </a:t>
            </a:r>
            <a:r>
              <a:rPr lang="en-US" dirty="0" smtClean="0"/>
              <a:t>further</a:t>
            </a:r>
            <a:r>
              <a:rPr lang="en-US" dirty="0" smtClean="0"/>
              <a:t> investigation for it’s affects on </a:t>
            </a:r>
            <a:r>
              <a:rPr lang="en-US" dirty="0" smtClean="0"/>
              <a:t>young men’s ideals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experience of AIDS death in Uganda</a:t>
            </a:r>
            <a:r>
              <a:rPr lang="en-US" dirty="0" smtClean="0"/>
              <a:t> </a:t>
            </a:r>
            <a:r>
              <a:rPr lang="en-US" dirty="0" smtClean="0"/>
              <a:t>does </a:t>
            </a:r>
            <a:r>
              <a:rPr lang="en-US" dirty="0" smtClean="0"/>
              <a:t>appear </a:t>
            </a:r>
            <a:r>
              <a:rPr lang="en-US" dirty="0" smtClean="0"/>
              <a:t>to have a dampening affect on ideal family size</a:t>
            </a:r>
            <a:r>
              <a:rPr lang="en-US" dirty="0" smtClean="0"/>
              <a:t> </a:t>
            </a:r>
            <a:r>
              <a:rPr lang="en-US" dirty="0" smtClean="0"/>
              <a:t>am</a:t>
            </a:r>
            <a:r>
              <a:rPr lang="en-US" dirty="0" smtClean="0"/>
              <a:t>ong </a:t>
            </a:r>
            <a:r>
              <a:rPr lang="en-US" dirty="0" smtClean="0"/>
              <a:t>young men.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Further formative work on </a:t>
            </a:r>
            <a:r>
              <a:rPr lang="en-US" b="1" i="1" dirty="0" smtClean="0"/>
              <a:t>masculinity and femininity ideals</a:t>
            </a:r>
            <a:r>
              <a:rPr lang="en-US" dirty="0" smtClean="0"/>
              <a:t>, and identification of</a:t>
            </a:r>
            <a:r>
              <a:rPr lang="en-US" dirty="0" smtClean="0"/>
              <a:t> variables </a:t>
            </a:r>
            <a:r>
              <a:rPr lang="en-US" dirty="0" smtClean="0"/>
              <a:t>for large-</a:t>
            </a:r>
            <a:r>
              <a:rPr lang="en-US" dirty="0" smtClean="0"/>
              <a:t>scale, comparative  </a:t>
            </a:r>
            <a:r>
              <a:rPr lang="en-US" dirty="0" smtClean="0"/>
              <a:t>surveys, would enable us to better study </a:t>
            </a:r>
            <a:r>
              <a:rPr lang="en-US" dirty="0" smtClean="0"/>
              <a:t> </a:t>
            </a:r>
            <a:r>
              <a:rPr lang="en-US" smtClean="0"/>
              <a:t>gender change </a:t>
            </a:r>
            <a:r>
              <a:rPr lang="en-US" dirty="0" smtClean="0"/>
              <a:t>across Africa. </a:t>
            </a:r>
          </a:p>
          <a:p>
            <a:endParaRPr lang="en-US" dirty="0" smtClean="0"/>
          </a:p>
          <a:p>
            <a:r>
              <a:rPr lang="en-US" dirty="0" smtClean="0"/>
              <a:t>The African Social Research Initiative (ASRI) at UM, with colleagues in Uganda, Ghana and South Africa, is working towards this – with a meeting in Accra next </a:t>
            </a:r>
            <a:r>
              <a:rPr lang="en-US" dirty="0" smtClean="0"/>
              <a:t>July – and keen to engage other collaborators.   </a:t>
            </a:r>
            <a:endParaRPr lang="en-US" b="1" i="1" dirty="0" smtClean="0"/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b="1" i="1" dirty="0" smtClean="0"/>
              <a:t>Thank you</a:t>
            </a:r>
            <a:endParaRPr lang="en-US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381252"/>
          </a:xfrm>
        </p:spPr>
        <p:txBody>
          <a:bodyPr>
            <a:normAutofit fontScale="90000"/>
          </a:bodyPr>
          <a:lstStyle/>
          <a:p>
            <a:r>
              <a:rPr lang="en-US" sz="3600" b="0" dirty="0" smtClean="0"/>
              <a:t>Ideal family size (IFS) among males &amp; females, age 15-24 in East Africa (DHS since 2006)  </a:t>
            </a:r>
            <a:endParaRPr lang="en-US" sz="3600" b="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49248" y="1993898"/>
          <a:ext cx="8337552" cy="457413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143127"/>
                <a:gridCol w="1333500"/>
                <a:gridCol w="1063625"/>
                <a:gridCol w="1762125"/>
                <a:gridCol w="2035175"/>
              </a:tblGrid>
              <a:tr h="84368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Country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DHS Year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TFR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IFS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among 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Males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 15-24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IFS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among 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 Females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15-24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 marL="104557" marR="104557"/>
                </a:tc>
              </a:tr>
              <a:tr h="5642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Uganda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2006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6.7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4.6</a:t>
                      </a:r>
                      <a:endParaRPr lang="en-US" sz="2400" b="1" i="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4.2</a:t>
                      </a:r>
                      <a:endParaRPr lang="en-US" sz="2400" dirty="0"/>
                    </a:p>
                  </a:txBody>
                  <a:tcPr marL="104557" marR="104557"/>
                </a:tc>
              </a:tr>
              <a:tr h="5642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Congo (DRC)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2007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6.3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6.1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5.8</a:t>
                      </a:r>
                      <a:endParaRPr lang="en-US" sz="2400" dirty="0"/>
                    </a:p>
                  </a:txBody>
                  <a:tcPr marL="104557" marR="104557"/>
                </a:tc>
              </a:tr>
              <a:tr h="5642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Zambia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2007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6.2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4.2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3.9</a:t>
                      </a:r>
                      <a:endParaRPr lang="en-US" sz="2400" dirty="0"/>
                    </a:p>
                  </a:txBody>
                  <a:tcPr marL="104557" marR="104557"/>
                </a:tc>
              </a:tr>
              <a:tr h="5642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Kenya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2008-09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4.6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3.7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3.4</a:t>
                      </a:r>
                      <a:endParaRPr lang="en-US" sz="2400" dirty="0"/>
                    </a:p>
                  </a:txBody>
                  <a:tcPr marL="104557" marR="104557"/>
                </a:tc>
              </a:tr>
              <a:tr h="5642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Zimbabwe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2005/06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3.8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3.8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3.2</a:t>
                      </a:r>
                      <a:endParaRPr lang="en-US" sz="2400" dirty="0"/>
                    </a:p>
                  </a:txBody>
                  <a:tcPr marL="104557" marR="104557"/>
                </a:tc>
              </a:tr>
              <a:tr h="5642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Namibia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2006/07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3.6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3.1</a:t>
                      </a:r>
                      <a:endParaRPr lang="en-US" sz="24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2.4</a:t>
                      </a:r>
                      <a:endParaRPr lang="en-US" sz="2400" dirty="0"/>
                    </a:p>
                  </a:txBody>
                  <a:tcPr marL="104557" marR="104557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0" dirty="0" smtClean="0"/>
              <a:t>Social determinants of ideal family size (IFS)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Relationship between ideal family size and several social factors well-established – </a:t>
            </a:r>
          </a:p>
          <a:p>
            <a:pPr lvl="1"/>
            <a:r>
              <a:rPr lang="en-US" dirty="0" smtClean="0"/>
              <a:t>Urban life </a:t>
            </a:r>
          </a:p>
          <a:p>
            <a:pPr lvl="1"/>
            <a:r>
              <a:rPr lang="en-US" dirty="0" smtClean="0"/>
              <a:t>Wealth </a:t>
            </a:r>
          </a:p>
          <a:p>
            <a:pPr lvl="1"/>
            <a:r>
              <a:rPr lang="en-US" dirty="0" smtClean="0"/>
              <a:t>Female education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Social determinants of IFS for young Ugandan males?  </a:t>
            </a:r>
          </a:p>
          <a:p>
            <a:pPr lvl="1"/>
            <a:r>
              <a:rPr lang="en-US" i="1" dirty="0" smtClean="0"/>
              <a:t>Role of gendered attitudes? </a:t>
            </a:r>
          </a:p>
          <a:p>
            <a:pPr lvl="1"/>
            <a:r>
              <a:rPr lang="en-US" i="1" dirty="0" smtClean="0"/>
              <a:t>Has the HIV/AIDS epidemic had any dampening effect of fertility ideals? 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characteristics*</a:t>
            </a:r>
            <a:r>
              <a:rPr lang="en-US" dirty="0" smtClean="0"/>
              <a:t> - </a:t>
            </a:r>
            <a:r>
              <a:rPr lang="en-US" dirty="0" smtClean="0"/>
              <a:t>Ugandan males age 15-24, DHS 2006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547293" y="1841503"/>
          <a:ext cx="8139507" cy="4264482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5104749"/>
                <a:gridCol w="1011586"/>
                <a:gridCol w="1011586"/>
                <a:gridCol w="1011586"/>
              </a:tblGrid>
              <a:tr h="41032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15-19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=582)</a:t>
                      </a:r>
                      <a:endParaRPr lang="en-US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20-24</a:t>
                      </a:r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n</a:t>
                      </a:r>
                      <a:r>
                        <a:rPr lang="en-US" dirty="0" smtClean="0"/>
                        <a:t>=397)</a:t>
                      </a:r>
                      <a:endParaRPr lang="en-US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15-24</a:t>
                      </a:r>
                    </a:p>
                    <a:p>
                      <a:pPr algn="ctr"/>
                      <a:r>
                        <a:rPr lang="en-US" dirty="0" smtClean="0"/>
                        <a:t>(970)</a:t>
                      </a:r>
                    </a:p>
                  </a:txBody>
                  <a:tcPr marL="104557" marR="104557"/>
                </a:tc>
              </a:tr>
              <a:tr h="430472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Mean House</a:t>
                      </a:r>
                      <a:r>
                        <a:rPr lang="en-US" sz="1800" baseline="0" dirty="0" smtClean="0"/>
                        <a:t>h</a:t>
                      </a:r>
                      <a:r>
                        <a:rPr lang="en-US" sz="1800" dirty="0" smtClean="0"/>
                        <a:t>old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 Size</a:t>
                      </a:r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7.6</a:t>
                      </a:r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6.1</a:t>
                      </a:r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7.1</a:t>
                      </a:r>
                      <a:endParaRPr lang="en-US" sz="1800" dirty="0"/>
                    </a:p>
                  </a:txBody>
                  <a:tcPr marL="104557" marR="104557"/>
                </a:tc>
              </a:tr>
              <a:tr h="441898"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%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w</a:t>
                      </a:r>
                      <a:r>
                        <a:rPr lang="en-US" sz="1800" baseline="0" dirty="0" smtClean="0"/>
                        <a:t>/</a:t>
                      </a:r>
                      <a:r>
                        <a:rPr lang="en-US" sz="1800" dirty="0" smtClean="0"/>
                        <a:t>no </a:t>
                      </a:r>
                      <a:r>
                        <a:rPr lang="en-US" sz="1800" dirty="0" smtClean="0"/>
                        <a:t>education, </a:t>
                      </a:r>
                      <a:r>
                        <a:rPr lang="en-US" sz="1800" dirty="0" smtClean="0"/>
                        <a:t>or some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smtClean="0"/>
                        <a:t>P</a:t>
                      </a:r>
                      <a:r>
                        <a:rPr lang="en-US" sz="1800" dirty="0" smtClean="0"/>
                        <a:t>rimary schooling</a:t>
                      </a:r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54.1</a:t>
                      </a:r>
                      <a:endParaRPr lang="en-US" sz="1800" dirty="0"/>
                    </a:p>
                  </a:txBody>
                  <a:tcPr marL="104557" marR="104557"/>
                </a:tc>
              </a:tr>
              <a:tr h="368300">
                <a:tc>
                  <a:txBody>
                    <a:bodyPr/>
                    <a:lstStyle/>
                    <a:p>
                      <a:pPr algn="l"/>
                      <a:r>
                        <a:rPr lang="en-US" sz="1800" baseline="0" dirty="0" smtClean="0"/>
                        <a:t>% </a:t>
                      </a:r>
                      <a:r>
                        <a:rPr lang="en-US" sz="1800" baseline="0" dirty="0" err="1" smtClean="0"/>
                        <a:t>w</a:t>
                      </a:r>
                      <a:r>
                        <a:rPr lang="en-US" sz="1800" baseline="0" dirty="0" smtClean="0"/>
                        <a:t>/ </a:t>
                      </a:r>
                      <a:r>
                        <a:rPr lang="en-US" sz="1800" baseline="0" dirty="0" smtClean="0"/>
                        <a:t>c</a:t>
                      </a:r>
                      <a:r>
                        <a:rPr lang="en-US" sz="1800" dirty="0" smtClean="0"/>
                        <a:t>ompleted</a:t>
                      </a:r>
                      <a:r>
                        <a:rPr lang="en-US" sz="1800" baseline="0" dirty="0" smtClean="0"/>
                        <a:t> Primary</a:t>
                      </a:r>
                      <a:r>
                        <a:rPr lang="en-US" sz="1800" baseline="0" dirty="0" smtClean="0"/>
                        <a:t> schooling or </a:t>
                      </a:r>
                      <a:r>
                        <a:rPr lang="en-US" sz="1800" baseline="0" dirty="0" smtClean="0"/>
                        <a:t>Higher</a:t>
                      </a:r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45.9</a:t>
                      </a:r>
                      <a:endParaRPr lang="en-US" sz="1800" dirty="0"/>
                    </a:p>
                  </a:txBody>
                  <a:tcPr marL="104557" marR="104557"/>
                </a:tc>
              </a:tr>
              <a:tr h="406400">
                <a:tc>
                  <a:txBody>
                    <a:bodyPr/>
                    <a:lstStyle/>
                    <a:p>
                      <a:pPr algn="l"/>
                      <a:r>
                        <a:rPr lang="en-US" sz="1800" baseline="0" dirty="0" smtClean="0"/>
                        <a:t>% </a:t>
                      </a:r>
                      <a:r>
                        <a:rPr lang="en-US" sz="1800" baseline="0" dirty="0" err="1" smtClean="0"/>
                        <a:t>w</a:t>
                      </a:r>
                      <a:r>
                        <a:rPr lang="en-US" sz="1800" baseline="0" dirty="0" smtClean="0"/>
                        <a:t>/ </a:t>
                      </a:r>
                      <a:r>
                        <a:rPr lang="en-US" sz="1800" baseline="0" dirty="0" smtClean="0"/>
                        <a:t>some </a:t>
                      </a:r>
                      <a:r>
                        <a:rPr lang="en-US" sz="1800" dirty="0" smtClean="0"/>
                        <a:t>Secondary</a:t>
                      </a:r>
                      <a:r>
                        <a:rPr lang="en-US" sz="1800" dirty="0" smtClean="0"/>
                        <a:t> school</a:t>
                      </a:r>
                      <a:r>
                        <a:rPr lang="en-US" sz="1800" baseline="0" dirty="0" smtClean="0"/>
                        <a:t>ing or </a:t>
                      </a:r>
                      <a:r>
                        <a:rPr lang="en-US" sz="1800" baseline="0" dirty="0" smtClean="0"/>
                        <a:t>Higher </a:t>
                      </a:r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26.1</a:t>
                      </a:r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36.8</a:t>
                      </a:r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32.7</a:t>
                      </a:r>
                      <a:endParaRPr lang="en-US" sz="1800" dirty="0"/>
                    </a:p>
                  </a:txBody>
                  <a:tcPr marL="104557" marR="104557"/>
                </a:tc>
              </a:tr>
              <a:tr h="4191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%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smtClean="0"/>
                        <a:t>Currently Employed</a:t>
                      </a:r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83.3</a:t>
                      </a:r>
                      <a:endParaRPr lang="en-US" sz="1800" dirty="0" smtClean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94.4</a:t>
                      </a:r>
                      <a:endParaRPr lang="en-US" sz="1800" dirty="0" smtClean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87.6</a:t>
                      </a:r>
                    </a:p>
                  </a:txBody>
                  <a:tcPr marL="104557" marR="104557"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%  never married</a:t>
                      </a:r>
                      <a:endParaRPr lang="en-US" sz="1800" dirty="0" smtClean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97.9</a:t>
                      </a:r>
                      <a:endParaRPr lang="en-US" sz="1800" dirty="0" smtClean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53</a:t>
                      </a:r>
                      <a:endParaRPr lang="en-US" sz="1800" dirty="0" smtClean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80.5</a:t>
                      </a:r>
                      <a:endParaRPr lang="en-US" sz="1800" dirty="0" smtClean="0"/>
                    </a:p>
                  </a:txBody>
                  <a:tcPr marL="104557" marR="104557"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%  who have not yet had intercourse</a:t>
                      </a:r>
                      <a:endParaRPr lang="en-US" sz="1800" dirty="0" smtClean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66.1</a:t>
                      </a:r>
                      <a:endParaRPr lang="en-US" sz="1800" dirty="0" smtClean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13.8</a:t>
                      </a:r>
                      <a:endParaRPr lang="en-US" sz="1800" dirty="0" smtClean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45.9</a:t>
                      </a:r>
                      <a:endParaRPr lang="en-US" sz="1800" dirty="0" smtClean="0"/>
                    </a:p>
                  </a:txBody>
                  <a:tcPr marL="104557" marR="104557"/>
                </a:tc>
              </a:tr>
              <a:tr h="317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Of those had</a:t>
                      </a:r>
                      <a:r>
                        <a:rPr lang="en-US" sz="1800" baseline="0" dirty="0" smtClean="0"/>
                        <a:t> intercourse, mean age 1</a:t>
                      </a:r>
                      <a:r>
                        <a:rPr lang="en-US" sz="1800" baseline="30000" dirty="0" smtClean="0"/>
                        <a:t>st</a:t>
                      </a:r>
                      <a:r>
                        <a:rPr lang="en-US" sz="1800" baseline="0" dirty="0" smtClean="0"/>
                        <a:t> intercourse</a:t>
                      </a:r>
                      <a:endParaRPr lang="en-US" sz="1800" dirty="0" smtClean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15.8 yrs  </a:t>
                      </a:r>
                    </a:p>
                  </a:txBody>
                  <a:tcPr marL="104557" marR="104557"/>
                </a:tc>
              </a:tr>
              <a:tr h="430472">
                <a:tc>
                  <a:txBody>
                    <a:bodyPr/>
                    <a:lstStyle/>
                    <a:p>
                      <a:pPr algn="l"/>
                      <a:r>
                        <a:rPr lang="en-US" sz="1800" baseline="0" dirty="0" smtClean="0"/>
                        <a:t>% who plan </a:t>
                      </a:r>
                      <a:r>
                        <a:rPr lang="en-US" sz="1800" baseline="0" dirty="0" smtClean="0"/>
                        <a:t>to</a:t>
                      </a:r>
                      <a:r>
                        <a:rPr lang="en-US" sz="1800" baseline="0" dirty="0" smtClean="0"/>
                        <a:t> wait until marriage </a:t>
                      </a:r>
                      <a:r>
                        <a:rPr lang="en-US" sz="1800" baseline="0" dirty="0" smtClean="0"/>
                        <a:t>for</a:t>
                      </a:r>
                      <a:r>
                        <a:rPr lang="en-US" sz="1800" baseline="0" dirty="0" smtClean="0"/>
                        <a:t> sex</a:t>
                      </a:r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75</a:t>
                      </a:r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71.2</a:t>
                      </a:r>
                      <a:endParaRPr lang="en-US" sz="1800" dirty="0"/>
                    </a:p>
                  </a:txBody>
                  <a:tcPr marL="104557" marR="10455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74.6</a:t>
                      </a:r>
                      <a:endParaRPr lang="en-US" sz="1800" dirty="0"/>
                    </a:p>
                  </a:txBody>
                  <a:tcPr marL="104557" marR="104557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 rot="10800000" flipV="1">
            <a:off x="547292" y="6290192"/>
            <a:ext cx="5052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*Source: 2006 DHS Uganda Data, </a:t>
            </a:r>
            <a:r>
              <a:rPr lang="en-US" dirty="0" err="1" smtClean="0"/>
              <a:t>n</a:t>
            </a:r>
            <a:r>
              <a:rPr lang="en-US" dirty="0" smtClean="0"/>
              <a:t>=869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0"/>
            <a:ext cx="8229600" cy="1252728"/>
          </a:xfrm>
        </p:spPr>
        <p:txBody>
          <a:bodyPr/>
          <a:lstStyle/>
          <a:p>
            <a:r>
              <a:rPr lang="en-US" b="0" dirty="0" smtClean="0"/>
              <a:t>Ideal Family Size (4.6 overall)</a:t>
            </a:r>
            <a:endParaRPr lang="en-US" b="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199" y="1539876"/>
          <a:ext cx="8229600" cy="506412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225926"/>
                <a:gridCol w="1111250"/>
                <a:gridCol w="968211"/>
                <a:gridCol w="1924213"/>
              </a:tblGrid>
              <a:tr h="1963641">
                <a:tc>
                  <a:txBody>
                    <a:bodyPr/>
                    <a:lstStyle/>
                    <a:p>
                      <a:r>
                        <a:rPr lang="en-US" dirty="0" smtClean="0"/>
                        <a:t>Wealth (based</a:t>
                      </a:r>
                      <a:r>
                        <a:rPr lang="en-US" baseline="0" dirty="0" smtClean="0"/>
                        <a:t> on HH assets)</a:t>
                      </a:r>
                      <a:r>
                        <a:rPr lang="en-US" dirty="0" smtClean="0"/>
                        <a:t>  </a:t>
                      </a:r>
                    </a:p>
                    <a:p>
                      <a:r>
                        <a:rPr lang="en-US" i="1" dirty="0" smtClean="0"/>
                        <a:t>     </a:t>
                      </a:r>
                      <a:r>
                        <a:rPr lang="en-US" b="0" i="1" dirty="0" smtClean="0"/>
                        <a:t>poorest</a:t>
                      </a:r>
                    </a:p>
                    <a:p>
                      <a:r>
                        <a:rPr lang="en-US" b="0" i="1" dirty="0" smtClean="0"/>
                        <a:t>     poor</a:t>
                      </a:r>
                    </a:p>
                    <a:p>
                      <a:r>
                        <a:rPr lang="en-US" b="0" i="1" dirty="0" smtClean="0"/>
                        <a:t>     middle</a:t>
                      </a:r>
                    </a:p>
                    <a:p>
                      <a:r>
                        <a:rPr lang="en-US" b="0" i="1" dirty="0" smtClean="0"/>
                        <a:t>     rich</a:t>
                      </a:r>
                    </a:p>
                    <a:p>
                      <a:r>
                        <a:rPr lang="en-US" b="0" i="1" dirty="0" smtClean="0"/>
                        <a:t>     richest   </a:t>
                      </a:r>
                      <a:endParaRPr lang="en-US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 </a:t>
                      </a:r>
                    </a:p>
                    <a:p>
                      <a:pPr algn="ctr"/>
                      <a:r>
                        <a:rPr lang="en-US" b="0" dirty="0" smtClean="0"/>
                        <a:t>166</a:t>
                      </a:r>
                    </a:p>
                    <a:p>
                      <a:pPr algn="ctr"/>
                      <a:r>
                        <a:rPr lang="en-US" b="0" dirty="0" smtClean="0"/>
                        <a:t>188</a:t>
                      </a:r>
                    </a:p>
                    <a:p>
                      <a:pPr algn="ctr"/>
                      <a:r>
                        <a:rPr lang="en-US" b="0" dirty="0" smtClean="0"/>
                        <a:t>166</a:t>
                      </a:r>
                    </a:p>
                    <a:p>
                      <a:pPr algn="ctr"/>
                      <a:r>
                        <a:rPr lang="en-US" b="0" dirty="0" smtClean="0"/>
                        <a:t>205</a:t>
                      </a:r>
                    </a:p>
                    <a:p>
                      <a:pPr algn="ctr"/>
                      <a:r>
                        <a:rPr lang="en-US" b="0" dirty="0" smtClean="0"/>
                        <a:t>249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(%)</a:t>
                      </a:r>
                    </a:p>
                    <a:p>
                      <a:pPr algn="ctr"/>
                      <a:r>
                        <a:rPr lang="en-US" b="0" dirty="0" smtClean="0"/>
                        <a:t>17</a:t>
                      </a:r>
                    </a:p>
                    <a:p>
                      <a:pPr algn="ctr"/>
                      <a:r>
                        <a:rPr lang="en-US" b="0" dirty="0" smtClean="0"/>
                        <a:t>19</a:t>
                      </a:r>
                    </a:p>
                    <a:p>
                      <a:pPr algn="ctr"/>
                      <a:r>
                        <a:rPr lang="en-US" b="0" dirty="0" smtClean="0"/>
                        <a:t>17</a:t>
                      </a:r>
                    </a:p>
                    <a:p>
                      <a:pPr algn="ctr"/>
                      <a:r>
                        <a:rPr lang="en-US" b="0" dirty="0" smtClean="0"/>
                        <a:t>21</a:t>
                      </a:r>
                    </a:p>
                    <a:p>
                      <a:pPr algn="ctr"/>
                      <a:r>
                        <a:rPr lang="en-US" b="0" dirty="0" smtClean="0"/>
                        <a:t>26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Ideal Family Size</a:t>
                      </a:r>
                    </a:p>
                    <a:p>
                      <a:pPr algn="ctr"/>
                      <a:r>
                        <a:rPr lang="en-US" b="0" dirty="0" smtClean="0"/>
                        <a:t>5.0</a:t>
                      </a:r>
                    </a:p>
                    <a:p>
                      <a:pPr algn="ctr"/>
                      <a:r>
                        <a:rPr lang="en-US" b="0" dirty="0" smtClean="0"/>
                        <a:t>4.8</a:t>
                      </a:r>
                    </a:p>
                    <a:p>
                      <a:pPr algn="ctr"/>
                      <a:r>
                        <a:rPr lang="en-US" b="0" dirty="0" smtClean="0"/>
                        <a:t>4.7</a:t>
                      </a:r>
                    </a:p>
                    <a:p>
                      <a:pPr algn="ctr"/>
                      <a:r>
                        <a:rPr lang="en-US" b="0" dirty="0" smtClean="0"/>
                        <a:t>4.5</a:t>
                      </a:r>
                    </a:p>
                    <a:p>
                      <a:pPr algn="ctr"/>
                      <a:r>
                        <a:rPr lang="en-US" b="0" dirty="0" smtClean="0"/>
                        <a:t>4.2</a:t>
                      </a:r>
                      <a:endParaRPr lang="en-US" b="0" dirty="0"/>
                    </a:p>
                  </a:txBody>
                  <a:tcPr/>
                </a:tc>
              </a:tr>
              <a:tr h="72344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Urban</a:t>
                      </a:r>
                    </a:p>
                    <a:p>
                      <a:r>
                        <a:rPr lang="en-US" b="1" dirty="0" smtClean="0"/>
                        <a:t>Rural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175</a:t>
                      </a:r>
                    </a:p>
                    <a:p>
                      <a:pPr algn="ctr"/>
                      <a:r>
                        <a:rPr lang="en-US" dirty="0" smtClean="0"/>
                        <a:t>799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</a:p>
                    <a:p>
                      <a:pPr algn="ctr"/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3.9</a:t>
                      </a:r>
                    </a:p>
                    <a:p>
                      <a:pPr algn="ctr"/>
                      <a:r>
                        <a:rPr lang="en-US" dirty="0" smtClean="0"/>
                        <a:t>4.7</a:t>
                      </a:r>
                      <a:endParaRPr lang="en-US" dirty="0"/>
                    </a:p>
                  </a:txBody>
                  <a:tcPr/>
                </a:tc>
              </a:tr>
              <a:tr h="16535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Religion</a:t>
                      </a:r>
                    </a:p>
                    <a:p>
                      <a:r>
                        <a:rPr lang="en-US" dirty="0" smtClean="0"/>
                        <a:t>      </a:t>
                      </a:r>
                      <a:r>
                        <a:rPr lang="en-US" i="1" dirty="0" smtClean="0"/>
                        <a:t>Catholic</a:t>
                      </a:r>
                    </a:p>
                    <a:p>
                      <a:r>
                        <a:rPr lang="en-US" i="1" dirty="0" smtClean="0"/>
                        <a:t>      Protestant</a:t>
                      </a:r>
                    </a:p>
                    <a:p>
                      <a:r>
                        <a:rPr lang="en-US" i="1" dirty="0" smtClean="0"/>
                        <a:t>      Muslim</a:t>
                      </a:r>
                    </a:p>
                    <a:p>
                      <a:r>
                        <a:rPr lang="en-US" i="1" dirty="0" smtClean="0"/>
                        <a:t>      Pentecostal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360</a:t>
                      </a:r>
                    </a:p>
                    <a:p>
                      <a:pPr algn="ctr"/>
                      <a:r>
                        <a:rPr lang="en-US" dirty="0" smtClean="0"/>
                        <a:t>312</a:t>
                      </a:r>
                    </a:p>
                    <a:p>
                      <a:pPr algn="ctr"/>
                      <a:r>
                        <a:rPr lang="en-US" dirty="0" smtClean="0"/>
                        <a:t>117</a:t>
                      </a:r>
                    </a:p>
                    <a:p>
                      <a:pPr algn="ctr"/>
                      <a:r>
                        <a:rPr lang="en-US" dirty="0" smtClean="0"/>
                        <a:t> 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43</a:t>
                      </a:r>
                    </a:p>
                    <a:p>
                      <a:pPr algn="ctr"/>
                      <a:r>
                        <a:rPr lang="en-US" dirty="0" smtClean="0"/>
                        <a:t>38</a:t>
                      </a:r>
                    </a:p>
                    <a:p>
                      <a:pPr algn="ctr"/>
                      <a:r>
                        <a:rPr lang="en-US" dirty="0" smtClean="0"/>
                        <a:t>14</a:t>
                      </a:r>
                    </a:p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4.6</a:t>
                      </a:r>
                    </a:p>
                    <a:p>
                      <a:pPr algn="ctr"/>
                      <a:r>
                        <a:rPr lang="en-US" dirty="0" smtClean="0"/>
                        <a:t>4.5</a:t>
                      </a:r>
                    </a:p>
                    <a:p>
                      <a:pPr algn="ctr"/>
                      <a:r>
                        <a:rPr lang="en-US" dirty="0" smtClean="0"/>
                        <a:t>4.7</a:t>
                      </a:r>
                    </a:p>
                    <a:p>
                      <a:pPr algn="ctr"/>
                      <a:r>
                        <a:rPr lang="en-US" dirty="0" smtClean="0"/>
                        <a:t>4.9</a:t>
                      </a:r>
                      <a:endParaRPr lang="en-US" dirty="0"/>
                    </a:p>
                  </a:txBody>
                  <a:tcPr/>
                </a:tc>
              </a:tr>
              <a:tr h="72344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Incomplete Primary Education</a:t>
                      </a:r>
                      <a:r>
                        <a:rPr lang="en-US" b="1" baseline="0" dirty="0" smtClean="0"/>
                        <a:t> of less</a:t>
                      </a:r>
                    </a:p>
                    <a:p>
                      <a:r>
                        <a:rPr lang="en-US" b="1" baseline="0" dirty="0" smtClean="0"/>
                        <a:t>Complete Primary Ed or Higher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530</a:t>
                      </a:r>
                    </a:p>
                    <a:p>
                      <a:pPr algn="ctr"/>
                      <a:r>
                        <a:rPr lang="en-US" dirty="0" smtClean="0"/>
                        <a:t>449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</a:t>
                      </a:r>
                    </a:p>
                    <a:p>
                      <a:pPr algn="ctr"/>
                      <a:r>
                        <a:rPr lang="en-US" dirty="0" smtClean="0"/>
                        <a:t>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4.8</a:t>
                      </a:r>
                    </a:p>
                    <a:p>
                      <a:pPr algn="ctr"/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0" dirty="0" smtClean="0"/>
              <a:t>What the DHS offers for measures of gendered attitudes…..</a:t>
            </a:r>
            <a:endParaRPr lang="en-US" sz="36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Since 1998, DHS added 3 domains</a:t>
            </a:r>
          </a:p>
          <a:p>
            <a:endParaRPr lang="en-US" dirty="0" smtClean="0"/>
          </a:p>
          <a:p>
            <a:r>
              <a:rPr lang="en-US" dirty="0" smtClean="0"/>
              <a:t>Decision-making (self, spouse, joint, others)</a:t>
            </a:r>
          </a:p>
          <a:p>
            <a:endParaRPr lang="en-US" dirty="0" smtClean="0"/>
          </a:p>
          <a:p>
            <a:r>
              <a:rPr lang="en-US" dirty="0" smtClean="0"/>
              <a:t>Attitudes: women’s right to refuse sex</a:t>
            </a:r>
          </a:p>
          <a:p>
            <a:endParaRPr lang="en-US" dirty="0" smtClean="0"/>
          </a:p>
          <a:p>
            <a:r>
              <a:rPr lang="en-US" dirty="0" smtClean="0"/>
              <a:t>Attitudes: men’s right to beat women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 smtClean="0"/>
              <a:t>Joint HH decision-making &amp; ideal family size </a:t>
            </a:r>
            <a:r>
              <a:rPr lang="en-US" sz="3111" b="0" dirty="0" smtClean="0"/>
              <a:t>(Ugandan Males, 15-24, 2006) </a:t>
            </a:r>
            <a:endParaRPr lang="en-US" sz="3111" b="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71700"/>
          <a:ext cx="8229600" cy="32308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318000"/>
                <a:gridCol w="1435100"/>
                <a:gridCol w="1308100"/>
                <a:gridCol w="1168400"/>
              </a:tblGrid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Covariate (% responding yes)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p-value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</a:p>
                    <a:p>
                      <a:r>
                        <a:rPr lang="en-US" dirty="0" smtClean="0"/>
                        <a:t>data</a:t>
                      </a:r>
                      <a:r>
                        <a:rPr lang="en-US" baseline="0" dirty="0" smtClean="0"/>
                        <a:t> set</a:t>
                      </a:r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Joint –</a:t>
                      </a:r>
                      <a:r>
                        <a:rPr lang="en-US" baseline="0" dirty="0" smtClean="0"/>
                        <a:t> l</a:t>
                      </a:r>
                      <a:r>
                        <a:rPr lang="en-US" dirty="0" smtClean="0"/>
                        <a:t>arge purchases (16%)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-.0329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.858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915</a:t>
                      </a:r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Joint  - daily purchases (10%)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Joint – women’s earnings (21%)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.0244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.884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Joint – on visits (22%)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-.136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.412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Joint – number of children to have (40%)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-.162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1 joint decision </a:t>
                      </a:r>
                      <a:r>
                        <a:rPr lang="en-US" dirty="0" err="1" smtClean="0"/>
                        <a:t>vs</a:t>
                      </a:r>
                      <a:r>
                        <a:rPr lang="en-US" dirty="0" smtClean="0"/>
                        <a:t> no</a:t>
                      </a:r>
                      <a:r>
                        <a:rPr lang="en-US" baseline="0" dirty="0" smtClean="0"/>
                        <a:t>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-.172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 smtClean="0"/>
              <a:t>Husband’s decision-making &amp; ideal family size </a:t>
            </a:r>
            <a:r>
              <a:rPr lang="en-US" sz="3111" b="0" dirty="0" smtClean="0"/>
              <a:t>(Ugandan Males, 15-24, 2006) </a:t>
            </a:r>
            <a:endParaRPr lang="en-US" sz="3111" b="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71700"/>
          <a:ext cx="8229600" cy="2799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597400"/>
                <a:gridCol w="1244600"/>
                <a:gridCol w="1079500"/>
                <a:gridCol w="1308100"/>
              </a:tblGrid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Covariate (% responding yes)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p-value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 (data</a:t>
                      </a:r>
                      <a:r>
                        <a:rPr lang="en-US" baseline="0" dirty="0" smtClean="0"/>
                        <a:t> set)</a:t>
                      </a:r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Husband –</a:t>
                      </a:r>
                      <a:r>
                        <a:rPr lang="en-US" baseline="0" dirty="0" smtClean="0"/>
                        <a:t> l</a:t>
                      </a:r>
                      <a:r>
                        <a:rPr lang="en-US" dirty="0" smtClean="0"/>
                        <a:t>arge purchases (82%)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-.0983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915</a:t>
                      </a:r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Husband  - daily purchases (29%)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.311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.040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Husband – women’s earnings (35%)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-.141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Husband – on visits (63%)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.0078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.956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Husband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– number of children to have (52%)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-.112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.417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 smtClean="0"/>
              <a:t>Attitudes: husbands sexual rights &amp; ideal family size </a:t>
            </a:r>
            <a:r>
              <a:rPr lang="en-US" sz="3111" b="0" dirty="0" smtClean="0"/>
              <a:t>(Ugandan Males, 15-24, 2006)  </a:t>
            </a:r>
            <a:endParaRPr lang="en-US" sz="3111" b="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71700"/>
          <a:ext cx="8229600" cy="32308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597400"/>
                <a:gridCol w="1244600"/>
                <a:gridCol w="1079500"/>
                <a:gridCol w="1308100"/>
              </a:tblGrid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Covariate (% who agree that if she refuses sex, husband has …)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p-value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 (data</a:t>
                      </a:r>
                      <a:r>
                        <a:rPr lang="en-US" baseline="0" dirty="0" smtClean="0"/>
                        <a:t> set)</a:t>
                      </a:r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Right to get angry (46%)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852</a:t>
                      </a:r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Right to refuse financial assistance (16%)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-.125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Right to have sex with another (20%)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.0717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.716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Right</a:t>
                      </a:r>
                      <a:r>
                        <a:rPr lang="en-US" baseline="0" dirty="0" smtClean="0"/>
                        <a:t> to use force for sex </a:t>
                      </a:r>
                      <a:r>
                        <a:rPr lang="en-US" dirty="0" smtClean="0"/>
                        <a:t>(8.5%)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.337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.223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Agrees with 1 of these</a:t>
                      </a:r>
                      <a:r>
                        <a:rPr lang="en-US" b="1" i="1" baseline="0" dirty="0" smtClean="0"/>
                        <a:t> rights (52.5%)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.304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.045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r>
                        <a:rPr lang="en-US" dirty="0" smtClean="0"/>
                        <a:t>Agrees</a:t>
                      </a:r>
                      <a:r>
                        <a:rPr lang="en-US" baseline="0" dirty="0" smtClean="0"/>
                        <a:t> with any 2 or more </a:t>
                      </a:r>
                      <a:r>
                        <a:rPr lang="en-US" dirty="0" smtClean="0"/>
                        <a:t> (20.1%)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.0592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.743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1369</TotalTime>
  <Words>1333</Words>
  <Application>Microsoft Macintosh PowerPoint</Application>
  <PresentationFormat>On-screen Show (4:3)</PresentationFormat>
  <Paragraphs>330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Module</vt:lpstr>
      <vt:lpstr>High fertility aspirations among young Ugandan men Rachel Snow, Rebecca Friedland-Little - University of Michigan</vt:lpstr>
      <vt:lpstr>Ideal family size (IFS) among males &amp; females, age 15-24 in East Africa (DHS since 2006)  </vt:lpstr>
      <vt:lpstr> Social determinants of ideal family size (IFS)  </vt:lpstr>
      <vt:lpstr>Social characteristics* - Ugandan males age 15-24, DHS 2006</vt:lpstr>
      <vt:lpstr>Ideal Family Size (4.6 overall)</vt:lpstr>
      <vt:lpstr>What the DHS offers for measures of gendered attitudes…..</vt:lpstr>
      <vt:lpstr>Joint HH decision-making &amp; ideal family size (Ugandan Males, 15-24, 2006) </vt:lpstr>
      <vt:lpstr>Husband’s decision-making &amp; ideal family size (Ugandan Males, 15-24, 2006) </vt:lpstr>
      <vt:lpstr>Attitudes: husbands sexual rights &amp; ideal family size (Ugandan Males, 15-24, 2006)  </vt:lpstr>
      <vt:lpstr>Attitudes: men’s right to beat their wives (Ugandan Males, 15-24, 2006)  </vt:lpstr>
      <vt:lpstr>Attitude to wife beating and Ideal Family Size (simple linear regression)</vt:lpstr>
      <vt:lpstr>Attitude to wife beating &amp; Ideal Family Size &amp; role of an AIDS death, net of other factors (multiple linear regression)</vt:lpstr>
      <vt:lpstr>Looking closer at families</vt:lpstr>
      <vt:lpstr>What role does the education of women &gt;15 in the HH have on young men’s Ideal Family Size?</vt:lpstr>
      <vt:lpstr>Conclusions to date</vt:lpstr>
      <vt:lpstr>Conclusions</vt:lpstr>
    </vt:vector>
  </TitlesOfParts>
  <Company>University of Michigan / School of Public Health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fertility aspirations among young Ugandan men</dc:title>
  <dc:creator>Rachel Snow</dc:creator>
  <cp:lastModifiedBy>Rachel Snow</cp:lastModifiedBy>
  <cp:revision>45</cp:revision>
  <dcterms:created xsi:type="dcterms:W3CDTF">2010-10-14T17:40:35Z</dcterms:created>
  <dcterms:modified xsi:type="dcterms:W3CDTF">2010-10-14T20:34:40Z</dcterms:modified>
</cp:coreProperties>
</file>